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61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0415E-B276-45D3-881C-8ACDAEB59946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9EF7A-9CCD-41C0-926D-3F6C47601FC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81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F9EF7A-9CCD-41C0-926D-3F6C47601FC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57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7D657-6415-4FBE-AE61-19048CF2B5B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3272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98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347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1287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725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5293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144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47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6555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6261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79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1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A0405-F621-4E1C-8CF7-392A6BF27170}" type="datetimeFigureOut">
              <a:rPr lang="en-GB" smtClean="0"/>
              <a:t>18/11/2013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C8B27-C397-4AC2-AF96-4A1E82EE20E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586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2564904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latin typeface="Arial Black" panose="020B0A04020102020204" pitchFamily="34" charset="0"/>
              </a:rPr>
              <a:t>CLIC Drive Beam Injector Design</a:t>
            </a:r>
          </a:p>
        </p:txBody>
      </p:sp>
      <p:pic>
        <p:nvPicPr>
          <p:cNvPr id="8" name="Picture 7" descr="CLIC-Logo-Color-72.png"/>
          <p:cNvPicPr>
            <a:picLocks noChangeAspect="1"/>
          </p:cNvPicPr>
          <p:nvPr/>
        </p:nvPicPr>
        <p:blipFill>
          <a:blip r:embed="rId3" cstate="print"/>
          <a:srcRect l="10857" t="-5429" r="-3146" b="13141"/>
          <a:stretch>
            <a:fillRect/>
          </a:stretch>
        </p:blipFill>
        <p:spPr>
          <a:xfrm>
            <a:off x="7848600" y="0"/>
            <a:ext cx="1295400" cy="1295400"/>
          </a:xfrm>
          <a:prstGeom prst="rect">
            <a:avLst/>
          </a:prstGeom>
        </p:spPr>
      </p:pic>
      <p:pic>
        <p:nvPicPr>
          <p:cNvPr id="9" name="Picture 8" descr="droppedImage.jpg"/>
          <p:cNvPicPr>
            <a:picLocks noChangeAspect="1"/>
          </p:cNvPicPr>
          <p:nvPr/>
        </p:nvPicPr>
        <p:blipFill>
          <a:blip r:embed="rId4" cstate="print"/>
          <a:srcRect l="4704" t="-23204" r="20021"/>
          <a:stretch>
            <a:fillRect/>
          </a:stretch>
        </p:blipFill>
        <p:spPr>
          <a:xfrm>
            <a:off x="0" y="0"/>
            <a:ext cx="1219200" cy="1213761"/>
          </a:xfrm>
          <a:prstGeom prst="rect">
            <a:avLst/>
          </a:prstGeom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9624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Shahin Sanaye Hajari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51054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Institute For  Research in Fundamental Science (IPM), Tehran, Iran</a:t>
            </a:r>
          </a:p>
          <a:p>
            <a:pPr marL="342900" indent="-3429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CERN, Geneva, Switzerland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92883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 Sub-harmonic bunching system and Pre-buncher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1.1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General layout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Sub-harmonic bunching system                                                                                        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043" y="2132856"/>
            <a:ext cx="6480000" cy="131118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3148011"/>
              </p:ext>
            </p:extLst>
          </p:nvPr>
        </p:nvGraphicFramePr>
        <p:xfrm>
          <a:off x="1111651" y="4365104"/>
          <a:ext cx="705678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196"/>
                <a:gridCol w="1764196"/>
                <a:gridCol w="1764196"/>
                <a:gridCol w="17641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Voltage(kV)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Length(cm)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Drift</a:t>
                      </a:r>
                      <a:r>
                        <a:rPr lang="en-GB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space(cm)</a:t>
                      </a:r>
                      <a:endParaRPr lang="en-GB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SHB1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SHB2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SHB3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Pre-buncher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755576" y="3707740"/>
            <a:ext cx="23166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1.2 Parameters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875438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 Sub-harmonic bunching system and Pre-buncher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1.3 Beam parameters and the phase space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Sub-harmonic bunching system                                                    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36912"/>
            <a:ext cx="3746408" cy="3183363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556071"/>
              </p:ext>
            </p:extLst>
          </p:nvPr>
        </p:nvGraphicFramePr>
        <p:xfrm>
          <a:off x="835141" y="3717032"/>
          <a:ext cx="3125638" cy="11125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27603"/>
                <a:gridCol w="798035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current(A)</a:t>
                      </a:r>
                      <a:endParaRPr lang="en-GB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energy(keV)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Satellite population(%)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</a:t>
                      </a:r>
                      <a:endParaRPr lang="en-GB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104238561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Travelling wave tapered buncher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2.1 Buncher parameters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Travelling wave tapered buncher                                                                                      3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" r="3363"/>
          <a:stretch/>
        </p:blipFill>
        <p:spPr>
          <a:xfrm>
            <a:off x="1581518" y="5333697"/>
            <a:ext cx="3636000" cy="850716"/>
          </a:xfrm>
          <a:prstGeom prst="rect">
            <a:avLst/>
          </a:prstGeom>
          <a:ln w="15875">
            <a:noFill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5" r="52469" b="4073"/>
          <a:stretch/>
        </p:blipFill>
        <p:spPr>
          <a:xfrm>
            <a:off x="1005454" y="2245192"/>
            <a:ext cx="4680520" cy="29840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95" t="13082" r="4274" b="4172"/>
          <a:stretch/>
        </p:blipFill>
        <p:spPr>
          <a:xfrm>
            <a:off x="755576" y="2288747"/>
            <a:ext cx="4824536" cy="294801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8615745"/>
                  </p:ext>
                </p:extLst>
              </p:nvPr>
            </p:nvGraphicFramePr>
            <p:xfrm>
              <a:off x="5685974" y="2737817"/>
              <a:ext cx="2592288" cy="259588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829850"/>
                    <a:gridCol w="762438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Length(cm)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147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(MV/m)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(MV/m)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5.7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Power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(MW)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~20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 entrance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𝛽</m:t>
                              </m:r>
                            </m:oMath>
                          </a14:m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at end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of cells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8615745"/>
                  </p:ext>
                </p:extLst>
              </p:nvPr>
            </p:nvGraphicFramePr>
            <p:xfrm>
              <a:off x="5685974" y="2737817"/>
              <a:ext cx="2592288" cy="259588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1829850"/>
                    <a:gridCol w="762438"/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Length(cm)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147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min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(MV/m)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1.2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</a:t>
                          </a:r>
                          <a:r>
                            <a:rPr lang="en-GB" baseline="-250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max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(MV/m)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5.7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Power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(MW)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~20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l="-333" t="-406557" r="-41667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0.6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l="-333" t="-506557" r="-41667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1.0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Number</a:t>
                          </a:r>
                          <a:r>
                            <a:rPr lang="en-GB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of cells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18</a:t>
                          </a:r>
                          <a:endParaRPr lang="en-GB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48088720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Travelling wave tapered buncher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2.2 Beam parameters and the phase space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Travelling wave tapered buncher                                                                                      4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557" y="3888125"/>
            <a:ext cx="3600000" cy="25283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000" y="3888125"/>
            <a:ext cx="3600000" cy="2528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15160"/>
                  </p:ext>
                </p:extLst>
              </p:nvPr>
            </p:nvGraphicFramePr>
            <p:xfrm>
              <a:off x="2975792" y="1871901"/>
              <a:ext cx="3192416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208"/>
                    <a:gridCol w="159620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𝐿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𝑚𝑚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7.23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𝑀𝑒𝑉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0.317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𝑎𝑣</m:t>
                                    </m:r>
                                  </m:sub>
                                </m:sSub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𝑀𝑒𝑉</m:t>
                                </m:r>
                                <m:r>
                                  <a:rPr lang="en-GB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2.38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Satellite(%)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5" name="Table 1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35815160"/>
                  </p:ext>
                </p:extLst>
              </p:nvPr>
            </p:nvGraphicFramePr>
            <p:xfrm>
              <a:off x="2975792" y="1871901"/>
              <a:ext cx="3192416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6208"/>
                    <a:gridCol w="1596208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Value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108197" r="-100000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7.23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211667" r="-100000" b="-2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0.317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7"/>
                          <a:stretch>
                            <a:fillRect t="-306557" r="-100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2.38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Satellite(%)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2.8</a:t>
                          </a:r>
                          <a:endParaRPr lang="en-GB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78752211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3. Accelerating structures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3.1 Linac parameters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Travelling wave tapered buncher                                                                                      5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766624" y="1916832"/>
                <a:ext cx="38884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=240</m:t>
                      </m:r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𝑐𝑚</m:t>
                      </m:r>
                      <m:r>
                        <a:rPr lang="en-GB" sz="2000" b="0" i="1" dirty="0" smtClean="0">
                          <a:latin typeface="Cambria Math"/>
                          <a:cs typeface="Times New Roman" panose="02020603050405020304" pitchFamily="18" charset="0"/>
                        </a:rPr>
                        <m:t>                             </m:t>
                      </m:r>
                    </m:oMath>
                  </m:oMathPara>
                </a14:m>
                <a:endParaRPr lang="en-GB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𝑃</m:t>
                      </m:r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=19</m:t>
                      </m:r>
                      <m:r>
                        <a:rPr lang="en-GB" sz="2000" i="1" dirty="0" smtClean="0">
                          <a:latin typeface="Cambria Math"/>
                          <a:cs typeface="Times New Roman" panose="02020603050405020304" pitchFamily="18" charset="0"/>
                        </a:rPr>
                        <m:t>𝑀𝑊</m:t>
                      </m:r>
                      <m:r>
                        <a:rPr lang="en-GB" sz="2000" i="1" dirty="0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⟹</m:t>
                      </m:r>
                      <m:r>
                        <a:rPr lang="en-GB" sz="2000" b="0" i="1" dirty="0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𝑉</m:t>
                      </m:r>
                      <m:r>
                        <a:rPr lang="en-GB" sz="2000" b="0" i="1" dirty="0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=3.8</m:t>
                      </m:r>
                      <m:r>
                        <a:rPr lang="en-GB" sz="2000" b="0" i="1" dirty="0" smtClean="0">
                          <a:latin typeface="Cambria Math"/>
                          <a:ea typeface="Cambria Math"/>
                          <a:cs typeface="Times New Roman" panose="02020603050405020304" pitchFamily="18" charset="0"/>
                        </a:rPr>
                        <m:t>𝑀𝑉</m:t>
                      </m:r>
                    </m:oMath>
                  </m:oMathPara>
                </a14:m>
                <a:endParaRPr lang="en-GB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624" y="1916832"/>
                <a:ext cx="3888432" cy="707886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766623" y="2852936"/>
            <a:ext cx="3738524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3.2 Magnetic chicane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Beam loss at chicane = 3.9%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6624" y="4005064"/>
            <a:ext cx="6277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3.3 Beam parameters at the end of injector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4417829"/>
                  </p:ext>
                </p:extLst>
              </p:nvPr>
            </p:nvGraphicFramePr>
            <p:xfrm>
              <a:off x="2555776" y="4725144"/>
              <a:ext cx="3739261" cy="167640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491186"/>
                    <a:gridCol w="1248075"/>
                  </a:tblGrid>
                  <a:tr h="218383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smtClean="0"/>
                                    </m:ctrlPr>
                                  </m:sSubPr>
                                  <m:e>
                                    <m:r>
                                      <a:rPr lang="en-GB" sz="1600" smtClean="0"/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600" smtClean="0"/>
                                      <m:t>𝐿</m:t>
                                    </m:r>
                                  </m:sub>
                                </m:sSub>
                                <m:r>
                                  <a:rPr lang="en-GB" sz="1600" smtClean="0"/>
                                  <m:t>(</m:t>
                                </m:r>
                                <m:r>
                                  <a:rPr lang="en-GB" sz="1600" smtClean="0"/>
                                  <m:t>𝑚𝑚</m:t>
                                </m:r>
                                <m:r>
                                  <a:rPr lang="en-GB" sz="1600" smtClean="0"/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en-GB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smtClean="0"/>
                                    </m:ctrlPr>
                                  </m:sSubPr>
                                  <m:e>
                                    <m:r>
                                      <a:rPr lang="en-GB" sz="1600" smtClean="0"/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600" smtClean="0"/>
                                      <m:t>𝑊</m:t>
                                    </m:r>
                                  </m:sub>
                                </m:sSub>
                                <m:r>
                                  <a:rPr lang="en-GB" sz="1600" smtClean="0"/>
                                  <m:t>(</m:t>
                                </m:r>
                                <m:r>
                                  <a:rPr lang="en-GB" sz="1600" smtClean="0"/>
                                  <m:t>𝑀𝑒𝑉</m:t>
                                </m:r>
                                <m:r>
                                  <a:rPr lang="en-GB" sz="1600" smtClean="0"/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600" smtClean="0"/>
                                    </m:ctrlPr>
                                  </m:sSubPr>
                                  <m:e>
                                    <m:r>
                                      <a:rPr lang="en-GB" sz="1600" smtClean="0"/>
                                      <m:t>𝑊</m:t>
                                    </m:r>
                                  </m:e>
                                  <m:sub>
                                    <m:r>
                                      <a:rPr lang="en-GB" sz="1600" smtClean="0"/>
                                      <m:t>𝑎𝑣</m:t>
                                    </m:r>
                                  </m:sub>
                                </m:sSub>
                                <m:r>
                                  <a:rPr lang="en-GB" sz="1600" smtClean="0"/>
                                  <m:t>(</m:t>
                                </m:r>
                                <m:r>
                                  <a:rPr lang="en-GB" sz="1600" smtClean="0"/>
                                  <m:t>𝑀𝑒𝑉</m:t>
                                </m:r>
                                <m:r>
                                  <a:rPr lang="en-GB" sz="1600" smtClean="0"/>
                                  <m:t>)</m:t>
                                </m:r>
                              </m:oMath>
                            </m:oMathPara>
                          </a14:m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50.0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 to main bunch 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218383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loss 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6" name="Table 1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14417829"/>
                  </p:ext>
                </p:extLst>
              </p:nvPr>
            </p:nvGraphicFramePr>
            <p:xfrm>
              <a:off x="2555776" y="4725144"/>
              <a:ext cx="3739261" cy="1676400"/>
            </p:xfrm>
            <a:graphic>
              <a:graphicData uri="http://schemas.openxmlformats.org/drawingml/2006/table">
                <a:tbl>
                  <a:tblPr firstRow="1" bandRow="1">
                    <a:tableStyleId>{69CF1AB2-1976-4502-BF36-3FF5EA218861}</a:tableStyleId>
                  </a:tblPr>
                  <a:tblGrid>
                    <a:gridCol w="2491186"/>
                    <a:gridCol w="1248075"/>
                  </a:tblGrid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5455" r="-50122" b="-4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en-GB" sz="1600" b="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105455" r="-50122" b="-3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6"/>
                          <a:stretch>
                            <a:fillRect t="-205455" r="-50122" b="-22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50.0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Satellite to main bunch 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2.4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Total loss (%)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6.1</a:t>
                          </a:r>
                          <a:endParaRPr lang="en-GB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91836869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85800" y="838200"/>
            <a:ext cx="806266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7472" indent="-342900">
              <a:spcAft>
                <a:spcPts val="600"/>
              </a:spcAft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3. Accelerating structures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3.4 The final phase space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479523" y="457200"/>
            <a:ext cx="832104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78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Travelling wave tapered buncher                                                                                      6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140" y="2924943"/>
            <a:ext cx="3600000" cy="2528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924944"/>
            <a:ext cx="3600000" cy="252839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7879996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304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1600" y="0"/>
            <a:ext cx="15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47664" y="2924944"/>
            <a:ext cx="5868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Arial Rounded MT Bold" panose="020F0704030504030204" pitchFamily="34" charset="0"/>
              </a:rPr>
              <a:t>Thanks for your attention</a:t>
            </a:r>
            <a:endParaRPr lang="en-US" sz="36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103816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301</Words>
  <Application>Microsoft Office PowerPoint</Application>
  <PresentationFormat>On-screen Show (4:3)</PresentationFormat>
  <Paragraphs>96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Shahin Sanaye Hajari</dc:creator>
  <cp:lastModifiedBy>Shahin Sanaye Hajari</cp:lastModifiedBy>
  <cp:revision>21</cp:revision>
  <dcterms:created xsi:type="dcterms:W3CDTF">2013-11-18T09:47:32Z</dcterms:created>
  <dcterms:modified xsi:type="dcterms:W3CDTF">2013-11-18T14:47:22Z</dcterms:modified>
</cp:coreProperties>
</file>