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9.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2.xml" ContentType="application/vnd.openxmlformats-officedocument.presentationml.notesSlide+xml"/>
  <Override PartName="/ppt/charts/chart5.xml" ContentType="application/vnd.openxmlformats-officedocument.drawingml.chart+xml"/>
  <Override PartName="/ppt/notesSlides/notesSlide3.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1"/>
    <p:sldMasterId id="2147483756" r:id="rId2"/>
    <p:sldMasterId id="2147483768" r:id="rId3"/>
    <p:sldMasterId id="2147483780" r:id="rId4"/>
    <p:sldMasterId id="2147483792" r:id="rId5"/>
    <p:sldMasterId id="2147483805" r:id="rId6"/>
    <p:sldMasterId id="2147483818" r:id="rId7"/>
    <p:sldMasterId id="2147483830" r:id="rId8"/>
    <p:sldMasterId id="2147483842" r:id="rId9"/>
    <p:sldMasterId id="2147483854" r:id="rId10"/>
  </p:sldMasterIdLst>
  <p:notesMasterIdLst>
    <p:notesMasterId r:id="rId41"/>
  </p:notesMasterIdLst>
  <p:sldIdLst>
    <p:sldId id="256" r:id="rId11"/>
    <p:sldId id="257" r:id="rId12"/>
    <p:sldId id="276" r:id="rId13"/>
    <p:sldId id="273" r:id="rId14"/>
    <p:sldId id="274" r:id="rId15"/>
    <p:sldId id="275" r:id="rId16"/>
    <p:sldId id="277" r:id="rId17"/>
    <p:sldId id="278" r:id="rId18"/>
    <p:sldId id="283" r:id="rId19"/>
    <p:sldId id="265" r:id="rId20"/>
    <p:sldId id="279" r:id="rId21"/>
    <p:sldId id="280" r:id="rId22"/>
    <p:sldId id="281" r:id="rId23"/>
    <p:sldId id="282" r:id="rId24"/>
    <p:sldId id="284" r:id="rId25"/>
    <p:sldId id="285" r:id="rId26"/>
    <p:sldId id="286" r:id="rId27"/>
    <p:sldId id="267" r:id="rId28"/>
    <p:sldId id="295" r:id="rId29"/>
    <p:sldId id="296" r:id="rId30"/>
    <p:sldId id="287" r:id="rId31"/>
    <p:sldId id="288" r:id="rId32"/>
    <p:sldId id="289" r:id="rId33"/>
    <p:sldId id="290" r:id="rId34"/>
    <p:sldId id="291" r:id="rId35"/>
    <p:sldId id="292" r:id="rId36"/>
    <p:sldId id="293" r:id="rId37"/>
    <p:sldId id="294" r:id="rId38"/>
    <p:sldId id="260" r:id="rId39"/>
    <p:sldId id="297"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67" autoAdjust="0"/>
  </p:normalViewPr>
  <p:slideViewPr>
    <p:cSldViewPr>
      <p:cViewPr varScale="1">
        <p:scale>
          <a:sx n="126" d="100"/>
          <a:sy n="126" d="100"/>
        </p:scale>
        <p:origin x="-119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E:\Hamed\CTF3-Project\one-cell.xlsx" TargetMode="External"/></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2.xml.rels><?xml version="1.0" encoding="UTF-8" standalone="yes"?>
<Relationships xmlns="http://schemas.openxmlformats.org/package/2006/relationships"><Relationship Id="rId1" Type="http://schemas.openxmlformats.org/officeDocument/2006/relationships/oleObject" Target="file:///E:\Hamed\CTF3-Project\one-cell.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ern.ch\dfs\Users\h\hshaker\Desktop\Book3.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ern.ch\dfs\Users\h\hshaker\Desktop\Book3.xlsx" TargetMode="Externa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marker>
            <c:symbol val="none"/>
          </c:marker>
          <c:xVal>
            <c:numRef>
              <c:f>Sheet4!$D$8:$D$80</c:f>
              <c:numCache>
                <c:formatCode>General</c:formatCode>
                <c:ptCount val="73"/>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numCache>
            </c:numRef>
          </c:xVal>
          <c:yVal>
            <c:numRef>
              <c:f>Sheet4!$G$8:$G$80</c:f>
              <c:numCache>
                <c:formatCode>General</c:formatCode>
                <c:ptCount val="73"/>
                <c:pt idx="0">
                  <c:v>0</c:v>
                </c:pt>
                <c:pt idx="1">
                  <c:v>8.3200401098929326</c:v>
                </c:pt>
                <c:pt idx="2">
                  <c:v>16.608420008729489</c:v>
                </c:pt>
                <c:pt idx="3">
                  <c:v>24.833640120730983</c:v>
                </c:pt>
                <c:pt idx="4">
                  <c:v>32.964521223776494</c:v>
                </c:pt>
                <c:pt idx="5">
                  <c:v>40.970362339572368</c:v>
                </c:pt>
                <c:pt idx="6">
                  <c:v>48.821095895423959</c:v>
                </c:pt>
                <c:pt idx="7">
                  <c:v>56.487439274033051</c:v>
                </c:pt>
                <c:pt idx="8">
                  <c:v>63.941041889718136</c:v>
                </c:pt>
                <c:pt idx="9">
                  <c:v>71.15462695666551</c:v>
                </c:pt>
                <c:pt idx="10">
                  <c:v>78.102127147087089</c:v>
                </c:pt>
                <c:pt idx="11">
                  <c:v>84.758813374288053</c:v>
                </c:pt>
                <c:pt idx="12">
                  <c:v>91.101415977383283</c:v>
                </c:pt>
                <c:pt idx="13">
                  <c:v>97.108237630510885</c:v>
                </c:pt>
                <c:pt idx="14">
                  <c:v>102.75925734954725</c:v>
                </c:pt>
                <c:pt idx="15">
                  <c:v>108.03622502323802</c:v>
                </c:pt>
                <c:pt idx="16">
                  <c:v>112.92274595298653</c:v>
                </c:pt>
                <c:pt idx="17">
                  <c:v>117.40435494588982</c:v>
                </c:pt>
                <c:pt idx="18">
                  <c:v>121.46857956863742</c:v>
                </c:pt>
                <c:pt idx="19">
                  <c:v>125.10499223519965</c:v>
                </c:pt>
                <c:pt idx="20">
                  <c:v>128.30525086835118</c:v>
                </c:pt>
                <c:pt idx="21">
                  <c:v>131.06312794367963</c:v>
                </c:pt>
                <c:pt idx="22">
                  <c:v>133.37452779429765</c:v>
                </c:pt>
                <c:pt idx="23">
                  <c:v>135.23749212465088</c:v>
                </c:pt>
                <c:pt idx="24">
                  <c:v>136.65219375205501</c:v>
                </c:pt>
                <c:pt idx="25">
                  <c:v>137.62091866460898</c:v>
                </c:pt>
                <c:pt idx="26">
                  <c:v>138.14803655332508</c:v>
                </c:pt>
                <c:pt idx="27">
                  <c:v>138.23996004435784</c:v>
                </c:pt>
                <c:pt idx="28">
                  <c:v>137.90509292368839</c:v>
                </c:pt>
                <c:pt idx="29">
                  <c:v>137.15376771100162</c:v>
                </c:pt>
                <c:pt idx="30">
                  <c:v>135.99817300159521</c:v>
                </c:pt>
                <c:pt idx="31">
                  <c:v>134.45227105431141</c:v>
                </c:pt>
                <c:pt idx="32">
                  <c:v>132.53170615964601</c:v>
                </c:pt>
                <c:pt idx="33">
                  <c:v>130.25370437473072</c:v>
                </c:pt>
                <c:pt idx="34">
                  <c:v>127.63696526070072</c:v>
                </c:pt>
                <c:pt idx="35">
                  <c:v>124.70154630262894</c:v>
                </c:pt>
                <c:pt idx="36">
                  <c:v>121.46874073252856</c:v>
                </c:pt>
                <c:pt idx="37">
                  <c:v>117.9609495116306</c:v>
                </c:pt>
                <c:pt idx="38">
                  <c:v>114.20154825904129</c:v>
                </c:pt>
                <c:pt idx="39">
                  <c:v>110.2147499397977</c:v>
                </c:pt>
                <c:pt idx="40">
                  <c:v>106.02546414610308</c:v>
                </c:pt>
                <c:pt idx="41">
                  <c:v>101.65915382107674</c:v>
                </c:pt>
                <c:pt idx="42">
                  <c:v>97.141690284552396</c:v>
                </c:pt>
                <c:pt idx="43">
                  <c:v>92.499207425333822</c:v>
                </c:pt>
                <c:pt idx="44">
                  <c:v>87.757955923793475</c:v>
                </c:pt>
                <c:pt idx="45">
                  <c:v>82.944158362864982</c:v>
                </c:pt>
                <c:pt idx="46">
                  <c:v>78.083866074334608</c:v>
                </c:pt>
                <c:pt idx="47">
                  <c:v>73.202818551044288</c:v>
                </c:pt>
                <c:pt idx="48">
                  <c:v>68.326306234234309</c:v>
                </c:pt>
                <c:pt idx="49">
                  <c:v>63.479037458993851</c:v>
                </c:pt>
                <c:pt idx="50">
                  <c:v>58.685010309806763</c:v>
                </c:pt>
                <c:pt idx="51">
                  <c:v>53.96739010272735</c:v>
                </c:pt>
                <c:pt idx="52">
                  <c:v>49.348393171003835</c:v>
                </c:pt>
                <c:pt idx="53">
                  <c:v>44.849177587303373</c:v>
                </c:pt>
                <c:pt idx="54">
                  <c:v>40.489741408352799</c:v>
                </c:pt>
                <c:pt idx="55">
                  <c:v>36.288828977110967</c:v>
                </c:pt>
                <c:pt idx="56">
                  <c:v>32.263845763898374</c:v>
                </c:pt>
                <c:pt idx="57">
                  <c:v>28.430782171550284</c:v>
                </c:pt>
                <c:pt idx="58">
                  <c:v>24.804146671033884</c:v>
                </c:pt>
                <c:pt idx="59">
                  <c:v>21.396908573447096</c:v>
                </c:pt>
                <c:pt idx="60">
                  <c:v>18.220450682298964</c:v>
                </c:pt>
                <c:pt idx="61">
                  <c:v>15.284532006863754</c:v>
                </c:pt>
                <c:pt idx="62">
                  <c:v>12.597260653606646</c:v>
                </c:pt>
                <c:pt idx="63">
                  <c:v>10.16507694861915</c:v>
                </c:pt>
                <c:pt idx="64">
                  <c:v>7.9927467800777094</c:v>
                </c:pt>
                <c:pt idx="65">
                  <c:v>6.0833650863652293</c:v>
                </c:pt>
                <c:pt idx="66">
                  <c:v>4.4383693530690564</c:v>
                </c:pt>
                <c:pt idx="67">
                  <c:v>3.0575629209890067</c:v>
                </c:pt>
                <c:pt idx="68">
                  <c:v>1.9391478479337465</c:v>
                </c:pt>
                <c:pt idx="69">
                  <c:v>1.0797670098250105</c:v>
                </c:pt>
                <c:pt idx="70">
                  <c:v>0.47455507182183432</c:v>
                </c:pt>
                <c:pt idx="71">
                  <c:v>0.11719790815325894</c:v>
                </c:pt>
                <c:pt idx="72">
                  <c:v>4.2766342490521478E-10</c:v>
                </c:pt>
              </c:numCache>
            </c:numRef>
          </c:yVal>
          <c:smooth val="1"/>
        </c:ser>
        <c:dLbls>
          <c:showLegendKey val="0"/>
          <c:showVal val="0"/>
          <c:showCatName val="0"/>
          <c:showSerName val="0"/>
          <c:showPercent val="0"/>
          <c:showBubbleSize val="0"/>
        </c:dLbls>
        <c:axId val="82766848"/>
        <c:axId val="84509824"/>
      </c:scatterChart>
      <c:valAx>
        <c:axId val="82766848"/>
        <c:scaling>
          <c:orientation val="minMax"/>
          <c:max val="360"/>
          <c:min val="0"/>
        </c:scaling>
        <c:delete val="0"/>
        <c:axPos val="b"/>
        <c:title>
          <c:tx>
            <c:rich>
              <a:bodyPr/>
              <a:lstStyle/>
              <a:p>
                <a:pPr>
                  <a:defRPr/>
                </a:pPr>
                <a:r>
                  <a:rPr lang="en-GB"/>
                  <a:t>Phase advance per cell (deg)</a:t>
                </a:r>
              </a:p>
            </c:rich>
          </c:tx>
          <c:layout/>
          <c:overlay val="0"/>
        </c:title>
        <c:numFmt formatCode="General" sourceLinked="1"/>
        <c:majorTickMark val="out"/>
        <c:minorTickMark val="none"/>
        <c:tickLblPos val="nextTo"/>
        <c:crossAx val="84509824"/>
        <c:crosses val="autoZero"/>
        <c:crossBetween val="midCat"/>
      </c:valAx>
      <c:valAx>
        <c:axId val="84509824"/>
        <c:scaling>
          <c:orientation val="minMax"/>
          <c:max val="150"/>
          <c:min val="0"/>
        </c:scaling>
        <c:delete val="0"/>
        <c:axPos val="l"/>
        <c:title>
          <c:tx>
            <c:rich>
              <a:bodyPr rot="-5400000" vert="horz"/>
              <a:lstStyle/>
              <a:p>
                <a:pPr>
                  <a:defRPr/>
                </a:pPr>
                <a:r>
                  <a:rPr lang="en-GB"/>
                  <a:t>R/Q per cell (</a:t>
                </a:r>
                <a:r>
                  <a:rPr lang="el-GR"/>
                  <a:t>Ω</a:t>
                </a:r>
                <a:r>
                  <a:rPr lang="en-GB"/>
                  <a:t>)</a:t>
                </a:r>
              </a:p>
            </c:rich>
          </c:tx>
          <c:layout/>
          <c:overlay val="0"/>
        </c:title>
        <c:numFmt formatCode="General" sourceLinked="1"/>
        <c:majorTickMark val="out"/>
        <c:minorTickMark val="none"/>
        <c:tickLblPos val="nextTo"/>
        <c:crossAx val="82766848"/>
        <c:crosses val="autoZero"/>
        <c:crossBetween val="midCat"/>
      </c:valAx>
    </c:plotArea>
    <c:plotVisOnly val="1"/>
    <c:dispBlanksAs val="gap"/>
    <c:showDLblsOverMax val="0"/>
  </c:chart>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v>Normalized field</c:v>
          </c:tx>
          <c:xVal>
            <c:numRef>
              <c:f>Sheet1!$C$7:$C$24</c:f>
              <c:numCache>
                <c:formatCode>General</c:formatCode>
                <c:ptCount val="18"/>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numCache>
            </c:numRef>
          </c:xVal>
          <c:yVal>
            <c:numRef>
              <c:f>Sheet1!$R$7:$R$24</c:f>
              <c:numCache>
                <c:formatCode>General</c:formatCode>
                <c:ptCount val="18"/>
                <c:pt idx="0">
                  <c:v>1.7004486866767561</c:v>
                </c:pt>
                <c:pt idx="1">
                  <c:v>1.7219640724475742</c:v>
                </c:pt>
                <c:pt idx="2">
                  <c:v>1.7652327903975873</c:v>
                </c:pt>
                <c:pt idx="3">
                  <c:v>1.8254493702506658</c:v>
                </c:pt>
                <c:pt idx="4">
                  <c:v>1.9021621078192021</c:v>
                </c:pt>
                <c:pt idx="5">
                  <c:v>1.9973969472853672</c:v>
                </c:pt>
                <c:pt idx="6">
                  <c:v>2.1153915758250741</c:v>
                </c:pt>
                <c:pt idx="7">
                  <c:v>2.2626413160520635</c:v>
                </c:pt>
                <c:pt idx="8">
                  <c:v>2.449584369819358</c:v>
                </c:pt>
                <c:pt idx="9">
                  <c:v>2.6863190366353682</c:v>
                </c:pt>
                <c:pt idx="10">
                  <c:v>2.9827452421611111</c:v>
                </c:pt>
                <c:pt idx="11">
                  <c:v>3.3487445650858287</c:v>
                </c:pt>
                <c:pt idx="12">
                  <c:v>3.7995536193134267</c:v>
                </c:pt>
                <c:pt idx="13">
                  <c:v>4.3581006709074748</c:v>
                </c:pt>
                <c:pt idx="14">
                  <c:v>5.0656736423459305</c:v>
                </c:pt>
                <c:pt idx="15">
                  <c:v>6.0017899470051352</c:v>
                </c:pt>
                <c:pt idx="16">
                  <c:v>7.3302931723670124</c:v>
                </c:pt>
                <c:pt idx="17">
                  <c:v>9.470965066174319</c:v>
                </c:pt>
              </c:numCache>
            </c:numRef>
          </c:yVal>
          <c:smooth val="1"/>
        </c:ser>
        <c:ser>
          <c:idx val="1"/>
          <c:order val="1"/>
          <c:tx>
            <c:v>Non normalized field</c:v>
          </c:tx>
          <c:xVal>
            <c:numRef>
              <c:f>Sheet1!$C$7:$C$24</c:f>
              <c:numCache>
                <c:formatCode>General</c:formatCode>
                <c:ptCount val="18"/>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numCache>
            </c:numRef>
          </c:xVal>
          <c:yVal>
            <c:numRef>
              <c:f>Sheet1!$E$7:$E$24</c:f>
              <c:numCache>
                <c:formatCode>0.00</c:formatCode>
                <c:ptCount val="18"/>
                <c:pt idx="0">
                  <c:v>1.7060999999999988</c:v>
                </c:pt>
                <c:pt idx="1">
                  <c:v>1.7203999999999988</c:v>
                </c:pt>
                <c:pt idx="2">
                  <c:v>1.75</c:v>
                </c:pt>
                <c:pt idx="3">
                  <c:v>1.7962</c:v>
                </c:pt>
                <c:pt idx="4">
                  <c:v>1.8612</c:v>
                </c:pt>
                <c:pt idx="5">
                  <c:v>1.9479</c:v>
                </c:pt>
                <c:pt idx="6">
                  <c:v>2.0595999999999997</c:v>
                </c:pt>
                <c:pt idx="7">
                  <c:v>2.1995999999999998</c:v>
                </c:pt>
                <c:pt idx="8">
                  <c:v>2.3716999999999979</c:v>
                </c:pt>
                <c:pt idx="9">
                  <c:v>2.5787999999999998</c:v>
                </c:pt>
                <c:pt idx="10">
                  <c:v>2.8237999999999999</c:v>
                </c:pt>
                <c:pt idx="11">
                  <c:v>3.1082999999999998</c:v>
                </c:pt>
                <c:pt idx="12">
                  <c:v>3.4339</c:v>
                </c:pt>
                <c:pt idx="13">
                  <c:v>3.8019999999999987</c:v>
                </c:pt>
                <c:pt idx="14">
                  <c:v>4.2149999999999954</c:v>
                </c:pt>
                <c:pt idx="15">
                  <c:v>4.6754999999999995</c:v>
                </c:pt>
                <c:pt idx="16">
                  <c:v>5.1863000000000001</c:v>
                </c:pt>
                <c:pt idx="17">
                  <c:v>5.7503000000000002</c:v>
                </c:pt>
              </c:numCache>
            </c:numRef>
          </c:yVal>
          <c:smooth val="1"/>
        </c:ser>
        <c:dLbls>
          <c:showLegendKey val="0"/>
          <c:showVal val="0"/>
          <c:showCatName val="0"/>
          <c:showSerName val="0"/>
          <c:showPercent val="0"/>
          <c:showBubbleSize val="0"/>
        </c:dLbls>
        <c:axId val="139341824"/>
        <c:axId val="139343360"/>
      </c:scatterChart>
      <c:valAx>
        <c:axId val="139341824"/>
        <c:scaling>
          <c:orientation val="minMax"/>
          <c:max val="18"/>
          <c:min val="1"/>
        </c:scaling>
        <c:delete val="0"/>
        <c:axPos val="b"/>
        <c:numFmt formatCode="General" sourceLinked="1"/>
        <c:majorTickMark val="out"/>
        <c:minorTickMark val="out"/>
        <c:tickLblPos val="nextTo"/>
        <c:crossAx val="139343360"/>
        <c:crosses val="autoZero"/>
        <c:crossBetween val="midCat"/>
        <c:majorUnit val="2"/>
        <c:minorUnit val="1"/>
      </c:valAx>
      <c:valAx>
        <c:axId val="139343360"/>
        <c:scaling>
          <c:orientation val="minMax"/>
          <c:max val="10"/>
          <c:min val="1"/>
        </c:scaling>
        <c:delete val="0"/>
        <c:axPos val="l"/>
        <c:title>
          <c:tx>
            <c:rich>
              <a:bodyPr rot="-5400000" vert="horz"/>
              <a:lstStyle/>
              <a:p>
                <a:pPr>
                  <a:defRPr/>
                </a:pPr>
                <a:r>
                  <a:rPr lang="en-US"/>
                  <a:t>E (MV/m)</a:t>
                </a:r>
              </a:p>
            </c:rich>
          </c:tx>
          <c:overlay val="0"/>
        </c:title>
        <c:numFmt formatCode="General" sourceLinked="1"/>
        <c:majorTickMark val="out"/>
        <c:minorTickMark val="none"/>
        <c:tickLblPos val="nextTo"/>
        <c:crossAx val="139341824"/>
        <c:crosses val="autoZero"/>
        <c:crossBetween val="midCat"/>
      </c:valAx>
    </c:plotArea>
    <c:legend>
      <c:legendPos val="r"/>
      <c:layout>
        <c:manualLayout>
          <c:xMode val="edge"/>
          <c:yMode val="edge"/>
          <c:x val="0.1830321275605658"/>
          <c:y val="0.17411608847187551"/>
          <c:w val="0.37053818174911474"/>
          <c:h val="0.28301788241103903"/>
        </c:manualLayout>
      </c:layout>
      <c:overlay val="1"/>
    </c:legend>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GB" sz="1400"/>
              <a:t>Incident power in each cell</a:t>
            </a:r>
          </a:p>
        </c:rich>
      </c:tx>
      <c:layout>
        <c:manualLayout>
          <c:xMode val="edge"/>
          <c:yMode val="edge"/>
          <c:x val="0.38940798546604227"/>
          <c:y val="3.0925199167211172E-2"/>
        </c:manualLayout>
      </c:layout>
      <c:overlay val="1"/>
    </c:title>
    <c:autoTitleDeleted val="0"/>
    <c:plotArea>
      <c:layout/>
      <c:scatterChart>
        <c:scatterStyle val="smoothMarker"/>
        <c:varyColors val="0"/>
        <c:ser>
          <c:idx val="0"/>
          <c:order val="0"/>
          <c:xVal>
            <c:numRef>
              <c:f>Sheet1!$C$7:$C$24</c:f>
              <c:numCache>
                <c:formatCode>General</c:formatCode>
                <c:ptCount val="18"/>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numCache>
            </c:numRef>
          </c:xVal>
          <c:yVal>
            <c:numRef>
              <c:f>Sheet1!$P$7:$P$24</c:f>
              <c:numCache>
                <c:formatCode>General</c:formatCode>
                <c:ptCount val="18"/>
                <c:pt idx="0">
                  <c:v>19.1265</c:v>
                </c:pt>
                <c:pt idx="1">
                  <c:v>18.965499999999963</c:v>
                </c:pt>
                <c:pt idx="2">
                  <c:v>18.673500000000001</c:v>
                </c:pt>
                <c:pt idx="3">
                  <c:v>18.396000000000001</c:v>
                </c:pt>
                <c:pt idx="4">
                  <c:v>18.1905</c:v>
                </c:pt>
                <c:pt idx="5">
                  <c:v>18.07</c:v>
                </c:pt>
                <c:pt idx="6">
                  <c:v>18.010999999999999</c:v>
                </c:pt>
                <c:pt idx="7">
                  <c:v>17.956</c:v>
                </c:pt>
                <c:pt idx="8">
                  <c:v>17.811000000000018</c:v>
                </c:pt>
                <c:pt idx="9">
                  <c:v>17.509499999999989</c:v>
                </c:pt>
                <c:pt idx="10">
                  <c:v>17.029</c:v>
                </c:pt>
                <c:pt idx="11">
                  <c:v>16.369499999999977</c:v>
                </c:pt>
                <c:pt idx="12">
                  <c:v>15.519</c:v>
                </c:pt>
                <c:pt idx="13">
                  <c:v>14.460500000000009</c:v>
                </c:pt>
                <c:pt idx="14">
                  <c:v>13.154500000000002</c:v>
                </c:pt>
                <c:pt idx="15">
                  <c:v>11.5305</c:v>
                </c:pt>
                <c:pt idx="16">
                  <c:v>9.511000000000001</c:v>
                </c:pt>
                <c:pt idx="17">
                  <c:v>7.0039999999999996</c:v>
                </c:pt>
              </c:numCache>
            </c:numRef>
          </c:yVal>
          <c:smooth val="1"/>
        </c:ser>
        <c:dLbls>
          <c:showLegendKey val="0"/>
          <c:showVal val="0"/>
          <c:showCatName val="0"/>
          <c:showSerName val="0"/>
          <c:showPercent val="0"/>
          <c:showBubbleSize val="0"/>
        </c:dLbls>
        <c:axId val="91989504"/>
        <c:axId val="91991040"/>
      </c:scatterChart>
      <c:valAx>
        <c:axId val="91989504"/>
        <c:scaling>
          <c:orientation val="minMax"/>
          <c:max val="18"/>
          <c:min val="1"/>
        </c:scaling>
        <c:delete val="0"/>
        <c:axPos val="b"/>
        <c:numFmt formatCode="General" sourceLinked="1"/>
        <c:majorTickMark val="out"/>
        <c:minorTickMark val="out"/>
        <c:tickLblPos val="nextTo"/>
        <c:crossAx val="91991040"/>
        <c:crosses val="autoZero"/>
        <c:crossBetween val="midCat"/>
        <c:majorUnit val="2"/>
        <c:minorUnit val="1"/>
      </c:valAx>
      <c:valAx>
        <c:axId val="91991040"/>
        <c:scaling>
          <c:orientation val="minMax"/>
          <c:max val="20"/>
          <c:min val="6"/>
        </c:scaling>
        <c:delete val="0"/>
        <c:axPos val="l"/>
        <c:title>
          <c:tx>
            <c:rich>
              <a:bodyPr rot="-5400000" vert="horz"/>
              <a:lstStyle/>
              <a:p>
                <a:pPr>
                  <a:defRPr/>
                </a:pPr>
                <a:r>
                  <a:rPr lang="en-US"/>
                  <a:t>Power (MW)</a:t>
                </a:r>
              </a:p>
            </c:rich>
          </c:tx>
          <c:overlay val="0"/>
        </c:title>
        <c:numFmt formatCode="General" sourceLinked="1"/>
        <c:majorTickMark val="out"/>
        <c:minorTickMark val="none"/>
        <c:tickLblPos val="nextTo"/>
        <c:crossAx val="91989504"/>
        <c:crosses val="autoZero"/>
        <c:crossBetween val="midCat"/>
      </c:valAx>
    </c:plotArea>
    <c:plotVisOnly val="1"/>
    <c:dispBlanksAs val="gap"/>
    <c:showDLblsOverMax val="0"/>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400"/>
              <a:t>Group velocity per cell</a:t>
            </a:r>
          </a:p>
        </c:rich>
      </c:tx>
      <c:layout>
        <c:manualLayout>
          <c:xMode val="edge"/>
          <c:yMode val="edge"/>
          <c:x val="0.54333333333333333"/>
          <c:y val="5.555555555555549E-2"/>
        </c:manualLayout>
      </c:layout>
      <c:overlay val="1"/>
    </c:title>
    <c:autoTitleDeleted val="0"/>
    <c:plotArea>
      <c:layout/>
      <c:scatterChart>
        <c:scatterStyle val="smoothMarker"/>
        <c:varyColors val="0"/>
        <c:ser>
          <c:idx val="0"/>
          <c:order val="0"/>
          <c:xVal>
            <c:numRef>
              <c:f>Sheet1!$N$34:$N$38</c:f>
              <c:numCache>
                <c:formatCode>General</c:formatCode>
                <c:ptCount val="5"/>
                <c:pt idx="0">
                  <c:v>1</c:v>
                </c:pt>
                <c:pt idx="1">
                  <c:v>5</c:v>
                </c:pt>
                <c:pt idx="2">
                  <c:v>9</c:v>
                </c:pt>
                <c:pt idx="3">
                  <c:v>13</c:v>
                </c:pt>
                <c:pt idx="4">
                  <c:v>17</c:v>
                </c:pt>
              </c:numCache>
            </c:numRef>
          </c:xVal>
          <c:yVal>
            <c:numRef>
              <c:f>Sheet1!$Q$34:$Q$38</c:f>
              <c:numCache>
                <c:formatCode>General</c:formatCode>
                <c:ptCount val="5"/>
                <c:pt idx="0">
                  <c:v>6.7</c:v>
                </c:pt>
                <c:pt idx="1">
                  <c:v>7.81</c:v>
                </c:pt>
                <c:pt idx="2">
                  <c:v>8.2000000000000011</c:v>
                </c:pt>
                <c:pt idx="3">
                  <c:v>4.67</c:v>
                </c:pt>
                <c:pt idx="4">
                  <c:v>1.48</c:v>
                </c:pt>
              </c:numCache>
            </c:numRef>
          </c:yVal>
          <c:smooth val="1"/>
        </c:ser>
        <c:dLbls>
          <c:showLegendKey val="0"/>
          <c:showVal val="0"/>
          <c:showCatName val="0"/>
          <c:showSerName val="0"/>
          <c:showPercent val="0"/>
          <c:showBubbleSize val="0"/>
        </c:dLbls>
        <c:axId val="133217280"/>
        <c:axId val="133227264"/>
      </c:scatterChart>
      <c:valAx>
        <c:axId val="133217280"/>
        <c:scaling>
          <c:orientation val="minMax"/>
          <c:max val="18"/>
          <c:min val="1"/>
        </c:scaling>
        <c:delete val="0"/>
        <c:axPos val="b"/>
        <c:numFmt formatCode="General" sourceLinked="1"/>
        <c:majorTickMark val="out"/>
        <c:minorTickMark val="out"/>
        <c:tickLblPos val="nextTo"/>
        <c:crossAx val="133227264"/>
        <c:crosses val="autoZero"/>
        <c:crossBetween val="midCat"/>
        <c:majorUnit val="2"/>
        <c:minorUnit val="1"/>
      </c:valAx>
      <c:valAx>
        <c:axId val="133227264"/>
        <c:scaling>
          <c:orientation val="minMax"/>
          <c:max val="9"/>
          <c:min val="1"/>
        </c:scaling>
        <c:delete val="0"/>
        <c:axPos val="l"/>
        <c:title>
          <c:tx>
            <c:rich>
              <a:bodyPr rot="-5400000" vert="horz"/>
              <a:lstStyle/>
              <a:p>
                <a:pPr>
                  <a:defRPr/>
                </a:pPr>
                <a:r>
                  <a:rPr lang="en-GB"/>
                  <a:t>Group velocity/c</a:t>
                </a:r>
                <a:r>
                  <a:rPr lang="en-GB" baseline="0"/>
                  <a:t> (%)</a:t>
                </a:r>
                <a:endParaRPr lang="en-GB"/>
              </a:p>
            </c:rich>
          </c:tx>
          <c:overlay val="0"/>
        </c:title>
        <c:numFmt formatCode="General" sourceLinked="1"/>
        <c:majorTickMark val="out"/>
        <c:minorTickMark val="none"/>
        <c:tickLblPos val="nextTo"/>
        <c:crossAx val="133217280"/>
        <c:crosses val="autoZero"/>
        <c:crossBetween val="midCat"/>
      </c:valAx>
    </c:plotArea>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GB" sz="1400"/>
              <a:t>Q0 per cell</a:t>
            </a:r>
          </a:p>
        </c:rich>
      </c:tx>
      <c:overlay val="1"/>
    </c:title>
    <c:autoTitleDeleted val="0"/>
    <c:plotArea>
      <c:layout/>
      <c:scatterChart>
        <c:scatterStyle val="smoothMarker"/>
        <c:varyColors val="0"/>
        <c:ser>
          <c:idx val="0"/>
          <c:order val="0"/>
          <c:xVal>
            <c:numRef>
              <c:f>Sheet1!$N$34:$N$38</c:f>
              <c:numCache>
                <c:formatCode>General</c:formatCode>
                <c:ptCount val="5"/>
                <c:pt idx="0">
                  <c:v>1</c:v>
                </c:pt>
                <c:pt idx="1">
                  <c:v>5</c:v>
                </c:pt>
                <c:pt idx="2">
                  <c:v>9</c:v>
                </c:pt>
                <c:pt idx="3">
                  <c:v>13</c:v>
                </c:pt>
                <c:pt idx="4">
                  <c:v>17</c:v>
                </c:pt>
              </c:numCache>
            </c:numRef>
          </c:xVal>
          <c:yVal>
            <c:numRef>
              <c:f>Sheet1!$W$34:$W$38</c:f>
              <c:numCache>
                <c:formatCode>General</c:formatCode>
                <c:ptCount val="5"/>
                <c:pt idx="0">
                  <c:v>16610.439999999981</c:v>
                </c:pt>
                <c:pt idx="1">
                  <c:v>18466.8</c:v>
                </c:pt>
                <c:pt idx="2">
                  <c:v>21554.420000000009</c:v>
                </c:pt>
                <c:pt idx="3">
                  <c:v>23409.129999999983</c:v>
                </c:pt>
                <c:pt idx="4">
                  <c:v>24687.439999999981</c:v>
                </c:pt>
              </c:numCache>
            </c:numRef>
          </c:yVal>
          <c:smooth val="1"/>
        </c:ser>
        <c:dLbls>
          <c:showLegendKey val="0"/>
          <c:showVal val="0"/>
          <c:showCatName val="0"/>
          <c:showSerName val="0"/>
          <c:showPercent val="0"/>
          <c:showBubbleSize val="0"/>
        </c:dLbls>
        <c:axId val="155222784"/>
        <c:axId val="155224320"/>
      </c:scatterChart>
      <c:valAx>
        <c:axId val="155222784"/>
        <c:scaling>
          <c:orientation val="minMax"/>
          <c:max val="18"/>
          <c:min val="1"/>
        </c:scaling>
        <c:delete val="0"/>
        <c:axPos val="b"/>
        <c:numFmt formatCode="General" sourceLinked="1"/>
        <c:majorTickMark val="out"/>
        <c:minorTickMark val="out"/>
        <c:tickLblPos val="nextTo"/>
        <c:crossAx val="155224320"/>
        <c:crosses val="autoZero"/>
        <c:crossBetween val="midCat"/>
        <c:majorUnit val="2"/>
        <c:minorUnit val="1"/>
      </c:valAx>
      <c:valAx>
        <c:axId val="155224320"/>
        <c:scaling>
          <c:orientation val="minMax"/>
          <c:max val="25000"/>
          <c:min val="15000"/>
        </c:scaling>
        <c:delete val="0"/>
        <c:axPos val="l"/>
        <c:numFmt formatCode="General" sourceLinked="1"/>
        <c:majorTickMark val="out"/>
        <c:minorTickMark val="none"/>
        <c:tickLblPos val="nextTo"/>
        <c:crossAx val="155222784"/>
        <c:crosses val="autoZero"/>
        <c:crossBetween val="midCat"/>
        <c:majorUnit val="2000"/>
      </c:valAx>
    </c:plotArea>
    <c:plotVisOnly val="1"/>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1400"/>
              <a:t>Shunt Impedance</a:t>
            </a:r>
          </a:p>
        </c:rich>
      </c:tx>
      <c:overlay val="1"/>
    </c:title>
    <c:autoTitleDeleted val="0"/>
    <c:plotArea>
      <c:layout/>
      <c:scatterChart>
        <c:scatterStyle val="smoothMarker"/>
        <c:varyColors val="0"/>
        <c:ser>
          <c:idx val="0"/>
          <c:order val="0"/>
          <c:xVal>
            <c:numRef>
              <c:f>Sheet1!$N$34:$N$38</c:f>
              <c:numCache>
                <c:formatCode>General</c:formatCode>
                <c:ptCount val="5"/>
                <c:pt idx="0">
                  <c:v>1</c:v>
                </c:pt>
                <c:pt idx="1">
                  <c:v>5</c:v>
                </c:pt>
                <c:pt idx="2">
                  <c:v>9</c:v>
                </c:pt>
                <c:pt idx="3">
                  <c:v>13</c:v>
                </c:pt>
                <c:pt idx="4">
                  <c:v>17</c:v>
                </c:pt>
              </c:numCache>
            </c:numRef>
          </c:xVal>
          <c:yVal>
            <c:numRef>
              <c:f>Sheet1!$AA$34:$AA$38</c:f>
              <c:numCache>
                <c:formatCode>0.00</c:formatCode>
                <c:ptCount val="5"/>
                <c:pt idx="0">
                  <c:v>7.9966930396627962</c:v>
                </c:pt>
                <c:pt idx="1">
                  <c:v>13.122093281701137</c:v>
                </c:pt>
                <c:pt idx="2">
                  <c:v>26.610532281412929</c:v>
                </c:pt>
                <c:pt idx="3">
                  <c:v>39.491807958995494</c:v>
                </c:pt>
                <c:pt idx="4">
                  <c:v>49.199764973410915</c:v>
                </c:pt>
              </c:numCache>
            </c:numRef>
          </c:yVal>
          <c:smooth val="1"/>
        </c:ser>
        <c:dLbls>
          <c:showLegendKey val="0"/>
          <c:showVal val="0"/>
          <c:showCatName val="0"/>
          <c:showSerName val="0"/>
          <c:showPercent val="0"/>
          <c:showBubbleSize val="0"/>
        </c:dLbls>
        <c:axId val="155137920"/>
        <c:axId val="155139456"/>
      </c:scatterChart>
      <c:valAx>
        <c:axId val="155137920"/>
        <c:scaling>
          <c:orientation val="minMax"/>
          <c:max val="18"/>
          <c:min val="1"/>
        </c:scaling>
        <c:delete val="0"/>
        <c:axPos val="b"/>
        <c:numFmt formatCode="General" sourceLinked="1"/>
        <c:majorTickMark val="out"/>
        <c:minorTickMark val="out"/>
        <c:tickLblPos val="nextTo"/>
        <c:crossAx val="155139456"/>
        <c:crosses val="autoZero"/>
        <c:crossBetween val="midCat"/>
        <c:majorUnit val="2"/>
        <c:minorUnit val="1"/>
      </c:valAx>
      <c:valAx>
        <c:axId val="155139456"/>
        <c:scaling>
          <c:orientation val="minMax"/>
          <c:max val="50"/>
          <c:min val="5"/>
        </c:scaling>
        <c:delete val="0"/>
        <c:axPos val="l"/>
        <c:title>
          <c:tx>
            <c:rich>
              <a:bodyPr rot="-5400000" vert="horz"/>
              <a:lstStyle/>
              <a:p>
                <a:pPr>
                  <a:defRPr/>
                </a:pPr>
                <a:r>
                  <a:rPr lang="en-GB"/>
                  <a:t>r (MOhm/m)</a:t>
                </a:r>
              </a:p>
            </c:rich>
          </c:tx>
          <c:overlay val="0"/>
        </c:title>
        <c:numFmt formatCode="0.00" sourceLinked="1"/>
        <c:majorTickMark val="out"/>
        <c:minorTickMark val="none"/>
        <c:tickLblPos val="nextTo"/>
        <c:crossAx val="155137920"/>
        <c:crosses val="autoZero"/>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marker>
            <c:symbol val="none"/>
          </c:marker>
          <c:xVal>
            <c:numRef>
              <c:f>Sheet4!$D$8:$D$44</c:f>
              <c:numCache>
                <c:formatCode>General</c:formatCode>
                <c:ptCount val="3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numCache>
            </c:numRef>
          </c:xVal>
          <c:yVal>
            <c:numRef>
              <c:f>Sheet4!$J$8:$J$44</c:f>
              <c:numCache>
                <c:formatCode>General</c:formatCode>
                <c:ptCount val="37"/>
                <c:pt idx="0">
                  <c:v>0</c:v>
                </c:pt>
                <c:pt idx="1">
                  <c:v>8.7100372751165264E-2</c:v>
                </c:pt>
                <c:pt idx="2">
                  <c:v>0.17320767877433191</c:v>
                </c:pt>
                <c:pt idx="3">
                  <c:v>0.25734394355967288</c:v>
                </c:pt>
                <c:pt idx="4">
                  <c:v>0.33856110629658348</c:v>
                </c:pt>
                <c:pt idx="5">
                  <c:v>0.41595530528141988</c:v>
                </c:pt>
                <c:pt idx="6">
                  <c:v>0.48868037260175184</c:v>
                </c:pt>
                <c:pt idx="7">
                  <c:v>0.55596029918912993</c:v>
                </c:pt>
                <c:pt idx="8">
                  <c:v>0.61710045179357609</c:v>
                </c:pt>
                <c:pt idx="9">
                  <c:v>0.67149734817583662</c:v>
                </c:pt>
                <c:pt idx="10">
                  <c:v>0.71864682530997426</c:v>
                </c:pt>
                <c:pt idx="11">
                  <c:v>0.75815046703202871</c:v>
                </c:pt>
                <c:pt idx="12">
                  <c:v>0.78972019168907803</c:v>
                </c:pt>
                <c:pt idx="13">
                  <c:v>0.81318093621445364</c:v>
                </c:pt>
                <c:pt idx="14">
                  <c:v>0.82847140992424639</c:v>
                </c:pt>
                <c:pt idx="15">
                  <c:v>0.8356429284239657</c:v>
                </c:pt>
                <c:pt idx="16">
                  <c:v>0.83485637456028894</c:v>
                </c:pt>
                <c:pt idx="17">
                  <c:v>0.82637736859511135</c:v>
                </c:pt>
                <c:pt idx="18">
                  <c:v>0.81056976299595163</c:v>
                </c:pt>
                <c:pt idx="19">
                  <c:v>0.78788760775565259</c:v>
                </c:pt>
                <c:pt idx="20">
                  <c:v>0.75886575936648681</c:v>
                </c:pt>
                <c:pt idx="21">
                  <c:v>0.72410932994776711</c:v>
                </c:pt>
                <c:pt idx="22">
                  <c:v>0.68428219211785657</c:v>
                </c:pt>
                <c:pt idx="23">
                  <c:v>0.64009476966444001</c:v>
                </c:pt>
                <c:pt idx="24">
                  <c:v>0.59229135365840024</c:v>
                </c:pt>
                <c:pt idx="25">
                  <c:v>0.54163718824136331</c:v>
                </c:pt>
                <c:pt idx="26">
                  <c:v>0.48890556987071943</c:v>
                </c:pt>
                <c:pt idx="27">
                  <c:v>0.43486519841297394</c:v>
                </c:pt>
                <c:pt idx="28">
                  <c:v>0.38026800832787555</c:v>
                </c:pt>
                <c:pt idx="29">
                  <c:v>0.32583769357294973</c:v>
                </c:pt>
                <c:pt idx="30">
                  <c:v>0.27225912116612039</c:v>
                </c:pt>
                <c:pt idx="31">
                  <c:v>0.2201688060401488</c:v>
                </c:pt>
                <c:pt idx="32">
                  <c:v>0.17014659444635041</c:v>
                </c:pt>
                <c:pt idx="33">
                  <c:v>0.12270867531435022</c:v>
                </c:pt>
                <c:pt idx="34">
                  <c:v>7.8302009291456823E-2</c:v>
                </c:pt>
                <c:pt idx="35">
                  <c:v>3.7300234341272151E-2</c:v>
                </c:pt>
                <c:pt idx="36">
                  <c:v>1.0754612518587788E-6</c:v>
                </c:pt>
              </c:numCache>
            </c:numRef>
          </c:yVal>
          <c:smooth val="1"/>
        </c:ser>
        <c:dLbls>
          <c:showLegendKey val="0"/>
          <c:showVal val="0"/>
          <c:showCatName val="0"/>
          <c:showSerName val="0"/>
          <c:showPercent val="0"/>
          <c:showBubbleSize val="0"/>
        </c:dLbls>
        <c:axId val="87504000"/>
        <c:axId val="87505920"/>
      </c:scatterChart>
      <c:valAx>
        <c:axId val="87504000"/>
        <c:scaling>
          <c:orientation val="minMax"/>
          <c:max val="180"/>
          <c:min val="0"/>
        </c:scaling>
        <c:delete val="0"/>
        <c:axPos val="b"/>
        <c:title>
          <c:tx>
            <c:rich>
              <a:bodyPr/>
              <a:lstStyle/>
              <a:p>
                <a:pPr>
                  <a:defRPr/>
                </a:pPr>
                <a:r>
                  <a:rPr lang="en-GB"/>
                  <a:t>Phase advance per cell (deg)</a:t>
                </a:r>
              </a:p>
            </c:rich>
          </c:tx>
          <c:layout/>
          <c:overlay val="0"/>
        </c:title>
        <c:numFmt formatCode="General" sourceLinked="1"/>
        <c:majorTickMark val="out"/>
        <c:minorTickMark val="none"/>
        <c:tickLblPos val="nextTo"/>
        <c:crossAx val="87505920"/>
        <c:crosses val="autoZero"/>
        <c:crossBetween val="midCat"/>
      </c:valAx>
      <c:valAx>
        <c:axId val="87505920"/>
        <c:scaling>
          <c:orientation val="minMax"/>
        </c:scaling>
        <c:delete val="0"/>
        <c:axPos val="l"/>
        <c:title>
          <c:tx>
            <c:rich>
              <a:bodyPr rot="-5400000" vert="horz"/>
              <a:lstStyle/>
              <a:p>
                <a:pPr>
                  <a:defRPr/>
                </a:pPr>
                <a:r>
                  <a:rPr lang="en-GB" dirty="0"/>
                  <a:t>sin(x).T2</a:t>
                </a:r>
              </a:p>
            </c:rich>
          </c:tx>
          <c:layout>
            <c:manualLayout>
              <c:xMode val="edge"/>
              <c:yMode val="edge"/>
              <c:x val="2.4242424242424229E-2"/>
              <c:y val="0.39599932987100106"/>
            </c:manualLayout>
          </c:layout>
          <c:overlay val="0"/>
        </c:title>
        <c:numFmt formatCode="General" sourceLinked="1"/>
        <c:majorTickMark val="out"/>
        <c:minorTickMark val="none"/>
        <c:tickLblPos val="nextTo"/>
        <c:crossAx val="87504000"/>
        <c:crosses val="autoZero"/>
        <c:crossBetween val="midCat"/>
      </c:valAx>
    </c:plotArea>
    <c:plotVisOnly val="1"/>
    <c:dispBlanksAs val="gap"/>
    <c:showDLblsOverMax val="0"/>
  </c:chart>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a:t>R/Q per cell for 75.5° phase advance per cell</a:t>
            </a:r>
          </a:p>
        </c:rich>
      </c:tx>
      <c:layout>
        <c:manualLayout>
          <c:xMode val="edge"/>
          <c:yMode val="edge"/>
          <c:x val="0.23418736302027046"/>
          <c:y val="8.5780501512903784E-2"/>
        </c:manualLayout>
      </c:layout>
      <c:overlay val="1"/>
    </c:title>
    <c:autoTitleDeleted val="0"/>
    <c:plotArea>
      <c:layout/>
      <c:scatterChart>
        <c:scatterStyle val="smoothMarker"/>
        <c:varyColors val="0"/>
        <c:ser>
          <c:idx val="0"/>
          <c:order val="0"/>
          <c:tx>
            <c:v>HFSS simulation</c:v>
          </c:tx>
          <c:marker>
            <c:symbol val="diamond"/>
            <c:size val="9"/>
          </c:marker>
          <c:xVal>
            <c:numRef>
              <c:f>Sheet1!$H$48:$H$58</c:f>
              <c:numCache>
                <c:formatCode>General</c:formatCode>
                <c:ptCount val="11"/>
                <c:pt idx="0">
                  <c:v>0.13</c:v>
                </c:pt>
                <c:pt idx="1">
                  <c:v>0.78</c:v>
                </c:pt>
                <c:pt idx="2">
                  <c:v>2.09</c:v>
                </c:pt>
                <c:pt idx="3">
                  <c:v>2.94</c:v>
                </c:pt>
                <c:pt idx="4">
                  <c:v>3.8</c:v>
                </c:pt>
                <c:pt idx="5">
                  <c:v>4.9000000000000004</c:v>
                </c:pt>
                <c:pt idx="6">
                  <c:v>5.95</c:v>
                </c:pt>
                <c:pt idx="7">
                  <c:v>6.74</c:v>
                </c:pt>
                <c:pt idx="8">
                  <c:v>7.99</c:v>
                </c:pt>
                <c:pt idx="9">
                  <c:v>8.9500000000000028</c:v>
                </c:pt>
                <c:pt idx="10">
                  <c:v>9.9</c:v>
                </c:pt>
              </c:numCache>
            </c:numRef>
          </c:xVal>
          <c:yVal>
            <c:numRef>
              <c:f>Sheet1!$G$48:$G$58</c:f>
              <c:numCache>
                <c:formatCode>General</c:formatCode>
                <c:ptCount val="11"/>
                <c:pt idx="0">
                  <c:v>73.28</c:v>
                </c:pt>
                <c:pt idx="1">
                  <c:v>55.45</c:v>
                </c:pt>
                <c:pt idx="2">
                  <c:v>38.64</c:v>
                </c:pt>
                <c:pt idx="3">
                  <c:v>31.53</c:v>
                </c:pt>
                <c:pt idx="4">
                  <c:v>26</c:v>
                </c:pt>
                <c:pt idx="5">
                  <c:v>20.329999999999988</c:v>
                </c:pt>
                <c:pt idx="6">
                  <c:v>16.02</c:v>
                </c:pt>
                <c:pt idx="7">
                  <c:v>13.47</c:v>
                </c:pt>
                <c:pt idx="8">
                  <c:v>9.99</c:v>
                </c:pt>
                <c:pt idx="9">
                  <c:v>7.79</c:v>
                </c:pt>
                <c:pt idx="10">
                  <c:v>6.08</c:v>
                </c:pt>
              </c:numCache>
            </c:numRef>
          </c:yVal>
          <c:smooth val="1"/>
        </c:ser>
        <c:ser>
          <c:idx val="1"/>
          <c:order val="1"/>
          <c:tx>
            <c:v>Pill Box model</c:v>
          </c:tx>
          <c:marker>
            <c:symbol val="circle"/>
            <c:size val="7"/>
          </c:marker>
          <c:xVal>
            <c:numRef>
              <c:f>Sheet1!$H$47</c:f>
              <c:numCache>
                <c:formatCode>General</c:formatCode>
                <c:ptCount val="1"/>
                <c:pt idx="0">
                  <c:v>0</c:v>
                </c:pt>
              </c:numCache>
            </c:numRef>
          </c:xVal>
          <c:yVal>
            <c:numRef>
              <c:f>Sheet1!$G$47</c:f>
              <c:numCache>
                <c:formatCode>General</c:formatCode>
                <c:ptCount val="1"/>
                <c:pt idx="0">
                  <c:v>88.7</c:v>
                </c:pt>
              </c:numCache>
            </c:numRef>
          </c:yVal>
          <c:smooth val="1"/>
        </c:ser>
        <c:dLbls>
          <c:showLegendKey val="0"/>
          <c:showVal val="0"/>
          <c:showCatName val="0"/>
          <c:showSerName val="0"/>
          <c:showPercent val="0"/>
          <c:showBubbleSize val="0"/>
        </c:dLbls>
        <c:axId val="86912000"/>
        <c:axId val="86934656"/>
      </c:scatterChart>
      <c:valAx>
        <c:axId val="86912000"/>
        <c:scaling>
          <c:orientation val="minMax"/>
          <c:max val="10"/>
        </c:scaling>
        <c:delete val="0"/>
        <c:axPos val="b"/>
        <c:title>
          <c:tx>
            <c:rich>
              <a:bodyPr/>
              <a:lstStyle/>
              <a:p>
                <a:pPr>
                  <a:defRPr/>
                </a:pPr>
                <a:r>
                  <a:rPr lang="en-GB"/>
                  <a:t>Vg/c (%)</a:t>
                </a:r>
              </a:p>
            </c:rich>
          </c:tx>
          <c:layout/>
          <c:overlay val="0"/>
        </c:title>
        <c:numFmt formatCode="General" sourceLinked="1"/>
        <c:majorTickMark val="out"/>
        <c:minorTickMark val="none"/>
        <c:tickLblPos val="nextTo"/>
        <c:crossAx val="86934656"/>
        <c:crosses val="autoZero"/>
        <c:crossBetween val="midCat"/>
      </c:valAx>
      <c:valAx>
        <c:axId val="86934656"/>
        <c:scaling>
          <c:orientation val="minMax"/>
        </c:scaling>
        <c:delete val="0"/>
        <c:axPos val="l"/>
        <c:title>
          <c:tx>
            <c:rich>
              <a:bodyPr rot="-5400000" vert="horz"/>
              <a:lstStyle/>
              <a:p>
                <a:pPr>
                  <a:defRPr/>
                </a:pPr>
                <a:r>
                  <a:rPr lang="en-GB"/>
                  <a:t>R/Q per cell (</a:t>
                </a:r>
                <a:r>
                  <a:rPr lang="el-GR"/>
                  <a:t>Ω</a:t>
                </a:r>
                <a:r>
                  <a:rPr lang="en-GB"/>
                  <a:t>)</a:t>
                </a:r>
              </a:p>
            </c:rich>
          </c:tx>
          <c:layout/>
          <c:overlay val="0"/>
        </c:title>
        <c:numFmt formatCode="General" sourceLinked="1"/>
        <c:majorTickMark val="out"/>
        <c:minorTickMark val="none"/>
        <c:tickLblPos val="nextTo"/>
        <c:crossAx val="86912000"/>
        <c:crosses val="autoZero"/>
        <c:crossBetween val="midCat"/>
      </c:valAx>
      <c:spPr>
        <a:noFill/>
        <a:ln w="25400">
          <a:noFill/>
        </a:ln>
      </c:spPr>
    </c:plotArea>
    <c:legend>
      <c:legendPos val="r"/>
      <c:layout/>
      <c:overlay val="1"/>
    </c:legend>
    <c:plotVisOnly val="1"/>
    <c:dispBlanksAs val="gap"/>
    <c:showDLblsOverMax val="0"/>
  </c:chart>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a:t>Total R/Q for 75.5° phase advance per cell</a:t>
            </a:r>
          </a:p>
        </c:rich>
      </c:tx>
      <c:layout>
        <c:manualLayout>
          <c:xMode val="edge"/>
          <c:yMode val="edge"/>
          <c:x val="0.27886111111111112"/>
          <c:y val="5.0925925925925923E-2"/>
        </c:manualLayout>
      </c:layout>
      <c:overlay val="1"/>
    </c:title>
    <c:autoTitleDeleted val="0"/>
    <c:plotArea>
      <c:layout/>
      <c:scatterChart>
        <c:scatterStyle val="smoothMarker"/>
        <c:varyColors val="0"/>
        <c:ser>
          <c:idx val="0"/>
          <c:order val="0"/>
          <c:tx>
            <c:v>HFSS simulation</c:v>
          </c:tx>
          <c:marker>
            <c:symbol val="diamond"/>
            <c:size val="9"/>
          </c:marker>
          <c:xVal>
            <c:numRef>
              <c:f>Sheet1!$H$48:$H$58</c:f>
              <c:numCache>
                <c:formatCode>General</c:formatCode>
                <c:ptCount val="11"/>
                <c:pt idx="0">
                  <c:v>0.13</c:v>
                </c:pt>
                <c:pt idx="1">
                  <c:v>0.78</c:v>
                </c:pt>
                <c:pt idx="2">
                  <c:v>2.09</c:v>
                </c:pt>
                <c:pt idx="3">
                  <c:v>2.94</c:v>
                </c:pt>
                <c:pt idx="4">
                  <c:v>3.8</c:v>
                </c:pt>
                <c:pt idx="5">
                  <c:v>4.9000000000000004</c:v>
                </c:pt>
                <c:pt idx="6">
                  <c:v>5.95</c:v>
                </c:pt>
                <c:pt idx="7">
                  <c:v>6.74</c:v>
                </c:pt>
                <c:pt idx="8">
                  <c:v>7.99</c:v>
                </c:pt>
                <c:pt idx="9">
                  <c:v>8.9500000000000028</c:v>
                </c:pt>
                <c:pt idx="10">
                  <c:v>9.9</c:v>
                </c:pt>
              </c:numCache>
            </c:numRef>
          </c:xVal>
          <c:yVal>
            <c:numRef>
              <c:f>Sheet1!$L$48:$L$58</c:f>
              <c:numCache>
                <c:formatCode>General</c:formatCode>
                <c:ptCount val="11"/>
                <c:pt idx="0">
                  <c:v>3.6614651226666663</c:v>
                </c:pt>
                <c:pt idx="1">
                  <c:v>16.6234913525</c:v>
                </c:pt>
                <c:pt idx="2">
                  <c:v>31.039126615538457</c:v>
                </c:pt>
                <c:pt idx="3">
                  <c:v>35.628487805884625</c:v>
                </c:pt>
                <c:pt idx="4">
                  <c:v>37.973710333333329</c:v>
                </c:pt>
                <c:pt idx="5">
                  <c:v>38.287723707243423</c:v>
                </c:pt>
                <c:pt idx="6">
                  <c:v>36.635790437884609</c:v>
                </c:pt>
                <c:pt idx="7">
                  <c:v>34.894226912961535</c:v>
                </c:pt>
                <c:pt idx="8">
                  <c:v>30.678799151596152</c:v>
                </c:pt>
                <c:pt idx="9">
                  <c:v>26.797025013108971</c:v>
                </c:pt>
                <c:pt idx="10">
                  <c:v>23.134752756923074</c:v>
                </c:pt>
              </c:numCache>
            </c:numRef>
          </c:yVal>
          <c:smooth val="1"/>
        </c:ser>
        <c:ser>
          <c:idx val="1"/>
          <c:order val="1"/>
          <c:tx>
            <c:v>Pill Box model</c:v>
          </c:tx>
          <c:marker>
            <c:symbol val="circle"/>
            <c:size val="7"/>
          </c:marker>
          <c:xVal>
            <c:numRef>
              <c:f>Sheet1!$H$47</c:f>
              <c:numCache>
                <c:formatCode>General</c:formatCode>
                <c:ptCount val="1"/>
                <c:pt idx="0">
                  <c:v>0</c:v>
                </c:pt>
              </c:numCache>
            </c:numRef>
          </c:xVal>
          <c:yVal>
            <c:numRef>
              <c:f>Sheet1!$L$47</c:f>
              <c:numCache>
                <c:formatCode>General</c:formatCode>
                <c:ptCount val="1"/>
                <c:pt idx="0">
                  <c:v>0</c:v>
                </c:pt>
              </c:numCache>
            </c:numRef>
          </c:yVal>
          <c:smooth val="1"/>
        </c:ser>
        <c:dLbls>
          <c:showLegendKey val="0"/>
          <c:showVal val="0"/>
          <c:showCatName val="0"/>
          <c:showSerName val="0"/>
          <c:showPercent val="0"/>
          <c:showBubbleSize val="0"/>
        </c:dLbls>
        <c:axId val="86972672"/>
        <c:axId val="86974848"/>
      </c:scatterChart>
      <c:valAx>
        <c:axId val="86972672"/>
        <c:scaling>
          <c:orientation val="minMax"/>
          <c:max val="10"/>
        </c:scaling>
        <c:delete val="0"/>
        <c:axPos val="b"/>
        <c:title>
          <c:tx>
            <c:rich>
              <a:bodyPr/>
              <a:lstStyle/>
              <a:p>
                <a:pPr>
                  <a:defRPr/>
                </a:pPr>
                <a:r>
                  <a:rPr lang="en-GB"/>
                  <a:t>Vg/c(%)</a:t>
                </a:r>
              </a:p>
            </c:rich>
          </c:tx>
          <c:layout/>
          <c:overlay val="0"/>
        </c:title>
        <c:numFmt formatCode="General" sourceLinked="1"/>
        <c:majorTickMark val="out"/>
        <c:minorTickMark val="none"/>
        <c:tickLblPos val="nextTo"/>
        <c:crossAx val="86974848"/>
        <c:crosses val="autoZero"/>
        <c:crossBetween val="midCat"/>
      </c:valAx>
      <c:valAx>
        <c:axId val="86974848"/>
        <c:scaling>
          <c:orientation val="minMax"/>
        </c:scaling>
        <c:delete val="0"/>
        <c:axPos val="l"/>
        <c:title>
          <c:tx>
            <c:rich>
              <a:bodyPr rot="-5400000" vert="horz"/>
              <a:lstStyle/>
              <a:p>
                <a:pPr>
                  <a:defRPr/>
                </a:pPr>
                <a:r>
                  <a:rPr lang="en-GB"/>
                  <a:t>R/Q (</a:t>
                </a:r>
                <a:r>
                  <a:rPr lang="el-GR"/>
                  <a:t>Ω</a:t>
                </a:r>
                <a:r>
                  <a:rPr lang="en-GB"/>
                  <a:t>)</a:t>
                </a:r>
              </a:p>
            </c:rich>
          </c:tx>
          <c:layout/>
          <c:overlay val="0"/>
        </c:title>
        <c:numFmt formatCode="General" sourceLinked="1"/>
        <c:majorTickMark val="out"/>
        <c:minorTickMark val="none"/>
        <c:tickLblPos val="nextTo"/>
        <c:crossAx val="86972672"/>
        <c:crosses val="autoZero"/>
        <c:crossBetween val="midCat"/>
      </c:valAx>
    </c:plotArea>
    <c:legend>
      <c:legendPos val="r"/>
      <c:layout>
        <c:manualLayout>
          <c:xMode val="edge"/>
          <c:yMode val="edge"/>
          <c:x val="0.70878306365206123"/>
          <c:y val="0.41645086820418747"/>
          <c:w val="0.26384733158355206"/>
          <c:h val="0.29193039008737592"/>
        </c:manualLayout>
      </c:layout>
      <c:overlay val="1"/>
    </c:legend>
    <c:plotVisOnly val="1"/>
    <c:dispBlanksAs val="gap"/>
    <c:showDLblsOverMax val="0"/>
  </c:chart>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Maximum energy</a:t>
            </a:r>
            <a:r>
              <a:rPr lang="en-GB" baseline="0"/>
              <a:t> gain vs. Time</a:t>
            </a:r>
            <a:endParaRPr lang="en-GB"/>
          </a:p>
        </c:rich>
      </c:tx>
      <c:overlay val="1"/>
    </c:title>
    <c:autoTitleDeleted val="0"/>
    <c:plotArea>
      <c:layout>
        <c:manualLayout>
          <c:layoutTarget val="inner"/>
          <c:xMode val="edge"/>
          <c:yMode val="edge"/>
          <c:x val="7.9839238845144503E-2"/>
          <c:y val="3.6766098176233435E-2"/>
          <c:w val="0.90153421794497912"/>
          <c:h val="0.83732257643290497"/>
        </c:manualLayout>
      </c:layout>
      <c:scatterChart>
        <c:scatterStyle val="lineMarker"/>
        <c:varyColors val="0"/>
        <c:ser>
          <c:idx val="0"/>
          <c:order val="0"/>
          <c:spPr>
            <a:ln w="28575">
              <a:noFill/>
            </a:ln>
          </c:spPr>
          <c:xVal>
            <c:numRef>
              <c:f>Sheet1!$H$24:$H$37</c:f>
              <c:numCache>
                <c:formatCode>General</c:formatCode>
                <c:ptCount val="14"/>
                <c:pt idx="0">
                  <c:v>44.5</c:v>
                </c:pt>
                <c:pt idx="1">
                  <c:v>46.4</c:v>
                </c:pt>
                <c:pt idx="2">
                  <c:v>48.5</c:v>
                </c:pt>
                <c:pt idx="3">
                  <c:v>50.4</c:v>
                </c:pt>
                <c:pt idx="4">
                  <c:v>52.4</c:v>
                </c:pt>
                <c:pt idx="5">
                  <c:v>54.4</c:v>
                </c:pt>
                <c:pt idx="6">
                  <c:v>56.4</c:v>
                </c:pt>
                <c:pt idx="7">
                  <c:v>59.2</c:v>
                </c:pt>
                <c:pt idx="8">
                  <c:v>61.4</c:v>
                </c:pt>
                <c:pt idx="9">
                  <c:v>63.4</c:v>
                </c:pt>
                <c:pt idx="10">
                  <c:v>65.400000000000006</c:v>
                </c:pt>
                <c:pt idx="11">
                  <c:v>67.400000000000006</c:v>
                </c:pt>
                <c:pt idx="12">
                  <c:v>69.400000000000006</c:v>
                </c:pt>
                <c:pt idx="13">
                  <c:v>71.400000000000006</c:v>
                </c:pt>
              </c:numCache>
            </c:numRef>
          </c:xVal>
          <c:yVal>
            <c:numRef>
              <c:f>Sheet1!$M$24:$M$37</c:f>
              <c:numCache>
                <c:formatCode>General</c:formatCode>
                <c:ptCount val="14"/>
                <c:pt idx="0">
                  <c:v>35.784000000000049</c:v>
                </c:pt>
                <c:pt idx="1">
                  <c:v>35.27300000000001</c:v>
                </c:pt>
                <c:pt idx="2">
                  <c:v>35.27300000000001</c:v>
                </c:pt>
                <c:pt idx="3">
                  <c:v>32.718000000000053</c:v>
                </c:pt>
                <c:pt idx="4">
                  <c:v>27.09699999999998</c:v>
                </c:pt>
                <c:pt idx="5">
                  <c:v>18.410000000000025</c:v>
                </c:pt>
                <c:pt idx="6">
                  <c:v>7.6789999999999736</c:v>
                </c:pt>
                <c:pt idx="7">
                  <c:v>7.6789999999999736</c:v>
                </c:pt>
                <c:pt idx="8">
                  <c:v>16.366000000000014</c:v>
                </c:pt>
                <c:pt idx="9">
                  <c:v>24.030999999999977</c:v>
                </c:pt>
                <c:pt idx="10">
                  <c:v>31.184999999999974</c:v>
                </c:pt>
                <c:pt idx="11">
                  <c:v>34.762000000000072</c:v>
                </c:pt>
                <c:pt idx="12">
                  <c:v>36.80600000000004</c:v>
                </c:pt>
                <c:pt idx="13">
                  <c:v>38.850000000000044</c:v>
                </c:pt>
              </c:numCache>
            </c:numRef>
          </c:yVal>
          <c:smooth val="0"/>
        </c:ser>
        <c:dLbls>
          <c:showLegendKey val="0"/>
          <c:showVal val="0"/>
          <c:showCatName val="0"/>
          <c:showSerName val="0"/>
          <c:showPercent val="0"/>
          <c:showBubbleSize val="0"/>
        </c:dLbls>
        <c:axId val="142060544"/>
        <c:axId val="128902272"/>
      </c:scatterChart>
      <c:valAx>
        <c:axId val="142060544"/>
        <c:scaling>
          <c:orientation val="minMax"/>
          <c:max val="72"/>
          <c:min val="44"/>
        </c:scaling>
        <c:delete val="0"/>
        <c:axPos val="b"/>
        <c:title>
          <c:tx>
            <c:rich>
              <a:bodyPr/>
              <a:lstStyle/>
              <a:p>
                <a:pPr>
                  <a:defRPr/>
                </a:pPr>
                <a:r>
                  <a:rPr lang="en-GB" sz="1050"/>
                  <a:t>Time (ns)</a:t>
                </a:r>
              </a:p>
            </c:rich>
          </c:tx>
          <c:overlay val="0"/>
        </c:title>
        <c:numFmt formatCode="General" sourceLinked="1"/>
        <c:majorTickMark val="out"/>
        <c:minorTickMark val="none"/>
        <c:tickLblPos val="nextTo"/>
        <c:crossAx val="128902272"/>
        <c:crosses val="autoZero"/>
        <c:crossBetween val="midCat"/>
      </c:valAx>
      <c:valAx>
        <c:axId val="128902272"/>
        <c:scaling>
          <c:orientation val="minMax"/>
        </c:scaling>
        <c:delete val="0"/>
        <c:axPos val="l"/>
        <c:title>
          <c:tx>
            <c:rich>
              <a:bodyPr rot="-5400000" vert="horz"/>
              <a:lstStyle/>
              <a:p>
                <a:pPr>
                  <a:defRPr/>
                </a:pPr>
                <a:r>
                  <a:rPr lang="en-GB" sz="1050"/>
                  <a:t>Maximum</a:t>
                </a:r>
                <a:r>
                  <a:rPr lang="en-GB" sz="1050" baseline="0"/>
                  <a:t> energy gain (KeV)</a:t>
                </a:r>
                <a:endParaRPr lang="en-GB" sz="1050"/>
              </a:p>
            </c:rich>
          </c:tx>
          <c:overlay val="0"/>
        </c:title>
        <c:numFmt formatCode="General" sourceLinked="1"/>
        <c:majorTickMark val="out"/>
        <c:minorTickMark val="none"/>
        <c:tickLblPos val="nextTo"/>
        <c:crossAx val="142060544"/>
        <c:crosses val="autoZero"/>
        <c:crossBetween val="midCat"/>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1400"/>
              <a:t>Beta per cell</a:t>
            </a:r>
          </a:p>
        </c:rich>
      </c:tx>
      <c:overlay val="1"/>
    </c:title>
    <c:autoTitleDeleted val="0"/>
    <c:plotArea>
      <c:layout/>
      <c:scatterChart>
        <c:scatterStyle val="smoothMarker"/>
        <c:varyColors val="0"/>
        <c:ser>
          <c:idx val="0"/>
          <c:order val="0"/>
          <c:xVal>
            <c:numRef>
              <c:f>Sheet1!$C$7:$C$24</c:f>
              <c:numCache>
                <c:formatCode>General</c:formatCode>
                <c:ptCount val="18"/>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numCache>
            </c:numRef>
          </c:xVal>
          <c:yVal>
            <c:numRef>
              <c:f>Sheet1!$F$7:$F$24</c:f>
              <c:numCache>
                <c:formatCode>0.00</c:formatCode>
                <c:ptCount val="18"/>
                <c:pt idx="0">
                  <c:v>0.60133539783712631</c:v>
                </c:pt>
                <c:pt idx="1">
                  <c:v>0.60932693143334515</c:v>
                </c:pt>
                <c:pt idx="2">
                  <c:v>0.62504994872152564</c:v>
                </c:pt>
                <c:pt idx="3">
                  <c:v>0.64793434029617991</c:v>
                </c:pt>
                <c:pt idx="4">
                  <c:v>0.67706993149240668</c:v>
                </c:pt>
                <c:pt idx="5">
                  <c:v>0.71115647278891869</c:v>
                </c:pt>
                <c:pt idx="6">
                  <c:v>0.74851364172743717</c:v>
                </c:pt>
                <c:pt idx="7">
                  <c:v>0.78717106018724459</c:v>
                </c:pt>
                <c:pt idx="8">
                  <c:v>0.82503832701488489</c:v>
                </c:pt>
                <c:pt idx="9">
                  <c:v>0.86020507560600534</c:v>
                </c:pt>
                <c:pt idx="10">
                  <c:v>0.89123102956779521</c:v>
                </c:pt>
                <c:pt idx="11">
                  <c:v>0.91731603534869444</c:v>
                </c:pt>
                <c:pt idx="12">
                  <c:v>0.93896018891842836</c:v>
                </c:pt>
                <c:pt idx="13">
                  <c:v>0.95983419469478515</c:v>
                </c:pt>
                <c:pt idx="14">
                  <c:v>0.98116828876328765</c:v>
                </c:pt>
                <c:pt idx="15">
                  <c:v>1.0029724730433345</c:v>
                </c:pt>
                <c:pt idx="16">
                  <c:v>1.0252667513737119</c:v>
                </c:pt>
                <c:pt idx="17">
                  <c:v>1.0480611256738164</c:v>
                </c:pt>
              </c:numCache>
            </c:numRef>
          </c:yVal>
          <c:smooth val="1"/>
        </c:ser>
        <c:dLbls>
          <c:showLegendKey val="0"/>
          <c:showVal val="0"/>
          <c:showCatName val="0"/>
          <c:showSerName val="0"/>
          <c:showPercent val="0"/>
          <c:showBubbleSize val="0"/>
        </c:dLbls>
        <c:axId val="133923584"/>
        <c:axId val="133925120"/>
      </c:scatterChart>
      <c:valAx>
        <c:axId val="133923584"/>
        <c:scaling>
          <c:orientation val="minMax"/>
          <c:max val="18"/>
          <c:min val="1"/>
        </c:scaling>
        <c:delete val="0"/>
        <c:axPos val="b"/>
        <c:numFmt formatCode="General" sourceLinked="1"/>
        <c:majorTickMark val="out"/>
        <c:minorTickMark val="out"/>
        <c:tickLblPos val="nextTo"/>
        <c:crossAx val="133925120"/>
        <c:crosses val="autoZero"/>
        <c:crossBetween val="midCat"/>
        <c:majorUnit val="2"/>
        <c:minorUnit val="1"/>
      </c:valAx>
      <c:valAx>
        <c:axId val="133925120"/>
        <c:scaling>
          <c:orientation val="minMax"/>
          <c:max val="1.1000000000000001"/>
          <c:min val="0.60000000000000064"/>
        </c:scaling>
        <c:delete val="0"/>
        <c:axPos val="l"/>
        <c:numFmt formatCode="0.00" sourceLinked="1"/>
        <c:majorTickMark val="out"/>
        <c:minorTickMark val="none"/>
        <c:tickLblPos val="nextTo"/>
        <c:crossAx val="133923584"/>
        <c:crosses val="autoZero"/>
        <c:crossBetween val="midCat"/>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1400"/>
              <a:t>Electric field amplitude per cell</a:t>
            </a:r>
          </a:p>
        </c:rich>
      </c:tx>
      <c:layout>
        <c:manualLayout>
          <c:xMode val="edge"/>
          <c:yMode val="edge"/>
          <c:x val="0.2776599822241973"/>
          <c:y val="3.023473582300383E-2"/>
        </c:manualLayout>
      </c:layout>
      <c:overlay val="1"/>
    </c:title>
    <c:autoTitleDeleted val="0"/>
    <c:plotArea>
      <c:layout/>
      <c:scatterChart>
        <c:scatterStyle val="smoothMarker"/>
        <c:varyColors val="0"/>
        <c:ser>
          <c:idx val="0"/>
          <c:order val="0"/>
          <c:xVal>
            <c:numRef>
              <c:f>Sheet1!$C$7:$C$24</c:f>
              <c:numCache>
                <c:formatCode>General</c:formatCode>
                <c:ptCount val="18"/>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numCache>
            </c:numRef>
          </c:xVal>
          <c:yVal>
            <c:numRef>
              <c:f>Sheet1!$E$7:$E$24</c:f>
              <c:numCache>
                <c:formatCode>0.00</c:formatCode>
                <c:ptCount val="18"/>
                <c:pt idx="0">
                  <c:v>1.7060999999999988</c:v>
                </c:pt>
                <c:pt idx="1">
                  <c:v>1.7203999999999988</c:v>
                </c:pt>
                <c:pt idx="2">
                  <c:v>1.75</c:v>
                </c:pt>
                <c:pt idx="3">
                  <c:v>1.7962</c:v>
                </c:pt>
                <c:pt idx="4">
                  <c:v>1.8612</c:v>
                </c:pt>
                <c:pt idx="5">
                  <c:v>1.9479</c:v>
                </c:pt>
                <c:pt idx="6">
                  <c:v>2.0595999999999997</c:v>
                </c:pt>
                <c:pt idx="7">
                  <c:v>2.1995999999999998</c:v>
                </c:pt>
                <c:pt idx="8">
                  <c:v>2.3716999999999979</c:v>
                </c:pt>
                <c:pt idx="9">
                  <c:v>2.5787999999999998</c:v>
                </c:pt>
                <c:pt idx="10">
                  <c:v>2.8237999999999999</c:v>
                </c:pt>
                <c:pt idx="11">
                  <c:v>3.1082999999999998</c:v>
                </c:pt>
                <c:pt idx="12">
                  <c:v>3.4339</c:v>
                </c:pt>
                <c:pt idx="13">
                  <c:v>3.8019999999999987</c:v>
                </c:pt>
                <c:pt idx="14">
                  <c:v>4.2149999999999954</c:v>
                </c:pt>
                <c:pt idx="15">
                  <c:v>4.6754999999999995</c:v>
                </c:pt>
                <c:pt idx="16">
                  <c:v>5.1863000000000001</c:v>
                </c:pt>
                <c:pt idx="17">
                  <c:v>5.7503000000000002</c:v>
                </c:pt>
              </c:numCache>
            </c:numRef>
          </c:yVal>
          <c:smooth val="1"/>
        </c:ser>
        <c:dLbls>
          <c:showLegendKey val="0"/>
          <c:showVal val="0"/>
          <c:showCatName val="0"/>
          <c:showSerName val="0"/>
          <c:showPercent val="0"/>
          <c:showBubbleSize val="0"/>
        </c:dLbls>
        <c:axId val="139044736"/>
        <c:axId val="139046272"/>
      </c:scatterChart>
      <c:valAx>
        <c:axId val="139044736"/>
        <c:scaling>
          <c:orientation val="minMax"/>
          <c:max val="18"/>
          <c:min val="1"/>
        </c:scaling>
        <c:delete val="0"/>
        <c:axPos val="b"/>
        <c:numFmt formatCode="General" sourceLinked="1"/>
        <c:majorTickMark val="out"/>
        <c:minorTickMark val="out"/>
        <c:tickLblPos val="nextTo"/>
        <c:crossAx val="139046272"/>
        <c:crosses val="autoZero"/>
        <c:crossBetween val="midCat"/>
        <c:majorUnit val="2"/>
        <c:minorUnit val="1"/>
      </c:valAx>
      <c:valAx>
        <c:axId val="139046272"/>
        <c:scaling>
          <c:orientation val="minMax"/>
          <c:max val="6"/>
          <c:min val="1"/>
        </c:scaling>
        <c:delete val="0"/>
        <c:axPos val="l"/>
        <c:title>
          <c:tx>
            <c:rich>
              <a:bodyPr rot="-5400000" vert="horz"/>
              <a:lstStyle/>
              <a:p>
                <a:pPr>
                  <a:defRPr/>
                </a:pPr>
                <a:r>
                  <a:rPr lang="en-GB"/>
                  <a:t>E (MV/m)</a:t>
                </a:r>
              </a:p>
            </c:rich>
          </c:tx>
          <c:overlay val="0"/>
        </c:title>
        <c:numFmt formatCode="0.00" sourceLinked="1"/>
        <c:majorTickMark val="out"/>
        <c:minorTickMark val="none"/>
        <c:tickLblPos val="nextTo"/>
        <c:crossAx val="139044736"/>
        <c:crosses val="autoZero"/>
        <c:crossBetween val="midCat"/>
        <c:majorUnit val="1"/>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1400"/>
              <a:t>Energy gain per cell</a:t>
            </a:r>
          </a:p>
        </c:rich>
      </c:tx>
      <c:overlay val="1"/>
    </c:title>
    <c:autoTitleDeleted val="0"/>
    <c:plotArea>
      <c:layout/>
      <c:scatterChart>
        <c:scatterStyle val="smoothMarker"/>
        <c:varyColors val="0"/>
        <c:ser>
          <c:idx val="0"/>
          <c:order val="0"/>
          <c:xVal>
            <c:numRef>
              <c:f>Sheet1!$C$7:$C$24</c:f>
              <c:numCache>
                <c:formatCode>General</c:formatCode>
                <c:ptCount val="18"/>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numCache>
            </c:numRef>
          </c:xVal>
          <c:yVal>
            <c:numRef>
              <c:f>Sheet1!$U$7:$U$24</c:f>
              <c:numCache>
                <c:formatCode>General</c:formatCode>
                <c:ptCount val="18"/>
                <c:pt idx="0">
                  <c:v>-25.3</c:v>
                </c:pt>
                <c:pt idx="1">
                  <c:v>32.200000000000003</c:v>
                </c:pt>
                <c:pt idx="2">
                  <c:v>58.4</c:v>
                </c:pt>
                <c:pt idx="3">
                  <c:v>55.5</c:v>
                </c:pt>
                <c:pt idx="4">
                  <c:v>41.1</c:v>
                </c:pt>
                <c:pt idx="5">
                  <c:v>24.1</c:v>
                </c:pt>
                <c:pt idx="6">
                  <c:v>11.8</c:v>
                </c:pt>
                <c:pt idx="7">
                  <c:v>11</c:v>
                </c:pt>
                <c:pt idx="8">
                  <c:v>29</c:v>
                </c:pt>
                <c:pt idx="9">
                  <c:v>60.3</c:v>
                </c:pt>
                <c:pt idx="10">
                  <c:v>96.1</c:v>
                </c:pt>
                <c:pt idx="11">
                  <c:v>131.9</c:v>
                </c:pt>
                <c:pt idx="12">
                  <c:v>170.1</c:v>
                </c:pt>
                <c:pt idx="13">
                  <c:v>211.7</c:v>
                </c:pt>
                <c:pt idx="14">
                  <c:v>261.2</c:v>
                </c:pt>
                <c:pt idx="15">
                  <c:v>324.8</c:v>
                </c:pt>
                <c:pt idx="16">
                  <c:v>403.9</c:v>
                </c:pt>
                <c:pt idx="17">
                  <c:v>501.4</c:v>
                </c:pt>
              </c:numCache>
            </c:numRef>
          </c:yVal>
          <c:smooth val="1"/>
        </c:ser>
        <c:dLbls>
          <c:showLegendKey val="0"/>
          <c:showVal val="0"/>
          <c:showCatName val="0"/>
          <c:showSerName val="0"/>
          <c:showPercent val="0"/>
          <c:showBubbleSize val="0"/>
        </c:dLbls>
        <c:axId val="139124096"/>
        <c:axId val="139129984"/>
      </c:scatterChart>
      <c:valAx>
        <c:axId val="139124096"/>
        <c:scaling>
          <c:orientation val="minMax"/>
          <c:max val="18"/>
          <c:min val="1"/>
        </c:scaling>
        <c:delete val="0"/>
        <c:axPos val="b"/>
        <c:numFmt formatCode="General" sourceLinked="1"/>
        <c:majorTickMark val="out"/>
        <c:minorTickMark val="out"/>
        <c:tickLblPos val="nextTo"/>
        <c:crossAx val="139129984"/>
        <c:crosses val="autoZero"/>
        <c:crossBetween val="midCat"/>
        <c:majorUnit val="2"/>
        <c:minorUnit val="1"/>
      </c:valAx>
      <c:valAx>
        <c:axId val="139129984"/>
        <c:scaling>
          <c:orientation val="minMax"/>
          <c:max val="550"/>
          <c:min val="-50"/>
        </c:scaling>
        <c:delete val="0"/>
        <c:axPos val="l"/>
        <c:title>
          <c:tx>
            <c:rich>
              <a:bodyPr rot="-5400000" vert="horz"/>
              <a:lstStyle/>
              <a:p>
                <a:pPr>
                  <a:defRPr/>
                </a:pPr>
                <a:r>
                  <a:rPr lang="en-US"/>
                  <a:t>Energy gain (KV)</a:t>
                </a:r>
              </a:p>
            </c:rich>
          </c:tx>
          <c:overlay val="0"/>
        </c:title>
        <c:numFmt formatCode="General" sourceLinked="1"/>
        <c:majorTickMark val="out"/>
        <c:minorTickMark val="none"/>
        <c:tickLblPos val="nextTo"/>
        <c:crossAx val="139124096"/>
        <c:crosses val="autoZero"/>
        <c:crossBetween val="midCat"/>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600"/>
              <a:t>Power Consumption by beam per cell</a:t>
            </a:r>
          </a:p>
        </c:rich>
      </c:tx>
      <c:layout>
        <c:manualLayout>
          <c:xMode val="edge"/>
          <c:yMode val="edge"/>
          <c:x val="0.20022922134733179"/>
          <c:y val="4.6296296296296349E-2"/>
        </c:manualLayout>
      </c:layout>
      <c:overlay val="1"/>
    </c:title>
    <c:autoTitleDeleted val="0"/>
    <c:plotArea>
      <c:layout/>
      <c:scatterChart>
        <c:scatterStyle val="smoothMarker"/>
        <c:varyColors val="0"/>
        <c:ser>
          <c:idx val="0"/>
          <c:order val="0"/>
          <c:xVal>
            <c:numRef>
              <c:f>Sheet1!$C$7:$C$24</c:f>
              <c:numCache>
                <c:formatCode>General</c:formatCode>
                <c:ptCount val="18"/>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numCache>
            </c:numRef>
          </c:xVal>
          <c:yVal>
            <c:numRef>
              <c:f>Sheet1!$G$7:$G$24</c:f>
              <c:numCache>
                <c:formatCode>General</c:formatCode>
                <c:ptCount val="18"/>
                <c:pt idx="0">
                  <c:v>-0.1265</c:v>
                </c:pt>
                <c:pt idx="1">
                  <c:v>0.16100000000000006</c:v>
                </c:pt>
                <c:pt idx="2">
                  <c:v>0.29200000000000031</c:v>
                </c:pt>
                <c:pt idx="3">
                  <c:v>0.27750000000000002</c:v>
                </c:pt>
                <c:pt idx="4">
                  <c:v>0.20550000000000004</c:v>
                </c:pt>
                <c:pt idx="5">
                  <c:v>0.12050000000000002</c:v>
                </c:pt>
                <c:pt idx="6">
                  <c:v>5.9000000000000039E-2</c:v>
                </c:pt>
                <c:pt idx="7">
                  <c:v>5.5000000000000014E-2</c:v>
                </c:pt>
                <c:pt idx="8">
                  <c:v>0.14500000000000016</c:v>
                </c:pt>
                <c:pt idx="9">
                  <c:v>0.30150000000000032</c:v>
                </c:pt>
                <c:pt idx="10">
                  <c:v>0.48050000000000032</c:v>
                </c:pt>
                <c:pt idx="11">
                  <c:v>0.65950000000000064</c:v>
                </c:pt>
                <c:pt idx="12">
                  <c:v>0.85050000000000014</c:v>
                </c:pt>
                <c:pt idx="13">
                  <c:v>1.0585000000000002</c:v>
                </c:pt>
                <c:pt idx="14">
                  <c:v>1.306</c:v>
                </c:pt>
                <c:pt idx="15">
                  <c:v>1.6239999999999988</c:v>
                </c:pt>
                <c:pt idx="16">
                  <c:v>2.0194999999999972</c:v>
                </c:pt>
                <c:pt idx="17">
                  <c:v>2.5070000000000001</c:v>
                </c:pt>
              </c:numCache>
            </c:numRef>
          </c:yVal>
          <c:smooth val="1"/>
        </c:ser>
        <c:dLbls>
          <c:showLegendKey val="0"/>
          <c:showVal val="0"/>
          <c:showCatName val="0"/>
          <c:showSerName val="0"/>
          <c:showPercent val="0"/>
          <c:showBubbleSize val="0"/>
        </c:dLbls>
        <c:axId val="139417088"/>
        <c:axId val="139418624"/>
      </c:scatterChart>
      <c:valAx>
        <c:axId val="139417088"/>
        <c:scaling>
          <c:orientation val="minMax"/>
          <c:max val="18"/>
          <c:min val="1"/>
        </c:scaling>
        <c:delete val="0"/>
        <c:axPos val="b"/>
        <c:numFmt formatCode="General" sourceLinked="1"/>
        <c:majorTickMark val="out"/>
        <c:minorTickMark val="out"/>
        <c:tickLblPos val="nextTo"/>
        <c:crossAx val="139418624"/>
        <c:crosses val="autoZero"/>
        <c:crossBetween val="midCat"/>
        <c:majorUnit val="2"/>
        <c:minorUnit val="1"/>
      </c:valAx>
      <c:valAx>
        <c:axId val="139418624"/>
        <c:scaling>
          <c:orientation val="minMax"/>
        </c:scaling>
        <c:delete val="0"/>
        <c:axPos val="l"/>
        <c:title>
          <c:tx>
            <c:rich>
              <a:bodyPr rot="-5400000" vert="horz"/>
              <a:lstStyle/>
              <a:p>
                <a:pPr>
                  <a:defRPr/>
                </a:pPr>
                <a:r>
                  <a:rPr lang="en-GB"/>
                  <a:t>Power consumption (MW)</a:t>
                </a:r>
              </a:p>
            </c:rich>
          </c:tx>
          <c:overlay val="0"/>
        </c:title>
        <c:numFmt formatCode="General" sourceLinked="1"/>
        <c:majorTickMark val="out"/>
        <c:minorTickMark val="none"/>
        <c:tickLblPos val="nextTo"/>
        <c:crossAx val="139417088"/>
        <c:crosses val="autoZero"/>
        <c:crossBetween val="midCat"/>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image" Target="../media/image52.wmf"/><Relationship Id="rId4" Type="http://schemas.openxmlformats.org/officeDocument/2006/relationships/image" Target="../media/image5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FC8710-AAFB-4D0B-948D-AA8EDA0814AB}" type="datetimeFigureOut">
              <a:rPr lang="en-GB" smtClean="0"/>
              <a:pPr/>
              <a:t>22/11/2013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9117B1-2A0A-4E59-871A-FD5D29068883}" type="slidenum">
              <a:rPr lang="en-GB" smtClean="0"/>
              <a:pPr/>
              <a:t>‹#›</a:t>
            </a:fld>
            <a:endParaRPr lang="en-GB"/>
          </a:p>
        </p:txBody>
      </p:sp>
    </p:spTree>
    <p:extLst>
      <p:ext uri="{BB962C8B-B14F-4D97-AF65-F5344CB8AC3E}">
        <p14:creationId xmlns:p14="http://schemas.microsoft.com/office/powerpoint/2010/main" val="2459459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A9117B1-2A0A-4E59-871A-FD5D29068883}" type="slidenum">
              <a:rPr lang="en-GB" smtClean="0"/>
              <a:pPr/>
              <a:t>2</a:t>
            </a:fld>
            <a:endParaRPr lang="en-GB"/>
          </a:p>
        </p:txBody>
      </p:sp>
    </p:spTree>
    <p:extLst>
      <p:ext uri="{BB962C8B-B14F-4D97-AF65-F5344CB8AC3E}">
        <p14:creationId xmlns:p14="http://schemas.microsoft.com/office/powerpoint/2010/main" val="3214450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A9117B1-2A0A-4E59-871A-FD5D29068883}" type="slidenum">
              <a:rPr lang="en-GB" smtClean="0"/>
              <a:pPr/>
              <a:t>10</a:t>
            </a:fld>
            <a:endParaRPr lang="en-GB"/>
          </a:p>
        </p:txBody>
      </p:sp>
    </p:spTree>
    <p:extLst>
      <p:ext uri="{BB962C8B-B14F-4D97-AF65-F5344CB8AC3E}">
        <p14:creationId xmlns:p14="http://schemas.microsoft.com/office/powerpoint/2010/main" val="3214450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A9117B1-2A0A-4E59-871A-FD5D29068883}" type="slidenum">
              <a:rPr lang="en-GB" smtClean="0"/>
              <a:pPr/>
              <a:t>18</a:t>
            </a:fld>
            <a:endParaRPr lang="en-GB"/>
          </a:p>
        </p:txBody>
      </p:sp>
    </p:spTree>
    <p:extLst>
      <p:ext uri="{BB962C8B-B14F-4D97-AF65-F5344CB8AC3E}">
        <p14:creationId xmlns:p14="http://schemas.microsoft.com/office/powerpoint/2010/main" val="3214450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9117B1-2A0A-4E59-871A-FD5D29068883}" type="slidenum">
              <a:rPr lang="en-GB" smtClean="0"/>
              <a:pPr/>
              <a:t>27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EE8FB71-BDBD-4AAB-853F-76FAFE529F7F}" type="datetime1">
              <a:rPr lang="en-GB" smtClean="0"/>
              <a:pPr/>
              <a:t>22/11/2013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C51130-9E96-42F5-BCCF-42281AEC115C}"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449A0D-1CC6-4CCC-BC54-4550E49DC8E8}" type="datetime1">
              <a:rPr lang="en-GB" smtClean="0"/>
              <a:pPr/>
              <a:t>22/11/2013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C51130-9E96-42F5-BCCF-42281AEC115C}" type="slidenum">
              <a:rPr lang="en-GB" smtClean="0"/>
              <a:pPr/>
              <a:t>‹#›</a:t>
            </a:fld>
            <a:endParaRPr lang="en-GB"/>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21-Oct-2010</a:t>
            </a:r>
          </a:p>
        </p:txBody>
      </p:sp>
      <p:sp>
        <p:nvSpPr>
          <p:cNvPr id="5" name="Footer Placeholder 4"/>
          <p:cNvSpPr>
            <a:spLocks noGrp="1"/>
          </p:cNvSpPr>
          <p:nvPr>
            <p:ph type="ftr" sz="quarter" idx="11"/>
          </p:nvPr>
        </p:nvSpPr>
        <p:spPr/>
        <p:txBody>
          <a:bodyPr/>
          <a:lstStyle>
            <a:lvl1pPr>
              <a:defRPr/>
            </a:lvl1pPr>
          </a:lstStyle>
          <a:p>
            <a:r>
              <a:rPr lang="en-GB"/>
              <a:t>Drive Beam Accelerating Structures                           Rolf Wegner</a:t>
            </a:r>
          </a:p>
        </p:txBody>
      </p:sp>
      <p:sp>
        <p:nvSpPr>
          <p:cNvPr id="6" name="Slide Number Placeholder 5"/>
          <p:cNvSpPr>
            <a:spLocks noGrp="1"/>
          </p:cNvSpPr>
          <p:nvPr>
            <p:ph type="sldNum" sz="quarter" idx="12"/>
          </p:nvPr>
        </p:nvSpPr>
        <p:spPr/>
        <p:txBody>
          <a:bodyPr/>
          <a:lstStyle>
            <a:lvl1pPr>
              <a:defRPr/>
            </a:lvl1pPr>
          </a:lstStyle>
          <a:p>
            <a:fld id="{5B337D3B-E847-4BCD-9D0D-16A8E510CBB2}" type="slidenum">
              <a:rPr lang="en-US"/>
              <a:pPr/>
              <a:t>‹#›</a:t>
            </a:fld>
            <a:endParaRPr lang="en-US"/>
          </a:p>
        </p:txBody>
      </p:sp>
    </p:spTree>
    <p:extLst>
      <p:ext uri="{BB962C8B-B14F-4D97-AF65-F5344CB8AC3E}">
        <p14:creationId xmlns:p14="http://schemas.microsoft.com/office/powerpoint/2010/main" val="6599538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21-Oct-2010</a:t>
            </a:r>
          </a:p>
        </p:txBody>
      </p:sp>
      <p:sp>
        <p:nvSpPr>
          <p:cNvPr id="5" name="Footer Placeholder 4"/>
          <p:cNvSpPr>
            <a:spLocks noGrp="1"/>
          </p:cNvSpPr>
          <p:nvPr>
            <p:ph type="ftr" sz="quarter" idx="11"/>
          </p:nvPr>
        </p:nvSpPr>
        <p:spPr/>
        <p:txBody>
          <a:bodyPr/>
          <a:lstStyle>
            <a:lvl1pPr>
              <a:defRPr/>
            </a:lvl1pPr>
          </a:lstStyle>
          <a:p>
            <a:r>
              <a:rPr lang="en-GB"/>
              <a:t>Drive Beam Accelerating Structures                           Rolf Wegner</a:t>
            </a:r>
          </a:p>
        </p:txBody>
      </p:sp>
      <p:sp>
        <p:nvSpPr>
          <p:cNvPr id="6" name="Slide Number Placeholder 5"/>
          <p:cNvSpPr>
            <a:spLocks noGrp="1"/>
          </p:cNvSpPr>
          <p:nvPr>
            <p:ph type="sldNum" sz="quarter" idx="12"/>
          </p:nvPr>
        </p:nvSpPr>
        <p:spPr/>
        <p:txBody>
          <a:bodyPr/>
          <a:lstStyle>
            <a:lvl1pPr>
              <a:defRPr/>
            </a:lvl1pPr>
          </a:lstStyle>
          <a:p>
            <a:fld id="{4B6ECE0D-DE4B-4F77-8F7E-4FDA11F07269}" type="slidenum">
              <a:rPr lang="en-US"/>
              <a:pPr/>
              <a:t>‹#›</a:t>
            </a:fld>
            <a:endParaRPr lang="en-US"/>
          </a:p>
        </p:txBody>
      </p:sp>
    </p:spTree>
    <p:extLst>
      <p:ext uri="{BB962C8B-B14F-4D97-AF65-F5344CB8AC3E}">
        <p14:creationId xmlns:p14="http://schemas.microsoft.com/office/powerpoint/2010/main" val="94432470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11/22/2013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11/22/2013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11/22/2013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11/22/2013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11/22/2013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ECD596-1529-4DEA-B70D-308A7A0F9D1A}" type="datetime1">
              <a:rPr lang="en-GB" smtClean="0"/>
              <a:pPr/>
              <a:t>22/11/2013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C51130-9E96-42F5-BCCF-42281AEC115C}" type="slidenum">
              <a:rPr lang="en-GB" smtClean="0"/>
              <a:pPr/>
              <a:t>‹#›</a:t>
            </a:fld>
            <a:endParaRPr lang="en-GB"/>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11/22/2013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11/22/2013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3375AF-8A78-4C52-AFB2-921C981D6326}" type="datetime1">
              <a:rPr lang="en-GB" smtClean="0"/>
              <a:pPr/>
              <a:t>22/11/2013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C51130-9E96-42F5-BCCF-42281AEC115C}" type="slidenum">
              <a:rPr lang="en-GB" smtClean="0"/>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88841E4-0512-4297-A034-DC2007358B93}"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3C3967A-BBD5-43F8-93AF-C346FE752BD0}"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88841E4-0512-4297-A034-DC2007358B93}"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3C3967A-BBD5-43F8-93AF-C346FE752BD0}"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8841E4-0512-4297-A034-DC2007358B93}"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3C3967A-BBD5-43F8-93AF-C346FE752BD0}"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88841E4-0512-4297-A034-DC2007358B93}" type="datetimeFigureOut">
              <a:rPr lang="en-GB" smtClean="0">
                <a:solidFill>
                  <a:prstClr val="black">
                    <a:tint val="75000"/>
                  </a:prstClr>
                </a:solidFill>
              </a:rPr>
              <a:pPr/>
              <a:t>22/11/2013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3C3967A-BBD5-43F8-93AF-C346FE752BD0}"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88841E4-0512-4297-A034-DC2007358B93}" type="datetimeFigureOut">
              <a:rPr lang="en-GB" smtClean="0">
                <a:solidFill>
                  <a:prstClr val="black">
                    <a:tint val="75000"/>
                  </a:prstClr>
                </a:solidFill>
              </a:rPr>
              <a:pPr/>
              <a:t>22/11/2013</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3C3967A-BBD5-43F8-93AF-C346FE752BD0}"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88841E4-0512-4297-A034-DC2007358B93}" type="datetimeFigureOut">
              <a:rPr lang="en-GB" smtClean="0">
                <a:solidFill>
                  <a:prstClr val="black">
                    <a:tint val="75000"/>
                  </a:prstClr>
                </a:solidFill>
              </a:rPr>
              <a:pPr/>
              <a:t>22/11/2013</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3C3967A-BBD5-43F8-93AF-C346FE752BD0}"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8841E4-0512-4297-A034-DC2007358B93}" type="datetimeFigureOut">
              <a:rPr lang="en-GB" smtClean="0">
                <a:solidFill>
                  <a:prstClr val="black">
                    <a:tint val="75000"/>
                  </a:prstClr>
                </a:solidFill>
              </a:rPr>
              <a:pPr/>
              <a:t>22/11/2013</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3C3967A-BBD5-43F8-93AF-C346FE752BD0}"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F695AA-58CC-471C-A9FB-5A7C3FDF33A1}" type="datetime1">
              <a:rPr lang="en-GB" smtClean="0"/>
              <a:pPr/>
              <a:t>22/11/2013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C51130-9E96-42F5-BCCF-42281AEC115C}" type="slidenum">
              <a:rPr lang="en-GB" smtClean="0"/>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8841E4-0512-4297-A034-DC2007358B93}" type="datetimeFigureOut">
              <a:rPr lang="en-GB" smtClean="0">
                <a:solidFill>
                  <a:prstClr val="black">
                    <a:tint val="75000"/>
                  </a:prstClr>
                </a:solidFill>
              </a:rPr>
              <a:pPr/>
              <a:t>22/11/2013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3C3967A-BBD5-43F8-93AF-C346FE752BD0}"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8841E4-0512-4297-A034-DC2007358B93}" type="datetimeFigureOut">
              <a:rPr lang="en-GB" smtClean="0">
                <a:solidFill>
                  <a:prstClr val="black">
                    <a:tint val="75000"/>
                  </a:prstClr>
                </a:solidFill>
              </a:rPr>
              <a:pPr/>
              <a:t>22/11/2013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3C3967A-BBD5-43F8-93AF-C346FE752BD0}"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88841E4-0512-4297-A034-DC2007358B93}"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3C3967A-BBD5-43F8-93AF-C346FE752BD0}"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88841E4-0512-4297-A034-DC2007358B93}"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3C3967A-BBD5-43F8-93AF-C346FE752BD0}"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A20F6F3-BB22-4E7A-BC5D-ACA882C310B9}" type="datetime1">
              <a:rPr lang="en-GB" smtClean="0"/>
              <a:pPr/>
              <a:t>22/11/2013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C51130-9E96-42F5-BCCF-42281AEC115C}" type="slidenum">
              <a:rPr lang="en-GB" smtClean="0"/>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LCWS 2011 - Granada</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LCWS 2011 - Granada</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LCWS 2011 - Granada</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LCWS 2011 - Granada</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LCWS 2011 - Granada</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C5A03CD-9573-45B9-BCA6-EA58D256C476}" type="datetime1">
              <a:rPr lang="en-GB" smtClean="0"/>
              <a:pPr/>
              <a:t>22/11/2013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DC51130-9E96-42F5-BCCF-42281AEC115C}" type="slidenum">
              <a:rPr lang="en-GB" smtClean="0"/>
              <a:pPr/>
              <a:t>‹#›</a:t>
            </a:fld>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LCWS 2011 - Granada</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LCWS 2011 - Granada</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LCWS 2011 - Granada</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LCWS 2011 - Granada</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LCWS 2011 - Granada</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LCWS 2011 - Granada</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Click to edit Master title style</a:t>
            </a:r>
            <a:endParaRPr lang="en-GB"/>
          </a:p>
        </p:txBody>
      </p:sp>
      <p:sp>
        <p:nvSpPr>
          <p:cNvPr id="8" name="Date Placeholder 7"/>
          <p:cNvSpPr>
            <a:spLocks noGrp="1"/>
          </p:cNvSpPr>
          <p:nvPr>
            <p:ph type="dt" sz="half" idx="10"/>
          </p:nvPr>
        </p:nvSpPr>
        <p:spPr/>
        <p:txBody>
          <a:bodyPr/>
          <a:lstStyle/>
          <a:p>
            <a:r>
              <a:rPr lang="en-GB" smtClean="0">
                <a:solidFill>
                  <a:srgbClr val="E3DED1">
                    <a:shade val="50000"/>
                  </a:srgbClr>
                </a:solidFill>
              </a:rPr>
              <a:t>Hamed Shaker</a:t>
            </a:r>
            <a:endParaRPr lang="en-GB" dirty="0">
              <a:solidFill>
                <a:srgbClr val="E3DED1">
                  <a:shade val="50000"/>
                </a:srgbClr>
              </a:solidFill>
            </a:endParaRPr>
          </a:p>
        </p:txBody>
      </p:sp>
      <p:sp>
        <p:nvSpPr>
          <p:cNvPr id="9" name="Slide Number Placeholder 8"/>
          <p:cNvSpPr>
            <a:spLocks noGrp="1"/>
          </p:cNvSpPr>
          <p:nvPr>
            <p:ph type="sldNum" sz="quarter" idx="11"/>
          </p:nvPr>
        </p:nvSpPr>
        <p:spPr/>
        <p:txBody>
          <a:bodyPr/>
          <a:lstStyle>
            <a:lvl1pPr>
              <a:defRPr>
                <a:latin typeface="+mn-lt"/>
              </a:defRPr>
            </a:lvl1pPr>
          </a:lstStyle>
          <a:p>
            <a:fld id="{66D67C4A-828F-4BB9-92D8-54FEEA45536A}" type="slidenum">
              <a:rPr lang="en-GB" smtClean="0">
                <a:solidFill>
                  <a:srgbClr val="E3DED1">
                    <a:shade val="50000"/>
                  </a:srgbClr>
                </a:solidFill>
              </a:rPr>
              <a:pPr/>
              <a:t>‹#›</a:t>
            </a:fld>
            <a:endParaRPr lang="en-GB" dirty="0">
              <a:solidFill>
                <a:srgbClr val="E3DED1">
                  <a:shade val="50000"/>
                </a:srgbClr>
              </a:solidFill>
            </a:endParaRPr>
          </a:p>
        </p:txBody>
      </p:sp>
      <p:sp>
        <p:nvSpPr>
          <p:cNvPr id="10" name="Footer Placeholder 9"/>
          <p:cNvSpPr>
            <a:spLocks noGrp="1"/>
          </p:cNvSpPr>
          <p:nvPr>
            <p:ph type="ftr" sz="quarter" idx="12"/>
          </p:nvPr>
        </p:nvSpPr>
        <p:spPr/>
        <p:txBody>
          <a:bodyPr/>
          <a:lstStyle/>
          <a:p>
            <a:r>
              <a:rPr lang="en-GB" smtClean="0">
                <a:solidFill>
                  <a:srgbClr val="E3DED1">
                    <a:shade val="50000"/>
                  </a:srgbClr>
                </a:solidFill>
              </a:rPr>
              <a:t>LCWS 2011 - Granada</a:t>
            </a:r>
            <a:endParaRPr lang="en-GB" dirty="0">
              <a:solidFill>
                <a:srgbClr val="E3DED1">
                  <a:shade val="50000"/>
                </a:srgbClr>
              </a:solidFill>
            </a:endParaRPr>
          </a:p>
        </p:txBody>
      </p:sp>
      <p:sp>
        <p:nvSpPr>
          <p:cNvPr id="12" name="Content Placeholder 11"/>
          <p:cNvSpPr>
            <a:spLocks noGrp="1"/>
          </p:cNvSpPr>
          <p:nvPr>
            <p:ph sz="quarter" idx="13"/>
          </p:nvPr>
        </p:nvSpPr>
        <p:spPr>
          <a:xfrm>
            <a:off x="541338" y="849313"/>
            <a:ext cx="8081962" cy="5537200"/>
          </a:xfrm>
        </p:spPr>
        <p:txBody>
          <a:bodyPr/>
          <a:lstStyle>
            <a:lvl1pPr>
              <a:buClrTx/>
              <a:defRPr/>
            </a:lvl1pPr>
            <a:lvl2pPr>
              <a:buClrTx/>
              <a:defRPr/>
            </a:lvl2pPr>
            <a:lvl3pPr>
              <a:buClrTx/>
              <a:defRPr/>
            </a:lvl3pPr>
            <a:lvl4pPr>
              <a:buClrTx/>
              <a:defRPr/>
            </a:lvl4pPr>
            <a:lvl5pPr>
              <a:buClrTx/>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CLIC Collaboration Working meeting- 2012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1129449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CLIC Collaboration Working meeting- 2012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52966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CLIC Collaboration Working meeting- 2012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48513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170BE0-F5CC-44B0-9880-4DF0CEE3ACB3}" type="datetime1">
              <a:rPr lang="en-GB" smtClean="0"/>
              <a:pPr/>
              <a:t>22/11/2013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DC51130-9E96-42F5-BCCF-42281AEC115C}" type="slidenum">
              <a:rPr lang="en-GB" smtClean="0"/>
              <a:pPr/>
              <a:t>‹#›</a:t>
            </a:fld>
            <a:endParaRPr lang="en-GB"/>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CLIC Collaboration Working meeting- 2012</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256011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CLIC Collaboration Working meeting- 2012</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9987278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CLIC Collaboration Working meeting- 2012</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0611071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CLIC Collaboration Working meeting- 2012</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3182639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CLIC Collaboration Working meeting- 2012</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5472102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CLIC Collaboration Working meeting- 2012</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7511720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CLIC Collaboration Working meeting- 2012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708586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CLIC Collaboration Working meeting- 2012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1540004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Click to edit Master title style</a:t>
            </a:r>
            <a:endParaRPr lang="en-GB"/>
          </a:p>
        </p:txBody>
      </p:sp>
      <p:sp>
        <p:nvSpPr>
          <p:cNvPr id="8" name="Date Placeholder 7"/>
          <p:cNvSpPr>
            <a:spLocks noGrp="1"/>
          </p:cNvSpPr>
          <p:nvPr>
            <p:ph type="dt" sz="half" idx="10"/>
          </p:nvPr>
        </p:nvSpPr>
        <p:spPr/>
        <p:txBody>
          <a:bodyPr/>
          <a:lstStyle/>
          <a:p>
            <a:r>
              <a:rPr lang="en-GB" smtClean="0">
                <a:solidFill>
                  <a:srgbClr val="E3DED1">
                    <a:shade val="50000"/>
                  </a:srgbClr>
                </a:solidFill>
              </a:rPr>
              <a:t>Hamed Shaker</a:t>
            </a:r>
            <a:endParaRPr lang="en-GB" dirty="0">
              <a:solidFill>
                <a:srgbClr val="E3DED1">
                  <a:shade val="50000"/>
                </a:srgbClr>
              </a:solidFill>
            </a:endParaRPr>
          </a:p>
        </p:txBody>
      </p:sp>
      <p:sp>
        <p:nvSpPr>
          <p:cNvPr id="9" name="Slide Number Placeholder 8"/>
          <p:cNvSpPr>
            <a:spLocks noGrp="1"/>
          </p:cNvSpPr>
          <p:nvPr>
            <p:ph type="sldNum" sz="quarter" idx="11"/>
          </p:nvPr>
        </p:nvSpPr>
        <p:spPr/>
        <p:txBody>
          <a:bodyPr/>
          <a:lstStyle>
            <a:lvl1pPr>
              <a:defRPr>
                <a:latin typeface="+mn-lt"/>
              </a:defRPr>
            </a:lvl1pPr>
          </a:lstStyle>
          <a:p>
            <a:fld id="{66D67C4A-828F-4BB9-92D8-54FEEA45536A}" type="slidenum">
              <a:rPr lang="en-GB" smtClean="0">
                <a:solidFill>
                  <a:srgbClr val="E3DED1">
                    <a:shade val="50000"/>
                  </a:srgbClr>
                </a:solidFill>
              </a:rPr>
              <a:pPr/>
              <a:t>‹#›</a:t>
            </a:fld>
            <a:endParaRPr lang="en-GB" dirty="0">
              <a:solidFill>
                <a:srgbClr val="E3DED1">
                  <a:shade val="50000"/>
                </a:srgbClr>
              </a:solidFill>
            </a:endParaRPr>
          </a:p>
        </p:txBody>
      </p:sp>
      <p:sp>
        <p:nvSpPr>
          <p:cNvPr id="10" name="Footer Placeholder 9"/>
          <p:cNvSpPr>
            <a:spLocks noGrp="1"/>
          </p:cNvSpPr>
          <p:nvPr>
            <p:ph type="ftr" sz="quarter" idx="12"/>
          </p:nvPr>
        </p:nvSpPr>
        <p:spPr/>
        <p:txBody>
          <a:bodyPr/>
          <a:lstStyle/>
          <a:p>
            <a:r>
              <a:rPr lang="en-GB" smtClean="0">
                <a:solidFill>
                  <a:srgbClr val="E3DED1">
                    <a:shade val="50000"/>
                  </a:srgbClr>
                </a:solidFill>
              </a:rPr>
              <a:t>CLIC Collaboration Working meeting- 2012</a:t>
            </a:r>
            <a:endParaRPr lang="en-GB" dirty="0">
              <a:solidFill>
                <a:srgbClr val="E3DED1">
                  <a:shade val="50000"/>
                </a:srgbClr>
              </a:solidFill>
            </a:endParaRPr>
          </a:p>
        </p:txBody>
      </p:sp>
      <p:sp>
        <p:nvSpPr>
          <p:cNvPr id="12" name="Content Placeholder 11"/>
          <p:cNvSpPr>
            <a:spLocks noGrp="1"/>
          </p:cNvSpPr>
          <p:nvPr>
            <p:ph sz="quarter" idx="13"/>
          </p:nvPr>
        </p:nvSpPr>
        <p:spPr>
          <a:xfrm>
            <a:off x="541338" y="849313"/>
            <a:ext cx="8081962" cy="5537200"/>
          </a:xfrm>
        </p:spPr>
        <p:txBody>
          <a:bodyPr/>
          <a:lstStyle>
            <a:lvl1pPr>
              <a:buClrTx/>
              <a:defRPr/>
            </a:lvl1pPr>
            <a:lvl2pPr>
              <a:buClrTx/>
              <a:defRPr/>
            </a:lvl2pPr>
            <a:lvl3pPr>
              <a:buClrTx/>
              <a:defRPr/>
            </a:lvl3pPr>
            <a:lvl4pPr>
              <a:buClrTx/>
              <a:defRPr/>
            </a:lvl4pPr>
            <a:lvl5pPr>
              <a:buClrTx/>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4017852945"/>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F5C435F-182C-45F4-81B3-DB7902FE9520}" type="datetime1">
              <a:rPr lang="en-US" smtClean="0">
                <a:solidFill>
                  <a:prstClr val="black">
                    <a:tint val="75000"/>
                  </a:prstClr>
                </a:solidFill>
              </a:rPr>
              <a:pPr/>
              <a:t>11/22/2013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Hamed Shaker</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937E811-FA29-4510-A3BE-64EB8B2D71F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B9F289-5847-4310-BE3B-DC853B6FD07E}" type="datetime1">
              <a:rPr lang="en-GB" smtClean="0"/>
              <a:pPr/>
              <a:t>22/11/2013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DC51130-9E96-42F5-BCCF-42281AEC115C}" type="slidenum">
              <a:rPr lang="en-GB" smtClean="0"/>
              <a:pPr/>
              <a:t>‹#›</a:t>
            </a:fld>
            <a:endParaRPr lang="en-GB"/>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124BB1-3122-4778-9ACD-B9143B31E626}" type="datetime1">
              <a:rPr lang="en-US" smtClean="0">
                <a:solidFill>
                  <a:prstClr val="black">
                    <a:tint val="75000"/>
                  </a:prstClr>
                </a:solidFill>
              </a:rPr>
              <a:pPr/>
              <a:t>11/22/2013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Hamed Shaker</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937E811-FA29-4510-A3BE-64EB8B2D71F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EC2B6C-6117-46DB-9F6B-4ADDE89AB6E6}" type="datetime1">
              <a:rPr lang="en-US" smtClean="0">
                <a:solidFill>
                  <a:prstClr val="black">
                    <a:tint val="75000"/>
                  </a:prstClr>
                </a:solidFill>
              </a:rPr>
              <a:pPr/>
              <a:t>11/22/2013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Hamed Shaker</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937E811-FA29-4510-A3BE-64EB8B2D71F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F628A01-2137-421C-9D29-FA6A2ED585C8}" type="datetime1">
              <a:rPr lang="en-US" smtClean="0">
                <a:solidFill>
                  <a:prstClr val="black">
                    <a:tint val="75000"/>
                  </a:prstClr>
                </a:solidFill>
              </a:rPr>
              <a:pPr/>
              <a:t>11/22/2013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Hamed Shaker</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937E811-FA29-4510-A3BE-64EB8B2D71F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4BA624-9E90-42D6-BE1C-F380086CE9A4}" type="datetime1">
              <a:rPr lang="en-US" smtClean="0">
                <a:solidFill>
                  <a:prstClr val="black">
                    <a:tint val="75000"/>
                  </a:prstClr>
                </a:solidFill>
              </a:rPr>
              <a:pPr/>
              <a:t>11/22/2013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Hamed Shaker</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937E811-FA29-4510-A3BE-64EB8B2D71F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462DB2-4EC6-46FC-9F12-B6386D06B870}" type="datetime1">
              <a:rPr lang="en-US" smtClean="0">
                <a:solidFill>
                  <a:prstClr val="black">
                    <a:tint val="75000"/>
                  </a:prstClr>
                </a:solidFill>
              </a:rPr>
              <a:pPr/>
              <a:t>11/22/2013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Hamed Shaker</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937E811-FA29-4510-A3BE-64EB8B2D71F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CF0668-74A6-4322-8279-1ADD4CFF20D7}" type="datetime1">
              <a:rPr lang="en-US" smtClean="0">
                <a:solidFill>
                  <a:prstClr val="black">
                    <a:tint val="75000"/>
                  </a:prstClr>
                </a:solidFill>
              </a:rPr>
              <a:pPr/>
              <a:t>11/22/2013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Hamed Shaker</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937E811-FA29-4510-A3BE-64EB8B2D71F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F71B5B-ACD7-4059-88C8-26A38B43F05C}" type="datetime1">
              <a:rPr lang="en-US" smtClean="0">
                <a:solidFill>
                  <a:prstClr val="black">
                    <a:tint val="75000"/>
                  </a:prstClr>
                </a:solidFill>
              </a:rPr>
              <a:pPr/>
              <a:t>11/22/2013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Hamed Shaker</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937E811-FA29-4510-A3BE-64EB8B2D71F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6ECB5E-4CC6-418C-A6E0-6E5765E7B8FA}" type="datetime1">
              <a:rPr lang="en-US" smtClean="0">
                <a:solidFill>
                  <a:prstClr val="black">
                    <a:tint val="75000"/>
                  </a:prstClr>
                </a:solidFill>
              </a:rPr>
              <a:pPr/>
              <a:t>11/22/2013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Hamed Shaker</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937E811-FA29-4510-A3BE-64EB8B2D71F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F455BC-7C4F-446A-BBED-261383E128F6}" type="datetime1">
              <a:rPr lang="en-US" smtClean="0">
                <a:solidFill>
                  <a:prstClr val="black">
                    <a:tint val="75000"/>
                  </a:prstClr>
                </a:solidFill>
              </a:rPr>
              <a:pPr/>
              <a:t>11/22/2013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Hamed Shaker</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937E811-FA29-4510-A3BE-64EB8B2D71F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C641E-3F8F-45C3-861D-749C7A2F4C4A}" type="datetime1">
              <a:rPr lang="en-US" smtClean="0">
                <a:solidFill>
                  <a:prstClr val="black">
                    <a:tint val="75000"/>
                  </a:prstClr>
                </a:solidFill>
              </a:rPr>
              <a:pPr/>
              <a:t>11/22/2013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Hamed Shaker</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937E811-FA29-4510-A3BE-64EB8B2D71F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8C1F37-A4EF-4DD3-8393-39FC3D4C8AF6}" type="datetime1">
              <a:rPr lang="en-GB" smtClean="0"/>
              <a:pPr/>
              <a:t>22/11/2013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C51130-9E96-42F5-BCCF-42281AEC115C}" type="slidenum">
              <a:rPr lang="en-GB" smtClean="0"/>
              <a:pPr/>
              <a:t>‹#›</a:t>
            </a:fld>
            <a:endParaRPr lang="en-GB"/>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CBFCBBC-19A0-498D-B135-EDCBFBDDF278}"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6D2574C-0F8D-42DC-8428-97401796474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644357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CBFCBBC-19A0-498D-B135-EDCBFBDDF278}"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6D2574C-0F8D-42DC-8428-97401796474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9738152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BFCBBC-19A0-498D-B135-EDCBFBDDF278}"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6D2574C-0F8D-42DC-8428-97401796474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0054570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CBFCBBC-19A0-498D-B135-EDCBFBDDF278}" type="datetimeFigureOut">
              <a:rPr lang="en-GB" smtClean="0">
                <a:solidFill>
                  <a:prstClr val="black">
                    <a:tint val="75000"/>
                  </a:prstClr>
                </a:solidFill>
              </a:rPr>
              <a:pPr/>
              <a:t>22/11/2013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6D2574C-0F8D-42DC-8428-97401796474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4296940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CBFCBBC-19A0-498D-B135-EDCBFBDDF278}" type="datetimeFigureOut">
              <a:rPr lang="en-GB" smtClean="0">
                <a:solidFill>
                  <a:prstClr val="black">
                    <a:tint val="75000"/>
                  </a:prstClr>
                </a:solidFill>
              </a:rPr>
              <a:pPr/>
              <a:t>22/11/2013</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E6D2574C-0F8D-42DC-8428-97401796474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2612542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CBFCBBC-19A0-498D-B135-EDCBFBDDF278}" type="datetimeFigureOut">
              <a:rPr lang="en-GB" smtClean="0">
                <a:solidFill>
                  <a:prstClr val="black">
                    <a:tint val="75000"/>
                  </a:prstClr>
                </a:solidFill>
              </a:rPr>
              <a:pPr/>
              <a:t>22/11/2013</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E6D2574C-0F8D-42DC-8428-97401796474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1076318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BFCBBC-19A0-498D-B135-EDCBFBDDF278}" type="datetimeFigureOut">
              <a:rPr lang="en-GB" smtClean="0">
                <a:solidFill>
                  <a:prstClr val="black">
                    <a:tint val="75000"/>
                  </a:prstClr>
                </a:solidFill>
              </a:rPr>
              <a:pPr/>
              <a:t>22/11/2013</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E6D2574C-0F8D-42DC-8428-97401796474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6591853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BFCBBC-19A0-498D-B135-EDCBFBDDF278}" type="datetimeFigureOut">
              <a:rPr lang="en-GB" smtClean="0">
                <a:solidFill>
                  <a:prstClr val="black">
                    <a:tint val="75000"/>
                  </a:prstClr>
                </a:solidFill>
              </a:rPr>
              <a:pPr/>
              <a:t>22/11/2013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6D2574C-0F8D-42DC-8428-97401796474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9360155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BFCBBC-19A0-498D-B135-EDCBFBDDF278}" type="datetimeFigureOut">
              <a:rPr lang="en-GB" smtClean="0">
                <a:solidFill>
                  <a:prstClr val="black">
                    <a:tint val="75000"/>
                  </a:prstClr>
                </a:solidFill>
              </a:rPr>
              <a:pPr/>
              <a:t>22/11/2013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6D2574C-0F8D-42DC-8428-97401796474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0961857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CBFCBBC-19A0-498D-B135-EDCBFBDDF278}"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6D2574C-0F8D-42DC-8428-97401796474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50354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7556636C-3312-4550-BD57-7DBE7ADEA767}" type="datetime1">
              <a:rPr lang="en-GB" smtClean="0"/>
              <a:pPr/>
              <a:t>22/11/2013</a:t>
            </a:fld>
            <a:endParaRPr lang="en-GB"/>
          </a:p>
        </p:txBody>
      </p:sp>
      <p:sp>
        <p:nvSpPr>
          <p:cNvPr id="9" name="Slide Number Placeholder 8"/>
          <p:cNvSpPr>
            <a:spLocks noGrp="1"/>
          </p:cNvSpPr>
          <p:nvPr>
            <p:ph type="sldNum" sz="quarter" idx="11"/>
          </p:nvPr>
        </p:nvSpPr>
        <p:spPr/>
        <p:txBody>
          <a:bodyPr/>
          <a:lstStyle/>
          <a:p>
            <a:fld id="{8DC51130-9E96-42F5-BCCF-42281AEC115C}" type="slidenum">
              <a:rPr lang="en-GB" smtClean="0"/>
              <a:pPr/>
              <a:t>‹#›</a:t>
            </a:fld>
            <a:endParaRPr lang="en-GB"/>
          </a:p>
        </p:txBody>
      </p:sp>
      <p:sp>
        <p:nvSpPr>
          <p:cNvPr id="10" name="Footer Placeholder 9"/>
          <p:cNvSpPr>
            <a:spLocks noGrp="1"/>
          </p:cNvSpPr>
          <p:nvPr>
            <p:ph type="ftr" sz="quarter" idx="12"/>
          </p:nvPr>
        </p:nvSpPr>
        <p:spPr/>
        <p:txBody>
          <a:bodyPr/>
          <a:lstStyle/>
          <a:p>
            <a:endParaRPr lang="en-GB"/>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CBFCBBC-19A0-498D-B135-EDCBFBDDF278}"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6D2574C-0F8D-42DC-8428-97401796474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9256520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295400" y="3810000"/>
            <a:ext cx="6400800" cy="1752600"/>
          </a:xfrm>
        </p:spPr>
        <p:txBody>
          <a:bodyPr/>
          <a:lstStyle>
            <a:lvl1pPr marL="0" indent="0" algn="ctr">
              <a:buNone/>
              <a:defRPr>
                <a:solidFill>
                  <a:srgbClr val="0070C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r>
              <a:rPr lang="en-US"/>
              <a:t>21-Oct-2010</a:t>
            </a:r>
          </a:p>
        </p:txBody>
      </p:sp>
      <p:sp>
        <p:nvSpPr>
          <p:cNvPr id="5" name="Footer Placeholder 4"/>
          <p:cNvSpPr>
            <a:spLocks noGrp="1"/>
          </p:cNvSpPr>
          <p:nvPr>
            <p:ph type="ftr" sz="quarter" idx="11"/>
          </p:nvPr>
        </p:nvSpPr>
        <p:spPr/>
        <p:txBody>
          <a:bodyPr/>
          <a:lstStyle>
            <a:lvl1pPr>
              <a:defRPr/>
            </a:lvl1pPr>
          </a:lstStyle>
          <a:p>
            <a:r>
              <a:rPr lang="en-GB"/>
              <a:t>Drive Beam Accelerating Structures                           Rolf Wegner</a:t>
            </a:r>
          </a:p>
        </p:txBody>
      </p:sp>
      <p:sp>
        <p:nvSpPr>
          <p:cNvPr id="6" name="Slide Number Placeholder 5"/>
          <p:cNvSpPr>
            <a:spLocks noGrp="1"/>
          </p:cNvSpPr>
          <p:nvPr>
            <p:ph type="sldNum" sz="quarter" idx="12"/>
          </p:nvPr>
        </p:nvSpPr>
        <p:spPr/>
        <p:txBody>
          <a:bodyPr/>
          <a:lstStyle>
            <a:lvl1pPr>
              <a:defRPr/>
            </a:lvl1pPr>
          </a:lstStyle>
          <a:p>
            <a:fld id="{084C3CAC-9FCB-4FE9-93BE-8A1290D66A84}" type="slidenum">
              <a:rPr lang="en-US"/>
              <a:pPr/>
              <a:t>‹#›</a:t>
            </a:fld>
            <a:endParaRPr lang="en-US"/>
          </a:p>
        </p:txBody>
      </p:sp>
    </p:spTree>
    <p:extLst>
      <p:ext uri="{BB962C8B-B14F-4D97-AF65-F5344CB8AC3E}">
        <p14:creationId xmlns:p14="http://schemas.microsoft.com/office/powerpoint/2010/main" val="313910561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21-Oct-2010</a:t>
            </a:r>
          </a:p>
        </p:txBody>
      </p:sp>
      <p:sp>
        <p:nvSpPr>
          <p:cNvPr id="5" name="Footer Placeholder 4"/>
          <p:cNvSpPr>
            <a:spLocks noGrp="1"/>
          </p:cNvSpPr>
          <p:nvPr>
            <p:ph type="ftr" sz="quarter" idx="11"/>
          </p:nvPr>
        </p:nvSpPr>
        <p:spPr/>
        <p:txBody>
          <a:bodyPr/>
          <a:lstStyle>
            <a:lvl1pPr>
              <a:defRPr/>
            </a:lvl1pPr>
          </a:lstStyle>
          <a:p>
            <a:r>
              <a:rPr lang="en-GB"/>
              <a:t>Drive Beam Accelerating Structures                           Rolf Wegner</a:t>
            </a:r>
          </a:p>
        </p:txBody>
      </p:sp>
      <p:sp>
        <p:nvSpPr>
          <p:cNvPr id="6" name="Slide Number Placeholder 5"/>
          <p:cNvSpPr>
            <a:spLocks noGrp="1"/>
          </p:cNvSpPr>
          <p:nvPr>
            <p:ph type="sldNum" sz="quarter" idx="12"/>
          </p:nvPr>
        </p:nvSpPr>
        <p:spPr/>
        <p:txBody>
          <a:bodyPr/>
          <a:lstStyle>
            <a:lvl1pPr>
              <a:defRPr/>
            </a:lvl1pPr>
          </a:lstStyle>
          <a:p>
            <a:fld id="{47BEA3EB-6EDF-4362-98AA-88BE0DB21FAF}" type="slidenum">
              <a:rPr lang="en-US"/>
              <a:pPr/>
              <a:t>‹#›</a:t>
            </a:fld>
            <a:endParaRPr lang="en-US"/>
          </a:p>
        </p:txBody>
      </p:sp>
    </p:spTree>
    <p:extLst>
      <p:ext uri="{BB962C8B-B14F-4D97-AF65-F5344CB8AC3E}">
        <p14:creationId xmlns:p14="http://schemas.microsoft.com/office/powerpoint/2010/main" val="278451044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a:t>21-Oct-2010</a:t>
            </a:r>
          </a:p>
        </p:txBody>
      </p:sp>
      <p:sp>
        <p:nvSpPr>
          <p:cNvPr id="5" name="Footer Placeholder 4"/>
          <p:cNvSpPr>
            <a:spLocks noGrp="1"/>
          </p:cNvSpPr>
          <p:nvPr>
            <p:ph type="ftr" sz="quarter" idx="11"/>
          </p:nvPr>
        </p:nvSpPr>
        <p:spPr/>
        <p:txBody>
          <a:bodyPr/>
          <a:lstStyle>
            <a:lvl1pPr>
              <a:defRPr/>
            </a:lvl1pPr>
          </a:lstStyle>
          <a:p>
            <a:r>
              <a:rPr lang="en-GB"/>
              <a:t>Drive Beam Accelerating Structures                           Rolf Wegner</a:t>
            </a:r>
          </a:p>
        </p:txBody>
      </p:sp>
      <p:sp>
        <p:nvSpPr>
          <p:cNvPr id="6" name="Slide Number Placeholder 5"/>
          <p:cNvSpPr>
            <a:spLocks noGrp="1"/>
          </p:cNvSpPr>
          <p:nvPr>
            <p:ph type="sldNum" sz="quarter" idx="12"/>
          </p:nvPr>
        </p:nvSpPr>
        <p:spPr/>
        <p:txBody>
          <a:bodyPr/>
          <a:lstStyle>
            <a:lvl1pPr>
              <a:defRPr/>
            </a:lvl1pPr>
          </a:lstStyle>
          <a:p>
            <a:fld id="{58C90D01-59B1-4E1A-9B0B-4C884689CDD0}" type="slidenum">
              <a:rPr lang="en-US"/>
              <a:pPr/>
              <a:t>‹#›</a:t>
            </a:fld>
            <a:endParaRPr lang="en-US"/>
          </a:p>
        </p:txBody>
      </p:sp>
    </p:spTree>
    <p:extLst>
      <p:ext uri="{BB962C8B-B14F-4D97-AF65-F5344CB8AC3E}">
        <p14:creationId xmlns:p14="http://schemas.microsoft.com/office/powerpoint/2010/main" val="36301303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r>
              <a:rPr lang="en-US"/>
              <a:t>21-Oct-2010</a:t>
            </a:r>
          </a:p>
        </p:txBody>
      </p:sp>
      <p:sp>
        <p:nvSpPr>
          <p:cNvPr id="6" name="Footer Placeholder 4"/>
          <p:cNvSpPr>
            <a:spLocks noGrp="1"/>
          </p:cNvSpPr>
          <p:nvPr>
            <p:ph type="ftr" sz="quarter" idx="11"/>
          </p:nvPr>
        </p:nvSpPr>
        <p:spPr/>
        <p:txBody>
          <a:bodyPr/>
          <a:lstStyle>
            <a:lvl1pPr>
              <a:defRPr/>
            </a:lvl1pPr>
          </a:lstStyle>
          <a:p>
            <a:r>
              <a:rPr lang="en-GB"/>
              <a:t>Drive Beam Accelerating Structures                           Rolf Wegner</a:t>
            </a:r>
          </a:p>
        </p:txBody>
      </p:sp>
      <p:sp>
        <p:nvSpPr>
          <p:cNvPr id="7" name="Slide Number Placeholder 5"/>
          <p:cNvSpPr>
            <a:spLocks noGrp="1"/>
          </p:cNvSpPr>
          <p:nvPr>
            <p:ph type="sldNum" sz="quarter" idx="12"/>
          </p:nvPr>
        </p:nvSpPr>
        <p:spPr/>
        <p:txBody>
          <a:bodyPr/>
          <a:lstStyle>
            <a:lvl1pPr>
              <a:defRPr/>
            </a:lvl1pPr>
          </a:lstStyle>
          <a:p>
            <a:fld id="{E0B0BDB1-D07F-44CE-86F8-CF093FB0BC9D}" type="slidenum">
              <a:rPr lang="en-US"/>
              <a:pPr/>
              <a:t>‹#›</a:t>
            </a:fld>
            <a:endParaRPr lang="en-US"/>
          </a:p>
        </p:txBody>
      </p:sp>
    </p:spTree>
    <p:extLst>
      <p:ext uri="{BB962C8B-B14F-4D97-AF65-F5344CB8AC3E}">
        <p14:creationId xmlns:p14="http://schemas.microsoft.com/office/powerpoint/2010/main" val="86580869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r>
              <a:rPr lang="en-US"/>
              <a:t>21-Oct-2010</a:t>
            </a:r>
          </a:p>
        </p:txBody>
      </p:sp>
      <p:sp>
        <p:nvSpPr>
          <p:cNvPr id="8" name="Footer Placeholder 4"/>
          <p:cNvSpPr>
            <a:spLocks noGrp="1"/>
          </p:cNvSpPr>
          <p:nvPr>
            <p:ph type="ftr" sz="quarter" idx="11"/>
          </p:nvPr>
        </p:nvSpPr>
        <p:spPr/>
        <p:txBody>
          <a:bodyPr/>
          <a:lstStyle>
            <a:lvl1pPr>
              <a:defRPr/>
            </a:lvl1pPr>
          </a:lstStyle>
          <a:p>
            <a:r>
              <a:rPr lang="en-GB"/>
              <a:t>Drive Beam Accelerating Structures                           Rolf Wegner</a:t>
            </a:r>
          </a:p>
        </p:txBody>
      </p:sp>
      <p:sp>
        <p:nvSpPr>
          <p:cNvPr id="9" name="Slide Number Placeholder 5"/>
          <p:cNvSpPr>
            <a:spLocks noGrp="1"/>
          </p:cNvSpPr>
          <p:nvPr>
            <p:ph type="sldNum" sz="quarter" idx="12"/>
          </p:nvPr>
        </p:nvSpPr>
        <p:spPr/>
        <p:txBody>
          <a:bodyPr/>
          <a:lstStyle>
            <a:lvl1pPr>
              <a:defRPr/>
            </a:lvl1pPr>
          </a:lstStyle>
          <a:p>
            <a:fld id="{C18993CD-2C18-44C8-9B02-93A822450368}" type="slidenum">
              <a:rPr lang="en-US"/>
              <a:pPr/>
              <a:t>‹#›</a:t>
            </a:fld>
            <a:endParaRPr lang="en-US"/>
          </a:p>
        </p:txBody>
      </p:sp>
    </p:spTree>
    <p:extLst>
      <p:ext uri="{BB962C8B-B14F-4D97-AF65-F5344CB8AC3E}">
        <p14:creationId xmlns:p14="http://schemas.microsoft.com/office/powerpoint/2010/main" val="138477592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r>
              <a:rPr lang="en-US"/>
              <a:t>21-Oct-2010</a:t>
            </a:r>
          </a:p>
        </p:txBody>
      </p:sp>
      <p:sp>
        <p:nvSpPr>
          <p:cNvPr id="4" name="Footer Placeholder 4"/>
          <p:cNvSpPr>
            <a:spLocks noGrp="1"/>
          </p:cNvSpPr>
          <p:nvPr>
            <p:ph type="ftr" sz="quarter" idx="11"/>
          </p:nvPr>
        </p:nvSpPr>
        <p:spPr/>
        <p:txBody>
          <a:bodyPr/>
          <a:lstStyle>
            <a:lvl1pPr>
              <a:defRPr/>
            </a:lvl1pPr>
          </a:lstStyle>
          <a:p>
            <a:r>
              <a:rPr lang="en-GB"/>
              <a:t>Drive Beam Accelerating Structures                           Rolf Wegner</a:t>
            </a:r>
          </a:p>
        </p:txBody>
      </p:sp>
      <p:sp>
        <p:nvSpPr>
          <p:cNvPr id="5" name="Slide Number Placeholder 5"/>
          <p:cNvSpPr>
            <a:spLocks noGrp="1"/>
          </p:cNvSpPr>
          <p:nvPr>
            <p:ph type="sldNum" sz="quarter" idx="12"/>
          </p:nvPr>
        </p:nvSpPr>
        <p:spPr/>
        <p:txBody>
          <a:bodyPr/>
          <a:lstStyle>
            <a:lvl1pPr>
              <a:defRPr/>
            </a:lvl1pPr>
          </a:lstStyle>
          <a:p>
            <a:fld id="{A910E3A5-8C67-46A2-A8C0-1B08C3E07672}" type="slidenum">
              <a:rPr lang="en-US"/>
              <a:pPr/>
              <a:t>‹#›</a:t>
            </a:fld>
            <a:endParaRPr lang="en-US"/>
          </a:p>
        </p:txBody>
      </p:sp>
    </p:spTree>
    <p:extLst>
      <p:ext uri="{BB962C8B-B14F-4D97-AF65-F5344CB8AC3E}">
        <p14:creationId xmlns:p14="http://schemas.microsoft.com/office/powerpoint/2010/main" val="294802859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r>
              <a:rPr lang="en-US"/>
              <a:t>21-Oct-2010</a:t>
            </a:r>
          </a:p>
        </p:txBody>
      </p:sp>
      <p:sp>
        <p:nvSpPr>
          <p:cNvPr id="3" name="Footer Placeholder 4"/>
          <p:cNvSpPr>
            <a:spLocks noGrp="1"/>
          </p:cNvSpPr>
          <p:nvPr>
            <p:ph type="ftr" sz="quarter" idx="11"/>
          </p:nvPr>
        </p:nvSpPr>
        <p:spPr/>
        <p:txBody>
          <a:bodyPr/>
          <a:lstStyle>
            <a:lvl1pPr>
              <a:defRPr/>
            </a:lvl1pPr>
          </a:lstStyle>
          <a:p>
            <a:r>
              <a:rPr lang="en-GB"/>
              <a:t>Drive Beam Accelerating Structures                           Rolf Wegner</a:t>
            </a:r>
          </a:p>
        </p:txBody>
      </p:sp>
      <p:sp>
        <p:nvSpPr>
          <p:cNvPr id="4" name="Slide Number Placeholder 5"/>
          <p:cNvSpPr>
            <a:spLocks noGrp="1"/>
          </p:cNvSpPr>
          <p:nvPr>
            <p:ph type="sldNum" sz="quarter" idx="12"/>
          </p:nvPr>
        </p:nvSpPr>
        <p:spPr/>
        <p:txBody>
          <a:bodyPr/>
          <a:lstStyle>
            <a:lvl1pPr>
              <a:defRPr/>
            </a:lvl1pPr>
          </a:lstStyle>
          <a:p>
            <a:fld id="{ECB1266B-B030-4454-92A3-27E6283DCB45}" type="slidenum">
              <a:rPr lang="en-US"/>
              <a:pPr/>
              <a:t>‹#›</a:t>
            </a:fld>
            <a:endParaRPr lang="en-US"/>
          </a:p>
        </p:txBody>
      </p:sp>
    </p:spTree>
    <p:extLst>
      <p:ext uri="{BB962C8B-B14F-4D97-AF65-F5344CB8AC3E}">
        <p14:creationId xmlns:p14="http://schemas.microsoft.com/office/powerpoint/2010/main" val="43974892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r>
              <a:rPr lang="en-US"/>
              <a:t>21-Oct-2010</a:t>
            </a:r>
          </a:p>
        </p:txBody>
      </p:sp>
      <p:sp>
        <p:nvSpPr>
          <p:cNvPr id="6" name="Footer Placeholder 4"/>
          <p:cNvSpPr>
            <a:spLocks noGrp="1"/>
          </p:cNvSpPr>
          <p:nvPr>
            <p:ph type="ftr" sz="quarter" idx="11"/>
          </p:nvPr>
        </p:nvSpPr>
        <p:spPr/>
        <p:txBody>
          <a:bodyPr/>
          <a:lstStyle>
            <a:lvl1pPr>
              <a:defRPr/>
            </a:lvl1pPr>
          </a:lstStyle>
          <a:p>
            <a:r>
              <a:rPr lang="en-GB"/>
              <a:t>Drive Beam Accelerating Structures                           Rolf Wegner</a:t>
            </a:r>
          </a:p>
        </p:txBody>
      </p:sp>
      <p:sp>
        <p:nvSpPr>
          <p:cNvPr id="7" name="Slide Number Placeholder 5"/>
          <p:cNvSpPr>
            <a:spLocks noGrp="1"/>
          </p:cNvSpPr>
          <p:nvPr>
            <p:ph type="sldNum" sz="quarter" idx="12"/>
          </p:nvPr>
        </p:nvSpPr>
        <p:spPr/>
        <p:txBody>
          <a:bodyPr/>
          <a:lstStyle>
            <a:lvl1pPr>
              <a:defRPr/>
            </a:lvl1pPr>
          </a:lstStyle>
          <a:p>
            <a:fld id="{CC786821-BF90-4FFF-B2F4-F8DD42832C20}" type="slidenum">
              <a:rPr lang="en-US"/>
              <a:pPr/>
              <a:t>‹#›</a:t>
            </a:fld>
            <a:endParaRPr lang="en-US"/>
          </a:p>
        </p:txBody>
      </p:sp>
    </p:spTree>
    <p:extLst>
      <p:ext uri="{BB962C8B-B14F-4D97-AF65-F5344CB8AC3E}">
        <p14:creationId xmlns:p14="http://schemas.microsoft.com/office/powerpoint/2010/main" val="188845674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r>
              <a:rPr lang="en-US"/>
              <a:t>21-Oct-2010</a:t>
            </a:r>
          </a:p>
        </p:txBody>
      </p:sp>
      <p:sp>
        <p:nvSpPr>
          <p:cNvPr id="6" name="Footer Placeholder 4"/>
          <p:cNvSpPr>
            <a:spLocks noGrp="1"/>
          </p:cNvSpPr>
          <p:nvPr>
            <p:ph type="ftr" sz="quarter" idx="11"/>
          </p:nvPr>
        </p:nvSpPr>
        <p:spPr/>
        <p:txBody>
          <a:bodyPr/>
          <a:lstStyle>
            <a:lvl1pPr>
              <a:defRPr/>
            </a:lvl1pPr>
          </a:lstStyle>
          <a:p>
            <a:r>
              <a:rPr lang="en-GB"/>
              <a:t>Drive Beam Accelerating Structures                           Rolf Wegner</a:t>
            </a:r>
          </a:p>
        </p:txBody>
      </p:sp>
      <p:sp>
        <p:nvSpPr>
          <p:cNvPr id="7" name="Slide Number Placeholder 5"/>
          <p:cNvSpPr>
            <a:spLocks noGrp="1"/>
          </p:cNvSpPr>
          <p:nvPr>
            <p:ph type="sldNum" sz="quarter" idx="12"/>
          </p:nvPr>
        </p:nvSpPr>
        <p:spPr/>
        <p:txBody>
          <a:bodyPr/>
          <a:lstStyle>
            <a:lvl1pPr>
              <a:defRPr/>
            </a:lvl1pPr>
          </a:lstStyle>
          <a:p>
            <a:fld id="{E6922A3F-332D-401B-93E7-B1AEE3AE06C1}" type="slidenum">
              <a:rPr lang="en-US"/>
              <a:pPr/>
              <a:t>‹#›</a:t>
            </a:fld>
            <a:endParaRPr lang="en-US"/>
          </a:p>
        </p:txBody>
      </p:sp>
    </p:spTree>
    <p:extLst>
      <p:ext uri="{BB962C8B-B14F-4D97-AF65-F5344CB8AC3E}">
        <p14:creationId xmlns:p14="http://schemas.microsoft.com/office/powerpoint/2010/main" val="2560650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9.xml"/><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10.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theme" Target="../theme/theme5.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theme" Target="../theme/theme6.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7.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8.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vmlDrawing" Target="../drawings/vmlDrawing1.v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theme" Target="../theme/theme9.xml"/><Relationship Id="rId17" Type="http://schemas.openxmlformats.org/officeDocument/2006/relationships/image" Target="../media/image3.png"/><Relationship Id="rId2" Type="http://schemas.openxmlformats.org/officeDocument/2006/relationships/slideLayout" Target="../slideLayouts/slideLayout92.xml"/><Relationship Id="rId16" Type="http://schemas.openxmlformats.org/officeDocument/2006/relationships/oleObject" Target="../embeddings/oleObject2.bin"/><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5" Type="http://schemas.openxmlformats.org/officeDocument/2006/relationships/image" Target="../media/image2.png"/><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DC51130-9E96-42F5-BCCF-42281AEC115C}" type="slidenum">
              <a:rPr lang="en-GB" smtClean="0"/>
              <a:pPr/>
              <a:t>‹#›</a:t>
            </a:fld>
            <a:endParaRPr lang="en-GB"/>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GB"/>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8355DD9-FB92-4EDD-989F-B2C0781FB027}" type="datetime1">
              <a:rPr lang="en-GB" smtClean="0"/>
              <a:pPr/>
              <a:t>22/11/2013</a:t>
            </a:fld>
            <a:endParaRPr lang="en-GB"/>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11/22/2013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8841E4-0512-4297-A034-DC2007358B93}"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C3967A-BBD5-43F8-93AF-C346FE752BD0}" type="slidenum">
              <a:rPr lang="en-GB" smtClean="0">
                <a:solidFill>
                  <a:prstClr val="black">
                    <a:tint val="75000"/>
                  </a:prstClr>
                </a:solidFill>
              </a:rPr>
              <a:pPr/>
              <a:t>‹#›</a:t>
            </a:fld>
            <a:endParaRPr lang="en-GB">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F48E1C-3F9B-4AE5-8E15-1E7C7D2696EE}"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892A9-9D02-4E85-B86D-3B4FAAF3DAC8}" type="slidenum">
              <a:rPr lang="en-GB" smtClean="0">
                <a:solidFill>
                  <a:prstClr val="black">
                    <a:tint val="75000"/>
                  </a:prstClr>
                </a:solidFill>
              </a:rPr>
              <a:pPr/>
              <a:t>‹#›</a:t>
            </a:fld>
            <a:endParaRPr lang="en-GB">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black">
                    <a:tint val="75000"/>
                  </a:prstClr>
                </a:solidFill>
              </a:rPr>
              <a:t>Hamed Shaker</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LCWS 2011 - Granada</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black">
                    <a:tint val="75000"/>
                  </a:prstClr>
                </a:solidFill>
              </a:rPr>
              <a:t>Hamed Shaker</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CLIC Collaboration Working meeting- 2012</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8829A8-DA49-4AE3-829D-6CC8E347847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85706040"/>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 id="2147483817"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776738-C00E-4EE4-9170-05517D24A608}" type="datetime1">
              <a:rPr lang="en-US" smtClean="0">
                <a:solidFill>
                  <a:prstClr val="black">
                    <a:tint val="75000"/>
                  </a:prstClr>
                </a:solidFill>
              </a:rPr>
              <a:pPr/>
              <a:t>11/22/2013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Hamed Shaker</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37E811-FA29-4510-A3BE-64EB8B2D71F3}"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BFCBBC-19A0-498D-B135-EDCBFBDDF278}" type="datetimeFigureOut">
              <a:rPr lang="en-GB" smtClean="0">
                <a:solidFill>
                  <a:prstClr val="black">
                    <a:tint val="75000"/>
                  </a:prstClr>
                </a:solidFill>
              </a:rPr>
              <a:pPr/>
              <a:t>22/11/2013</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D2574C-0F8D-42DC-8428-97401796474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43883104"/>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838200" y="152400"/>
            <a:ext cx="7086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Text Placeholder 2"/>
          <p:cNvSpPr>
            <a:spLocks noGrp="1"/>
          </p:cNvSpPr>
          <p:nvPr>
            <p:ph type="body" idx="1"/>
          </p:nvPr>
        </p:nvSpPr>
        <p:spPr bwMode="auto">
          <a:xfrm>
            <a:off x="457200" y="1219200"/>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19050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0099FF"/>
                </a:solidFill>
                <a:latin typeface="Calibri" pitchFamily="34" charset="0"/>
              </a:defRPr>
            </a:lvl1pPr>
          </a:lstStyle>
          <a:p>
            <a:pPr fontAlgn="base">
              <a:spcBef>
                <a:spcPct val="0"/>
              </a:spcBef>
              <a:spcAft>
                <a:spcPct val="0"/>
              </a:spcAft>
            </a:pPr>
            <a:r>
              <a:rPr lang="en-US"/>
              <a:t>21-Oct-2010</a:t>
            </a:r>
          </a:p>
        </p:txBody>
      </p:sp>
      <p:sp>
        <p:nvSpPr>
          <p:cNvPr id="5" name="Footer Placeholder 4"/>
          <p:cNvSpPr>
            <a:spLocks noGrp="1"/>
          </p:cNvSpPr>
          <p:nvPr>
            <p:ph type="ftr" sz="quarter" idx="3"/>
          </p:nvPr>
        </p:nvSpPr>
        <p:spPr>
          <a:xfrm>
            <a:off x="2362200" y="6356350"/>
            <a:ext cx="47244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0099FF"/>
                </a:solidFill>
                <a:latin typeface="Calibri" pitchFamily="34" charset="0"/>
              </a:defRPr>
            </a:lvl1pPr>
          </a:lstStyle>
          <a:p>
            <a:pPr fontAlgn="base">
              <a:spcBef>
                <a:spcPct val="0"/>
              </a:spcBef>
              <a:spcAft>
                <a:spcPct val="0"/>
              </a:spcAft>
            </a:pPr>
            <a:r>
              <a:rPr lang="en-GB"/>
              <a:t>Drive Beam Accelerating Structures                           Rolf Wegner</a:t>
            </a:r>
          </a:p>
        </p:txBody>
      </p:sp>
      <p:sp>
        <p:nvSpPr>
          <p:cNvPr id="6" name="Slide Number Placeholder 5"/>
          <p:cNvSpPr>
            <a:spLocks noGrp="1"/>
          </p:cNvSpPr>
          <p:nvPr>
            <p:ph type="sldNum" sz="quarter" idx="4"/>
          </p:nvPr>
        </p:nvSpPr>
        <p:spPr>
          <a:xfrm>
            <a:off x="7162800" y="6356350"/>
            <a:ext cx="15240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0099FF"/>
                </a:solidFill>
                <a:latin typeface="Calibri" pitchFamily="34" charset="0"/>
              </a:defRPr>
            </a:lvl1pPr>
          </a:lstStyle>
          <a:p>
            <a:pPr fontAlgn="base">
              <a:spcBef>
                <a:spcPct val="0"/>
              </a:spcBef>
              <a:spcAft>
                <a:spcPct val="0"/>
              </a:spcAft>
            </a:pPr>
            <a:fld id="{CD214FF9-D20A-49D7-B3B6-B475CFE49FB9}" type="slidenum">
              <a:rPr lang="en-US"/>
              <a:pPr fontAlgn="base">
                <a:spcBef>
                  <a:spcPct val="0"/>
                </a:spcBef>
                <a:spcAft>
                  <a:spcPct val="0"/>
                </a:spcAft>
              </a:pPr>
              <a:t>‹#›</a:t>
            </a:fld>
            <a:endParaRPr lang="en-US"/>
          </a:p>
        </p:txBody>
      </p:sp>
      <p:graphicFrame>
        <p:nvGraphicFramePr>
          <p:cNvPr id="1035" name="Object 11"/>
          <p:cNvGraphicFramePr>
            <a:graphicFrameLocks noChangeAspect="1"/>
          </p:cNvGraphicFramePr>
          <p:nvPr userDrawn="1"/>
        </p:nvGraphicFramePr>
        <p:xfrm>
          <a:off x="147638" y="152400"/>
          <a:ext cx="766762" cy="755650"/>
        </p:xfrm>
        <a:graphic>
          <a:graphicData uri="http://schemas.openxmlformats.org/presentationml/2006/ole">
            <mc:AlternateContent xmlns:mc="http://schemas.openxmlformats.org/markup-compatibility/2006">
              <mc:Choice xmlns:v="urn:schemas-microsoft-com:vml" Requires="v">
                <p:oleObj spid="_x0000_s2058" r:id="rId14" imgW="1914286" imgH="1886213" progId="">
                  <p:embed/>
                </p:oleObj>
              </mc:Choice>
              <mc:Fallback>
                <p:oleObj r:id="rId14" imgW="1914286" imgH="1886213" progId="">
                  <p:embed/>
                  <p:pic>
                    <p:nvPicPr>
                      <p:cNvPr id="0" name="Picture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7638" y="152400"/>
                        <a:ext cx="766762" cy="755650"/>
                      </a:xfrm>
                      <a:prstGeom prst="rect">
                        <a:avLst/>
                      </a:prstGeom>
                      <a:noFill/>
                      <a:ln>
                        <a:noFill/>
                      </a:ln>
                      <a:effectLst/>
                      <a:extLst>
                        <a:ext uri="{909E8E84-426E-40DD-AFC4-6F175D3DCCD1}">
                          <a14:hiddenFill xmlns:a14="http://schemas.microsoft.com/office/drawing/2010/main">
                            <a:solidFill>
                              <a:srgbClr val="F0AD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D4D4D6"/>
                              </a:outerShdw>
                            </a:effectLst>
                          </a14:hiddenEffects>
                        </a:ext>
                      </a:extLst>
                    </p:spPr>
                  </p:pic>
                </p:oleObj>
              </mc:Fallback>
            </mc:AlternateContent>
          </a:graphicData>
        </a:graphic>
      </p:graphicFrame>
      <p:graphicFrame>
        <p:nvGraphicFramePr>
          <p:cNvPr id="1038" name="Object 14"/>
          <p:cNvGraphicFramePr>
            <a:graphicFrameLocks noChangeAspect="1"/>
          </p:cNvGraphicFramePr>
          <p:nvPr userDrawn="1"/>
        </p:nvGraphicFramePr>
        <p:xfrm>
          <a:off x="7924800" y="0"/>
          <a:ext cx="1095375" cy="1095375"/>
        </p:xfrm>
        <a:graphic>
          <a:graphicData uri="http://schemas.openxmlformats.org/presentationml/2006/ole">
            <mc:AlternateContent xmlns:mc="http://schemas.openxmlformats.org/markup-compatibility/2006">
              <mc:Choice xmlns:v="urn:schemas-microsoft-com:vml" Requires="v">
                <p:oleObj spid="_x0000_s2059" r:id="rId16" imgW="2010056" imgH="2010056" progId="">
                  <p:embed/>
                </p:oleObj>
              </mc:Choice>
              <mc:Fallback>
                <p:oleObj r:id="rId16" imgW="2010056" imgH="2010056" progId="">
                  <p:embed/>
                  <p:pic>
                    <p:nvPicPr>
                      <p:cNvPr id="0" name="Picture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924800" y="0"/>
                        <a:ext cx="1095375" cy="1095375"/>
                      </a:xfrm>
                      <a:prstGeom prst="rect">
                        <a:avLst/>
                      </a:prstGeom>
                      <a:noFill/>
                      <a:ln>
                        <a:noFill/>
                      </a:ln>
                      <a:effectLst/>
                      <a:extLst>
                        <a:ext uri="{909E8E84-426E-40DD-AFC4-6F175D3DCCD1}">
                          <a14:hiddenFill xmlns:a14="http://schemas.microsoft.com/office/drawing/2010/main">
                            <a:solidFill>
                              <a:srgbClr val="F0AD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D4D4D6"/>
                              </a:outerShdw>
                            </a:effectLst>
                          </a14:hiddenEffects>
                        </a:ext>
                      </a:extLst>
                    </p:spPr>
                  </p:pic>
                </p:oleObj>
              </mc:Fallback>
            </mc:AlternateContent>
          </a:graphicData>
        </a:graphic>
      </p:graphicFrame>
    </p:spTree>
    <p:extLst>
      <p:ext uri="{BB962C8B-B14F-4D97-AF65-F5344CB8AC3E}">
        <p14:creationId xmlns:p14="http://schemas.microsoft.com/office/powerpoint/2010/main" val="313185396"/>
      </p:ext>
    </p:extLst>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hf hdr="0"/>
  <p:txStyles>
    <p:titleStyle>
      <a:lvl1pPr algn="ctr" rtl="0" eaLnBrk="0" fontAlgn="base" hangingPunct="0">
        <a:spcBef>
          <a:spcPct val="0"/>
        </a:spcBef>
        <a:spcAft>
          <a:spcPct val="0"/>
        </a:spcAft>
        <a:defRPr sz="4400" kern="1200">
          <a:solidFill>
            <a:srgbClr val="0000FF"/>
          </a:solidFill>
          <a:latin typeface="+mj-lt"/>
          <a:ea typeface="+mj-ea"/>
          <a:cs typeface="+mj-cs"/>
        </a:defRPr>
      </a:lvl1pPr>
      <a:lvl2pPr algn="ctr" rtl="0" eaLnBrk="0" fontAlgn="base" hangingPunct="0">
        <a:spcBef>
          <a:spcPct val="0"/>
        </a:spcBef>
        <a:spcAft>
          <a:spcPct val="0"/>
        </a:spcAft>
        <a:defRPr sz="4400">
          <a:solidFill>
            <a:srgbClr val="0000FF"/>
          </a:solidFill>
          <a:latin typeface="Calibri" pitchFamily="34" charset="0"/>
        </a:defRPr>
      </a:lvl2pPr>
      <a:lvl3pPr algn="ctr" rtl="0" eaLnBrk="0" fontAlgn="base" hangingPunct="0">
        <a:spcBef>
          <a:spcPct val="0"/>
        </a:spcBef>
        <a:spcAft>
          <a:spcPct val="0"/>
        </a:spcAft>
        <a:defRPr sz="4400">
          <a:solidFill>
            <a:srgbClr val="0000FF"/>
          </a:solidFill>
          <a:latin typeface="Calibri" pitchFamily="34" charset="0"/>
        </a:defRPr>
      </a:lvl3pPr>
      <a:lvl4pPr algn="ctr" rtl="0" eaLnBrk="0" fontAlgn="base" hangingPunct="0">
        <a:spcBef>
          <a:spcPct val="0"/>
        </a:spcBef>
        <a:spcAft>
          <a:spcPct val="0"/>
        </a:spcAft>
        <a:defRPr sz="4400">
          <a:solidFill>
            <a:srgbClr val="0000FF"/>
          </a:solidFill>
          <a:latin typeface="Calibri" pitchFamily="34" charset="0"/>
        </a:defRPr>
      </a:lvl4pPr>
      <a:lvl5pPr algn="ctr" rtl="0" eaLnBrk="0" fontAlgn="base" hangingPunct="0">
        <a:spcBef>
          <a:spcPct val="0"/>
        </a:spcBef>
        <a:spcAft>
          <a:spcPct val="0"/>
        </a:spcAft>
        <a:defRPr sz="4400">
          <a:solidFill>
            <a:srgbClr val="0000FF"/>
          </a:solidFill>
          <a:latin typeface="Calibri" pitchFamily="34" charset="0"/>
        </a:defRPr>
      </a:lvl5pPr>
      <a:lvl6pPr marL="457200" algn="ctr" rtl="0" fontAlgn="base">
        <a:spcBef>
          <a:spcPct val="0"/>
        </a:spcBef>
        <a:spcAft>
          <a:spcPct val="0"/>
        </a:spcAft>
        <a:defRPr sz="4400">
          <a:solidFill>
            <a:srgbClr val="267478"/>
          </a:solidFill>
          <a:latin typeface="Calibri" pitchFamily="34" charset="0"/>
        </a:defRPr>
      </a:lvl6pPr>
      <a:lvl7pPr marL="914400" algn="ctr" rtl="0" fontAlgn="base">
        <a:spcBef>
          <a:spcPct val="0"/>
        </a:spcBef>
        <a:spcAft>
          <a:spcPct val="0"/>
        </a:spcAft>
        <a:defRPr sz="4400">
          <a:solidFill>
            <a:srgbClr val="267478"/>
          </a:solidFill>
          <a:latin typeface="Calibri" pitchFamily="34" charset="0"/>
        </a:defRPr>
      </a:lvl7pPr>
      <a:lvl8pPr marL="1371600" algn="ctr" rtl="0" fontAlgn="base">
        <a:spcBef>
          <a:spcPct val="0"/>
        </a:spcBef>
        <a:spcAft>
          <a:spcPct val="0"/>
        </a:spcAft>
        <a:defRPr sz="4400">
          <a:solidFill>
            <a:srgbClr val="267478"/>
          </a:solidFill>
          <a:latin typeface="Calibri" pitchFamily="34" charset="0"/>
        </a:defRPr>
      </a:lvl8pPr>
      <a:lvl9pPr marL="1828800" algn="ctr" rtl="0" fontAlgn="base">
        <a:spcBef>
          <a:spcPct val="0"/>
        </a:spcBef>
        <a:spcAft>
          <a:spcPct val="0"/>
        </a:spcAft>
        <a:defRPr sz="4400">
          <a:solidFill>
            <a:srgbClr val="267478"/>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000099"/>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rgbClr val="348AA2"/>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rgbClr val="267478"/>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rgbClr val="267478"/>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rgbClr val="267478"/>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58.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8.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8.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58.xml"/></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58.xml"/><Relationship Id="rId5" Type="http://schemas.openxmlformats.org/officeDocument/2006/relationships/image" Target="../media/image35.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8.xml"/><Relationship Id="rId5" Type="http://schemas.openxmlformats.org/officeDocument/2006/relationships/image" Target="../media/image39.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81.xml"/><Relationship Id="rId4" Type="http://schemas.openxmlformats.org/officeDocument/2006/relationships/chart" Target="../charts/chart8.xml"/></Relationships>
</file>

<file path=ppt/slides/_rels/slide22.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81.xml"/><Relationship Id="rId4" Type="http://schemas.openxmlformats.org/officeDocument/2006/relationships/chart" Target="../charts/chart11.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81.xml"/></Relationships>
</file>

<file path=ppt/slides/_rels/slide24.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81.xml"/><Relationship Id="rId4" Type="http://schemas.openxmlformats.org/officeDocument/2006/relationships/chart" Target="../charts/char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6.x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slideLayout" Target="../slideLayouts/slideLayout92.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8" Type="http://schemas.openxmlformats.org/officeDocument/2006/relationships/image" Target="../media/image54.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103.xml"/><Relationship Id="rId1" Type="http://schemas.openxmlformats.org/officeDocument/2006/relationships/vmlDrawing" Target="../drawings/vmlDrawing2.vml"/><Relationship Id="rId6" Type="http://schemas.openxmlformats.org/officeDocument/2006/relationships/image" Target="../media/image53.wmf"/><Relationship Id="rId5" Type="http://schemas.openxmlformats.org/officeDocument/2006/relationships/oleObject" Target="../embeddings/oleObject4.bin"/><Relationship Id="rId10" Type="http://schemas.openxmlformats.org/officeDocument/2006/relationships/image" Target="../media/image55.wmf"/><Relationship Id="rId4" Type="http://schemas.openxmlformats.org/officeDocument/2006/relationships/image" Target="../media/image52.wmf"/><Relationship Id="rId9" Type="http://schemas.openxmlformats.org/officeDocument/2006/relationships/oleObject" Target="../embeddings/oleObject6.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5.png"/><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image" Target="../media/image11.png"/><Relationship Id="rId11" Type="http://schemas.openxmlformats.org/officeDocument/2006/relationships/image" Target="../media/image14.png"/><Relationship Id="rId5" Type="http://schemas.openxmlformats.org/officeDocument/2006/relationships/image" Target="../media/image10.png"/><Relationship Id="rId10" Type="http://schemas.openxmlformats.org/officeDocument/2006/relationships/chart" Target="../charts/chart2.xml"/><Relationship Id="rId4" Type="http://schemas.openxmlformats.org/officeDocument/2006/relationships/image" Target="../media/image9.pn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5.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6.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800" dirty="0" smtClean="0"/>
              <a:t>My Works Review </a:t>
            </a:r>
            <a:endParaRPr lang="en-GB" sz="4800" dirty="0"/>
          </a:p>
        </p:txBody>
      </p:sp>
      <p:sp>
        <p:nvSpPr>
          <p:cNvPr id="3" name="Subtitle 2"/>
          <p:cNvSpPr>
            <a:spLocks noGrp="1"/>
          </p:cNvSpPr>
          <p:nvPr>
            <p:ph type="subTitle" idx="1"/>
          </p:nvPr>
        </p:nvSpPr>
        <p:spPr/>
        <p:txBody>
          <a:bodyPr/>
          <a:lstStyle/>
          <a:p>
            <a:r>
              <a:rPr lang="en-GB" dirty="0" smtClean="0"/>
              <a:t>Hamed Shaker</a:t>
            </a:r>
            <a:endParaRPr lang="en-GB" dirty="0"/>
          </a:p>
        </p:txBody>
      </p:sp>
    </p:spTree>
    <p:extLst>
      <p:ext uri="{BB962C8B-B14F-4D97-AF65-F5344CB8AC3E}">
        <p14:creationId xmlns:p14="http://schemas.microsoft.com/office/powerpoint/2010/main" val="1821002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Timeline-2012</a:t>
            </a:r>
            <a:endParaRPr lang="en-GB" dirty="0"/>
          </a:p>
        </p:txBody>
      </p:sp>
      <p:sp>
        <p:nvSpPr>
          <p:cNvPr id="4" name="Slide Number Placeholder 3"/>
          <p:cNvSpPr>
            <a:spLocks noGrp="1"/>
          </p:cNvSpPr>
          <p:nvPr>
            <p:ph type="sldNum" sz="quarter" idx="12"/>
          </p:nvPr>
        </p:nvSpPr>
        <p:spPr/>
        <p:txBody>
          <a:bodyPr/>
          <a:lstStyle/>
          <a:p>
            <a:fld id="{8DC51130-9E96-42F5-BCCF-42281AEC115C}" type="slidenum">
              <a:rPr lang="en-GB" smtClean="0"/>
              <a:pPr/>
              <a:t>10</a:t>
            </a:fld>
            <a:endParaRPr lang="en-GB"/>
          </a:p>
        </p:txBody>
      </p:sp>
      <p:grpSp>
        <p:nvGrpSpPr>
          <p:cNvPr id="5" name="Group 4"/>
          <p:cNvGrpSpPr/>
          <p:nvPr/>
        </p:nvGrpSpPr>
        <p:grpSpPr>
          <a:xfrm>
            <a:off x="241578" y="1556792"/>
            <a:ext cx="8232781" cy="4082068"/>
            <a:chOff x="241578" y="1556792"/>
            <a:chExt cx="8232781" cy="4082068"/>
          </a:xfrm>
        </p:grpSpPr>
        <p:grpSp>
          <p:nvGrpSpPr>
            <p:cNvPr id="22" name="Gruppe 65"/>
            <p:cNvGrpSpPr/>
            <p:nvPr/>
          </p:nvGrpSpPr>
          <p:grpSpPr>
            <a:xfrm>
              <a:off x="327513" y="2101544"/>
              <a:ext cx="8146846" cy="3537316"/>
              <a:chOff x="246317" y="2033077"/>
              <a:chExt cx="8596130" cy="3093399"/>
            </a:xfrm>
          </p:grpSpPr>
          <p:grpSp>
            <p:nvGrpSpPr>
              <p:cNvPr id="23" name="Gruppe 64"/>
              <p:cNvGrpSpPr/>
              <p:nvPr/>
            </p:nvGrpSpPr>
            <p:grpSpPr>
              <a:xfrm>
                <a:off x="246317" y="2033077"/>
                <a:ext cx="8596130" cy="3093399"/>
                <a:chOff x="246317" y="2033077"/>
                <a:chExt cx="8596130" cy="3093399"/>
              </a:xfrm>
            </p:grpSpPr>
            <p:sp>
              <p:nvSpPr>
                <p:cNvPr id="37" name="Pentagon 36"/>
                <p:cNvSpPr/>
                <p:nvPr/>
              </p:nvSpPr>
              <p:spPr>
                <a:xfrm>
                  <a:off x="252924" y="2033077"/>
                  <a:ext cx="8589523" cy="3093399"/>
                </a:xfrm>
                <a:prstGeom prst="homePlate">
                  <a:avLst>
                    <a:gd name="adj" fmla="val 27124"/>
                  </a:avLst>
                </a:prstGeom>
                <a:gradFill rotWithShape="1">
                  <a:gsLst>
                    <a:gs pos="0">
                      <a:srgbClr val="E6E6E6"/>
                    </a:gs>
                    <a:gs pos="100000">
                      <a:sysClr val="window" lastClr="FFFFFF"/>
                    </a:gs>
                  </a:gsLst>
                  <a:lin ang="16200000"/>
                </a:gradFill>
                <a:ln w="31750">
                  <a:no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38" name="Rektangel 13"/>
                <p:cNvSpPr/>
                <p:nvPr/>
              </p:nvSpPr>
              <p:spPr>
                <a:xfrm>
                  <a:off x="246317" y="2035005"/>
                  <a:ext cx="7749820" cy="357997"/>
                </a:xfrm>
                <a:prstGeom prst="rect">
                  <a:avLst/>
                </a:prstGeom>
                <a:gradFill flip="none" rotWithShape="1">
                  <a:gsLst>
                    <a:gs pos="44000">
                      <a:srgbClr val="1F88C8"/>
                    </a:gs>
                    <a:gs pos="100000">
                      <a:srgbClr val="78F8FF"/>
                    </a:gs>
                  </a:gsLst>
                  <a:lin ang="16200000" scaled="1"/>
                  <a:tileRect/>
                </a:gradFill>
                <a:ln w="9525" cap="flat" cmpd="sng" algn="ctr">
                  <a:noFill/>
                  <a:prstDash val="solid"/>
                </a:ln>
                <a:effectLst/>
              </p:spPr>
              <p:txBody>
                <a:bodyPr anchor="ctr"/>
                <a:lstStyle/>
                <a:p>
                  <a:pPr algn="ctr">
                    <a:defRPr/>
                  </a:pPr>
                  <a:endParaRPr lang="da-DK" kern="0">
                    <a:solidFill>
                      <a:sysClr val="window" lastClr="FFFFFF"/>
                    </a:solidFill>
                    <a:latin typeface="Calibri"/>
                  </a:endParaRPr>
                </a:p>
              </p:txBody>
            </p:sp>
          </p:grpSp>
          <p:grpSp>
            <p:nvGrpSpPr>
              <p:cNvPr id="24" name="Gruppe 28"/>
              <p:cNvGrpSpPr/>
              <p:nvPr/>
            </p:nvGrpSpPr>
            <p:grpSpPr>
              <a:xfrm>
                <a:off x="881976" y="2036300"/>
                <a:ext cx="7104433" cy="3070720"/>
                <a:chOff x="872248" y="2130354"/>
                <a:chExt cx="7104433" cy="2422187"/>
              </a:xfrm>
            </p:grpSpPr>
            <p:cxnSp>
              <p:nvCxnSpPr>
                <p:cNvPr id="25" name="Lige forbindelse 15"/>
                <p:cNvCxnSpPr/>
                <p:nvPr/>
              </p:nvCxnSpPr>
              <p:spPr>
                <a:xfrm rot="5400000">
                  <a:off x="310991"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6" name="Lige forbindelse 17"/>
                <p:cNvCxnSpPr/>
                <p:nvPr/>
              </p:nvCxnSpPr>
              <p:spPr>
                <a:xfrm rot="5400000">
                  <a:off x="-333982"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 name="Lige forbindelse 18"/>
                <p:cNvCxnSpPr/>
                <p:nvPr/>
              </p:nvCxnSpPr>
              <p:spPr>
                <a:xfrm rot="5400000">
                  <a:off x="1600937"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8" name="Lige forbindelse 19"/>
                <p:cNvCxnSpPr/>
                <p:nvPr/>
              </p:nvCxnSpPr>
              <p:spPr>
                <a:xfrm rot="5400000">
                  <a:off x="955964"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9" name="Lige forbindelse 20"/>
                <p:cNvCxnSpPr/>
                <p:nvPr/>
              </p:nvCxnSpPr>
              <p:spPr>
                <a:xfrm rot="5400000">
                  <a:off x="2890883"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Lige forbindelse 21"/>
                <p:cNvCxnSpPr/>
                <p:nvPr/>
              </p:nvCxnSpPr>
              <p:spPr>
                <a:xfrm rot="5400000">
                  <a:off x="2245910"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Lige forbindelse 22"/>
                <p:cNvCxnSpPr/>
                <p:nvPr/>
              </p:nvCxnSpPr>
              <p:spPr>
                <a:xfrm rot="5400000">
                  <a:off x="4180829"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2" name="Lige forbindelse 23"/>
                <p:cNvCxnSpPr/>
                <p:nvPr/>
              </p:nvCxnSpPr>
              <p:spPr>
                <a:xfrm rot="5400000">
                  <a:off x="3535856"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3" name="Lige forbindelse 24"/>
                <p:cNvCxnSpPr/>
                <p:nvPr/>
              </p:nvCxnSpPr>
              <p:spPr>
                <a:xfrm rot="5400000">
                  <a:off x="5470775"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4" name="Lige forbindelse 25"/>
                <p:cNvCxnSpPr/>
                <p:nvPr/>
              </p:nvCxnSpPr>
              <p:spPr>
                <a:xfrm rot="5400000">
                  <a:off x="4825802"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5" name="Lige forbindelse 26"/>
                <p:cNvCxnSpPr/>
                <p:nvPr/>
              </p:nvCxnSpPr>
              <p:spPr>
                <a:xfrm rot="5400000">
                  <a:off x="6850596" y="3246711"/>
                  <a:ext cx="2242441"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 name="Lige forbindelse 27"/>
                <p:cNvCxnSpPr/>
                <p:nvPr/>
              </p:nvCxnSpPr>
              <p:spPr>
                <a:xfrm rot="5400000">
                  <a:off x="6115748"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sp>
          <p:nvSpPr>
            <p:cNvPr id="39" name="Tekstboks 32"/>
            <p:cNvSpPr txBox="1"/>
            <p:nvPr/>
          </p:nvSpPr>
          <p:spPr>
            <a:xfrm>
              <a:off x="241578" y="1556792"/>
              <a:ext cx="1223412" cy="707886"/>
            </a:xfrm>
            <a:prstGeom prst="rect">
              <a:avLst/>
            </a:prstGeom>
            <a:noFill/>
          </p:spPr>
          <p:txBody>
            <a:bodyPr wrap="none" rtlCol="0">
              <a:spAutoFit/>
            </a:bodyPr>
            <a:lstStyle/>
            <a:p>
              <a:r>
                <a:rPr lang="da-DK" sz="4000" b="1" dirty="0" smtClean="0">
                  <a:solidFill>
                    <a:srgbClr val="00B0F0"/>
                  </a:solidFill>
                </a:rPr>
                <a:t>2012</a:t>
              </a:r>
              <a:endParaRPr lang="da-DK" sz="4000" b="1" dirty="0">
                <a:solidFill>
                  <a:srgbClr val="00B0F0"/>
                </a:solidFill>
              </a:endParaRPr>
            </a:p>
          </p:txBody>
        </p:sp>
        <p:sp>
          <p:nvSpPr>
            <p:cNvPr id="40" name="Pentagon 39"/>
            <p:cNvSpPr/>
            <p:nvPr/>
          </p:nvSpPr>
          <p:spPr>
            <a:xfrm>
              <a:off x="333775" y="2586298"/>
              <a:ext cx="7329287" cy="482662"/>
            </a:xfrm>
            <a:prstGeom prst="homePlate">
              <a:avLst>
                <a:gd name="adj" fmla="val 35141"/>
              </a:avLst>
            </a:prstGeom>
            <a:gradFill rotWithShape="1">
              <a:gsLst>
                <a:gs pos="0">
                  <a:srgbClr val="E6E6E6"/>
                </a:gs>
                <a:gs pos="100000">
                  <a:sysClr val="window" lastClr="FFFFFF"/>
                </a:gs>
              </a:gsLst>
              <a:lin ang="16200000"/>
            </a:gradFill>
            <a:ln w="9525">
              <a:gradFill flip="none" rotWithShape="1">
                <a:gsLst>
                  <a:gs pos="0">
                    <a:srgbClr val="00B0F0"/>
                  </a:gs>
                  <a:gs pos="50000">
                    <a:srgbClr val="0070C0"/>
                  </a:gs>
                </a:gsLst>
                <a:lin ang="2700000" scaled="1"/>
                <a:tileRect/>
              </a:gra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48" name="Tekstboks 43"/>
            <p:cNvSpPr txBox="1"/>
            <p:nvPr/>
          </p:nvSpPr>
          <p:spPr>
            <a:xfrm>
              <a:off x="7144210" y="2115869"/>
              <a:ext cx="436320" cy="307777"/>
            </a:xfrm>
            <a:prstGeom prst="rect">
              <a:avLst/>
            </a:prstGeom>
            <a:noFill/>
          </p:spPr>
          <p:txBody>
            <a:bodyPr wrap="none" rtlCol="0">
              <a:spAutoFit/>
            </a:bodyPr>
            <a:lstStyle/>
            <a:p>
              <a:pPr algn="ctr"/>
              <a:r>
                <a:rPr lang="da-DK" sz="1400" dirty="0" err="1" smtClean="0">
                  <a:solidFill>
                    <a:schemeClr val="bg1"/>
                  </a:solidFill>
                </a:rPr>
                <a:t>Dec</a:t>
              </a:r>
              <a:endParaRPr lang="da-DK" sz="1400" dirty="0">
                <a:solidFill>
                  <a:schemeClr val="bg1"/>
                </a:solidFill>
              </a:endParaRPr>
            </a:p>
          </p:txBody>
        </p:sp>
        <p:sp>
          <p:nvSpPr>
            <p:cNvPr id="49" name="Tekstboks 44"/>
            <p:cNvSpPr txBox="1"/>
            <p:nvPr/>
          </p:nvSpPr>
          <p:spPr>
            <a:xfrm>
              <a:off x="5936494" y="2115869"/>
              <a:ext cx="416571" cy="307777"/>
            </a:xfrm>
            <a:prstGeom prst="rect">
              <a:avLst/>
            </a:prstGeom>
            <a:noFill/>
          </p:spPr>
          <p:txBody>
            <a:bodyPr wrap="none" rtlCol="0">
              <a:spAutoFit/>
            </a:bodyPr>
            <a:lstStyle/>
            <a:p>
              <a:pPr algn="ctr"/>
              <a:r>
                <a:rPr lang="da-DK" sz="1400" dirty="0" err="1" smtClean="0">
                  <a:solidFill>
                    <a:schemeClr val="bg1"/>
                  </a:solidFill>
                </a:rPr>
                <a:t>Oct</a:t>
              </a:r>
              <a:endParaRPr lang="da-DK" sz="1400" dirty="0">
                <a:solidFill>
                  <a:schemeClr val="bg1"/>
                </a:solidFill>
              </a:endParaRPr>
            </a:p>
          </p:txBody>
        </p:sp>
        <p:sp>
          <p:nvSpPr>
            <p:cNvPr id="50" name="Tekstboks 45"/>
            <p:cNvSpPr txBox="1"/>
            <p:nvPr/>
          </p:nvSpPr>
          <p:spPr>
            <a:xfrm>
              <a:off x="5314196" y="2115869"/>
              <a:ext cx="427204" cy="307777"/>
            </a:xfrm>
            <a:prstGeom prst="rect">
              <a:avLst/>
            </a:prstGeom>
            <a:noFill/>
          </p:spPr>
          <p:txBody>
            <a:bodyPr wrap="none" rtlCol="0">
              <a:spAutoFit/>
            </a:bodyPr>
            <a:lstStyle/>
            <a:p>
              <a:pPr algn="ctr"/>
              <a:r>
                <a:rPr lang="da-DK" sz="1400" dirty="0" err="1" smtClean="0">
                  <a:solidFill>
                    <a:schemeClr val="bg1"/>
                  </a:solidFill>
                </a:rPr>
                <a:t>Sep</a:t>
              </a:r>
              <a:endParaRPr lang="da-DK" sz="1400" dirty="0">
                <a:solidFill>
                  <a:schemeClr val="bg1"/>
                </a:solidFill>
              </a:endParaRPr>
            </a:p>
          </p:txBody>
        </p:sp>
        <p:sp>
          <p:nvSpPr>
            <p:cNvPr id="51" name="Tekstboks 46"/>
            <p:cNvSpPr txBox="1"/>
            <p:nvPr/>
          </p:nvSpPr>
          <p:spPr>
            <a:xfrm>
              <a:off x="4698302" y="2115869"/>
              <a:ext cx="443917" cy="307777"/>
            </a:xfrm>
            <a:prstGeom prst="rect">
              <a:avLst/>
            </a:prstGeom>
            <a:noFill/>
          </p:spPr>
          <p:txBody>
            <a:bodyPr wrap="none" rtlCol="0">
              <a:spAutoFit/>
            </a:bodyPr>
            <a:lstStyle/>
            <a:p>
              <a:pPr algn="ctr"/>
              <a:r>
                <a:rPr lang="da-DK" sz="1400" dirty="0" err="1" smtClean="0">
                  <a:solidFill>
                    <a:schemeClr val="bg1"/>
                  </a:solidFill>
                </a:rPr>
                <a:t>Aug</a:t>
              </a:r>
              <a:endParaRPr lang="da-DK" sz="1400" dirty="0">
                <a:solidFill>
                  <a:schemeClr val="bg1"/>
                </a:solidFill>
              </a:endParaRPr>
            </a:p>
          </p:txBody>
        </p:sp>
        <p:sp>
          <p:nvSpPr>
            <p:cNvPr id="52" name="Tekstboks 47"/>
            <p:cNvSpPr txBox="1"/>
            <p:nvPr/>
          </p:nvSpPr>
          <p:spPr>
            <a:xfrm>
              <a:off x="4085224" y="2115869"/>
              <a:ext cx="436320" cy="307777"/>
            </a:xfrm>
            <a:prstGeom prst="rect">
              <a:avLst/>
            </a:prstGeom>
            <a:noFill/>
          </p:spPr>
          <p:txBody>
            <a:bodyPr wrap="none" rtlCol="0">
              <a:spAutoFit/>
            </a:bodyPr>
            <a:lstStyle/>
            <a:p>
              <a:pPr algn="ctr"/>
              <a:r>
                <a:rPr lang="da-DK" sz="1400" dirty="0" err="1" smtClean="0">
                  <a:solidFill>
                    <a:schemeClr val="bg1"/>
                  </a:solidFill>
                </a:rPr>
                <a:t>July</a:t>
              </a:r>
              <a:endParaRPr lang="da-DK" sz="1400" dirty="0">
                <a:solidFill>
                  <a:schemeClr val="bg1"/>
                </a:solidFill>
              </a:endParaRPr>
            </a:p>
          </p:txBody>
        </p:sp>
        <p:sp>
          <p:nvSpPr>
            <p:cNvPr id="53" name="Tekstboks 48"/>
            <p:cNvSpPr txBox="1"/>
            <p:nvPr/>
          </p:nvSpPr>
          <p:spPr>
            <a:xfrm>
              <a:off x="3436037" y="2115869"/>
              <a:ext cx="494051" cy="307777"/>
            </a:xfrm>
            <a:prstGeom prst="rect">
              <a:avLst/>
            </a:prstGeom>
            <a:noFill/>
          </p:spPr>
          <p:txBody>
            <a:bodyPr wrap="none" rtlCol="0">
              <a:spAutoFit/>
            </a:bodyPr>
            <a:lstStyle/>
            <a:p>
              <a:pPr algn="ctr"/>
              <a:r>
                <a:rPr lang="da-DK" sz="1400" dirty="0" smtClean="0">
                  <a:solidFill>
                    <a:schemeClr val="bg1"/>
                  </a:solidFill>
                </a:rPr>
                <a:t>June</a:t>
              </a:r>
              <a:endParaRPr lang="da-DK" sz="1400" dirty="0">
                <a:solidFill>
                  <a:schemeClr val="bg1"/>
                </a:solidFill>
              </a:endParaRPr>
            </a:p>
          </p:txBody>
        </p:sp>
        <p:sp>
          <p:nvSpPr>
            <p:cNvPr id="54" name="Tekstboks 49"/>
            <p:cNvSpPr txBox="1"/>
            <p:nvPr/>
          </p:nvSpPr>
          <p:spPr>
            <a:xfrm>
              <a:off x="2241127" y="2115869"/>
              <a:ext cx="501647" cy="307777"/>
            </a:xfrm>
            <a:prstGeom prst="rect">
              <a:avLst/>
            </a:prstGeom>
            <a:noFill/>
          </p:spPr>
          <p:txBody>
            <a:bodyPr wrap="none" rtlCol="0">
              <a:spAutoFit/>
            </a:bodyPr>
            <a:lstStyle/>
            <a:p>
              <a:pPr algn="ctr"/>
              <a:r>
                <a:rPr lang="da-DK" sz="1400" dirty="0" smtClean="0">
                  <a:solidFill>
                    <a:schemeClr val="bg1"/>
                  </a:solidFill>
                </a:rPr>
                <a:t>April</a:t>
              </a:r>
              <a:endParaRPr lang="da-DK" sz="1400" dirty="0">
                <a:solidFill>
                  <a:schemeClr val="bg1"/>
                </a:solidFill>
              </a:endParaRPr>
            </a:p>
          </p:txBody>
        </p:sp>
        <p:sp>
          <p:nvSpPr>
            <p:cNvPr id="55" name="Tekstboks 50"/>
            <p:cNvSpPr txBox="1"/>
            <p:nvPr/>
          </p:nvSpPr>
          <p:spPr>
            <a:xfrm>
              <a:off x="1540209" y="2115869"/>
              <a:ext cx="620693" cy="307777"/>
            </a:xfrm>
            <a:prstGeom prst="rect">
              <a:avLst/>
            </a:prstGeom>
            <a:noFill/>
          </p:spPr>
          <p:txBody>
            <a:bodyPr wrap="none" rtlCol="0">
              <a:spAutoFit/>
            </a:bodyPr>
            <a:lstStyle/>
            <a:p>
              <a:pPr algn="ctr"/>
              <a:r>
                <a:rPr lang="da-DK" sz="1400" dirty="0" smtClean="0">
                  <a:solidFill>
                    <a:schemeClr val="bg1"/>
                  </a:solidFill>
                </a:rPr>
                <a:t>March</a:t>
              </a:r>
              <a:endParaRPr lang="da-DK" sz="1400" dirty="0">
                <a:solidFill>
                  <a:schemeClr val="bg1"/>
                </a:solidFill>
              </a:endParaRPr>
            </a:p>
          </p:txBody>
        </p:sp>
        <p:sp>
          <p:nvSpPr>
            <p:cNvPr id="56" name="Tekstboks 51"/>
            <p:cNvSpPr txBox="1"/>
            <p:nvPr/>
          </p:nvSpPr>
          <p:spPr>
            <a:xfrm>
              <a:off x="1017018" y="2115869"/>
              <a:ext cx="424714" cy="307777"/>
            </a:xfrm>
            <a:prstGeom prst="rect">
              <a:avLst/>
            </a:prstGeom>
            <a:noFill/>
          </p:spPr>
          <p:txBody>
            <a:bodyPr wrap="none" rtlCol="0">
              <a:spAutoFit/>
            </a:bodyPr>
            <a:lstStyle/>
            <a:p>
              <a:pPr algn="ctr"/>
              <a:r>
                <a:rPr lang="da-DK" sz="1400" dirty="0" err="1" smtClean="0">
                  <a:solidFill>
                    <a:schemeClr val="bg1"/>
                  </a:solidFill>
                </a:rPr>
                <a:t>Feb</a:t>
              </a:r>
              <a:endParaRPr lang="da-DK" sz="1400" dirty="0">
                <a:solidFill>
                  <a:schemeClr val="bg1"/>
                </a:solidFill>
              </a:endParaRPr>
            </a:p>
          </p:txBody>
        </p:sp>
        <p:sp>
          <p:nvSpPr>
            <p:cNvPr id="57" name="Tekstboks 52"/>
            <p:cNvSpPr txBox="1"/>
            <p:nvPr/>
          </p:nvSpPr>
          <p:spPr>
            <a:xfrm>
              <a:off x="406757" y="2115869"/>
              <a:ext cx="401379" cy="307777"/>
            </a:xfrm>
            <a:prstGeom prst="rect">
              <a:avLst/>
            </a:prstGeom>
            <a:noFill/>
          </p:spPr>
          <p:txBody>
            <a:bodyPr wrap="none" rtlCol="0">
              <a:spAutoFit/>
            </a:bodyPr>
            <a:lstStyle/>
            <a:p>
              <a:pPr algn="ctr"/>
              <a:r>
                <a:rPr lang="da-DK" sz="1400" dirty="0" smtClean="0">
                  <a:solidFill>
                    <a:schemeClr val="bg1"/>
                  </a:solidFill>
                </a:rPr>
                <a:t>Jan</a:t>
              </a:r>
              <a:endParaRPr lang="da-DK" sz="1400" dirty="0">
                <a:solidFill>
                  <a:schemeClr val="bg1"/>
                </a:solidFill>
              </a:endParaRPr>
            </a:p>
          </p:txBody>
        </p:sp>
        <p:sp>
          <p:nvSpPr>
            <p:cNvPr id="58" name="Tekstboks 53"/>
            <p:cNvSpPr txBox="1"/>
            <p:nvPr/>
          </p:nvSpPr>
          <p:spPr>
            <a:xfrm>
              <a:off x="2850618" y="2115869"/>
              <a:ext cx="477218" cy="307777"/>
            </a:xfrm>
            <a:prstGeom prst="rect">
              <a:avLst/>
            </a:prstGeom>
            <a:noFill/>
          </p:spPr>
          <p:txBody>
            <a:bodyPr wrap="none" rtlCol="0">
              <a:spAutoFit/>
            </a:bodyPr>
            <a:lstStyle/>
            <a:p>
              <a:pPr algn="ctr"/>
              <a:r>
                <a:rPr lang="da-DK" sz="1400" dirty="0" smtClean="0">
                  <a:solidFill>
                    <a:schemeClr val="bg1"/>
                  </a:solidFill>
                </a:rPr>
                <a:t>May</a:t>
              </a:r>
              <a:endParaRPr lang="da-DK" sz="1400" dirty="0">
                <a:solidFill>
                  <a:schemeClr val="bg1"/>
                </a:solidFill>
              </a:endParaRPr>
            </a:p>
          </p:txBody>
        </p:sp>
        <p:sp>
          <p:nvSpPr>
            <p:cNvPr id="59" name="Tekstboks 54"/>
            <p:cNvSpPr txBox="1"/>
            <p:nvPr/>
          </p:nvSpPr>
          <p:spPr>
            <a:xfrm>
              <a:off x="6524730" y="2115869"/>
              <a:ext cx="450783" cy="307777"/>
            </a:xfrm>
            <a:prstGeom prst="rect">
              <a:avLst/>
            </a:prstGeom>
            <a:noFill/>
          </p:spPr>
          <p:txBody>
            <a:bodyPr wrap="none" rtlCol="0">
              <a:spAutoFit/>
            </a:bodyPr>
            <a:lstStyle/>
            <a:p>
              <a:pPr algn="ctr"/>
              <a:r>
                <a:rPr lang="da-DK" sz="1400" dirty="0" err="1" smtClean="0">
                  <a:solidFill>
                    <a:schemeClr val="bg1"/>
                  </a:solidFill>
                </a:rPr>
                <a:t>Nov</a:t>
              </a:r>
              <a:endParaRPr lang="da-DK" sz="1400" dirty="0">
                <a:solidFill>
                  <a:schemeClr val="bg1"/>
                </a:solidFill>
              </a:endParaRPr>
            </a:p>
          </p:txBody>
        </p:sp>
        <p:sp>
          <p:nvSpPr>
            <p:cNvPr id="63" name="Tekstboks 59"/>
            <p:cNvSpPr txBox="1"/>
            <p:nvPr/>
          </p:nvSpPr>
          <p:spPr>
            <a:xfrm>
              <a:off x="1202501" y="2678723"/>
              <a:ext cx="5389617" cy="246221"/>
            </a:xfrm>
            <a:prstGeom prst="rect">
              <a:avLst/>
            </a:prstGeom>
            <a:noFill/>
          </p:spPr>
          <p:txBody>
            <a:bodyPr wrap="none" rtlCol="0">
              <a:spAutoFit/>
            </a:bodyPr>
            <a:lstStyle/>
            <a:p>
              <a:pPr algn="ctr"/>
              <a:r>
                <a:rPr lang="da-DK" sz="1000" b="1" dirty="0" smtClean="0">
                  <a:latin typeface="+mj-lt"/>
                </a:rPr>
                <a:t>SHBs Design ; Coupler design and comfirmation of phase switching by CST particle studio</a:t>
              </a:r>
              <a:endParaRPr lang="da-DK" sz="1000" b="1" dirty="0">
                <a:latin typeface="+mj-lt"/>
              </a:endParaRPr>
            </a:p>
          </p:txBody>
        </p:sp>
        <p:sp>
          <p:nvSpPr>
            <p:cNvPr id="79" name="Rectangular Callout 78"/>
            <p:cNvSpPr/>
            <p:nvPr/>
          </p:nvSpPr>
          <p:spPr>
            <a:xfrm flipH="1" flipV="1">
              <a:off x="4139951" y="3753574"/>
              <a:ext cx="3744415" cy="482662"/>
            </a:xfrm>
            <a:prstGeom prst="wedgeRectCallout">
              <a:avLst/>
            </a:prstGeom>
            <a:gradFill rotWithShape="1">
              <a:gsLst>
                <a:gs pos="0">
                  <a:srgbClr val="E6E6E6"/>
                </a:gs>
                <a:gs pos="100000">
                  <a:sysClr val="window" lastClr="FFFFFF"/>
                </a:gs>
              </a:gsLst>
              <a:lin ang="16200000"/>
            </a:gradFill>
            <a:ln w="9525">
              <a:gradFill flip="none" rotWithShape="1">
                <a:gsLst>
                  <a:gs pos="0">
                    <a:srgbClr val="00B0F0"/>
                  </a:gs>
                  <a:gs pos="50000">
                    <a:srgbClr val="0070C0"/>
                  </a:gs>
                </a:gsLst>
                <a:lin ang="2700000" scaled="1"/>
                <a:tileRect/>
              </a:gra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45" name="Tekstboks 59"/>
            <p:cNvSpPr txBox="1"/>
            <p:nvPr/>
          </p:nvSpPr>
          <p:spPr>
            <a:xfrm>
              <a:off x="4101934" y="3794518"/>
              <a:ext cx="3900427" cy="400110"/>
            </a:xfrm>
            <a:prstGeom prst="rect">
              <a:avLst/>
            </a:prstGeom>
            <a:noFill/>
          </p:spPr>
          <p:txBody>
            <a:bodyPr wrap="none" rtlCol="0">
              <a:spAutoFit/>
            </a:bodyPr>
            <a:lstStyle/>
            <a:p>
              <a:pPr algn="ctr"/>
              <a:r>
                <a:rPr lang="da-DK" sz="1000" b="1" dirty="0" smtClean="0">
                  <a:latin typeface="+mj-lt"/>
                </a:rPr>
                <a:t>Finding analytical solution for the beam loading compensation </a:t>
              </a:r>
            </a:p>
            <a:p>
              <a:pPr algn="ctr"/>
              <a:r>
                <a:rPr lang="da-DK" sz="1000" b="1" dirty="0" smtClean="0">
                  <a:latin typeface="+mj-lt"/>
                </a:rPr>
                <a:t>for a TW structure</a:t>
              </a:r>
              <a:endParaRPr lang="da-DK" sz="1000" b="1" dirty="0">
                <a:latin typeface="+mj-lt"/>
              </a:endParaRPr>
            </a:p>
          </p:txBody>
        </p:sp>
        <p:sp>
          <p:nvSpPr>
            <p:cNvPr id="46" name="Rectangular Callout 45"/>
            <p:cNvSpPr/>
            <p:nvPr/>
          </p:nvSpPr>
          <p:spPr>
            <a:xfrm flipH="1" flipV="1">
              <a:off x="502644" y="3194008"/>
              <a:ext cx="4109528" cy="482662"/>
            </a:xfrm>
            <a:prstGeom prst="wedgeRectCallout">
              <a:avLst/>
            </a:prstGeom>
            <a:gradFill rotWithShape="1">
              <a:gsLst>
                <a:gs pos="0">
                  <a:srgbClr val="E6E6E6"/>
                </a:gs>
                <a:gs pos="100000">
                  <a:sysClr val="window" lastClr="FFFFFF"/>
                </a:gs>
              </a:gsLst>
              <a:lin ang="16200000"/>
            </a:gradFill>
            <a:ln w="9525">
              <a:gradFill flip="none" rotWithShape="1">
                <a:gsLst>
                  <a:gs pos="0">
                    <a:srgbClr val="00B0F0"/>
                  </a:gs>
                  <a:gs pos="50000">
                    <a:srgbClr val="0070C0"/>
                  </a:gs>
                </a:gsLst>
                <a:lin ang="2700000" scaled="1"/>
                <a:tileRect/>
              </a:gra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47" name="Tekstboks 59"/>
            <p:cNvSpPr txBox="1"/>
            <p:nvPr/>
          </p:nvSpPr>
          <p:spPr>
            <a:xfrm>
              <a:off x="584752" y="3283825"/>
              <a:ext cx="3945312" cy="246221"/>
            </a:xfrm>
            <a:prstGeom prst="rect">
              <a:avLst/>
            </a:prstGeom>
            <a:noFill/>
          </p:spPr>
          <p:txBody>
            <a:bodyPr wrap="none" rtlCol="0">
              <a:spAutoFit/>
            </a:bodyPr>
            <a:lstStyle/>
            <a:p>
              <a:pPr algn="ctr"/>
              <a:r>
                <a:rPr lang="da-DK" sz="1000" b="1" dirty="0" smtClean="0">
                  <a:latin typeface="+mj-lt"/>
                </a:rPr>
                <a:t>Shahin joined to the group – Starting of the beam dynamic study</a:t>
              </a:r>
              <a:endParaRPr lang="da-DK" sz="1000" b="1" dirty="0">
                <a:latin typeface="+mj-lt"/>
              </a:endParaRPr>
            </a:p>
          </p:txBody>
        </p:sp>
        <p:sp>
          <p:nvSpPr>
            <p:cNvPr id="60" name="Rectangular Callout 59"/>
            <p:cNvSpPr/>
            <p:nvPr/>
          </p:nvSpPr>
          <p:spPr>
            <a:xfrm flipH="1" flipV="1">
              <a:off x="3795193" y="4370822"/>
              <a:ext cx="4109528" cy="482662"/>
            </a:xfrm>
            <a:prstGeom prst="wedgeRectCallout">
              <a:avLst/>
            </a:prstGeom>
            <a:gradFill rotWithShape="1">
              <a:gsLst>
                <a:gs pos="0">
                  <a:srgbClr val="E6E6E6"/>
                </a:gs>
                <a:gs pos="100000">
                  <a:sysClr val="window" lastClr="FFFFFF"/>
                </a:gs>
              </a:gsLst>
              <a:lin ang="16200000"/>
            </a:gradFill>
            <a:ln w="9525">
              <a:gradFill flip="none" rotWithShape="1">
                <a:gsLst>
                  <a:gs pos="0">
                    <a:srgbClr val="00B0F0"/>
                  </a:gs>
                  <a:gs pos="50000">
                    <a:srgbClr val="0070C0"/>
                  </a:gs>
                </a:gsLst>
                <a:lin ang="2700000" scaled="1"/>
                <a:tileRect/>
              </a:gra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61" name="Tekstboks 59"/>
            <p:cNvSpPr txBox="1"/>
            <p:nvPr/>
          </p:nvSpPr>
          <p:spPr>
            <a:xfrm>
              <a:off x="4155100" y="4473653"/>
              <a:ext cx="3488455" cy="246221"/>
            </a:xfrm>
            <a:prstGeom prst="rect">
              <a:avLst/>
            </a:prstGeom>
            <a:noFill/>
          </p:spPr>
          <p:txBody>
            <a:bodyPr wrap="none" rtlCol="0">
              <a:spAutoFit/>
            </a:bodyPr>
            <a:lstStyle/>
            <a:p>
              <a:pPr algn="ctr"/>
              <a:r>
                <a:rPr lang="da-DK" sz="1000" b="1" dirty="0" smtClean="0">
                  <a:latin typeface="+mj-lt"/>
                </a:rPr>
                <a:t>Mechanic’s group joined- Luca Dassa and Raphael Leuxe</a:t>
              </a:r>
              <a:endParaRPr lang="da-DK" sz="1000" b="1" dirty="0">
                <a:latin typeface="+mj-lt"/>
              </a:endParaRPr>
            </a:p>
          </p:txBody>
        </p:sp>
        <p:sp>
          <p:nvSpPr>
            <p:cNvPr id="62" name="Rectangular Callout 61"/>
            <p:cNvSpPr/>
            <p:nvPr/>
          </p:nvSpPr>
          <p:spPr>
            <a:xfrm flipH="1" flipV="1">
              <a:off x="3795193" y="4962562"/>
              <a:ext cx="4109528" cy="482662"/>
            </a:xfrm>
            <a:prstGeom prst="wedgeRectCallout">
              <a:avLst/>
            </a:prstGeom>
            <a:gradFill rotWithShape="1">
              <a:gsLst>
                <a:gs pos="0">
                  <a:srgbClr val="E6E6E6"/>
                </a:gs>
                <a:gs pos="100000">
                  <a:sysClr val="window" lastClr="FFFFFF"/>
                </a:gs>
              </a:gsLst>
              <a:lin ang="16200000"/>
            </a:gradFill>
            <a:ln w="9525">
              <a:gradFill flip="none" rotWithShape="1">
                <a:gsLst>
                  <a:gs pos="0">
                    <a:srgbClr val="00B0F0"/>
                  </a:gs>
                  <a:gs pos="50000">
                    <a:srgbClr val="0070C0"/>
                  </a:gs>
                </a:gsLst>
                <a:lin ang="2700000" scaled="1"/>
                <a:tileRect/>
              </a:gra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64" name="Tekstboks 59"/>
            <p:cNvSpPr txBox="1"/>
            <p:nvPr/>
          </p:nvSpPr>
          <p:spPr>
            <a:xfrm>
              <a:off x="4091273" y="5065393"/>
              <a:ext cx="3433953" cy="246221"/>
            </a:xfrm>
            <a:prstGeom prst="rect">
              <a:avLst/>
            </a:prstGeom>
            <a:noFill/>
          </p:spPr>
          <p:txBody>
            <a:bodyPr wrap="none" rtlCol="0">
              <a:spAutoFit/>
            </a:bodyPr>
            <a:lstStyle/>
            <a:p>
              <a:pPr algn="ctr"/>
              <a:r>
                <a:rPr lang="da-DK" sz="1000" b="1" dirty="0" smtClean="0">
                  <a:latin typeface="+mj-lt"/>
                </a:rPr>
                <a:t>Mohsen joined to the group for the Pre-Buncher Design</a:t>
              </a:r>
              <a:endParaRPr lang="da-DK" sz="1000" b="1" dirty="0">
                <a:latin typeface="+mj-lt"/>
              </a:endParaRPr>
            </a:p>
          </p:txBody>
        </p:sp>
      </p:grpSp>
    </p:spTree>
    <p:extLst>
      <p:ext uri="{BB962C8B-B14F-4D97-AF65-F5344CB8AC3E}">
        <p14:creationId xmlns:p14="http://schemas.microsoft.com/office/powerpoint/2010/main" val="2835103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t>Four cells structure with waveguide couplers</a:t>
            </a:r>
            <a:endParaRPr lang="en-GB" sz="3600" dirty="0"/>
          </a:p>
        </p:txBody>
      </p:sp>
      <p:sp>
        <p:nvSpPr>
          <p:cNvPr id="5" name="Footer Placeholder 4"/>
          <p:cNvSpPr>
            <a:spLocks noGrp="1"/>
          </p:cNvSpPr>
          <p:nvPr>
            <p:ph type="ftr" sz="quarter" idx="11"/>
          </p:nvPr>
        </p:nvSpPr>
        <p:spPr/>
        <p:txBody>
          <a:bodyPr/>
          <a:lstStyle/>
          <a:p>
            <a:r>
              <a:rPr lang="en-GB" smtClean="0">
                <a:solidFill>
                  <a:prstClr val="black">
                    <a:tint val="75000"/>
                  </a:prstClr>
                </a:solidFill>
              </a:rPr>
              <a:t>CLIC Collaboration Working meeting- 2012</a:t>
            </a:r>
            <a:endParaRPr lang="en-GB">
              <a:solidFill>
                <a:prstClr val="black">
                  <a:tint val="75000"/>
                </a:prstClr>
              </a:solidFill>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08104" y="980728"/>
            <a:ext cx="2998470" cy="322707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033" y="1283960"/>
            <a:ext cx="2739390" cy="2865120"/>
          </a:xfrm>
          <a:prstGeom prst="rect">
            <a:avLst/>
          </a:prstGeom>
        </p:spPr>
      </p:pic>
      <p:sp>
        <p:nvSpPr>
          <p:cNvPr id="3" name="Slide Number Placeholder 2"/>
          <p:cNvSpPr>
            <a:spLocks noGrp="1"/>
          </p:cNvSpPr>
          <p:nvPr>
            <p:ph type="sldNum" sz="quarter" idx="12"/>
          </p:nvPr>
        </p:nvSpPr>
        <p:spPr/>
        <p:txBody>
          <a:bodyPr/>
          <a:lstStyle/>
          <a:p>
            <a:fld id="{E88829A8-DA49-4AE3-829D-6CC8E347847B}" type="slidenum">
              <a:rPr lang="en-GB" smtClean="0">
                <a:solidFill>
                  <a:prstClr val="black">
                    <a:tint val="75000"/>
                  </a:prstClr>
                </a:solidFill>
              </a:rPr>
              <a:pPr/>
              <a:t>11</a:t>
            </a:fld>
            <a:endParaRPr lang="en-GB">
              <a:solidFill>
                <a:prstClr val="black">
                  <a:tint val="75000"/>
                </a:prstClr>
              </a:solidFill>
            </a:endParaRPr>
          </a:p>
        </p:txBody>
      </p:sp>
      <p:sp>
        <p:nvSpPr>
          <p:cNvPr id="7" name="Date Placeholder 6"/>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51720" y="4077072"/>
            <a:ext cx="4698386" cy="2214872"/>
          </a:xfrm>
          <a:prstGeom prst="rect">
            <a:avLst/>
          </a:prstGeom>
        </p:spPr>
      </p:pic>
      <p:sp>
        <p:nvSpPr>
          <p:cNvPr id="13" name="TextBox 12"/>
          <p:cNvSpPr txBox="1"/>
          <p:nvPr/>
        </p:nvSpPr>
        <p:spPr>
          <a:xfrm>
            <a:off x="3493423" y="2224931"/>
            <a:ext cx="2086689" cy="1169551"/>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solidFill>
                  <a:prstClr val="black"/>
                </a:solidFill>
              </a:rPr>
              <a:t>In this design for the first SHB about 73 MW peak power is needed for 10ns filling time and 36.5 KV gap voltage.</a:t>
            </a:r>
            <a:endParaRPr lang="en-GB" sz="1400" dirty="0">
              <a:solidFill>
                <a:prstClr val="black"/>
              </a:solidFill>
            </a:endParaRPr>
          </a:p>
        </p:txBody>
      </p:sp>
    </p:spTree>
    <p:extLst>
      <p:ext uri="{BB962C8B-B14F-4D97-AF65-F5344CB8AC3E}">
        <p14:creationId xmlns:p14="http://schemas.microsoft.com/office/powerpoint/2010/main" val="13506044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Phase flipping simulation with beam – 10 ns</a:t>
            </a:r>
          </a:p>
        </p:txBody>
      </p:sp>
      <p:sp>
        <p:nvSpPr>
          <p:cNvPr id="4" name="Date Placeholder 3"/>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CLIC Collaboration Working meeting- 2012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88829A8-DA49-4AE3-829D-6CC8E347847B}" type="slidenum">
              <a:rPr lang="en-GB" smtClean="0">
                <a:solidFill>
                  <a:prstClr val="black">
                    <a:tint val="75000"/>
                  </a:prstClr>
                </a:solidFill>
              </a:rPr>
              <a:pPr/>
              <a:t>12</a:t>
            </a:fld>
            <a:endParaRPr lang="en-GB">
              <a:solidFill>
                <a:prstClr val="black">
                  <a:tint val="75000"/>
                </a:prstClr>
              </a:solidFill>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1720" y="1625106"/>
            <a:ext cx="4587240" cy="4687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43846" y="2060848"/>
            <a:ext cx="680085" cy="290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5508104" y="1354270"/>
            <a:ext cx="711147" cy="338554"/>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dirty="0" smtClean="0">
                <a:solidFill>
                  <a:prstClr val="black"/>
                </a:solidFill>
              </a:rPr>
              <a:t>port 1</a:t>
            </a:r>
            <a:endParaRPr lang="en-GB" sz="1600" dirty="0">
              <a:solidFill>
                <a:prstClr val="black"/>
              </a:solidFill>
            </a:endParaRPr>
          </a:p>
        </p:txBody>
      </p:sp>
      <p:sp>
        <p:nvSpPr>
          <p:cNvPr id="10" name="TextBox 9"/>
          <p:cNvSpPr txBox="1"/>
          <p:nvPr/>
        </p:nvSpPr>
        <p:spPr>
          <a:xfrm>
            <a:off x="2843808" y="1354270"/>
            <a:ext cx="711147" cy="338554"/>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dirty="0" smtClean="0">
                <a:solidFill>
                  <a:prstClr val="black"/>
                </a:solidFill>
              </a:rPr>
              <a:t>port 2</a:t>
            </a:r>
            <a:endParaRPr lang="en-GB" sz="1600" dirty="0">
              <a:solidFill>
                <a:prstClr val="black"/>
              </a:solidFill>
            </a:endParaRPr>
          </a:p>
        </p:txBody>
      </p:sp>
      <p:sp>
        <p:nvSpPr>
          <p:cNvPr id="11" name="TextBox 10"/>
          <p:cNvSpPr txBox="1"/>
          <p:nvPr/>
        </p:nvSpPr>
        <p:spPr>
          <a:xfrm>
            <a:off x="1187624" y="4504903"/>
            <a:ext cx="1143195" cy="584775"/>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dirty="0" smtClean="0">
                <a:solidFill>
                  <a:prstClr val="black"/>
                </a:solidFill>
              </a:rPr>
              <a:t>Beam Entrance</a:t>
            </a:r>
            <a:endParaRPr lang="en-GB" sz="1600" dirty="0">
              <a:solidFill>
                <a:prstClr val="black"/>
              </a:solidFill>
            </a:endParaRPr>
          </a:p>
        </p:txBody>
      </p:sp>
      <p:sp>
        <p:nvSpPr>
          <p:cNvPr id="12" name="TextBox 11"/>
          <p:cNvSpPr txBox="1"/>
          <p:nvPr/>
        </p:nvSpPr>
        <p:spPr>
          <a:xfrm>
            <a:off x="251520" y="5301208"/>
            <a:ext cx="2223315" cy="584775"/>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dirty="0" smtClean="0">
                <a:solidFill>
                  <a:prstClr val="black"/>
                </a:solidFill>
              </a:rPr>
              <a:t>Continues beam with 6A current</a:t>
            </a:r>
            <a:endParaRPr lang="en-GB" sz="1600" dirty="0">
              <a:solidFill>
                <a:prstClr val="black"/>
              </a:solidFill>
            </a:endParaRPr>
          </a:p>
        </p:txBody>
      </p:sp>
      <p:sp>
        <p:nvSpPr>
          <p:cNvPr id="13" name="TextBox 12"/>
          <p:cNvSpPr txBox="1"/>
          <p:nvPr/>
        </p:nvSpPr>
        <p:spPr>
          <a:xfrm>
            <a:off x="6344928" y="1231159"/>
            <a:ext cx="2520280" cy="584775"/>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dirty="0" smtClean="0">
                <a:solidFill>
                  <a:prstClr val="black"/>
                </a:solidFill>
              </a:rPr>
              <a:t>Excitation signal from port 1 with 80 KW peak power.</a:t>
            </a:r>
            <a:endParaRPr lang="en-GB" sz="1600" dirty="0">
              <a:solidFill>
                <a:prstClr val="black"/>
              </a:solidFill>
            </a:endParaRPr>
          </a:p>
        </p:txBody>
      </p:sp>
    </p:spTree>
    <p:extLst>
      <p:ext uri="{BB962C8B-B14F-4D97-AF65-F5344CB8AC3E}">
        <p14:creationId xmlns:p14="http://schemas.microsoft.com/office/powerpoint/2010/main" val="34334644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a:t>Phase flipping simulation </a:t>
            </a:r>
            <a:r>
              <a:rPr lang="en-GB" sz="3600" dirty="0" smtClean="0"/>
              <a:t>with beam – </a:t>
            </a:r>
            <a:r>
              <a:rPr lang="en-GB" sz="3600" dirty="0"/>
              <a:t>10 ns</a:t>
            </a:r>
          </a:p>
        </p:txBody>
      </p:sp>
      <p:sp>
        <p:nvSpPr>
          <p:cNvPr id="4" name="Date Placeholder 3"/>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CLIC Collaboration Working meeting- 2012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88829A8-DA49-4AE3-829D-6CC8E347847B}" type="slidenum">
              <a:rPr lang="en-GB" smtClean="0">
                <a:solidFill>
                  <a:prstClr val="black">
                    <a:tint val="75000"/>
                  </a:prstClr>
                </a:solidFill>
              </a:rPr>
              <a:pPr/>
              <a:t>13</a:t>
            </a:fld>
            <a:endParaRPr lang="en-GB">
              <a:solidFill>
                <a:prstClr val="black">
                  <a:tint val="75000"/>
                </a:prstClr>
              </a:solidFill>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1268760"/>
            <a:ext cx="4320540" cy="2214563"/>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3691937"/>
            <a:ext cx="3759994" cy="180975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25955" y="3543200"/>
            <a:ext cx="4503420" cy="2157413"/>
          </a:xfrm>
          <a:prstGeom prst="rect">
            <a:avLst/>
          </a:prstGeom>
        </p:spPr>
      </p:pic>
      <p:sp>
        <p:nvSpPr>
          <p:cNvPr id="11" name="TextBox 10"/>
          <p:cNvSpPr txBox="1"/>
          <p:nvPr/>
        </p:nvSpPr>
        <p:spPr>
          <a:xfrm>
            <a:off x="4709833" y="2206764"/>
            <a:ext cx="2267458" cy="338554"/>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dirty="0" smtClean="0">
                <a:solidFill>
                  <a:prstClr val="black"/>
                </a:solidFill>
              </a:rPr>
              <a:t>Excitation signal – port 1</a:t>
            </a:r>
            <a:endParaRPr lang="en-GB" sz="1600" dirty="0">
              <a:solidFill>
                <a:prstClr val="black"/>
              </a:solidFill>
            </a:endParaRPr>
          </a:p>
        </p:txBody>
      </p:sp>
      <p:sp>
        <p:nvSpPr>
          <p:cNvPr id="12" name="TextBox 11"/>
          <p:cNvSpPr txBox="1"/>
          <p:nvPr/>
        </p:nvSpPr>
        <p:spPr>
          <a:xfrm>
            <a:off x="5662310" y="3144769"/>
            <a:ext cx="2030710" cy="338554"/>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dirty="0" smtClean="0">
                <a:solidFill>
                  <a:prstClr val="black"/>
                </a:solidFill>
              </a:rPr>
              <a:t>Output signal – port 2</a:t>
            </a:r>
            <a:endParaRPr lang="en-GB" sz="1600" dirty="0">
              <a:solidFill>
                <a:prstClr val="black"/>
              </a:solidFill>
            </a:endParaRPr>
          </a:p>
        </p:txBody>
      </p:sp>
      <p:sp>
        <p:nvSpPr>
          <p:cNvPr id="13" name="TextBox 12"/>
          <p:cNvSpPr txBox="1"/>
          <p:nvPr/>
        </p:nvSpPr>
        <p:spPr>
          <a:xfrm>
            <a:off x="1188170" y="5646201"/>
            <a:ext cx="2030710" cy="338554"/>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dirty="0" smtClean="0">
                <a:solidFill>
                  <a:prstClr val="black"/>
                </a:solidFill>
              </a:rPr>
              <a:t>Output signal – port 1</a:t>
            </a:r>
            <a:endParaRPr lang="en-GB" sz="1600" dirty="0">
              <a:solidFill>
                <a:prstClr val="black"/>
              </a:solidFill>
            </a:endParaRPr>
          </a:p>
        </p:txBody>
      </p:sp>
      <p:cxnSp>
        <p:nvCxnSpPr>
          <p:cNvPr id="14" name="Straight Arrow Connector 13"/>
          <p:cNvCxnSpPr/>
          <p:nvPr/>
        </p:nvCxnSpPr>
        <p:spPr>
          <a:xfrm>
            <a:off x="6630298" y="3933056"/>
            <a:ext cx="461982" cy="0"/>
          </a:xfrm>
          <a:prstGeom prst="straightConnector1">
            <a:avLst/>
          </a:prstGeom>
          <a:ln>
            <a:headEnd type="arrow"/>
            <a:tailEnd type="arrow"/>
          </a:ln>
        </p:spPr>
        <p:style>
          <a:lnRef idx="1">
            <a:schemeClr val="accent2"/>
          </a:lnRef>
          <a:fillRef idx="0">
            <a:schemeClr val="accent2"/>
          </a:fillRef>
          <a:effectRef idx="0">
            <a:schemeClr val="accent2"/>
          </a:effectRef>
          <a:fontRef idx="minor">
            <a:schemeClr val="tx1"/>
          </a:fontRef>
        </p:style>
      </p:cxnSp>
      <p:cxnSp>
        <p:nvCxnSpPr>
          <p:cNvPr id="15" name="Straight Arrow Connector 14"/>
          <p:cNvCxnSpPr/>
          <p:nvPr/>
        </p:nvCxnSpPr>
        <p:spPr>
          <a:xfrm>
            <a:off x="6595100" y="5373216"/>
            <a:ext cx="1721316" cy="0"/>
          </a:xfrm>
          <a:prstGeom prst="straightConnector1">
            <a:avLst/>
          </a:prstGeom>
          <a:ln>
            <a:headEnd type="arrow"/>
            <a:tailEnd type="arrow"/>
          </a:ln>
        </p:spPr>
        <p:style>
          <a:lnRef idx="1">
            <a:schemeClr val="accent2"/>
          </a:lnRef>
          <a:fillRef idx="0">
            <a:schemeClr val="accent2"/>
          </a:fillRef>
          <a:effectRef idx="0">
            <a:schemeClr val="accent2"/>
          </a:effectRef>
          <a:fontRef idx="minor">
            <a:schemeClr val="tx1"/>
          </a:fontRef>
        </p:style>
      </p:cxnSp>
      <p:sp>
        <p:nvSpPr>
          <p:cNvPr id="16" name="TextBox 15"/>
          <p:cNvSpPr txBox="1"/>
          <p:nvPr/>
        </p:nvSpPr>
        <p:spPr>
          <a:xfrm>
            <a:off x="6487620" y="3543200"/>
            <a:ext cx="747337" cy="307777"/>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400" dirty="0" smtClean="0">
                <a:solidFill>
                  <a:prstClr val="black"/>
                </a:solidFill>
              </a:rPr>
              <a:t>≈ 12 ns</a:t>
            </a:r>
            <a:endParaRPr lang="en-GB" sz="1400" dirty="0">
              <a:solidFill>
                <a:prstClr val="black"/>
              </a:solidFill>
            </a:endParaRPr>
          </a:p>
        </p:txBody>
      </p:sp>
      <p:sp>
        <p:nvSpPr>
          <p:cNvPr id="17" name="TextBox 16"/>
          <p:cNvSpPr txBox="1"/>
          <p:nvPr/>
        </p:nvSpPr>
        <p:spPr>
          <a:xfrm>
            <a:off x="7082089" y="5499594"/>
            <a:ext cx="747337" cy="307777"/>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400" dirty="0" smtClean="0">
                <a:solidFill>
                  <a:prstClr val="black"/>
                </a:solidFill>
              </a:rPr>
              <a:t>≈ 44 ns</a:t>
            </a:r>
            <a:endParaRPr lang="en-GB" sz="1400" dirty="0">
              <a:solidFill>
                <a:prstClr val="black"/>
              </a:solidFill>
            </a:endParaRPr>
          </a:p>
        </p:txBody>
      </p:sp>
    </p:spTree>
    <p:extLst>
      <p:ext uri="{BB962C8B-B14F-4D97-AF65-F5344CB8AC3E}">
        <p14:creationId xmlns:p14="http://schemas.microsoft.com/office/powerpoint/2010/main" val="34861233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a:t>Phase flipping simulation with beam – 10 ns</a:t>
            </a:r>
          </a:p>
        </p:txBody>
      </p:sp>
      <p:sp>
        <p:nvSpPr>
          <p:cNvPr id="4" name="Date Placeholder 3"/>
          <p:cNvSpPr>
            <a:spLocks noGrp="1"/>
          </p:cNvSpPr>
          <p:nvPr>
            <p:ph type="dt" sz="half" idx="10"/>
          </p:nvPr>
        </p:nvSpPr>
        <p:spPr/>
        <p:txBody>
          <a:bodyPr/>
          <a:lstStyle/>
          <a:p>
            <a:r>
              <a:rPr lang="en-GB" smtClean="0">
                <a:solidFill>
                  <a:prstClr val="black">
                    <a:tint val="75000"/>
                  </a:prstClr>
                </a:solidFill>
              </a:rPr>
              <a:t>Hamed Shaker</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CLIC Collaboration Working meeting- 2012</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88829A8-DA49-4AE3-829D-6CC8E347847B}" type="slidenum">
              <a:rPr lang="en-GB" smtClean="0">
                <a:solidFill>
                  <a:prstClr val="black">
                    <a:tint val="75000"/>
                  </a:prstClr>
                </a:solidFill>
              </a:rPr>
              <a:pPr/>
              <a:t>14</a:t>
            </a:fld>
            <a:endParaRPr lang="en-GB">
              <a:solidFill>
                <a:prstClr val="black">
                  <a:tint val="75000"/>
                </a:prstClr>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72039707"/>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10" name="Rounded Rectangle 9"/>
          <p:cNvSpPr/>
          <p:nvPr/>
        </p:nvSpPr>
        <p:spPr>
          <a:xfrm>
            <a:off x="3419872" y="3356992"/>
            <a:ext cx="3168352" cy="1872208"/>
          </a:xfrm>
          <a:prstGeom prst="roundRec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1" name="TextBox 10"/>
          <p:cNvSpPr txBox="1"/>
          <p:nvPr/>
        </p:nvSpPr>
        <p:spPr>
          <a:xfrm>
            <a:off x="6694989" y="3738679"/>
            <a:ext cx="2269499" cy="954107"/>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400" dirty="0" smtClean="0">
                <a:solidFill>
                  <a:prstClr val="black"/>
                </a:solidFill>
              </a:rPr>
              <a:t>About 5 bunches will be missed in comparison with about 120 bunches in each sub-pulse. </a:t>
            </a:r>
            <a:endParaRPr lang="en-GB" sz="1400" dirty="0">
              <a:solidFill>
                <a:prstClr val="black"/>
              </a:solidFill>
            </a:endParaRPr>
          </a:p>
        </p:txBody>
      </p:sp>
    </p:spTree>
    <p:extLst>
      <p:ext uri="{BB962C8B-B14F-4D97-AF65-F5344CB8AC3E}">
        <p14:creationId xmlns:p14="http://schemas.microsoft.com/office/powerpoint/2010/main" val="24736821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Detuning definition in a TW structure</a:t>
            </a:r>
            <a:endParaRPr lang="en-US" sz="36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75" y="1226619"/>
            <a:ext cx="3279371" cy="2593571"/>
          </a:xfrm>
          <a:prstGeom prst="rect">
            <a:avLst/>
          </a:prstGeom>
        </p:spPr>
      </p:pic>
      <p:sp>
        <p:nvSpPr>
          <p:cNvPr id="6" name="TextBox 5"/>
          <p:cNvSpPr txBox="1"/>
          <p:nvPr/>
        </p:nvSpPr>
        <p:spPr>
          <a:xfrm>
            <a:off x="1981201" y="5037176"/>
            <a:ext cx="4571999" cy="107721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600" dirty="0" smtClean="0"/>
              <a:t>Usually a bunch should sees a fixed amplitude and phase in a TW structure then phase velocity(</a:t>
            </a:r>
            <a:r>
              <a:rPr lang="en-US" sz="1600" dirty="0" err="1" smtClean="0"/>
              <a:t>vp</a:t>
            </a:r>
            <a:r>
              <a:rPr lang="en-US" sz="1600" dirty="0" smtClean="0"/>
              <a:t>) and bunch velocity(</a:t>
            </a:r>
            <a:r>
              <a:rPr lang="en-US" sz="1600" dirty="0" err="1" smtClean="0"/>
              <a:t>ve</a:t>
            </a:r>
            <a:r>
              <a:rPr lang="en-US" sz="1600" dirty="0" smtClean="0"/>
              <a:t>) should be equal but as we will see this difference help us to compensate beam loading.</a:t>
            </a:r>
            <a:endParaRPr lang="en-US" sz="1600" dirty="0"/>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36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0400" y="1217267"/>
            <a:ext cx="3977640" cy="2612274"/>
          </a:xfrm>
          <a:prstGeom prst="rect">
            <a:avLst/>
          </a:prstGeom>
        </p:spPr>
      </p:pic>
      <p:sp>
        <p:nvSpPr>
          <p:cNvPr id="7" name="Slide Number Placeholder 6"/>
          <p:cNvSpPr>
            <a:spLocks noGrp="1"/>
          </p:cNvSpPr>
          <p:nvPr>
            <p:ph type="sldNum" sz="quarter" idx="12"/>
          </p:nvPr>
        </p:nvSpPr>
        <p:spPr/>
        <p:txBody>
          <a:bodyPr/>
          <a:lstStyle/>
          <a:p>
            <a:fld id="{0937E811-FA29-4510-A3BE-64EB8B2D71F3}" type="slidenum">
              <a:rPr lang="en-US" smtClean="0"/>
              <a:pPr/>
              <a:t>15</a:t>
            </a:fld>
            <a:endParaRPr lang="en-US"/>
          </a:p>
        </p:txBody>
      </p:sp>
      <p:sp>
        <p:nvSpPr>
          <p:cNvPr id="14" name="TextBox 13"/>
          <p:cNvSpPr txBox="1"/>
          <p:nvPr/>
        </p:nvSpPr>
        <p:spPr>
          <a:xfrm>
            <a:off x="6324600" y="1217267"/>
            <a:ext cx="2552701" cy="181588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smtClean="0"/>
              <a:t>We can define detuning (</a:t>
            </a:r>
            <a:r>
              <a:rPr lang="el-GR" sz="1600" dirty="0"/>
              <a:t>Δω</a:t>
            </a:r>
            <a:r>
              <a:rPr lang="en-GB" sz="1600" dirty="0" smtClean="0"/>
              <a:t>) by defining ω</a:t>
            </a:r>
            <a:r>
              <a:rPr lang="en-GB" sz="1600" baseline="-25000" dirty="0" smtClean="0"/>
              <a:t>0</a:t>
            </a:r>
            <a:r>
              <a:rPr lang="en-GB" sz="1600" dirty="0" smtClean="0"/>
              <a:t> as the related angular frequency of bunch velocity (v</a:t>
            </a:r>
            <a:r>
              <a:rPr lang="en-GB" sz="1600" baseline="-25000" dirty="0" smtClean="0"/>
              <a:t>e</a:t>
            </a:r>
            <a:r>
              <a:rPr lang="en-GB" sz="1600" dirty="0" smtClean="0"/>
              <a:t>) in the TW structure dispersion function. This definition is velocity dependent.</a:t>
            </a:r>
            <a:endParaRPr lang="en-GB" sz="1600" dirty="0"/>
          </a:p>
        </p:txBody>
      </p:sp>
      <mc:AlternateContent xmlns:mc="http://schemas.openxmlformats.org/markup-compatibility/2006" xmlns:a14="http://schemas.microsoft.com/office/drawing/2010/main">
        <mc:Choice Requires="a14">
          <p:sp>
            <p:nvSpPr>
              <p:cNvPr id="8" name="Rectangle 7"/>
              <p:cNvSpPr/>
              <p:nvPr/>
            </p:nvSpPr>
            <p:spPr>
              <a:xfrm>
                <a:off x="380999" y="3982152"/>
                <a:ext cx="6096001" cy="93827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1400" i="1">
                              <a:latin typeface="Cambria Math"/>
                            </a:rPr>
                          </m:ctrlPr>
                        </m:sSubPr>
                        <m:e>
                          <m:r>
                            <a:rPr lang="en-US" sz="1400" i="1">
                              <a:latin typeface="Cambria Math"/>
                            </a:rPr>
                            <m:t>𝑘</m:t>
                          </m:r>
                        </m:e>
                        <m:sub>
                          <m:r>
                            <a:rPr lang="en-US" sz="1400" i="1">
                              <a:latin typeface="Cambria Math"/>
                            </a:rPr>
                            <m:t>𝑏</m:t>
                          </m:r>
                        </m:sub>
                      </m:sSub>
                      <m:r>
                        <a:rPr lang="en-US" sz="1400" i="1">
                          <a:latin typeface="Cambria Math"/>
                        </a:rPr>
                        <m:t>−</m:t>
                      </m:r>
                      <m:r>
                        <a:rPr lang="en-US" sz="1400" i="1">
                          <a:latin typeface="Cambria Math"/>
                        </a:rPr>
                        <m:t>𝑘</m:t>
                      </m:r>
                      <m:r>
                        <a:rPr lang="en-US" sz="1400" i="1">
                          <a:latin typeface="Cambria Math"/>
                        </a:rPr>
                        <m:t>=</m:t>
                      </m:r>
                      <m:f>
                        <m:fPr>
                          <m:ctrlPr>
                            <a:rPr lang="en-GB" sz="1400" i="1">
                              <a:latin typeface="Cambria Math"/>
                            </a:rPr>
                          </m:ctrlPr>
                        </m:fPr>
                        <m:num>
                          <m:r>
                            <a:rPr lang="en-US" sz="1400" i="1">
                              <a:latin typeface="Cambria Math"/>
                            </a:rPr>
                            <m:t>∆</m:t>
                          </m:r>
                          <m:r>
                            <a:rPr lang="en-US" sz="1400" i="1">
                              <a:latin typeface="Cambria Math"/>
                            </a:rPr>
                            <m:t>𝜔</m:t>
                          </m:r>
                        </m:num>
                        <m:den>
                          <m:sSub>
                            <m:sSubPr>
                              <m:ctrlPr>
                                <a:rPr lang="en-GB" sz="1400" i="1">
                                  <a:latin typeface="Cambria Math"/>
                                </a:rPr>
                              </m:ctrlPr>
                            </m:sSubPr>
                            <m:e>
                              <m:r>
                                <a:rPr lang="en-US" sz="1400" i="1">
                                  <a:latin typeface="Cambria Math"/>
                                </a:rPr>
                                <m:t>𝑣</m:t>
                              </m:r>
                            </m:e>
                            <m:sub>
                              <m:r>
                                <a:rPr lang="en-US" sz="1400" i="1">
                                  <a:latin typeface="Cambria Math"/>
                                </a:rPr>
                                <m:t>𝑔</m:t>
                              </m:r>
                            </m:sub>
                          </m:sSub>
                        </m:den>
                      </m:f>
                      <m:r>
                        <a:rPr lang="en-US" sz="1400" i="1">
                          <a:latin typeface="Cambria Math"/>
                        </a:rPr>
                        <m:t>⇒</m:t>
                      </m:r>
                      <m:f>
                        <m:fPr>
                          <m:ctrlPr>
                            <a:rPr lang="en-GB" sz="1400" i="1">
                              <a:latin typeface="Cambria Math"/>
                            </a:rPr>
                          </m:ctrlPr>
                        </m:fPr>
                        <m:num>
                          <m:sSub>
                            <m:sSubPr>
                              <m:ctrlPr>
                                <a:rPr lang="en-GB" sz="1400" i="1">
                                  <a:latin typeface="Cambria Math"/>
                                </a:rPr>
                              </m:ctrlPr>
                            </m:sSubPr>
                            <m:e>
                              <m:r>
                                <a:rPr lang="en-US" sz="1400" i="1">
                                  <a:latin typeface="Cambria Math"/>
                                </a:rPr>
                                <m:t>𝜔</m:t>
                              </m:r>
                            </m:e>
                            <m:sub>
                              <m:r>
                                <a:rPr lang="en-US" sz="1400" i="1">
                                  <a:latin typeface="Cambria Math"/>
                                </a:rPr>
                                <m:t>0</m:t>
                              </m:r>
                            </m:sub>
                          </m:sSub>
                        </m:num>
                        <m:den>
                          <m:sSub>
                            <m:sSubPr>
                              <m:ctrlPr>
                                <a:rPr lang="en-GB" sz="1400" i="1">
                                  <a:latin typeface="Cambria Math"/>
                                </a:rPr>
                              </m:ctrlPr>
                            </m:sSubPr>
                            <m:e>
                              <m:r>
                                <a:rPr lang="en-US" sz="1400" i="1">
                                  <a:latin typeface="Cambria Math"/>
                                </a:rPr>
                                <m:t>𝑣</m:t>
                              </m:r>
                            </m:e>
                            <m:sub>
                              <m:r>
                                <a:rPr lang="en-US" sz="1400" i="1">
                                  <a:latin typeface="Cambria Math"/>
                                </a:rPr>
                                <m:t>𝑒</m:t>
                              </m:r>
                            </m:sub>
                          </m:sSub>
                        </m:den>
                      </m:f>
                      <m:r>
                        <a:rPr lang="en-US" sz="1400" i="1">
                          <a:latin typeface="Cambria Math"/>
                        </a:rPr>
                        <m:t>−</m:t>
                      </m:r>
                      <m:f>
                        <m:fPr>
                          <m:ctrlPr>
                            <a:rPr lang="en-GB" sz="1400" i="1">
                              <a:latin typeface="Cambria Math"/>
                            </a:rPr>
                          </m:ctrlPr>
                        </m:fPr>
                        <m:num>
                          <m:r>
                            <a:rPr lang="en-US" sz="1400" i="1">
                              <a:latin typeface="Cambria Math"/>
                            </a:rPr>
                            <m:t>𝜔</m:t>
                          </m:r>
                        </m:num>
                        <m:den>
                          <m:sSub>
                            <m:sSubPr>
                              <m:ctrlPr>
                                <a:rPr lang="en-GB" sz="1400" i="1">
                                  <a:latin typeface="Cambria Math"/>
                                </a:rPr>
                              </m:ctrlPr>
                            </m:sSubPr>
                            <m:e>
                              <m:r>
                                <a:rPr lang="en-US" sz="1400" i="1">
                                  <a:latin typeface="Cambria Math"/>
                                </a:rPr>
                                <m:t>𝑣</m:t>
                              </m:r>
                            </m:e>
                            <m:sub>
                              <m:r>
                                <a:rPr lang="en-US" sz="1400" i="1">
                                  <a:latin typeface="Cambria Math"/>
                                </a:rPr>
                                <m:t>𝑝</m:t>
                              </m:r>
                            </m:sub>
                          </m:sSub>
                        </m:den>
                      </m:f>
                      <m:r>
                        <a:rPr lang="en-US" sz="1400" i="1">
                          <a:latin typeface="Cambria Math"/>
                        </a:rPr>
                        <m:t>=</m:t>
                      </m:r>
                      <m:f>
                        <m:fPr>
                          <m:ctrlPr>
                            <a:rPr lang="en-GB" sz="1400" i="1">
                              <a:latin typeface="Cambria Math"/>
                            </a:rPr>
                          </m:ctrlPr>
                        </m:fPr>
                        <m:num>
                          <m:r>
                            <a:rPr lang="en-US" sz="1400" i="1">
                              <a:latin typeface="Cambria Math"/>
                            </a:rPr>
                            <m:t>∆</m:t>
                          </m:r>
                          <m:r>
                            <a:rPr lang="en-US" sz="1400" i="1">
                              <a:latin typeface="Cambria Math"/>
                            </a:rPr>
                            <m:t>𝜔</m:t>
                          </m:r>
                        </m:num>
                        <m:den>
                          <m:sSub>
                            <m:sSubPr>
                              <m:ctrlPr>
                                <a:rPr lang="en-GB" sz="1400" i="1">
                                  <a:latin typeface="Cambria Math"/>
                                </a:rPr>
                              </m:ctrlPr>
                            </m:sSubPr>
                            <m:e>
                              <m:r>
                                <a:rPr lang="en-US" sz="1400" i="1">
                                  <a:latin typeface="Cambria Math"/>
                                </a:rPr>
                                <m:t>𝑣</m:t>
                              </m:r>
                            </m:e>
                            <m:sub>
                              <m:r>
                                <a:rPr lang="en-US" sz="1400" i="1">
                                  <a:latin typeface="Cambria Math"/>
                                </a:rPr>
                                <m:t>𝑔</m:t>
                              </m:r>
                            </m:sub>
                          </m:sSub>
                        </m:den>
                      </m:f>
                      <m:r>
                        <a:rPr lang="en-US" sz="1400" i="1">
                          <a:latin typeface="Cambria Math"/>
                        </a:rPr>
                        <m:t>⇒</m:t>
                      </m:r>
                      <m:f>
                        <m:fPr>
                          <m:ctrlPr>
                            <a:rPr lang="en-GB" sz="1400" i="1">
                              <a:latin typeface="Cambria Math"/>
                            </a:rPr>
                          </m:ctrlPr>
                        </m:fPr>
                        <m:num>
                          <m:r>
                            <a:rPr lang="en-US" sz="1400" i="1">
                              <a:latin typeface="Cambria Math"/>
                            </a:rPr>
                            <m:t>∆</m:t>
                          </m:r>
                          <m:r>
                            <a:rPr lang="en-US" sz="1400" i="1">
                              <a:latin typeface="Cambria Math"/>
                            </a:rPr>
                            <m:t>𝜔</m:t>
                          </m:r>
                        </m:num>
                        <m:den>
                          <m:r>
                            <a:rPr lang="en-US" sz="1400" i="1">
                              <a:latin typeface="Cambria Math"/>
                            </a:rPr>
                            <m:t>𝜔</m:t>
                          </m:r>
                        </m:den>
                      </m:f>
                      <m:d>
                        <m:dPr>
                          <m:ctrlPr>
                            <a:rPr lang="en-GB" sz="1400" i="1">
                              <a:latin typeface="Cambria Math"/>
                            </a:rPr>
                          </m:ctrlPr>
                        </m:dPr>
                        <m:e>
                          <m:f>
                            <m:fPr>
                              <m:ctrlPr>
                                <a:rPr lang="en-GB" sz="1400" i="1">
                                  <a:latin typeface="Cambria Math"/>
                                </a:rPr>
                              </m:ctrlPr>
                            </m:fPr>
                            <m:num>
                              <m:r>
                                <a:rPr lang="en-US" sz="1400" i="1">
                                  <a:latin typeface="Cambria Math"/>
                                </a:rPr>
                                <m:t>1</m:t>
                              </m:r>
                            </m:num>
                            <m:den>
                              <m:sSub>
                                <m:sSubPr>
                                  <m:ctrlPr>
                                    <a:rPr lang="en-GB" sz="1400" i="1">
                                      <a:latin typeface="Cambria Math"/>
                                    </a:rPr>
                                  </m:ctrlPr>
                                </m:sSubPr>
                                <m:e>
                                  <m:r>
                                    <a:rPr lang="en-US" sz="1400" i="1">
                                      <a:latin typeface="Cambria Math"/>
                                    </a:rPr>
                                    <m:t>𝑣</m:t>
                                  </m:r>
                                </m:e>
                                <m:sub>
                                  <m:r>
                                    <a:rPr lang="en-US" sz="1400" i="1">
                                      <a:latin typeface="Cambria Math"/>
                                    </a:rPr>
                                    <m:t>𝑔</m:t>
                                  </m:r>
                                </m:sub>
                              </m:sSub>
                            </m:den>
                          </m:f>
                          <m:r>
                            <a:rPr lang="en-US" sz="1400" i="1">
                              <a:latin typeface="Cambria Math"/>
                            </a:rPr>
                            <m:t>−</m:t>
                          </m:r>
                          <m:f>
                            <m:fPr>
                              <m:ctrlPr>
                                <a:rPr lang="en-GB" sz="1400" i="1">
                                  <a:latin typeface="Cambria Math"/>
                                </a:rPr>
                              </m:ctrlPr>
                            </m:fPr>
                            <m:num>
                              <m:r>
                                <a:rPr lang="en-US" sz="1400" i="1">
                                  <a:latin typeface="Cambria Math"/>
                                </a:rPr>
                                <m:t>1</m:t>
                              </m:r>
                            </m:num>
                            <m:den>
                              <m:sSub>
                                <m:sSubPr>
                                  <m:ctrlPr>
                                    <a:rPr lang="en-GB" sz="1400" i="1">
                                      <a:latin typeface="Cambria Math"/>
                                    </a:rPr>
                                  </m:ctrlPr>
                                </m:sSubPr>
                                <m:e>
                                  <m:r>
                                    <a:rPr lang="en-US" sz="1400" i="1">
                                      <a:latin typeface="Cambria Math"/>
                                    </a:rPr>
                                    <m:t>𝑣</m:t>
                                  </m:r>
                                </m:e>
                                <m:sub>
                                  <m:r>
                                    <a:rPr lang="en-US" sz="1400" i="1">
                                      <a:latin typeface="Cambria Math"/>
                                    </a:rPr>
                                    <m:t>𝑒</m:t>
                                  </m:r>
                                </m:sub>
                              </m:sSub>
                            </m:den>
                          </m:f>
                        </m:e>
                      </m:d>
                      <m:r>
                        <a:rPr lang="en-US" sz="1400" i="1">
                          <a:latin typeface="Cambria Math"/>
                        </a:rPr>
                        <m:t>=</m:t>
                      </m:r>
                      <m:d>
                        <m:dPr>
                          <m:ctrlPr>
                            <a:rPr lang="en-GB" sz="1400" i="1">
                              <a:latin typeface="Cambria Math"/>
                            </a:rPr>
                          </m:ctrlPr>
                        </m:dPr>
                        <m:e>
                          <m:f>
                            <m:fPr>
                              <m:ctrlPr>
                                <a:rPr lang="en-GB" sz="1400" i="1">
                                  <a:latin typeface="Cambria Math"/>
                                </a:rPr>
                              </m:ctrlPr>
                            </m:fPr>
                            <m:num>
                              <m:r>
                                <a:rPr lang="en-US" sz="1400" i="1">
                                  <a:latin typeface="Cambria Math"/>
                                </a:rPr>
                                <m:t>1</m:t>
                              </m:r>
                            </m:num>
                            <m:den>
                              <m:sSub>
                                <m:sSubPr>
                                  <m:ctrlPr>
                                    <a:rPr lang="en-GB" sz="1400" i="1">
                                      <a:latin typeface="Cambria Math"/>
                                    </a:rPr>
                                  </m:ctrlPr>
                                </m:sSubPr>
                                <m:e>
                                  <m:r>
                                    <a:rPr lang="en-US" sz="1400" i="1">
                                      <a:latin typeface="Cambria Math"/>
                                    </a:rPr>
                                    <m:t>𝑣</m:t>
                                  </m:r>
                                </m:e>
                                <m:sub>
                                  <m:r>
                                    <a:rPr lang="en-US" sz="1400" i="1">
                                      <a:latin typeface="Cambria Math"/>
                                    </a:rPr>
                                    <m:t>𝑒</m:t>
                                  </m:r>
                                </m:sub>
                              </m:sSub>
                            </m:den>
                          </m:f>
                          <m:r>
                            <a:rPr lang="en-US" sz="1400" i="1">
                              <a:latin typeface="Cambria Math"/>
                            </a:rPr>
                            <m:t>−</m:t>
                          </m:r>
                          <m:f>
                            <m:fPr>
                              <m:ctrlPr>
                                <a:rPr lang="en-GB" sz="1400" i="1">
                                  <a:latin typeface="Cambria Math"/>
                                </a:rPr>
                              </m:ctrlPr>
                            </m:fPr>
                            <m:num>
                              <m:r>
                                <a:rPr lang="en-US" sz="1400" i="1">
                                  <a:latin typeface="Cambria Math"/>
                                </a:rPr>
                                <m:t>1</m:t>
                              </m:r>
                            </m:num>
                            <m:den>
                              <m:sSub>
                                <m:sSubPr>
                                  <m:ctrlPr>
                                    <a:rPr lang="en-GB" sz="1400" i="1">
                                      <a:latin typeface="Cambria Math"/>
                                    </a:rPr>
                                  </m:ctrlPr>
                                </m:sSubPr>
                                <m:e>
                                  <m:r>
                                    <a:rPr lang="en-US" sz="1400" i="1">
                                      <a:latin typeface="Cambria Math"/>
                                    </a:rPr>
                                    <m:t>𝑣</m:t>
                                  </m:r>
                                </m:e>
                                <m:sub>
                                  <m:r>
                                    <a:rPr lang="en-US" sz="1400" i="1">
                                      <a:latin typeface="Cambria Math"/>
                                    </a:rPr>
                                    <m:t>𝑝</m:t>
                                  </m:r>
                                </m:sub>
                              </m:sSub>
                            </m:den>
                          </m:f>
                        </m:e>
                      </m:d>
                      <m:r>
                        <a:rPr lang="en-US" sz="1400" i="1">
                          <a:latin typeface="Cambria Math"/>
                        </a:rPr>
                        <m:t>⇒</m:t>
                      </m:r>
                      <m:f>
                        <m:fPr>
                          <m:ctrlPr>
                            <a:rPr lang="en-GB" sz="1400" i="1">
                              <a:latin typeface="Cambria Math"/>
                            </a:rPr>
                          </m:ctrlPr>
                        </m:fPr>
                        <m:num>
                          <m:r>
                            <a:rPr lang="en-US" sz="1400" i="1">
                              <a:latin typeface="Cambria Math"/>
                            </a:rPr>
                            <m:t>∆</m:t>
                          </m:r>
                          <m:r>
                            <a:rPr lang="en-US" sz="1400" i="1">
                              <a:latin typeface="Cambria Math"/>
                            </a:rPr>
                            <m:t>𝜔</m:t>
                          </m:r>
                        </m:num>
                        <m:den>
                          <m:r>
                            <a:rPr lang="en-US" sz="1400" i="1">
                              <a:latin typeface="Cambria Math"/>
                            </a:rPr>
                            <m:t>𝜔</m:t>
                          </m:r>
                        </m:den>
                      </m:f>
                      <m:r>
                        <a:rPr lang="en-US" sz="1400" i="1">
                          <a:latin typeface="Cambria Math"/>
                        </a:rPr>
                        <m:t>=</m:t>
                      </m:r>
                      <m:f>
                        <m:fPr>
                          <m:ctrlPr>
                            <a:rPr lang="en-GB" sz="1400" i="1">
                              <a:latin typeface="Cambria Math"/>
                            </a:rPr>
                          </m:ctrlPr>
                        </m:fPr>
                        <m:num>
                          <m:f>
                            <m:fPr>
                              <m:ctrlPr>
                                <a:rPr lang="en-GB" sz="1400" i="1">
                                  <a:latin typeface="Cambria Math"/>
                                </a:rPr>
                              </m:ctrlPr>
                            </m:fPr>
                            <m:num>
                              <m:r>
                                <a:rPr lang="en-US" sz="1400" i="1">
                                  <a:latin typeface="Cambria Math"/>
                                </a:rPr>
                                <m:t>1</m:t>
                              </m:r>
                            </m:num>
                            <m:den>
                              <m:sSub>
                                <m:sSubPr>
                                  <m:ctrlPr>
                                    <a:rPr lang="en-GB" sz="1400" i="1">
                                      <a:latin typeface="Cambria Math"/>
                                    </a:rPr>
                                  </m:ctrlPr>
                                </m:sSubPr>
                                <m:e>
                                  <m:r>
                                    <a:rPr lang="en-US" sz="1400" i="1">
                                      <a:latin typeface="Cambria Math"/>
                                    </a:rPr>
                                    <m:t>𝑣</m:t>
                                  </m:r>
                                </m:e>
                                <m:sub>
                                  <m:r>
                                    <a:rPr lang="en-US" sz="1400" i="1">
                                      <a:latin typeface="Cambria Math"/>
                                    </a:rPr>
                                    <m:t>𝑒</m:t>
                                  </m:r>
                                </m:sub>
                              </m:sSub>
                            </m:den>
                          </m:f>
                          <m:r>
                            <a:rPr lang="en-US" sz="1400" i="1">
                              <a:latin typeface="Cambria Math"/>
                            </a:rPr>
                            <m:t>−</m:t>
                          </m:r>
                          <m:f>
                            <m:fPr>
                              <m:ctrlPr>
                                <a:rPr lang="en-GB" sz="1400" i="1">
                                  <a:latin typeface="Cambria Math"/>
                                </a:rPr>
                              </m:ctrlPr>
                            </m:fPr>
                            <m:num>
                              <m:r>
                                <a:rPr lang="en-US" sz="1400" i="1">
                                  <a:latin typeface="Cambria Math"/>
                                </a:rPr>
                                <m:t>1</m:t>
                              </m:r>
                            </m:num>
                            <m:den>
                              <m:sSub>
                                <m:sSubPr>
                                  <m:ctrlPr>
                                    <a:rPr lang="en-GB" sz="1400" i="1">
                                      <a:latin typeface="Cambria Math"/>
                                    </a:rPr>
                                  </m:ctrlPr>
                                </m:sSubPr>
                                <m:e>
                                  <m:r>
                                    <a:rPr lang="en-US" sz="1400" i="1">
                                      <a:latin typeface="Cambria Math"/>
                                    </a:rPr>
                                    <m:t>𝑣</m:t>
                                  </m:r>
                                </m:e>
                                <m:sub>
                                  <m:r>
                                    <a:rPr lang="en-US" sz="1400" i="1">
                                      <a:latin typeface="Cambria Math"/>
                                    </a:rPr>
                                    <m:t>𝑝</m:t>
                                  </m:r>
                                </m:sub>
                              </m:sSub>
                            </m:den>
                          </m:f>
                        </m:num>
                        <m:den>
                          <m:f>
                            <m:fPr>
                              <m:ctrlPr>
                                <a:rPr lang="en-GB" sz="1400" i="1">
                                  <a:latin typeface="Cambria Math"/>
                                </a:rPr>
                              </m:ctrlPr>
                            </m:fPr>
                            <m:num>
                              <m:r>
                                <a:rPr lang="en-US" sz="1400" i="1">
                                  <a:latin typeface="Cambria Math"/>
                                </a:rPr>
                                <m:t>1</m:t>
                              </m:r>
                            </m:num>
                            <m:den>
                              <m:sSub>
                                <m:sSubPr>
                                  <m:ctrlPr>
                                    <a:rPr lang="en-GB" sz="1400" i="1">
                                      <a:latin typeface="Cambria Math"/>
                                    </a:rPr>
                                  </m:ctrlPr>
                                </m:sSubPr>
                                <m:e>
                                  <m:r>
                                    <a:rPr lang="en-US" sz="1400" i="1">
                                      <a:latin typeface="Cambria Math"/>
                                    </a:rPr>
                                    <m:t>𝑣</m:t>
                                  </m:r>
                                </m:e>
                                <m:sub>
                                  <m:r>
                                    <a:rPr lang="en-US" sz="1400" i="1">
                                      <a:latin typeface="Cambria Math"/>
                                    </a:rPr>
                                    <m:t>𝑔</m:t>
                                  </m:r>
                                </m:sub>
                              </m:sSub>
                            </m:den>
                          </m:f>
                          <m:r>
                            <a:rPr lang="en-US" sz="1400" i="1">
                              <a:latin typeface="Cambria Math"/>
                            </a:rPr>
                            <m:t>−</m:t>
                          </m:r>
                          <m:f>
                            <m:fPr>
                              <m:ctrlPr>
                                <a:rPr lang="en-GB" sz="1400" i="1">
                                  <a:latin typeface="Cambria Math"/>
                                </a:rPr>
                              </m:ctrlPr>
                            </m:fPr>
                            <m:num>
                              <m:r>
                                <a:rPr lang="en-US" sz="1400" i="1">
                                  <a:latin typeface="Cambria Math"/>
                                </a:rPr>
                                <m:t>1</m:t>
                              </m:r>
                            </m:num>
                            <m:den>
                              <m:sSub>
                                <m:sSubPr>
                                  <m:ctrlPr>
                                    <a:rPr lang="en-GB" sz="1400" i="1">
                                      <a:latin typeface="Cambria Math"/>
                                    </a:rPr>
                                  </m:ctrlPr>
                                </m:sSubPr>
                                <m:e>
                                  <m:r>
                                    <a:rPr lang="en-US" sz="1400" i="1">
                                      <a:latin typeface="Cambria Math"/>
                                    </a:rPr>
                                    <m:t>𝑣</m:t>
                                  </m:r>
                                </m:e>
                                <m:sub>
                                  <m:r>
                                    <a:rPr lang="en-US" sz="1400" i="1">
                                      <a:latin typeface="Cambria Math"/>
                                    </a:rPr>
                                    <m:t>𝑒</m:t>
                                  </m:r>
                                </m:sub>
                              </m:sSub>
                            </m:den>
                          </m:f>
                        </m:den>
                      </m:f>
                    </m:oMath>
                  </m:oMathPara>
                </a14:m>
                <a:endParaRPr lang="en-GB" sz="1400" dirty="0"/>
              </a:p>
            </p:txBody>
          </p:sp>
        </mc:Choice>
        <mc:Fallback xmlns="">
          <p:sp>
            <p:nvSpPr>
              <p:cNvPr id="8" name="Rectangle 7"/>
              <p:cNvSpPr>
                <a:spLocks noRot="1" noChangeAspect="1" noMove="1" noResize="1" noEditPoints="1" noAdjustHandles="1" noChangeArrowheads="1" noChangeShapeType="1" noTextEdit="1"/>
              </p:cNvSpPr>
              <p:nvPr/>
            </p:nvSpPr>
            <p:spPr>
              <a:xfrm>
                <a:off x="380999" y="3982152"/>
                <a:ext cx="6096001" cy="938270"/>
              </a:xfrm>
              <a:prstGeom prst="rect">
                <a:avLst/>
              </a:prstGeom>
              <a:blipFill rotWithShape="1">
                <a:blip r:embed="rId4" cstate="print"/>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400049" y="4928778"/>
                <a:ext cx="1373004" cy="117609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GB" sz="1400" i="1">
                              <a:latin typeface="Cambria Math"/>
                            </a:rPr>
                          </m:ctrlPr>
                        </m:dPr>
                        <m:e>
                          <m:eqArr>
                            <m:eqArrPr>
                              <m:ctrlPr>
                                <a:rPr lang="en-GB" sz="1400" i="1">
                                  <a:latin typeface="Cambria Math"/>
                                </a:rPr>
                              </m:ctrlPr>
                            </m:eqArrPr>
                            <m:e>
                              <m:r>
                                <a:rPr lang="en-US" sz="1400" i="1">
                                  <a:latin typeface="Cambria Math"/>
                                </a:rPr>
                                <m:t>∆</m:t>
                              </m:r>
                              <m:r>
                                <a:rPr lang="en-US" sz="1400" i="1">
                                  <a:latin typeface="Cambria Math"/>
                                </a:rPr>
                                <m:t>𝜔</m:t>
                              </m:r>
                              <m:r>
                                <a:rPr lang="en-US" sz="1400" i="1">
                                  <a:latin typeface="Cambria Math"/>
                                </a:rPr>
                                <m:t>=</m:t>
                              </m:r>
                              <m:sSub>
                                <m:sSubPr>
                                  <m:ctrlPr>
                                    <a:rPr lang="en-GB" sz="1400" i="1">
                                      <a:latin typeface="Cambria Math"/>
                                    </a:rPr>
                                  </m:ctrlPr>
                                </m:sSubPr>
                                <m:e>
                                  <m:r>
                                    <a:rPr lang="en-US" sz="1400" i="1">
                                      <a:latin typeface="Cambria Math"/>
                                    </a:rPr>
                                    <m:t>𝜔</m:t>
                                  </m:r>
                                </m:e>
                                <m:sub>
                                  <m:r>
                                    <a:rPr lang="en-US" sz="1400" i="1">
                                      <a:latin typeface="Cambria Math"/>
                                    </a:rPr>
                                    <m:t>0</m:t>
                                  </m:r>
                                </m:sub>
                              </m:sSub>
                              <m:r>
                                <a:rPr lang="en-US" sz="1400" i="1">
                                  <a:latin typeface="Cambria Math"/>
                                </a:rPr>
                                <m:t>−</m:t>
                              </m:r>
                              <m:r>
                                <a:rPr lang="en-US" sz="1400" i="1">
                                  <a:latin typeface="Cambria Math"/>
                                </a:rPr>
                                <m:t>𝜔</m:t>
                              </m:r>
                            </m:e>
                            <m:e>
                              <m:r>
                                <a:rPr lang="en-US" sz="1400" i="1">
                                  <a:latin typeface="Cambria Math"/>
                                </a:rPr>
                                <m:t>𝑘</m:t>
                              </m:r>
                              <m:r>
                                <a:rPr lang="en-US" sz="1400" i="1">
                                  <a:latin typeface="Cambria Math"/>
                                </a:rPr>
                                <m:t>=</m:t>
                              </m:r>
                              <m:f>
                                <m:fPr>
                                  <m:ctrlPr>
                                    <a:rPr lang="en-GB" sz="1400" i="1">
                                      <a:latin typeface="Cambria Math"/>
                                    </a:rPr>
                                  </m:ctrlPr>
                                </m:fPr>
                                <m:num>
                                  <m:r>
                                    <a:rPr lang="en-US" sz="1400" i="1">
                                      <a:latin typeface="Cambria Math"/>
                                    </a:rPr>
                                    <m:t>𝜔</m:t>
                                  </m:r>
                                </m:num>
                                <m:den>
                                  <m:sSub>
                                    <m:sSubPr>
                                      <m:ctrlPr>
                                        <a:rPr lang="en-GB" sz="1400" i="1">
                                          <a:latin typeface="Cambria Math"/>
                                        </a:rPr>
                                      </m:ctrlPr>
                                    </m:sSubPr>
                                    <m:e>
                                      <m:r>
                                        <a:rPr lang="en-US" sz="1400" i="1">
                                          <a:latin typeface="Cambria Math"/>
                                        </a:rPr>
                                        <m:t>𝑣</m:t>
                                      </m:r>
                                    </m:e>
                                    <m:sub>
                                      <m:r>
                                        <a:rPr lang="en-US" sz="1400" i="1">
                                          <a:latin typeface="Cambria Math"/>
                                        </a:rPr>
                                        <m:t>𝑝</m:t>
                                      </m:r>
                                    </m:sub>
                                  </m:sSub>
                                </m:den>
                              </m:f>
                            </m:e>
                            <m:e>
                              <m:sSub>
                                <m:sSubPr>
                                  <m:ctrlPr>
                                    <a:rPr lang="en-GB" sz="1400" i="1">
                                      <a:latin typeface="Cambria Math"/>
                                    </a:rPr>
                                  </m:ctrlPr>
                                </m:sSubPr>
                                <m:e>
                                  <m:r>
                                    <a:rPr lang="en-US" sz="1400" i="1">
                                      <a:latin typeface="Cambria Math"/>
                                    </a:rPr>
                                    <m:t>𝑘</m:t>
                                  </m:r>
                                </m:e>
                                <m:sub>
                                  <m:r>
                                    <a:rPr lang="en-US" sz="1400" i="1">
                                      <a:latin typeface="Cambria Math"/>
                                    </a:rPr>
                                    <m:t>𝑏</m:t>
                                  </m:r>
                                </m:sub>
                              </m:sSub>
                              <m:r>
                                <a:rPr lang="en-US" sz="1400" i="1">
                                  <a:latin typeface="Cambria Math"/>
                                </a:rPr>
                                <m:t>=</m:t>
                              </m:r>
                              <m:f>
                                <m:fPr>
                                  <m:ctrlPr>
                                    <a:rPr lang="en-GB" sz="1400" i="1">
                                      <a:latin typeface="Cambria Math"/>
                                    </a:rPr>
                                  </m:ctrlPr>
                                </m:fPr>
                                <m:num>
                                  <m:sSub>
                                    <m:sSubPr>
                                      <m:ctrlPr>
                                        <a:rPr lang="en-GB" sz="1400" i="1">
                                          <a:latin typeface="Cambria Math"/>
                                        </a:rPr>
                                      </m:ctrlPr>
                                    </m:sSubPr>
                                    <m:e>
                                      <m:r>
                                        <a:rPr lang="en-US" sz="1400" i="1">
                                          <a:latin typeface="Cambria Math"/>
                                        </a:rPr>
                                        <m:t>𝜔</m:t>
                                      </m:r>
                                    </m:e>
                                    <m:sub>
                                      <m:r>
                                        <a:rPr lang="en-US" sz="1400" i="1">
                                          <a:latin typeface="Cambria Math"/>
                                        </a:rPr>
                                        <m:t>0</m:t>
                                      </m:r>
                                    </m:sub>
                                  </m:sSub>
                                </m:num>
                                <m:den>
                                  <m:sSub>
                                    <m:sSubPr>
                                      <m:ctrlPr>
                                        <a:rPr lang="en-GB" sz="1400" i="1">
                                          <a:latin typeface="Cambria Math"/>
                                        </a:rPr>
                                      </m:ctrlPr>
                                    </m:sSubPr>
                                    <m:e>
                                      <m:r>
                                        <a:rPr lang="en-US" sz="1400" i="1">
                                          <a:latin typeface="Cambria Math"/>
                                        </a:rPr>
                                        <m:t>𝑣</m:t>
                                      </m:r>
                                    </m:e>
                                    <m:sub>
                                      <m:r>
                                        <a:rPr lang="en-US" sz="1400" i="1">
                                          <a:latin typeface="Cambria Math"/>
                                        </a:rPr>
                                        <m:t>𝑒</m:t>
                                      </m:r>
                                    </m:sub>
                                  </m:sSub>
                                </m:den>
                              </m:f>
                            </m:e>
                          </m:eqArr>
                        </m:e>
                      </m:d>
                    </m:oMath>
                  </m:oMathPara>
                </a14:m>
                <a:endParaRPr lang="en-GB" sz="1400" dirty="0"/>
              </a:p>
            </p:txBody>
          </p:sp>
        </mc:Choice>
        <mc:Fallback xmlns="">
          <p:sp>
            <p:nvSpPr>
              <p:cNvPr id="9" name="Rectangle 8"/>
              <p:cNvSpPr>
                <a:spLocks noRot="1" noChangeAspect="1" noMove="1" noResize="1" noEditPoints="1" noAdjustHandles="1" noChangeArrowheads="1" noChangeShapeType="1" noTextEdit="1"/>
              </p:cNvSpPr>
              <p:nvPr/>
            </p:nvSpPr>
            <p:spPr>
              <a:xfrm>
                <a:off x="400049" y="4928778"/>
                <a:ext cx="1373004" cy="1176091"/>
              </a:xfrm>
              <a:prstGeom prst="rect">
                <a:avLst/>
              </a:prstGeom>
              <a:blipFill rotWithShape="1">
                <a:blip r:embed="rId5" cstate="print"/>
                <a:stretch>
                  <a:fillRect/>
                </a:stretch>
              </a:blipFill>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Fundamental mode beam-induced field</a:t>
            </a:r>
            <a:endParaRPr lang="en-US" sz="3600" dirty="0"/>
          </a:p>
        </p:txBody>
      </p:sp>
      <p:grpSp>
        <p:nvGrpSpPr>
          <p:cNvPr id="3" name="Group 3"/>
          <p:cNvGrpSpPr/>
          <p:nvPr/>
        </p:nvGrpSpPr>
        <p:grpSpPr>
          <a:xfrm>
            <a:off x="5148263" y="1152525"/>
            <a:ext cx="3076574" cy="1514475"/>
            <a:chOff x="85726" y="1333504"/>
            <a:chExt cx="3076574" cy="1514475"/>
          </a:xfrm>
        </p:grpSpPr>
        <p:sp>
          <p:nvSpPr>
            <p:cNvPr id="5" name="Rectangle 4"/>
            <p:cNvSpPr>
              <a:spLocks noChangeArrowheads="1"/>
            </p:cNvSpPr>
            <p:nvPr/>
          </p:nvSpPr>
          <p:spPr bwMode="auto">
            <a:xfrm>
              <a:off x="381000" y="1828800"/>
              <a:ext cx="2779713" cy="55721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 name="AutoShape 25"/>
            <p:cNvSpPr>
              <a:spLocks noChangeShapeType="1"/>
            </p:cNvSpPr>
            <p:nvPr/>
          </p:nvSpPr>
          <p:spPr bwMode="auto">
            <a:xfrm>
              <a:off x="758825" y="1828800"/>
              <a:ext cx="0" cy="557213"/>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7" name="AutoShape 24"/>
            <p:cNvSpPr>
              <a:spLocks noChangeShapeType="1"/>
            </p:cNvSpPr>
            <p:nvPr/>
          </p:nvSpPr>
          <p:spPr bwMode="auto">
            <a:xfrm>
              <a:off x="1131888" y="1828800"/>
              <a:ext cx="0" cy="557213"/>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 name="AutoShape 23"/>
            <p:cNvSpPr>
              <a:spLocks noChangeShapeType="1"/>
            </p:cNvSpPr>
            <p:nvPr/>
          </p:nvSpPr>
          <p:spPr bwMode="auto">
            <a:xfrm>
              <a:off x="1517650" y="1828800"/>
              <a:ext cx="0" cy="557213"/>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 name="AutoShape 22"/>
            <p:cNvSpPr>
              <a:spLocks noChangeShapeType="1"/>
            </p:cNvSpPr>
            <p:nvPr/>
          </p:nvSpPr>
          <p:spPr bwMode="auto">
            <a:xfrm>
              <a:off x="2778125" y="1828800"/>
              <a:ext cx="0" cy="557213"/>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 name="Oval 9"/>
            <p:cNvSpPr>
              <a:spLocks noChangeArrowheads="1"/>
            </p:cNvSpPr>
            <p:nvPr/>
          </p:nvSpPr>
          <p:spPr bwMode="auto">
            <a:xfrm>
              <a:off x="1600200" y="2071687"/>
              <a:ext cx="57150" cy="619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 name="Oval 10"/>
            <p:cNvSpPr>
              <a:spLocks noChangeArrowheads="1"/>
            </p:cNvSpPr>
            <p:nvPr/>
          </p:nvSpPr>
          <p:spPr bwMode="auto">
            <a:xfrm>
              <a:off x="1720850" y="2071687"/>
              <a:ext cx="57150" cy="619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 name="Oval 11"/>
            <p:cNvSpPr>
              <a:spLocks noChangeArrowheads="1"/>
            </p:cNvSpPr>
            <p:nvPr/>
          </p:nvSpPr>
          <p:spPr bwMode="auto">
            <a:xfrm>
              <a:off x="1836738" y="2071687"/>
              <a:ext cx="57150" cy="619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3" name="AutoShape 21"/>
            <p:cNvSpPr>
              <a:spLocks noChangeShapeType="1"/>
            </p:cNvSpPr>
            <p:nvPr/>
          </p:nvSpPr>
          <p:spPr bwMode="auto">
            <a:xfrm>
              <a:off x="1958975" y="1828800"/>
              <a:ext cx="0" cy="557213"/>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4" name="AutoShape 20"/>
            <p:cNvSpPr>
              <a:spLocks noChangeShapeType="1"/>
            </p:cNvSpPr>
            <p:nvPr/>
          </p:nvSpPr>
          <p:spPr bwMode="auto">
            <a:xfrm>
              <a:off x="2339975" y="1824038"/>
              <a:ext cx="0" cy="557212"/>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5" name="Oval 14"/>
            <p:cNvSpPr>
              <a:spLocks noChangeArrowheads="1"/>
            </p:cNvSpPr>
            <p:nvPr/>
          </p:nvSpPr>
          <p:spPr bwMode="auto">
            <a:xfrm>
              <a:off x="2417763" y="2070101"/>
              <a:ext cx="50800" cy="619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6" name="Oval 15"/>
            <p:cNvSpPr>
              <a:spLocks noChangeArrowheads="1"/>
            </p:cNvSpPr>
            <p:nvPr/>
          </p:nvSpPr>
          <p:spPr bwMode="auto">
            <a:xfrm>
              <a:off x="2538413" y="2070101"/>
              <a:ext cx="50800" cy="619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7" name="Oval 16"/>
            <p:cNvSpPr>
              <a:spLocks noChangeArrowheads="1"/>
            </p:cNvSpPr>
            <p:nvPr/>
          </p:nvSpPr>
          <p:spPr bwMode="auto">
            <a:xfrm>
              <a:off x="2654300" y="2070101"/>
              <a:ext cx="50800" cy="619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8" name="AutoShape 6"/>
            <p:cNvSpPr>
              <a:spLocks noChangeShapeType="1"/>
            </p:cNvSpPr>
            <p:nvPr/>
          </p:nvSpPr>
          <p:spPr bwMode="auto">
            <a:xfrm>
              <a:off x="381000" y="2438400"/>
              <a:ext cx="0" cy="300038"/>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9" name="AutoShape 7"/>
            <p:cNvSpPr>
              <a:spLocks noChangeShapeType="1"/>
            </p:cNvSpPr>
            <p:nvPr/>
          </p:nvSpPr>
          <p:spPr bwMode="auto">
            <a:xfrm>
              <a:off x="381000" y="2590800"/>
              <a:ext cx="217488"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0" name="AutoShape 27"/>
            <p:cNvSpPr>
              <a:spLocks noChangeShapeType="1"/>
            </p:cNvSpPr>
            <p:nvPr/>
          </p:nvSpPr>
          <p:spPr bwMode="auto">
            <a:xfrm>
              <a:off x="371475" y="1670050"/>
              <a:ext cx="2790825" cy="0"/>
            </a:xfrm>
            <a:prstGeom prst="straightConnector1">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1" name="AutoShape 8"/>
            <p:cNvSpPr>
              <a:spLocks noChangeShapeType="1"/>
            </p:cNvSpPr>
            <p:nvPr/>
          </p:nvSpPr>
          <p:spPr bwMode="auto">
            <a:xfrm>
              <a:off x="1974850" y="2498725"/>
              <a:ext cx="381000" cy="0"/>
            </a:xfrm>
            <a:prstGeom prst="straightConnector1">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2" name="Text Box 19"/>
            <p:cNvSpPr txBox="1">
              <a:spLocks noChangeArrowheads="1"/>
            </p:cNvSpPr>
            <p:nvPr/>
          </p:nvSpPr>
          <p:spPr bwMode="auto">
            <a:xfrm>
              <a:off x="436563" y="1985962"/>
              <a:ext cx="247650" cy="30003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Text Box 18"/>
            <p:cNvSpPr txBox="1">
              <a:spLocks noChangeArrowheads="1"/>
            </p:cNvSpPr>
            <p:nvPr/>
          </p:nvSpPr>
          <p:spPr bwMode="auto">
            <a:xfrm>
              <a:off x="804863" y="1985962"/>
              <a:ext cx="247650" cy="30003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1</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Text Box 17"/>
            <p:cNvSpPr txBox="1">
              <a:spLocks noChangeArrowheads="1"/>
            </p:cNvSpPr>
            <p:nvPr/>
          </p:nvSpPr>
          <p:spPr bwMode="auto">
            <a:xfrm>
              <a:off x="1184275" y="1985962"/>
              <a:ext cx="247650" cy="30003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Text Box 16"/>
            <p:cNvSpPr txBox="1">
              <a:spLocks noChangeArrowheads="1"/>
            </p:cNvSpPr>
            <p:nvPr/>
          </p:nvSpPr>
          <p:spPr bwMode="auto">
            <a:xfrm>
              <a:off x="2028826" y="1973264"/>
              <a:ext cx="247650" cy="30003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i</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6" name="Text Box 15"/>
            <p:cNvSpPr txBox="1">
              <a:spLocks noChangeArrowheads="1"/>
            </p:cNvSpPr>
            <p:nvPr/>
          </p:nvSpPr>
          <p:spPr bwMode="auto">
            <a:xfrm>
              <a:off x="2794001" y="1966911"/>
              <a:ext cx="355600" cy="30003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n-1</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Text Box 18"/>
            <p:cNvSpPr txBox="1">
              <a:spLocks noChangeArrowheads="1"/>
            </p:cNvSpPr>
            <p:nvPr/>
          </p:nvSpPr>
          <p:spPr bwMode="auto">
            <a:xfrm>
              <a:off x="1600200" y="1333504"/>
              <a:ext cx="247650" cy="30003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L</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8" name="Text Box 18"/>
            <p:cNvSpPr txBox="1">
              <a:spLocks noChangeArrowheads="1"/>
            </p:cNvSpPr>
            <p:nvPr/>
          </p:nvSpPr>
          <p:spPr bwMode="auto">
            <a:xfrm>
              <a:off x="1981200" y="2547941"/>
              <a:ext cx="381000" cy="30003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Δ</a:t>
              </a:r>
              <a:r>
                <a:rPr kumimoji="0" lang="en-US" sz="1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z</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9" name="Text Box 18"/>
            <p:cNvSpPr txBox="1">
              <a:spLocks noChangeArrowheads="1"/>
            </p:cNvSpPr>
            <p:nvPr/>
          </p:nvSpPr>
          <p:spPr bwMode="auto">
            <a:xfrm>
              <a:off x="85726" y="2443163"/>
              <a:ext cx="247650" cy="30003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z</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3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3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39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3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39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398"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 name="Slide Number Placeholder 29"/>
          <p:cNvSpPr>
            <a:spLocks noGrp="1"/>
          </p:cNvSpPr>
          <p:nvPr>
            <p:ph type="sldNum" sz="quarter" idx="12"/>
          </p:nvPr>
        </p:nvSpPr>
        <p:spPr/>
        <p:txBody>
          <a:bodyPr/>
          <a:lstStyle/>
          <a:p>
            <a:fld id="{0937E811-FA29-4510-A3BE-64EB8B2D71F3}" type="slidenum">
              <a:rPr lang="en-US" smtClean="0"/>
              <a:pPr/>
              <a:t>16</a:t>
            </a:fld>
            <a:endParaRPr lang="en-US"/>
          </a:p>
        </p:txBody>
      </p:sp>
      <p:sp>
        <p:nvSpPr>
          <p:cNvPr id="44" name="TextBox 43"/>
          <p:cNvSpPr txBox="1"/>
          <p:nvPr/>
        </p:nvSpPr>
        <p:spPr>
          <a:xfrm>
            <a:off x="5086349" y="2647950"/>
            <a:ext cx="3683001" cy="73866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400" dirty="0" smtClean="0"/>
              <a:t>We can divide the structure length to n sections that each one is equal to energy transferring length (</a:t>
            </a:r>
            <a:r>
              <a:rPr lang="el-GR" sz="1400" dirty="0" smtClean="0"/>
              <a:t>Δ</a:t>
            </a:r>
            <a:r>
              <a:rPr lang="en-GB" sz="1400" dirty="0" smtClean="0"/>
              <a:t>z) between two bunches passage.</a:t>
            </a:r>
            <a:endParaRPr lang="en-GB" sz="1400" dirty="0"/>
          </a:p>
        </p:txBody>
      </p:sp>
      <mc:AlternateContent xmlns:mc="http://schemas.openxmlformats.org/markup-compatibility/2006" xmlns:a14="http://schemas.microsoft.com/office/drawing/2010/main">
        <mc:Choice Requires="a14">
          <p:sp>
            <p:nvSpPr>
              <p:cNvPr id="31" name="Rectangle 30"/>
              <p:cNvSpPr/>
              <p:nvPr/>
            </p:nvSpPr>
            <p:spPr>
              <a:xfrm>
                <a:off x="167084" y="1274349"/>
                <a:ext cx="4622006" cy="1316451"/>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1200" i="1" smtClean="0">
                              <a:latin typeface="Cambria Math"/>
                            </a:rPr>
                          </m:ctrlPr>
                        </m:sSubPr>
                        <m:e>
                          <m:acc>
                            <m:accPr>
                              <m:chr m:val="̃"/>
                              <m:ctrlPr>
                                <a:rPr lang="en-GB" sz="1200" i="1">
                                  <a:latin typeface="Cambria Math"/>
                                </a:rPr>
                              </m:ctrlPr>
                            </m:accPr>
                            <m:e>
                              <m:r>
                                <a:rPr lang="en-US" sz="1200" i="1">
                                  <a:latin typeface="Cambria Math"/>
                                </a:rPr>
                                <m:t>𝐸</m:t>
                              </m:r>
                            </m:e>
                          </m:acc>
                        </m:e>
                        <m:sub>
                          <m:r>
                            <a:rPr lang="en-US" sz="1200" i="1">
                              <a:latin typeface="Cambria Math"/>
                            </a:rPr>
                            <m:t>𝑏</m:t>
                          </m:r>
                          <m:r>
                            <a:rPr lang="en-GB" sz="1200" b="0" i="1" smtClean="0">
                              <a:latin typeface="Cambria Math"/>
                            </a:rPr>
                            <m:t>0</m:t>
                          </m:r>
                        </m:sub>
                      </m:sSub>
                      <m:r>
                        <a:rPr lang="en-US" sz="1200" i="1">
                          <a:latin typeface="Cambria Math"/>
                        </a:rPr>
                        <m:t>=</m:t>
                      </m:r>
                      <m:d>
                        <m:dPr>
                          <m:begChr m:val="{"/>
                          <m:endChr m:val=""/>
                          <m:ctrlPr>
                            <a:rPr lang="en-GB" sz="1200" i="1">
                              <a:latin typeface="Cambria Math"/>
                            </a:rPr>
                          </m:ctrlPr>
                        </m:dPr>
                        <m:e>
                          <m:eqArr>
                            <m:eqArrPr>
                              <m:ctrlPr>
                                <a:rPr lang="en-GB" sz="1200" i="1">
                                  <a:latin typeface="Cambria Math"/>
                                </a:rPr>
                              </m:ctrlPr>
                            </m:eqArrPr>
                            <m:e>
                              <m:sSub>
                                <m:sSubPr>
                                  <m:ctrlPr>
                                    <a:rPr lang="en-GB" sz="1200" i="1">
                                      <a:latin typeface="Cambria Math"/>
                                    </a:rPr>
                                  </m:ctrlPr>
                                </m:sSubPr>
                                <m:e>
                                  <m:r>
                                    <a:rPr lang="en-US" sz="1200" i="1">
                                      <a:latin typeface="Cambria Math"/>
                                    </a:rPr>
                                    <m:t>𝐸</m:t>
                                  </m:r>
                                </m:e>
                                <m:sub>
                                  <m:r>
                                    <a:rPr lang="en-US" sz="1200" i="1">
                                      <a:latin typeface="Cambria Math"/>
                                    </a:rPr>
                                    <m:t>𝑏</m:t>
                                  </m:r>
                                  <m:r>
                                    <a:rPr lang="en-US" sz="1200" i="1">
                                      <a:latin typeface="Cambria Math"/>
                                    </a:rPr>
                                    <m:t>0</m:t>
                                  </m:r>
                                </m:sub>
                              </m:sSub>
                              <m:sSup>
                                <m:sSupPr>
                                  <m:ctrlPr>
                                    <a:rPr lang="en-GB" sz="1200" i="1">
                                      <a:latin typeface="Cambria Math"/>
                                    </a:rPr>
                                  </m:ctrlPr>
                                </m:sSupPr>
                                <m:e>
                                  <m:r>
                                    <a:rPr lang="en-US" sz="1200" i="1">
                                      <a:latin typeface="Cambria Math"/>
                                    </a:rPr>
                                    <m:t>𝑒</m:t>
                                  </m:r>
                                </m:e>
                                <m:sup>
                                  <m:r>
                                    <a:rPr lang="en-US" sz="1200" i="1">
                                      <a:latin typeface="Cambria Math"/>
                                    </a:rPr>
                                    <m:t>𝑗</m:t>
                                  </m:r>
                                  <m:r>
                                    <a:rPr lang="en-US" sz="1200" i="1">
                                      <a:latin typeface="Cambria Math"/>
                                    </a:rPr>
                                    <m:t>(</m:t>
                                  </m:r>
                                  <m:sSub>
                                    <m:sSubPr>
                                      <m:ctrlPr>
                                        <a:rPr lang="en-GB" sz="1200" i="1">
                                          <a:latin typeface="Cambria Math"/>
                                        </a:rPr>
                                      </m:ctrlPr>
                                    </m:sSubPr>
                                    <m:e>
                                      <m:r>
                                        <a:rPr lang="en-US" sz="1200" i="1">
                                          <a:latin typeface="Cambria Math"/>
                                        </a:rPr>
                                        <m:t>𝑘</m:t>
                                      </m:r>
                                    </m:e>
                                    <m:sub>
                                      <m:r>
                                        <a:rPr lang="en-US" sz="1200" i="1">
                                          <a:latin typeface="Cambria Math"/>
                                        </a:rPr>
                                        <m:t>𝑏</m:t>
                                      </m:r>
                                    </m:sub>
                                  </m:sSub>
                                  <m:r>
                                    <a:rPr lang="en-US" sz="1200" i="1">
                                      <a:latin typeface="Cambria Math"/>
                                    </a:rPr>
                                    <m:t>𝑧</m:t>
                                  </m:r>
                                  <m:r>
                                    <a:rPr lang="en-US" sz="1200" i="1">
                                      <a:latin typeface="Cambria Math"/>
                                    </a:rPr>
                                    <m:t>−</m:t>
                                  </m:r>
                                  <m:sSub>
                                    <m:sSubPr>
                                      <m:ctrlPr>
                                        <a:rPr lang="en-GB" sz="1200" i="1">
                                          <a:latin typeface="Cambria Math"/>
                                        </a:rPr>
                                      </m:ctrlPr>
                                    </m:sSubPr>
                                    <m:e>
                                      <m:r>
                                        <a:rPr lang="en-US" sz="1200" i="1">
                                          <a:latin typeface="Cambria Math"/>
                                        </a:rPr>
                                        <m:t>𝜔</m:t>
                                      </m:r>
                                    </m:e>
                                    <m:sub>
                                      <m:r>
                                        <a:rPr lang="en-US" sz="1200" i="1">
                                          <a:latin typeface="Cambria Math"/>
                                        </a:rPr>
                                        <m:t>0</m:t>
                                      </m:r>
                                    </m:sub>
                                  </m:sSub>
                                  <m:r>
                                    <a:rPr lang="en-US" sz="1200" i="1">
                                      <a:latin typeface="Cambria Math"/>
                                    </a:rPr>
                                    <m:t>𝑡</m:t>
                                  </m:r>
                                  <m:r>
                                    <a:rPr lang="en-US" sz="1200" i="1">
                                      <a:latin typeface="Cambria Math"/>
                                    </a:rPr>
                                    <m:t>)</m:t>
                                  </m:r>
                                </m:sup>
                              </m:sSup>
                            </m:e>
                            <m:e>
                              <m:sSub>
                                <m:sSubPr>
                                  <m:ctrlPr>
                                    <a:rPr lang="en-GB" sz="1200" i="1">
                                      <a:latin typeface="Cambria Math"/>
                                    </a:rPr>
                                  </m:ctrlPr>
                                </m:sSubPr>
                                <m:e>
                                  <m:r>
                                    <a:rPr lang="en-US" sz="1200" i="1">
                                      <a:latin typeface="Cambria Math"/>
                                    </a:rPr>
                                    <m:t>𝐸</m:t>
                                  </m:r>
                                </m:e>
                                <m:sub>
                                  <m:r>
                                    <a:rPr lang="en-US" sz="1200" i="1">
                                      <a:latin typeface="Cambria Math"/>
                                    </a:rPr>
                                    <m:t>𝑏</m:t>
                                  </m:r>
                                  <m:r>
                                    <a:rPr lang="en-GB" sz="1200" b="0" i="1" smtClean="0">
                                      <a:latin typeface="Cambria Math"/>
                                    </a:rPr>
                                    <m:t>0</m:t>
                                  </m:r>
                                </m:sub>
                              </m:sSub>
                              <m:r>
                                <a:rPr lang="en-US" sz="1200" i="1">
                                  <a:latin typeface="Cambria Math"/>
                                </a:rPr>
                                <m:t> </m:t>
                              </m:r>
                              <m:r>
                                <a:rPr lang="en-US" sz="1200" i="1">
                                  <a:latin typeface="Cambria Math"/>
                                </a:rPr>
                                <m:t>𝑖𝑠</m:t>
                              </m:r>
                              <m:r>
                                <a:rPr lang="en-US" sz="1200" i="1">
                                  <a:latin typeface="Cambria Math"/>
                                </a:rPr>
                                <m:t> </m:t>
                              </m:r>
                              <m:r>
                                <a:rPr lang="en-US" sz="1200" i="1">
                                  <a:latin typeface="Cambria Math"/>
                                </a:rPr>
                                <m:t>𝑟𝑒𝑎𝑙</m:t>
                              </m:r>
                            </m:e>
                            <m:e>
                              <m:sSub>
                                <m:sSubPr>
                                  <m:ctrlPr>
                                    <a:rPr lang="en-GB" sz="1200" i="1">
                                      <a:latin typeface="Cambria Math"/>
                                    </a:rPr>
                                  </m:ctrlPr>
                                </m:sSubPr>
                                <m:e>
                                  <m:r>
                                    <a:rPr lang="en-US" sz="1200" i="1">
                                      <a:latin typeface="Cambria Math"/>
                                    </a:rPr>
                                    <m:t>𝑘</m:t>
                                  </m:r>
                                </m:e>
                                <m:sub>
                                  <m:r>
                                    <a:rPr lang="en-US" sz="1200" i="1">
                                      <a:latin typeface="Cambria Math"/>
                                    </a:rPr>
                                    <m:t>𝑏</m:t>
                                  </m:r>
                                </m:sub>
                              </m:sSub>
                              <m:r>
                                <a:rPr lang="en-US" sz="1200" i="1">
                                  <a:latin typeface="Cambria Math"/>
                                </a:rPr>
                                <m:t>=</m:t>
                              </m:r>
                              <m:f>
                                <m:fPr>
                                  <m:ctrlPr>
                                    <a:rPr lang="en-GB" sz="1200" i="1">
                                      <a:latin typeface="Cambria Math"/>
                                    </a:rPr>
                                  </m:ctrlPr>
                                </m:fPr>
                                <m:num>
                                  <m:sSub>
                                    <m:sSubPr>
                                      <m:ctrlPr>
                                        <a:rPr lang="en-GB" sz="1200" i="1">
                                          <a:latin typeface="Cambria Math"/>
                                        </a:rPr>
                                      </m:ctrlPr>
                                    </m:sSubPr>
                                    <m:e>
                                      <m:r>
                                        <a:rPr lang="en-US" sz="1200" i="1">
                                          <a:latin typeface="Cambria Math"/>
                                        </a:rPr>
                                        <m:t>𝜔</m:t>
                                      </m:r>
                                    </m:e>
                                    <m:sub>
                                      <m:r>
                                        <a:rPr lang="en-US" sz="1200" i="1">
                                          <a:latin typeface="Cambria Math"/>
                                        </a:rPr>
                                        <m:t>0</m:t>
                                      </m:r>
                                    </m:sub>
                                  </m:sSub>
                                </m:num>
                                <m:den>
                                  <m:sSub>
                                    <m:sSubPr>
                                      <m:ctrlPr>
                                        <a:rPr lang="en-GB" sz="1200" i="1">
                                          <a:latin typeface="Cambria Math"/>
                                        </a:rPr>
                                      </m:ctrlPr>
                                    </m:sSubPr>
                                    <m:e>
                                      <m:r>
                                        <a:rPr lang="en-US" sz="1200" i="1">
                                          <a:latin typeface="Cambria Math"/>
                                        </a:rPr>
                                        <m:t>𝑣</m:t>
                                      </m:r>
                                    </m:e>
                                    <m:sub>
                                      <m:r>
                                        <a:rPr lang="en-US" sz="1200" i="1">
                                          <a:latin typeface="Cambria Math"/>
                                        </a:rPr>
                                        <m:t>𝑒</m:t>
                                      </m:r>
                                    </m:sub>
                                  </m:sSub>
                                </m:den>
                              </m:f>
                            </m:e>
                            <m:e>
                              <m:sSub>
                                <m:sSubPr>
                                  <m:ctrlPr>
                                    <a:rPr lang="en-GB" sz="1200" i="1">
                                      <a:latin typeface="Cambria Math"/>
                                    </a:rPr>
                                  </m:ctrlPr>
                                </m:sSubPr>
                                <m:e>
                                  <m:r>
                                    <a:rPr lang="en-US" sz="1200" i="1">
                                      <a:latin typeface="Cambria Math"/>
                                    </a:rPr>
                                    <m:t>𝐸</m:t>
                                  </m:r>
                                </m:e>
                                <m:sub>
                                  <m:r>
                                    <a:rPr lang="en-US" sz="1200" i="1">
                                      <a:latin typeface="Cambria Math"/>
                                    </a:rPr>
                                    <m:t>𝑏</m:t>
                                  </m:r>
                                  <m:r>
                                    <a:rPr lang="en-US" sz="1200" i="1">
                                      <a:latin typeface="Cambria Math"/>
                                    </a:rPr>
                                    <m:t>0</m:t>
                                  </m:r>
                                </m:sub>
                              </m:sSub>
                              <m:r>
                                <a:rPr lang="en-US" sz="1200" i="1">
                                  <a:latin typeface="Cambria Math"/>
                                </a:rPr>
                                <m:t>=−</m:t>
                              </m:r>
                              <m:r>
                                <a:rPr lang="en-US" sz="1200" i="1">
                                  <a:latin typeface="Cambria Math"/>
                                </a:rPr>
                                <m:t>𝐹</m:t>
                              </m:r>
                              <m:f>
                                <m:fPr>
                                  <m:ctrlPr>
                                    <a:rPr lang="en-GB" sz="1200" i="1">
                                      <a:latin typeface="Cambria Math"/>
                                    </a:rPr>
                                  </m:ctrlPr>
                                </m:fPr>
                                <m:num>
                                  <m:sSub>
                                    <m:sSubPr>
                                      <m:ctrlPr>
                                        <a:rPr lang="en-GB" sz="1200" i="1">
                                          <a:latin typeface="Cambria Math"/>
                                        </a:rPr>
                                      </m:ctrlPr>
                                    </m:sSubPr>
                                    <m:e>
                                      <m:r>
                                        <a:rPr lang="en-US" sz="1200" i="1">
                                          <a:latin typeface="Cambria Math"/>
                                        </a:rPr>
                                        <m:t>𝜔</m:t>
                                      </m:r>
                                    </m:e>
                                    <m:sub>
                                      <m:r>
                                        <a:rPr lang="en-US" sz="1200" i="1">
                                          <a:latin typeface="Cambria Math"/>
                                        </a:rPr>
                                        <m:t>0</m:t>
                                      </m:r>
                                    </m:sub>
                                  </m:sSub>
                                </m:num>
                                <m:den>
                                  <m:r>
                                    <a:rPr lang="en-US" sz="1200" i="1">
                                      <a:latin typeface="Cambria Math"/>
                                    </a:rPr>
                                    <m:t>2</m:t>
                                  </m:r>
                                </m:den>
                              </m:f>
                              <m:sSub>
                                <m:sSubPr>
                                  <m:ctrlPr>
                                    <a:rPr lang="en-GB" sz="1200" i="1">
                                      <a:latin typeface="Cambria Math"/>
                                    </a:rPr>
                                  </m:ctrlPr>
                                </m:sSubPr>
                                <m:e>
                                  <m:d>
                                    <m:dPr>
                                      <m:ctrlPr>
                                        <a:rPr lang="en-GB" sz="1200" i="1">
                                          <a:latin typeface="Cambria Math"/>
                                        </a:rPr>
                                      </m:ctrlPr>
                                    </m:dPr>
                                    <m:e>
                                      <m:f>
                                        <m:fPr>
                                          <m:ctrlPr>
                                            <a:rPr lang="en-GB" sz="1200" i="1">
                                              <a:latin typeface="Cambria Math"/>
                                            </a:rPr>
                                          </m:ctrlPr>
                                        </m:fPr>
                                        <m:num>
                                          <m:r>
                                            <a:rPr lang="en-US" sz="1200" i="1">
                                              <a:latin typeface="Cambria Math"/>
                                            </a:rPr>
                                            <m:t>𝑟</m:t>
                                          </m:r>
                                        </m:num>
                                        <m:den>
                                          <m:sSub>
                                            <m:sSubPr>
                                              <m:ctrlPr>
                                                <a:rPr lang="en-GB" sz="1200" i="1">
                                                  <a:latin typeface="Cambria Math"/>
                                                </a:rPr>
                                              </m:ctrlPr>
                                            </m:sSubPr>
                                            <m:e>
                                              <m:r>
                                                <a:rPr lang="en-US" sz="1200" i="1">
                                                  <a:latin typeface="Cambria Math"/>
                                                </a:rPr>
                                                <m:t>𝑄</m:t>
                                              </m:r>
                                            </m:e>
                                            <m:sub>
                                              <m:r>
                                                <a:rPr lang="en-US" sz="1200" i="1">
                                                  <a:latin typeface="Cambria Math"/>
                                                </a:rPr>
                                                <m:t>0</m:t>
                                              </m:r>
                                            </m:sub>
                                          </m:sSub>
                                        </m:den>
                                      </m:f>
                                    </m:e>
                                  </m:d>
                                </m:e>
                                <m:sub>
                                  <m:r>
                                    <a:rPr lang="en-US" sz="1200" i="1">
                                      <a:latin typeface="Cambria Math"/>
                                    </a:rPr>
                                    <m:t>0</m:t>
                                  </m:r>
                                </m:sub>
                              </m:sSub>
                              <m:r>
                                <a:rPr lang="en-US" sz="1200" i="1">
                                  <a:latin typeface="Cambria Math"/>
                                </a:rPr>
                                <m:t>𝑞</m:t>
                              </m:r>
                              <m:r>
                                <a:rPr lang="en-US" sz="1200" i="1">
                                  <a:latin typeface="Cambria Math"/>
                                </a:rPr>
                                <m:t> , </m:t>
                              </m:r>
                              <m:r>
                                <a:rPr lang="en-US" sz="1200" i="1">
                                  <a:latin typeface="Cambria Math"/>
                                </a:rPr>
                                <m:t>𝑓𝑜𝑟</m:t>
                              </m:r>
                              <m:r>
                                <a:rPr lang="en-US" sz="1200" i="1">
                                  <a:latin typeface="Cambria Math"/>
                                </a:rPr>
                                <m:t> </m:t>
                              </m:r>
                              <m:r>
                                <a:rPr lang="en-US" sz="1200" i="1">
                                  <a:latin typeface="Cambria Math"/>
                                </a:rPr>
                                <m:t>𝑛𝑒𝑔𝑎𝑡𝑖𝑣𝑒</m:t>
                              </m:r>
                              <m:r>
                                <a:rPr lang="en-US" sz="1200" i="1">
                                  <a:latin typeface="Cambria Math"/>
                                </a:rPr>
                                <m:t> </m:t>
                              </m:r>
                              <m:r>
                                <a:rPr lang="en-US" sz="1200" i="1">
                                  <a:latin typeface="Cambria Math"/>
                                </a:rPr>
                                <m:t>𝑐h𝑎𝑟𝑔𝑒</m:t>
                              </m:r>
                              <m:r>
                                <a:rPr lang="en-US" sz="1200" i="1">
                                  <a:latin typeface="Cambria Math"/>
                                </a:rPr>
                                <m:t> </m:t>
                              </m:r>
                              <m:sSub>
                                <m:sSubPr>
                                  <m:ctrlPr>
                                    <a:rPr lang="en-GB" sz="1200" i="1">
                                      <a:latin typeface="Cambria Math"/>
                                    </a:rPr>
                                  </m:ctrlPr>
                                </m:sSubPr>
                                <m:e>
                                  <m:r>
                                    <a:rPr lang="en-US" sz="1200" i="1">
                                      <a:latin typeface="Cambria Math"/>
                                    </a:rPr>
                                    <m:t>𝐸</m:t>
                                  </m:r>
                                </m:e>
                                <m:sub>
                                  <m:r>
                                    <a:rPr lang="en-US" sz="1200" i="1">
                                      <a:latin typeface="Cambria Math"/>
                                    </a:rPr>
                                    <m:t>𝑏</m:t>
                                  </m:r>
                                  <m:r>
                                    <a:rPr lang="en-US" sz="1200" i="1">
                                      <a:latin typeface="Cambria Math"/>
                                    </a:rPr>
                                    <m:t>0</m:t>
                                  </m:r>
                                </m:sub>
                              </m:sSub>
                              <m:r>
                                <a:rPr lang="en-US" sz="1200" i="1">
                                  <a:latin typeface="Cambria Math"/>
                                </a:rPr>
                                <m:t> </m:t>
                              </m:r>
                              <m:r>
                                <a:rPr lang="en-US" sz="1200" i="1">
                                  <a:latin typeface="Cambria Math"/>
                                </a:rPr>
                                <m:t>𝑖𝑠</m:t>
                              </m:r>
                              <m:r>
                                <a:rPr lang="en-US" sz="1200" i="1">
                                  <a:latin typeface="Cambria Math"/>
                                </a:rPr>
                                <m:t> </m:t>
                              </m:r>
                              <m:r>
                                <a:rPr lang="en-US" sz="1200" i="1">
                                  <a:latin typeface="Cambria Math"/>
                                </a:rPr>
                                <m:t>𝑝𝑜𝑠𝑖𝑡𝑖𝑣𝑒</m:t>
                              </m:r>
                              <m:r>
                                <a:rPr lang="en-US" sz="1200" i="1">
                                  <a:latin typeface="Cambria Math"/>
                                </a:rPr>
                                <m:t> </m:t>
                              </m:r>
                            </m:e>
                          </m:eqArr>
                        </m:e>
                      </m:d>
                    </m:oMath>
                  </m:oMathPara>
                </a14:m>
                <a:endParaRPr lang="en-GB" sz="1200" dirty="0"/>
              </a:p>
            </p:txBody>
          </p:sp>
        </mc:Choice>
        <mc:Fallback xmlns="">
          <p:sp>
            <p:nvSpPr>
              <p:cNvPr id="31" name="Rectangle 30"/>
              <p:cNvSpPr>
                <a:spLocks noRot="1" noChangeAspect="1" noMove="1" noResize="1" noEditPoints="1" noAdjustHandles="1" noChangeArrowheads="1" noChangeShapeType="1" noTextEdit="1"/>
              </p:cNvSpPr>
              <p:nvPr/>
            </p:nvSpPr>
            <p:spPr>
              <a:xfrm>
                <a:off x="167084" y="1274349"/>
                <a:ext cx="4622006" cy="1316451"/>
              </a:xfrm>
              <a:prstGeom prst="rect">
                <a:avLst/>
              </a:prstGeom>
              <a:blipFill rotWithShape="1">
                <a:blip r:embed="rId2" cstate="print"/>
                <a:stretch>
                  <a:fillRect/>
                </a:stretch>
              </a:blipFill>
            </p:spPr>
            <p:txBody>
              <a:bodyPr/>
              <a:lstStyle/>
              <a:p>
                <a:r>
                  <a:rPr lang="en-GB">
                    <a:noFill/>
                  </a:rPr>
                  <a:t> </a:t>
                </a:r>
              </a:p>
            </p:txBody>
          </p:sp>
        </mc:Fallback>
      </mc:AlternateContent>
      <p:sp>
        <p:nvSpPr>
          <p:cNvPr id="46" name="TextBox 45"/>
          <p:cNvSpPr txBox="1"/>
          <p:nvPr/>
        </p:nvSpPr>
        <p:spPr>
          <a:xfrm>
            <a:off x="89217" y="2647950"/>
            <a:ext cx="4777739"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400" dirty="0" smtClean="0"/>
              <a:t>E</a:t>
            </a:r>
            <a:r>
              <a:rPr lang="en-GB" sz="1400" baseline="-25000" dirty="0" smtClean="0"/>
              <a:t>b0</a:t>
            </a:r>
            <a:r>
              <a:rPr lang="en-GB" sz="1400" dirty="0" smtClean="0"/>
              <a:t> shows the fundamental mode induced field of a single bunch </a:t>
            </a:r>
            <a:r>
              <a:rPr lang="en-GB" sz="1400" dirty="0"/>
              <a:t>passages </a:t>
            </a:r>
            <a:r>
              <a:rPr lang="en-GB" sz="1400" dirty="0" smtClean="0"/>
              <a:t>thorough the structure in each point.  </a:t>
            </a:r>
            <a:endParaRPr lang="en-GB" sz="1400" dirty="0"/>
          </a:p>
        </p:txBody>
      </p:sp>
      <mc:AlternateContent xmlns:mc="http://schemas.openxmlformats.org/markup-compatibility/2006" xmlns:a14="http://schemas.microsoft.com/office/drawing/2010/main">
        <mc:Choice Requires="a14">
          <p:sp>
            <p:nvSpPr>
              <p:cNvPr id="16384" name="Rectangle 16383"/>
              <p:cNvSpPr/>
              <p:nvPr/>
            </p:nvSpPr>
            <p:spPr>
              <a:xfrm>
                <a:off x="167084" y="3402893"/>
                <a:ext cx="2542939" cy="16935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a:rPr>
                          </m:ctrlPr>
                        </m:sSubPr>
                        <m:e>
                          <m:acc>
                            <m:accPr>
                              <m:chr m:val="̃"/>
                              <m:ctrlPr>
                                <a:rPr lang="en-GB" sz="1200" i="1">
                                  <a:latin typeface="Cambria Math"/>
                                </a:rPr>
                              </m:ctrlPr>
                            </m:accPr>
                            <m:e>
                              <m:r>
                                <a:rPr lang="en-US" sz="1200" i="1">
                                  <a:latin typeface="Cambria Math"/>
                                </a:rPr>
                                <m:t>𝐸</m:t>
                              </m:r>
                            </m:e>
                          </m:acc>
                        </m:e>
                        <m:sub>
                          <m:r>
                            <a:rPr lang="en-US" sz="1200" i="1">
                              <a:latin typeface="Cambria Math"/>
                            </a:rPr>
                            <m:t>𝑏</m:t>
                          </m:r>
                          <m:r>
                            <a:rPr lang="en-US" sz="1200" i="1">
                              <a:latin typeface="Cambria Math"/>
                            </a:rPr>
                            <m:t>,</m:t>
                          </m:r>
                          <m:r>
                            <a:rPr lang="en-US" sz="1200" i="1">
                              <a:latin typeface="Cambria Math"/>
                            </a:rPr>
                            <m:t>𝑝</m:t>
                          </m:r>
                        </m:sub>
                      </m:sSub>
                      <m:r>
                        <a:rPr lang="en-US" sz="1200" i="1">
                          <a:latin typeface="Cambria Math"/>
                        </a:rPr>
                        <m:t>=</m:t>
                      </m:r>
                      <m:d>
                        <m:dPr>
                          <m:begChr m:val="{"/>
                          <m:endChr m:val=""/>
                          <m:ctrlPr>
                            <a:rPr lang="en-GB" sz="1200" i="1">
                              <a:latin typeface="Cambria Math"/>
                            </a:rPr>
                          </m:ctrlPr>
                        </m:dPr>
                        <m:e>
                          <m:eqArr>
                            <m:eqArrPr>
                              <m:ctrlPr>
                                <a:rPr lang="en-GB" sz="1200" i="1">
                                  <a:latin typeface="Cambria Math"/>
                                </a:rPr>
                              </m:ctrlPr>
                            </m:eqArrPr>
                            <m:e>
                              <m:sSub>
                                <m:sSubPr>
                                  <m:ctrlPr>
                                    <a:rPr lang="en-GB" sz="1200" i="1">
                                      <a:latin typeface="Cambria Math"/>
                                    </a:rPr>
                                  </m:ctrlPr>
                                </m:sSubPr>
                                <m:e>
                                  <m:r>
                                    <a:rPr lang="en-US" sz="1200" i="1">
                                      <a:latin typeface="Cambria Math"/>
                                    </a:rPr>
                                    <m:t>𝐸</m:t>
                                  </m:r>
                                </m:e>
                                <m:sub>
                                  <m:r>
                                    <a:rPr lang="en-US" sz="1200" i="1">
                                      <a:latin typeface="Cambria Math"/>
                                    </a:rPr>
                                    <m:t>𝑏</m:t>
                                  </m:r>
                                  <m:r>
                                    <a:rPr lang="en-US" sz="1200" i="1">
                                      <a:latin typeface="Cambria Math"/>
                                    </a:rPr>
                                    <m:t>0</m:t>
                                  </m:r>
                                </m:sub>
                              </m:sSub>
                              <m:sSup>
                                <m:sSupPr>
                                  <m:ctrlPr>
                                    <a:rPr lang="en-GB" sz="1200" i="1">
                                      <a:latin typeface="Cambria Math"/>
                                    </a:rPr>
                                  </m:ctrlPr>
                                </m:sSupPr>
                                <m:e>
                                  <m:r>
                                    <a:rPr lang="en-US" sz="1200" i="1">
                                      <a:latin typeface="Cambria Math"/>
                                    </a:rPr>
                                    <m:t>𝑒</m:t>
                                  </m:r>
                                </m:e>
                                <m:sup>
                                  <m:r>
                                    <a:rPr lang="en-US" sz="1200" i="1">
                                      <a:latin typeface="Cambria Math"/>
                                    </a:rPr>
                                    <m:t>𝑗</m:t>
                                  </m:r>
                                  <m:d>
                                    <m:dPr>
                                      <m:ctrlPr>
                                        <a:rPr lang="en-GB" sz="1200" i="1">
                                          <a:latin typeface="Cambria Math"/>
                                        </a:rPr>
                                      </m:ctrlPr>
                                    </m:dPr>
                                    <m:e>
                                      <m:sSub>
                                        <m:sSubPr>
                                          <m:ctrlPr>
                                            <a:rPr lang="en-GB" sz="1200" i="1">
                                              <a:latin typeface="Cambria Math"/>
                                            </a:rPr>
                                          </m:ctrlPr>
                                        </m:sSubPr>
                                        <m:e>
                                          <m:r>
                                            <a:rPr lang="en-US" sz="1200" i="1">
                                              <a:latin typeface="Cambria Math"/>
                                            </a:rPr>
                                            <m:t>𝑘</m:t>
                                          </m:r>
                                        </m:e>
                                        <m:sub>
                                          <m:r>
                                            <a:rPr lang="en-US" sz="1200" i="1">
                                              <a:latin typeface="Cambria Math"/>
                                            </a:rPr>
                                            <m:t>𝑏</m:t>
                                          </m:r>
                                        </m:sub>
                                      </m:sSub>
                                      <m:r>
                                        <a:rPr lang="en-US" sz="1200" i="1">
                                          <a:latin typeface="Cambria Math"/>
                                        </a:rPr>
                                        <m:t>𝑧</m:t>
                                      </m:r>
                                      <m:r>
                                        <a:rPr lang="en-US" sz="1200" i="1">
                                          <a:latin typeface="Cambria Math"/>
                                        </a:rPr>
                                        <m:t>−</m:t>
                                      </m:r>
                                      <m:sSub>
                                        <m:sSubPr>
                                          <m:ctrlPr>
                                            <a:rPr lang="en-GB" sz="1200" i="1">
                                              <a:latin typeface="Cambria Math"/>
                                            </a:rPr>
                                          </m:ctrlPr>
                                        </m:sSubPr>
                                        <m:e>
                                          <m:r>
                                            <a:rPr lang="en-US" sz="1200" i="1">
                                              <a:latin typeface="Cambria Math"/>
                                            </a:rPr>
                                            <m:t>𝜔</m:t>
                                          </m:r>
                                        </m:e>
                                        <m:sub>
                                          <m:r>
                                            <a:rPr lang="en-US" sz="1200" i="1">
                                              <a:latin typeface="Cambria Math"/>
                                            </a:rPr>
                                            <m:t>0</m:t>
                                          </m:r>
                                        </m:sub>
                                      </m:sSub>
                                      <m:d>
                                        <m:dPr>
                                          <m:ctrlPr>
                                            <a:rPr lang="en-GB" sz="1200" i="1">
                                              <a:latin typeface="Cambria Math"/>
                                            </a:rPr>
                                          </m:ctrlPr>
                                        </m:dPr>
                                        <m:e>
                                          <m:r>
                                            <a:rPr lang="en-US" sz="1200" i="1">
                                              <a:latin typeface="Cambria Math"/>
                                            </a:rPr>
                                            <m:t>𝑡</m:t>
                                          </m:r>
                                          <m:r>
                                            <a:rPr lang="en-US" sz="1200" i="1">
                                              <a:latin typeface="Cambria Math"/>
                                            </a:rPr>
                                            <m:t>−</m:t>
                                          </m:r>
                                          <m:sSub>
                                            <m:sSubPr>
                                              <m:ctrlPr>
                                                <a:rPr lang="en-GB" sz="1200" i="1">
                                                  <a:latin typeface="Cambria Math"/>
                                                </a:rPr>
                                              </m:ctrlPr>
                                            </m:sSubPr>
                                            <m:e>
                                              <m:r>
                                                <a:rPr lang="en-US" sz="1200" i="1">
                                                  <a:latin typeface="Cambria Math"/>
                                                </a:rPr>
                                                <m:t>𝑡</m:t>
                                              </m:r>
                                            </m:e>
                                            <m:sub>
                                              <m:r>
                                                <a:rPr lang="en-US" sz="1200" i="1">
                                                  <a:latin typeface="Cambria Math"/>
                                                </a:rPr>
                                                <m:t>𝑝</m:t>
                                              </m:r>
                                            </m:sub>
                                          </m:sSub>
                                        </m:e>
                                      </m:d>
                                    </m:e>
                                  </m:d>
                                </m:sup>
                              </m:sSup>
                              <m:sSup>
                                <m:sSupPr>
                                  <m:ctrlPr>
                                    <a:rPr lang="en-GB" sz="1200" i="1">
                                      <a:latin typeface="Cambria Math"/>
                                    </a:rPr>
                                  </m:ctrlPr>
                                </m:sSupPr>
                                <m:e>
                                  <m:r>
                                    <a:rPr lang="en-US" sz="1200" i="1">
                                      <a:latin typeface="Cambria Math"/>
                                    </a:rPr>
                                    <m:t>𝑒</m:t>
                                  </m:r>
                                </m:e>
                                <m:sup>
                                  <m:r>
                                    <a:rPr lang="en-US" sz="1200" i="1">
                                      <a:latin typeface="Cambria Math"/>
                                    </a:rPr>
                                    <m:t>−</m:t>
                                  </m:r>
                                  <m:sSub>
                                    <m:sSubPr>
                                      <m:ctrlPr>
                                        <a:rPr lang="en-GB" sz="1200" i="1">
                                          <a:latin typeface="Cambria Math"/>
                                        </a:rPr>
                                      </m:ctrlPr>
                                    </m:sSubPr>
                                    <m:e>
                                      <m:r>
                                        <a:rPr lang="en-US" sz="1200" i="1">
                                          <a:latin typeface="Cambria Math"/>
                                        </a:rPr>
                                        <m:t>𝛼</m:t>
                                      </m:r>
                                    </m:e>
                                    <m:sub>
                                      <m:r>
                                        <a:rPr lang="en-US" sz="1200" i="1">
                                          <a:latin typeface="Cambria Math"/>
                                        </a:rPr>
                                        <m:t>0</m:t>
                                      </m:r>
                                    </m:sub>
                                  </m:sSub>
                                  <m:r>
                                    <a:rPr lang="en-US" sz="1200" i="1">
                                      <a:latin typeface="Cambria Math"/>
                                    </a:rPr>
                                    <m:t>𝑝</m:t>
                                  </m:r>
                                  <m:r>
                                    <a:rPr lang="en-US" sz="1200" i="1">
                                      <a:latin typeface="Cambria Math"/>
                                    </a:rPr>
                                    <m:t>∆</m:t>
                                  </m:r>
                                  <m:r>
                                    <a:rPr lang="en-US" sz="1200" i="1">
                                      <a:latin typeface="Cambria Math"/>
                                    </a:rPr>
                                    <m:t>𝑧</m:t>
                                  </m:r>
                                </m:sup>
                              </m:sSup>
                            </m:e>
                            <m:e>
                              <m:r>
                                <a:rPr lang="en-US" sz="1200" i="1">
                                  <a:latin typeface="Cambria Math"/>
                                </a:rPr>
                                <m:t>𝑡𝑝</m:t>
                              </m:r>
                              <m:r>
                                <a:rPr lang="en-US" sz="1200" i="1">
                                  <a:latin typeface="Cambria Math"/>
                                </a:rPr>
                                <m:t>=−</m:t>
                              </m:r>
                              <m:sSub>
                                <m:sSubPr>
                                  <m:ctrlPr>
                                    <a:rPr lang="en-GB" sz="1200" i="1">
                                      <a:latin typeface="Cambria Math"/>
                                    </a:rPr>
                                  </m:ctrlPr>
                                </m:sSubPr>
                                <m:e>
                                  <m:r>
                                    <a:rPr lang="en-US" sz="1200" i="1">
                                      <a:latin typeface="Cambria Math"/>
                                    </a:rPr>
                                    <m:t>𝑝𝑇</m:t>
                                  </m:r>
                                </m:e>
                                <m:sub>
                                  <m:r>
                                    <a:rPr lang="en-US" sz="1200" i="1">
                                      <a:latin typeface="Cambria Math"/>
                                    </a:rPr>
                                    <m:t>𝑏</m:t>
                                  </m:r>
                                </m:sub>
                              </m:sSub>
                              <m:r>
                                <a:rPr lang="en-US" sz="1200" i="1">
                                  <a:latin typeface="Cambria Math"/>
                                </a:rPr>
                                <m:t>=−</m:t>
                              </m:r>
                              <m:f>
                                <m:fPr>
                                  <m:ctrlPr>
                                    <a:rPr lang="en-GB" sz="1200" i="1">
                                      <a:latin typeface="Cambria Math"/>
                                    </a:rPr>
                                  </m:ctrlPr>
                                </m:fPr>
                                <m:num>
                                  <m:r>
                                    <a:rPr lang="en-US" sz="1200" i="1">
                                      <a:latin typeface="Cambria Math"/>
                                    </a:rPr>
                                    <m:t>𝑝</m:t>
                                  </m:r>
                                </m:num>
                                <m:den>
                                  <m:r>
                                    <a:rPr lang="en-US" sz="1200" i="1">
                                      <a:latin typeface="Cambria Math"/>
                                    </a:rPr>
                                    <m:t>𝑓</m:t>
                                  </m:r>
                                </m:den>
                              </m:f>
                              <m:r>
                                <a:rPr lang="en-US" sz="1200" i="1">
                                  <a:latin typeface="Cambria Math"/>
                                </a:rPr>
                                <m:t>=−2</m:t>
                              </m:r>
                              <m:r>
                                <a:rPr lang="en-US" sz="1200" i="1">
                                  <a:latin typeface="Cambria Math"/>
                                </a:rPr>
                                <m:t>𝜋</m:t>
                              </m:r>
                              <m:f>
                                <m:fPr>
                                  <m:ctrlPr>
                                    <a:rPr lang="en-GB" sz="1200" i="1">
                                      <a:latin typeface="Cambria Math"/>
                                    </a:rPr>
                                  </m:ctrlPr>
                                </m:fPr>
                                <m:num>
                                  <m:r>
                                    <a:rPr lang="en-US" sz="1200" i="1">
                                      <a:latin typeface="Cambria Math"/>
                                    </a:rPr>
                                    <m:t>𝑝</m:t>
                                  </m:r>
                                </m:num>
                                <m:den>
                                  <m:r>
                                    <a:rPr lang="en-US" sz="1200" i="1">
                                      <a:latin typeface="Cambria Math"/>
                                    </a:rPr>
                                    <m:t>𝜔</m:t>
                                  </m:r>
                                </m:den>
                              </m:f>
                            </m:e>
                            <m:e>
                              <m:r>
                                <a:rPr lang="en-US" sz="1200" i="1">
                                  <a:latin typeface="Cambria Math"/>
                                </a:rPr>
                                <m:t>𝑝</m:t>
                              </m:r>
                              <m:r>
                                <a:rPr lang="en-US" sz="1200" i="1">
                                  <a:latin typeface="Cambria Math"/>
                                </a:rPr>
                                <m:t>&gt;0,</m:t>
                              </m:r>
                              <m:r>
                                <a:rPr lang="en-US" sz="1200" i="1">
                                  <a:latin typeface="Cambria Math"/>
                                </a:rPr>
                                <m:t>𝑖𝑛𝑡𝑒𝑔𝑒𝑟</m:t>
                              </m:r>
                            </m:e>
                            <m:e>
                              <m:r>
                                <a:rPr lang="en-US" sz="1200" i="1">
                                  <a:latin typeface="Cambria Math"/>
                                </a:rPr>
                                <m:t>∆</m:t>
                              </m:r>
                              <m:r>
                                <a:rPr lang="en-US" sz="1200" i="1">
                                  <a:latin typeface="Cambria Math"/>
                                </a:rPr>
                                <m:t>𝑧</m:t>
                              </m:r>
                              <m:r>
                                <a:rPr lang="en-US" sz="1200" i="1">
                                  <a:latin typeface="Cambria Math"/>
                                </a:rPr>
                                <m:t>=</m:t>
                              </m:r>
                              <m:sSub>
                                <m:sSubPr>
                                  <m:ctrlPr>
                                    <a:rPr lang="en-GB" sz="1200" i="1">
                                      <a:latin typeface="Cambria Math"/>
                                    </a:rPr>
                                  </m:ctrlPr>
                                </m:sSubPr>
                                <m:e>
                                  <m:r>
                                    <a:rPr lang="en-US" sz="1200" i="1">
                                      <a:latin typeface="Cambria Math"/>
                                    </a:rPr>
                                    <m:t>𝑣</m:t>
                                  </m:r>
                                </m:e>
                                <m:sub>
                                  <m:r>
                                    <a:rPr lang="en-US" sz="1200" i="1">
                                      <a:latin typeface="Cambria Math"/>
                                    </a:rPr>
                                    <m:t>𝑔</m:t>
                                  </m:r>
                                  <m:r>
                                    <a:rPr lang="en-US" sz="1200" i="1">
                                      <a:latin typeface="Cambria Math"/>
                                    </a:rPr>
                                    <m:t>0</m:t>
                                  </m:r>
                                </m:sub>
                              </m:sSub>
                              <m:sSub>
                                <m:sSubPr>
                                  <m:ctrlPr>
                                    <a:rPr lang="en-GB" sz="1200" i="1">
                                      <a:latin typeface="Cambria Math"/>
                                    </a:rPr>
                                  </m:ctrlPr>
                                </m:sSubPr>
                                <m:e>
                                  <m:r>
                                    <a:rPr lang="en-US" sz="1200" i="1">
                                      <a:latin typeface="Cambria Math"/>
                                    </a:rPr>
                                    <m:t>𝑇</m:t>
                                  </m:r>
                                </m:e>
                                <m:sub>
                                  <m:r>
                                    <a:rPr lang="en-US" sz="1200" i="1">
                                      <a:latin typeface="Cambria Math"/>
                                    </a:rPr>
                                    <m:t>𝑏</m:t>
                                  </m:r>
                                </m:sub>
                              </m:sSub>
                              <m:r>
                                <a:rPr lang="en-US" sz="1200" i="1">
                                  <a:latin typeface="Cambria Math"/>
                                </a:rPr>
                                <m:t>=</m:t>
                              </m:r>
                              <m:r>
                                <a:rPr lang="en-US" sz="1200" i="1">
                                  <a:latin typeface="Cambria Math"/>
                                </a:rPr>
                                <m:t>𝐿</m:t>
                              </m:r>
                              <m:f>
                                <m:fPr>
                                  <m:ctrlPr>
                                    <a:rPr lang="en-GB" sz="1200" i="1">
                                      <a:latin typeface="Cambria Math"/>
                                    </a:rPr>
                                  </m:ctrlPr>
                                </m:fPr>
                                <m:num>
                                  <m:sSub>
                                    <m:sSubPr>
                                      <m:ctrlPr>
                                        <a:rPr lang="en-GB" sz="1200" i="1">
                                          <a:latin typeface="Cambria Math"/>
                                        </a:rPr>
                                      </m:ctrlPr>
                                    </m:sSubPr>
                                    <m:e>
                                      <m:r>
                                        <a:rPr lang="en-US" sz="1200" i="1">
                                          <a:latin typeface="Cambria Math"/>
                                        </a:rPr>
                                        <m:t>𝑇</m:t>
                                      </m:r>
                                    </m:e>
                                    <m:sub>
                                      <m:r>
                                        <a:rPr lang="en-US" sz="1200" i="1">
                                          <a:latin typeface="Cambria Math"/>
                                        </a:rPr>
                                        <m:t>𝑏</m:t>
                                      </m:r>
                                    </m:sub>
                                  </m:sSub>
                                </m:num>
                                <m:den>
                                  <m:sSub>
                                    <m:sSubPr>
                                      <m:ctrlPr>
                                        <a:rPr lang="en-GB" sz="1200" i="1">
                                          <a:latin typeface="Cambria Math"/>
                                        </a:rPr>
                                      </m:ctrlPr>
                                    </m:sSubPr>
                                    <m:e>
                                      <m:r>
                                        <a:rPr lang="en-US" sz="1200" i="1">
                                          <a:latin typeface="Cambria Math"/>
                                        </a:rPr>
                                        <m:t>𝑇</m:t>
                                      </m:r>
                                    </m:e>
                                    <m:sub>
                                      <m:r>
                                        <a:rPr lang="en-US" sz="1200" i="1">
                                          <a:latin typeface="Cambria Math"/>
                                        </a:rPr>
                                        <m:t>𝑓</m:t>
                                      </m:r>
                                    </m:sub>
                                  </m:sSub>
                                </m:den>
                              </m:f>
                            </m:e>
                            <m:e>
                              <m:sSub>
                                <m:sSubPr>
                                  <m:ctrlPr>
                                    <a:rPr lang="en-GB" sz="1200" i="1">
                                      <a:latin typeface="Cambria Math"/>
                                    </a:rPr>
                                  </m:ctrlPr>
                                </m:sSubPr>
                                <m:e>
                                  <m:r>
                                    <a:rPr lang="en-US" sz="1200" i="1">
                                      <a:latin typeface="Cambria Math"/>
                                    </a:rPr>
                                    <m:t>𝛼</m:t>
                                  </m:r>
                                </m:e>
                                <m:sub>
                                  <m:r>
                                    <a:rPr lang="en-US" sz="1200" i="1">
                                      <a:latin typeface="Cambria Math"/>
                                    </a:rPr>
                                    <m:t>0</m:t>
                                  </m:r>
                                </m:sub>
                              </m:sSub>
                              <m:r>
                                <a:rPr lang="en-US" sz="1200" i="1">
                                  <a:latin typeface="Cambria Math"/>
                                </a:rPr>
                                <m:t>=</m:t>
                              </m:r>
                              <m:f>
                                <m:fPr>
                                  <m:ctrlPr>
                                    <a:rPr lang="en-GB" sz="1200" i="1">
                                      <a:latin typeface="Cambria Math"/>
                                    </a:rPr>
                                  </m:ctrlPr>
                                </m:fPr>
                                <m:num>
                                  <m:sSub>
                                    <m:sSubPr>
                                      <m:ctrlPr>
                                        <a:rPr lang="en-GB" sz="1200" i="1">
                                          <a:latin typeface="Cambria Math"/>
                                        </a:rPr>
                                      </m:ctrlPr>
                                    </m:sSubPr>
                                    <m:e>
                                      <m:r>
                                        <a:rPr lang="en-US" sz="1200" i="1">
                                          <a:latin typeface="Cambria Math"/>
                                        </a:rPr>
                                        <m:t>𝜔</m:t>
                                      </m:r>
                                    </m:e>
                                    <m:sub>
                                      <m:r>
                                        <a:rPr lang="en-US" sz="1200" i="1">
                                          <a:latin typeface="Cambria Math"/>
                                        </a:rPr>
                                        <m:t>0</m:t>
                                      </m:r>
                                    </m:sub>
                                  </m:sSub>
                                </m:num>
                                <m:den>
                                  <m:r>
                                    <a:rPr lang="en-US" sz="1200" i="1">
                                      <a:latin typeface="Cambria Math"/>
                                    </a:rPr>
                                    <m:t>2</m:t>
                                  </m:r>
                                  <m:sSub>
                                    <m:sSubPr>
                                      <m:ctrlPr>
                                        <a:rPr lang="en-GB" sz="1200" i="1">
                                          <a:latin typeface="Cambria Math"/>
                                        </a:rPr>
                                      </m:ctrlPr>
                                    </m:sSubPr>
                                    <m:e>
                                      <m:r>
                                        <a:rPr lang="en-US" sz="1200" i="1">
                                          <a:latin typeface="Cambria Math"/>
                                        </a:rPr>
                                        <m:t>𝑄</m:t>
                                      </m:r>
                                    </m:e>
                                    <m:sub>
                                      <m:r>
                                        <a:rPr lang="en-US" sz="1200" i="1">
                                          <a:latin typeface="Cambria Math"/>
                                        </a:rPr>
                                        <m:t>0</m:t>
                                      </m:r>
                                    </m:sub>
                                  </m:sSub>
                                  <m:sSub>
                                    <m:sSubPr>
                                      <m:ctrlPr>
                                        <a:rPr lang="en-GB" sz="1200" i="1">
                                          <a:latin typeface="Cambria Math"/>
                                        </a:rPr>
                                      </m:ctrlPr>
                                    </m:sSubPr>
                                    <m:e>
                                      <m:r>
                                        <a:rPr lang="en-US" sz="1200" i="1">
                                          <a:latin typeface="Cambria Math"/>
                                        </a:rPr>
                                        <m:t>𝑣</m:t>
                                      </m:r>
                                    </m:e>
                                    <m:sub>
                                      <m:r>
                                        <a:rPr lang="en-US" sz="1200" i="1">
                                          <a:latin typeface="Cambria Math"/>
                                        </a:rPr>
                                        <m:t>𝑔</m:t>
                                      </m:r>
                                      <m:r>
                                        <a:rPr lang="en-US" sz="1200" i="1">
                                          <a:latin typeface="Cambria Math"/>
                                        </a:rPr>
                                        <m:t>0</m:t>
                                      </m:r>
                                    </m:sub>
                                  </m:sSub>
                                </m:den>
                              </m:f>
                            </m:e>
                          </m:eqArr>
                        </m:e>
                      </m:d>
                    </m:oMath>
                  </m:oMathPara>
                </a14:m>
                <a:endParaRPr lang="en-GB" sz="1200" dirty="0"/>
              </a:p>
            </p:txBody>
          </p:sp>
        </mc:Choice>
        <mc:Fallback xmlns="">
          <p:sp>
            <p:nvSpPr>
              <p:cNvPr id="16384" name="Rectangle 16383"/>
              <p:cNvSpPr>
                <a:spLocks noRot="1" noChangeAspect="1" noMove="1" noResize="1" noEditPoints="1" noAdjustHandles="1" noChangeArrowheads="1" noChangeShapeType="1" noTextEdit="1"/>
              </p:cNvSpPr>
              <p:nvPr/>
            </p:nvSpPr>
            <p:spPr>
              <a:xfrm>
                <a:off x="167084" y="3402893"/>
                <a:ext cx="2542939" cy="1693541"/>
              </a:xfrm>
              <a:prstGeom prst="rect">
                <a:avLst/>
              </a:prstGeom>
              <a:blipFill rotWithShape="1">
                <a:blip r:embed="rId3" cstate="print"/>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397" name="Rectangle 16396"/>
              <p:cNvSpPr/>
              <p:nvPr/>
            </p:nvSpPr>
            <p:spPr>
              <a:xfrm>
                <a:off x="195659" y="5209222"/>
                <a:ext cx="4572000" cy="1491114"/>
              </a:xfrm>
              <a:prstGeom prst="rect">
                <a:avLst/>
              </a:prstGeom>
            </p:spPr>
            <p:txBody>
              <a:bodyPr>
                <a:spAutoFit/>
              </a:bodyPr>
              <a:lstStyle/>
              <a:p>
                <a:pPr/>
                <a14:m>
                  <m:oMathPara xmlns:m="http://schemas.openxmlformats.org/officeDocument/2006/math">
                    <m:oMathParaPr>
                      <m:jc m:val="left"/>
                    </m:oMathParaPr>
                    <m:oMath xmlns:m="http://schemas.openxmlformats.org/officeDocument/2006/math">
                      <m:sSub>
                        <m:sSubPr>
                          <m:ctrlPr>
                            <a:rPr lang="en-GB" sz="1200" i="1">
                              <a:latin typeface="Cambria Math"/>
                            </a:rPr>
                          </m:ctrlPr>
                        </m:sSubPr>
                        <m:e>
                          <m:acc>
                            <m:accPr>
                              <m:chr m:val="̃"/>
                              <m:ctrlPr>
                                <a:rPr lang="en-GB" sz="1200" i="1">
                                  <a:latin typeface="Cambria Math"/>
                                </a:rPr>
                              </m:ctrlPr>
                            </m:accPr>
                            <m:e>
                              <m:r>
                                <a:rPr lang="en-US" sz="1200" i="1">
                                  <a:latin typeface="Cambria Math"/>
                                </a:rPr>
                                <m:t>𝐸</m:t>
                              </m:r>
                            </m:e>
                          </m:acc>
                        </m:e>
                        <m:sub>
                          <m:r>
                            <a:rPr lang="en-US" sz="1200" i="1">
                              <a:latin typeface="Cambria Math"/>
                            </a:rPr>
                            <m:t>𝑖</m:t>
                          </m:r>
                          <m:r>
                            <a:rPr lang="en-US" sz="1200" i="1">
                              <a:latin typeface="Cambria Math"/>
                            </a:rPr>
                            <m:t>,</m:t>
                          </m:r>
                          <m:r>
                            <a:rPr lang="en-US" sz="1200" i="1">
                              <a:latin typeface="Cambria Math"/>
                            </a:rPr>
                            <m:t>𝑏</m:t>
                          </m:r>
                        </m:sub>
                      </m:sSub>
                      <m:r>
                        <a:rPr lang="en-US" sz="1200" i="1">
                          <a:latin typeface="Cambria Math"/>
                        </a:rPr>
                        <m:t>=</m:t>
                      </m:r>
                      <m:d>
                        <m:dPr>
                          <m:begChr m:val="{"/>
                          <m:endChr m:val=""/>
                          <m:ctrlPr>
                            <a:rPr lang="en-GB" sz="1200" i="1">
                              <a:latin typeface="Cambria Math"/>
                            </a:rPr>
                          </m:ctrlPr>
                        </m:dPr>
                        <m:e>
                          <m:eqArr>
                            <m:eqArrPr>
                              <m:ctrlPr>
                                <a:rPr lang="en-GB" sz="1200" i="1">
                                  <a:latin typeface="Cambria Math"/>
                                </a:rPr>
                              </m:ctrlPr>
                            </m:eqArrPr>
                            <m:e>
                              <m:sSup>
                                <m:sSupPr>
                                  <m:ctrlPr>
                                    <a:rPr lang="en-GB" sz="1200" i="1">
                                      <a:latin typeface="Cambria Math"/>
                                    </a:rPr>
                                  </m:ctrlPr>
                                </m:sSupPr>
                                <m:e>
                                  <m:sSub>
                                    <m:sSubPr>
                                      <m:ctrlPr>
                                        <a:rPr lang="en-GB" sz="1200" i="1">
                                          <a:latin typeface="Cambria Math"/>
                                        </a:rPr>
                                      </m:ctrlPr>
                                    </m:sSubPr>
                                    <m:e>
                                      <m:f>
                                        <m:fPr>
                                          <m:ctrlPr>
                                            <a:rPr lang="en-GB" sz="1200" i="1">
                                              <a:latin typeface="Cambria Math"/>
                                            </a:rPr>
                                          </m:ctrlPr>
                                        </m:fPr>
                                        <m:num>
                                          <m:r>
                                            <a:rPr lang="en-US" sz="1200" i="1">
                                              <a:latin typeface="Cambria Math"/>
                                            </a:rPr>
                                            <m:t>1</m:t>
                                          </m:r>
                                        </m:num>
                                        <m:den>
                                          <m:r>
                                            <a:rPr lang="en-US" sz="1200" i="1">
                                              <a:latin typeface="Cambria Math"/>
                                            </a:rPr>
                                            <m:t>2</m:t>
                                          </m:r>
                                        </m:den>
                                      </m:f>
                                      <m:r>
                                        <a:rPr lang="en-US" sz="1200" i="1">
                                          <a:latin typeface="Cambria Math"/>
                                        </a:rPr>
                                        <m:t>𝐸</m:t>
                                      </m:r>
                                    </m:e>
                                    <m:sub>
                                      <m:r>
                                        <a:rPr lang="en-US" sz="1200" i="1">
                                          <a:latin typeface="Cambria Math"/>
                                        </a:rPr>
                                        <m:t>𝑏</m:t>
                                      </m:r>
                                      <m:r>
                                        <a:rPr lang="en-US" sz="1200" i="1">
                                          <a:latin typeface="Cambria Math"/>
                                        </a:rPr>
                                        <m:t>0</m:t>
                                      </m:r>
                                    </m:sub>
                                  </m:sSub>
                                  <m:r>
                                    <a:rPr lang="en-US" sz="1200" i="1">
                                      <a:latin typeface="Cambria Math"/>
                                    </a:rPr>
                                    <m:t>𝑒</m:t>
                                  </m:r>
                                </m:e>
                                <m:sup>
                                  <m:r>
                                    <a:rPr lang="en-US" sz="1200" i="1">
                                      <a:latin typeface="Cambria Math"/>
                                    </a:rPr>
                                    <m:t>𝑗</m:t>
                                  </m:r>
                                  <m:r>
                                    <a:rPr lang="en-US" sz="1200" i="1">
                                      <a:latin typeface="Cambria Math"/>
                                    </a:rPr>
                                    <m:t>(</m:t>
                                  </m:r>
                                  <m:sSub>
                                    <m:sSubPr>
                                      <m:ctrlPr>
                                        <a:rPr lang="en-GB" sz="1200" i="1">
                                          <a:latin typeface="Cambria Math"/>
                                        </a:rPr>
                                      </m:ctrlPr>
                                    </m:sSubPr>
                                    <m:e>
                                      <m:r>
                                        <a:rPr lang="en-US" sz="1200" i="1">
                                          <a:latin typeface="Cambria Math"/>
                                        </a:rPr>
                                        <m:t>𝑘</m:t>
                                      </m:r>
                                    </m:e>
                                    <m:sub>
                                      <m:r>
                                        <a:rPr lang="en-US" sz="1200" i="1">
                                          <a:latin typeface="Cambria Math"/>
                                        </a:rPr>
                                        <m:t>𝑏</m:t>
                                      </m:r>
                                    </m:sub>
                                  </m:sSub>
                                  <m:sSub>
                                    <m:sSubPr>
                                      <m:ctrlPr>
                                        <a:rPr lang="en-GB" sz="1200" i="1">
                                          <a:latin typeface="Cambria Math"/>
                                        </a:rPr>
                                      </m:ctrlPr>
                                    </m:sSubPr>
                                    <m:e>
                                      <m:r>
                                        <a:rPr lang="en-US" sz="1200" i="1">
                                          <a:latin typeface="Cambria Math"/>
                                        </a:rPr>
                                        <m:t>𝑧</m:t>
                                      </m:r>
                                    </m:e>
                                    <m:sub>
                                      <m:r>
                                        <a:rPr lang="en-US" sz="1200" i="1">
                                          <a:latin typeface="Cambria Math"/>
                                        </a:rPr>
                                        <m:t>𝑖</m:t>
                                      </m:r>
                                    </m:sub>
                                  </m:sSub>
                                  <m:r>
                                    <a:rPr lang="en-US" sz="1200" i="1">
                                      <a:latin typeface="Cambria Math"/>
                                    </a:rPr>
                                    <m:t>−</m:t>
                                  </m:r>
                                  <m:sSub>
                                    <m:sSubPr>
                                      <m:ctrlPr>
                                        <a:rPr lang="en-GB" sz="1200" i="1">
                                          <a:latin typeface="Cambria Math"/>
                                        </a:rPr>
                                      </m:ctrlPr>
                                    </m:sSubPr>
                                    <m:e>
                                      <m:r>
                                        <a:rPr lang="en-US" sz="1200" i="1">
                                          <a:latin typeface="Cambria Math"/>
                                        </a:rPr>
                                        <m:t>𝜔</m:t>
                                      </m:r>
                                    </m:e>
                                    <m:sub>
                                      <m:r>
                                        <a:rPr lang="en-US" sz="1200" i="1">
                                          <a:latin typeface="Cambria Math"/>
                                        </a:rPr>
                                        <m:t>0</m:t>
                                      </m:r>
                                    </m:sub>
                                  </m:sSub>
                                  <m:r>
                                    <a:rPr lang="en-US" sz="1200" i="1">
                                      <a:latin typeface="Cambria Math"/>
                                    </a:rPr>
                                    <m:t>𝑡</m:t>
                                  </m:r>
                                  <m:r>
                                    <a:rPr lang="en-US" sz="1200" i="1">
                                      <a:latin typeface="Cambria Math"/>
                                    </a:rPr>
                                    <m:t>)</m:t>
                                  </m:r>
                                </m:sup>
                              </m:sSup>
                              <m:r>
                                <a:rPr lang="en-US" sz="1200" i="1">
                                  <a:latin typeface="Cambria Math"/>
                                </a:rPr>
                                <m:t>+</m:t>
                              </m:r>
                              <m:nary>
                                <m:naryPr>
                                  <m:chr m:val="∑"/>
                                  <m:limLoc m:val="undOvr"/>
                                  <m:ctrlPr>
                                    <a:rPr lang="en-GB" sz="1200" i="1">
                                      <a:latin typeface="Cambria Math"/>
                                    </a:rPr>
                                  </m:ctrlPr>
                                </m:naryPr>
                                <m:sub>
                                  <m:r>
                                    <a:rPr lang="en-US" sz="1200" i="1">
                                      <a:latin typeface="Cambria Math"/>
                                    </a:rPr>
                                    <m:t>𝑝</m:t>
                                  </m:r>
                                  <m:r>
                                    <a:rPr lang="en-US" sz="1200" i="1">
                                      <a:latin typeface="Cambria Math"/>
                                    </a:rPr>
                                    <m:t>=1</m:t>
                                  </m:r>
                                </m:sub>
                                <m:sup>
                                  <m:r>
                                    <a:rPr lang="en-US" sz="1200" i="1">
                                      <a:latin typeface="Cambria Math"/>
                                    </a:rPr>
                                    <m:t>𝑖</m:t>
                                  </m:r>
                                </m:sup>
                                <m:e>
                                  <m:sSup>
                                    <m:sSupPr>
                                      <m:ctrlPr>
                                        <a:rPr lang="en-GB" sz="1200" i="1">
                                          <a:latin typeface="Cambria Math"/>
                                        </a:rPr>
                                      </m:ctrlPr>
                                    </m:sSupPr>
                                    <m:e>
                                      <m:sSub>
                                        <m:sSubPr>
                                          <m:ctrlPr>
                                            <a:rPr lang="en-GB" sz="1200" i="1">
                                              <a:latin typeface="Cambria Math"/>
                                            </a:rPr>
                                          </m:ctrlPr>
                                        </m:sSubPr>
                                        <m:e>
                                          <m:r>
                                            <a:rPr lang="en-US" sz="1200" i="1">
                                              <a:latin typeface="Cambria Math"/>
                                            </a:rPr>
                                            <m:t>𝐸</m:t>
                                          </m:r>
                                        </m:e>
                                        <m:sub>
                                          <m:r>
                                            <a:rPr lang="en-US" sz="1200" i="1">
                                              <a:latin typeface="Cambria Math"/>
                                            </a:rPr>
                                            <m:t>𝑏</m:t>
                                          </m:r>
                                          <m:r>
                                            <a:rPr lang="en-US" sz="1200" i="1">
                                              <a:latin typeface="Cambria Math"/>
                                            </a:rPr>
                                            <m:t>0</m:t>
                                          </m:r>
                                        </m:sub>
                                      </m:sSub>
                                      <m:r>
                                        <a:rPr lang="en-US" sz="1200" i="1">
                                          <a:latin typeface="Cambria Math"/>
                                        </a:rPr>
                                        <m:t>𝑒</m:t>
                                      </m:r>
                                    </m:e>
                                    <m:sup>
                                      <m:r>
                                        <a:rPr lang="en-US" sz="1200" i="1">
                                          <a:latin typeface="Cambria Math"/>
                                        </a:rPr>
                                        <m:t>𝑗</m:t>
                                      </m:r>
                                      <m:r>
                                        <a:rPr lang="en-US" sz="1200" i="1">
                                          <a:latin typeface="Cambria Math"/>
                                        </a:rPr>
                                        <m:t>(</m:t>
                                      </m:r>
                                      <m:sSub>
                                        <m:sSubPr>
                                          <m:ctrlPr>
                                            <a:rPr lang="en-GB" sz="1200" i="1">
                                              <a:latin typeface="Cambria Math"/>
                                            </a:rPr>
                                          </m:ctrlPr>
                                        </m:sSubPr>
                                        <m:e>
                                          <m:r>
                                            <a:rPr lang="en-US" sz="1200" i="1">
                                              <a:latin typeface="Cambria Math"/>
                                            </a:rPr>
                                            <m:t>𝑘</m:t>
                                          </m:r>
                                        </m:e>
                                        <m:sub>
                                          <m:r>
                                            <a:rPr lang="en-US" sz="1200" i="1">
                                              <a:latin typeface="Cambria Math"/>
                                            </a:rPr>
                                            <m:t>𝑏</m:t>
                                          </m:r>
                                        </m:sub>
                                      </m:sSub>
                                      <m:sSub>
                                        <m:sSubPr>
                                          <m:ctrlPr>
                                            <a:rPr lang="en-GB" sz="1200" i="1">
                                              <a:latin typeface="Cambria Math"/>
                                            </a:rPr>
                                          </m:ctrlPr>
                                        </m:sSubPr>
                                        <m:e>
                                          <m:r>
                                            <a:rPr lang="en-US" sz="1200" i="1">
                                              <a:latin typeface="Cambria Math"/>
                                            </a:rPr>
                                            <m:t>𝑧</m:t>
                                          </m:r>
                                        </m:e>
                                        <m:sub>
                                          <m:r>
                                            <a:rPr lang="en-US" sz="1200" i="1">
                                              <a:latin typeface="Cambria Math"/>
                                            </a:rPr>
                                            <m:t>𝑖</m:t>
                                          </m:r>
                                        </m:sub>
                                      </m:sSub>
                                      <m:r>
                                        <a:rPr lang="en-US" sz="1200" i="1">
                                          <a:latin typeface="Cambria Math"/>
                                        </a:rPr>
                                        <m:t>−</m:t>
                                      </m:r>
                                      <m:sSub>
                                        <m:sSubPr>
                                          <m:ctrlPr>
                                            <a:rPr lang="en-GB" sz="1200" i="1">
                                              <a:latin typeface="Cambria Math"/>
                                            </a:rPr>
                                          </m:ctrlPr>
                                        </m:sSubPr>
                                        <m:e>
                                          <m:r>
                                            <a:rPr lang="en-US" sz="1200" i="1">
                                              <a:latin typeface="Cambria Math"/>
                                            </a:rPr>
                                            <m:t>𝜔</m:t>
                                          </m:r>
                                        </m:e>
                                        <m:sub>
                                          <m:r>
                                            <a:rPr lang="en-US" sz="1200" i="1">
                                              <a:latin typeface="Cambria Math"/>
                                            </a:rPr>
                                            <m:t>0</m:t>
                                          </m:r>
                                        </m:sub>
                                      </m:sSub>
                                      <m:r>
                                        <a:rPr lang="en-US" sz="1200" i="1">
                                          <a:latin typeface="Cambria Math"/>
                                        </a:rPr>
                                        <m:t>(</m:t>
                                      </m:r>
                                      <m:r>
                                        <a:rPr lang="en-US" sz="1200" i="1">
                                          <a:latin typeface="Cambria Math"/>
                                        </a:rPr>
                                        <m:t>𝑡</m:t>
                                      </m:r>
                                      <m:r>
                                        <a:rPr lang="en-US" sz="1200" i="1">
                                          <a:latin typeface="Cambria Math"/>
                                        </a:rPr>
                                        <m:t>+</m:t>
                                      </m:r>
                                      <m:r>
                                        <a:rPr lang="en-US" sz="1200" i="1">
                                          <a:latin typeface="Cambria Math"/>
                                        </a:rPr>
                                        <m:t>𝑝</m:t>
                                      </m:r>
                                      <m:sSub>
                                        <m:sSubPr>
                                          <m:ctrlPr>
                                            <a:rPr lang="en-GB" sz="1200" i="1">
                                              <a:latin typeface="Cambria Math"/>
                                            </a:rPr>
                                          </m:ctrlPr>
                                        </m:sSubPr>
                                        <m:e>
                                          <m:r>
                                            <a:rPr lang="en-US" sz="1200" i="1">
                                              <a:latin typeface="Cambria Math"/>
                                            </a:rPr>
                                            <m:t>𝑇</m:t>
                                          </m:r>
                                        </m:e>
                                        <m:sub>
                                          <m:r>
                                            <a:rPr lang="en-US" sz="1200" i="1">
                                              <a:latin typeface="Cambria Math"/>
                                            </a:rPr>
                                            <m:t>𝑏</m:t>
                                          </m:r>
                                        </m:sub>
                                      </m:sSub>
                                      <m:r>
                                        <a:rPr lang="en-US" sz="1200" i="1">
                                          <a:latin typeface="Cambria Math"/>
                                        </a:rPr>
                                        <m:t>))</m:t>
                                      </m:r>
                                    </m:sup>
                                  </m:sSup>
                                  <m:sSup>
                                    <m:sSupPr>
                                      <m:ctrlPr>
                                        <a:rPr lang="en-GB" sz="1200" i="1">
                                          <a:latin typeface="Cambria Math"/>
                                        </a:rPr>
                                      </m:ctrlPr>
                                    </m:sSupPr>
                                    <m:e>
                                      <m:r>
                                        <a:rPr lang="en-US" sz="1200" i="1">
                                          <a:latin typeface="Cambria Math"/>
                                        </a:rPr>
                                        <m:t>𝑒</m:t>
                                      </m:r>
                                    </m:e>
                                    <m:sup>
                                      <m:r>
                                        <a:rPr lang="en-US" sz="1200" i="1">
                                          <a:latin typeface="Cambria Math"/>
                                        </a:rPr>
                                        <m:t>−</m:t>
                                      </m:r>
                                      <m:sSub>
                                        <m:sSubPr>
                                          <m:ctrlPr>
                                            <a:rPr lang="en-GB" sz="1200" i="1">
                                              <a:latin typeface="Cambria Math"/>
                                            </a:rPr>
                                          </m:ctrlPr>
                                        </m:sSubPr>
                                        <m:e>
                                          <m:r>
                                            <a:rPr lang="en-US" sz="1200" i="1">
                                              <a:latin typeface="Cambria Math"/>
                                            </a:rPr>
                                            <m:t>𝛼</m:t>
                                          </m:r>
                                        </m:e>
                                        <m:sub>
                                          <m:r>
                                            <a:rPr lang="en-US" sz="1200" i="1">
                                              <a:latin typeface="Cambria Math"/>
                                            </a:rPr>
                                            <m:t>0</m:t>
                                          </m:r>
                                        </m:sub>
                                      </m:sSub>
                                      <m:r>
                                        <a:rPr lang="en-US" sz="1200" i="1">
                                          <a:latin typeface="Cambria Math"/>
                                        </a:rPr>
                                        <m:t>𝑝</m:t>
                                      </m:r>
                                      <m:r>
                                        <a:rPr lang="en-US" sz="1200" i="1">
                                          <a:latin typeface="Cambria Math"/>
                                        </a:rPr>
                                        <m:t>∆</m:t>
                                      </m:r>
                                      <m:r>
                                        <a:rPr lang="en-US" sz="1200" i="1">
                                          <a:latin typeface="Cambria Math"/>
                                        </a:rPr>
                                        <m:t>𝑧</m:t>
                                      </m:r>
                                    </m:sup>
                                  </m:sSup>
                                </m:e>
                              </m:nary>
                            </m:e>
                            <m:e>
                              <m:sSub>
                                <m:sSubPr>
                                  <m:ctrlPr>
                                    <a:rPr lang="en-GB" sz="1200" i="1">
                                      <a:latin typeface="Cambria Math"/>
                                    </a:rPr>
                                  </m:ctrlPr>
                                </m:sSubPr>
                                <m:e>
                                  <m:r>
                                    <a:rPr lang="en-US" sz="1200" i="1">
                                      <a:latin typeface="Cambria Math"/>
                                    </a:rPr>
                                    <m:t>𝑧</m:t>
                                  </m:r>
                                </m:e>
                                <m:sub>
                                  <m:r>
                                    <a:rPr lang="en-US" sz="1200" i="1">
                                      <a:latin typeface="Cambria Math"/>
                                    </a:rPr>
                                    <m:t>𝑖</m:t>
                                  </m:r>
                                </m:sub>
                              </m:sSub>
                              <m:r>
                                <a:rPr lang="en-US" sz="1200" i="1">
                                  <a:latin typeface="Cambria Math"/>
                                </a:rPr>
                                <m:t>=</m:t>
                              </m:r>
                              <m:r>
                                <a:rPr lang="en-US" sz="1200" i="1">
                                  <a:latin typeface="Cambria Math"/>
                                </a:rPr>
                                <m:t>𝑖</m:t>
                              </m:r>
                              <m:r>
                                <a:rPr lang="en-US" sz="1200" i="1">
                                  <a:latin typeface="Cambria Math"/>
                                </a:rPr>
                                <m:t>∆</m:t>
                              </m:r>
                              <m:r>
                                <a:rPr lang="en-US" sz="1200" i="1">
                                  <a:latin typeface="Cambria Math"/>
                                </a:rPr>
                                <m:t>𝑧</m:t>
                              </m:r>
                              <m:r>
                                <a:rPr lang="en-US" sz="1200" i="1">
                                  <a:latin typeface="Cambria Math"/>
                                </a:rPr>
                                <m:t>=</m:t>
                              </m:r>
                              <m:r>
                                <a:rPr lang="en-US" sz="1200" i="1">
                                  <a:latin typeface="Cambria Math"/>
                                </a:rPr>
                                <m:t>𝑖</m:t>
                              </m:r>
                              <m:sSub>
                                <m:sSubPr>
                                  <m:ctrlPr>
                                    <a:rPr lang="en-GB" sz="1200" i="1">
                                      <a:latin typeface="Cambria Math"/>
                                    </a:rPr>
                                  </m:ctrlPr>
                                </m:sSubPr>
                                <m:e>
                                  <m:r>
                                    <a:rPr lang="en-US" sz="1200" i="1">
                                      <a:latin typeface="Cambria Math"/>
                                    </a:rPr>
                                    <m:t>𝑣</m:t>
                                  </m:r>
                                </m:e>
                                <m:sub>
                                  <m:r>
                                    <a:rPr lang="en-US" sz="1200" i="1">
                                      <a:latin typeface="Cambria Math"/>
                                    </a:rPr>
                                    <m:t>𝑔</m:t>
                                  </m:r>
                                  <m:r>
                                    <a:rPr lang="en-US" sz="1200" i="1">
                                      <a:latin typeface="Cambria Math"/>
                                    </a:rPr>
                                    <m:t>0</m:t>
                                  </m:r>
                                </m:sub>
                              </m:sSub>
                              <m:sSub>
                                <m:sSubPr>
                                  <m:ctrlPr>
                                    <a:rPr lang="en-GB" sz="1200" i="1">
                                      <a:latin typeface="Cambria Math"/>
                                    </a:rPr>
                                  </m:ctrlPr>
                                </m:sSubPr>
                                <m:e>
                                  <m:r>
                                    <a:rPr lang="en-US" sz="1200" i="1">
                                      <a:latin typeface="Cambria Math"/>
                                    </a:rPr>
                                    <m:t>𝑇</m:t>
                                  </m:r>
                                </m:e>
                                <m:sub>
                                  <m:r>
                                    <a:rPr lang="en-US" sz="1200" i="1">
                                      <a:latin typeface="Cambria Math"/>
                                    </a:rPr>
                                    <m:t>𝑏</m:t>
                                  </m:r>
                                </m:sub>
                              </m:sSub>
                              <m:r>
                                <a:rPr lang="en-US" sz="1200" i="1">
                                  <a:latin typeface="Cambria Math"/>
                                </a:rPr>
                                <m:t>=</m:t>
                              </m:r>
                              <m:r>
                                <a:rPr lang="en-US" sz="1200" i="1">
                                  <a:latin typeface="Cambria Math"/>
                                </a:rPr>
                                <m:t>𝑖𝐿</m:t>
                              </m:r>
                              <m:f>
                                <m:fPr>
                                  <m:ctrlPr>
                                    <a:rPr lang="en-GB" sz="1200" i="1">
                                      <a:latin typeface="Cambria Math"/>
                                    </a:rPr>
                                  </m:ctrlPr>
                                </m:fPr>
                                <m:num>
                                  <m:sSub>
                                    <m:sSubPr>
                                      <m:ctrlPr>
                                        <a:rPr lang="en-GB" sz="1200" i="1">
                                          <a:latin typeface="Cambria Math"/>
                                        </a:rPr>
                                      </m:ctrlPr>
                                    </m:sSubPr>
                                    <m:e>
                                      <m:r>
                                        <a:rPr lang="en-US" sz="1200" i="1">
                                          <a:latin typeface="Cambria Math"/>
                                        </a:rPr>
                                        <m:t>𝑇</m:t>
                                      </m:r>
                                    </m:e>
                                    <m:sub>
                                      <m:r>
                                        <a:rPr lang="en-US" sz="1200" i="1">
                                          <a:latin typeface="Cambria Math"/>
                                        </a:rPr>
                                        <m:t>𝑏</m:t>
                                      </m:r>
                                    </m:sub>
                                  </m:sSub>
                                </m:num>
                                <m:den>
                                  <m:sSub>
                                    <m:sSubPr>
                                      <m:ctrlPr>
                                        <a:rPr lang="en-GB" sz="1200" i="1">
                                          <a:latin typeface="Cambria Math"/>
                                        </a:rPr>
                                      </m:ctrlPr>
                                    </m:sSubPr>
                                    <m:e>
                                      <m:r>
                                        <a:rPr lang="en-US" sz="1200" i="1">
                                          <a:latin typeface="Cambria Math"/>
                                        </a:rPr>
                                        <m:t>𝑇</m:t>
                                      </m:r>
                                    </m:e>
                                    <m:sub>
                                      <m:r>
                                        <a:rPr lang="en-US" sz="1200" i="1">
                                          <a:latin typeface="Cambria Math"/>
                                        </a:rPr>
                                        <m:t>𝑓</m:t>
                                      </m:r>
                                      <m:r>
                                        <a:rPr lang="en-US" sz="1200" i="1">
                                          <a:latin typeface="Cambria Math"/>
                                        </a:rPr>
                                        <m:t>0</m:t>
                                      </m:r>
                                    </m:sub>
                                  </m:sSub>
                                </m:den>
                              </m:f>
                            </m:e>
                            <m:e>
                              <m:sSub>
                                <m:sSubPr>
                                  <m:ctrlPr>
                                    <a:rPr lang="en-GB" sz="1200" i="1">
                                      <a:latin typeface="Cambria Math"/>
                                    </a:rPr>
                                  </m:ctrlPr>
                                </m:sSubPr>
                                <m:e>
                                  <m:r>
                                    <a:rPr lang="en-US" sz="1200" i="1">
                                      <a:latin typeface="Cambria Math"/>
                                    </a:rPr>
                                    <m:t>𝑇</m:t>
                                  </m:r>
                                </m:e>
                                <m:sub>
                                  <m:r>
                                    <a:rPr lang="en-US" sz="1200" i="1">
                                      <a:latin typeface="Cambria Math"/>
                                    </a:rPr>
                                    <m:t>𝑓</m:t>
                                  </m:r>
                                  <m:r>
                                    <a:rPr lang="en-US" sz="1200" i="1">
                                      <a:latin typeface="Cambria Math"/>
                                    </a:rPr>
                                    <m:t>0</m:t>
                                  </m:r>
                                </m:sub>
                              </m:sSub>
                              <m:r>
                                <a:rPr lang="en-US" sz="1200" i="1">
                                  <a:latin typeface="Cambria Math"/>
                                </a:rPr>
                                <m:t>=</m:t>
                              </m:r>
                              <m:f>
                                <m:fPr>
                                  <m:ctrlPr>
                                    <a:rPr lang="en-GB" sz="1200" i="1">
                                      <a:latin typeface="Cambria Math"/>
                                    </a:rPr>
                                  </m:ctrlPr>
                                </m:fPr>
                                <m:num>
                                  <m:r>
                                    <a:rPr lang="en-US" sz="1200" i="1">
                                      <a:latin typeface="Cambria Math"/>
                                    </a:rPr>
                                    <m:t>𝐿</m:t>
                                  </m:r>
                                </m:num>
                                <m:den>
                                  <m:sSub>
                                    <m:sSubPr>
                                      <m:ctrlPr>
                                        <a:rPr lang="en-GB" sz="1200" i="1">
                                          <a:latin typeface="Cambria Math"/>
                                        </a:rPr>
                                      </m:ctrlPr>
                                    </m:sSubPr>
                                    <m:e>
                                      <m:r>
                                        <a:rPr lang="en-US" sz="1200" i="1">
                                          <a:latin typeface="Cambria Math"/>
                                        </a:rPr>
                                        <m:t>𝑣</m:t>
                                      </m:r>
                                    </m:e>
                                    <m:sub>
                                      <m:r>
                                        <a:rPr lang="en-US" sz="1200" i="1">
                                          <a:latin typeface="Cambria Math"/>
                                        </a:rPr>
                                        <m:t>𝑔</m:t>
                                      </m:r>
                                      <m:r>
                                        <a:rPr lang="en-US" sz="1200" i="1">
                                          <a:latin typeface="Cambria Math"/>
                                        </a:rPr>
                                        <m:t>0</m:t>
                                      </m:r>
                                    </m:sub>
                                  </m:sSub>
                                </m:den>
                              </m:f>
                            </m:e>
                          </m:eqArr>
                        </m:e>
                      </m:d>
                    </m:oMath>
                  </m:oMathPara>
                </a14:m>
                <a:endParaRPr lang="en-GB" dirty="0"/>
              </a:p>
            </p:txBody>
          </p:sp>
        </mc:Choice>
        <mc:Fallback xmlns="">
          <p:sp>
            <p:nvSpPr>
              <p:cNvPr id="16397" name="Rectangle 16396"/>
              <p:cNvSpPr>
                <a:spLocks noRot="1" noChangeAspect="1" noMove="1" noResize="1" noEditPoints="1" noAdjustHandles="1" noChangeArrowheads="1" noChangeShapeType="1" noTextEdit="1"/>
              </p:cNvSpPr>
              <p:nvPr/>
            </p:nvSpPr>
            <p:spPr>
              <a:xfrm>
                <a:off x="195659" y="5209222"/>
                <a:ext cx="4572000" cy="1491114"/>
              </a:xfrm>
              <a:prstGeom prst="rect">
                <a:avLst/>
              </a:prstGeom>
              <a:blipFill rotWithShape="1">
                <a:blip r:embed="rId4" cstate="print"/>
                <a:stretch>
                  <a:fillRect/>
                </a:stretch>
              </a:blipFill>
            </p:spPr>
            <p:txBody>
              <a:bodyPr/>
              <a:lstStyle/>
              <a:p>
                <a:r>
                  <a:rPr lang="en-GB">
                    <a:noFill/>
                  </a:rPr>
                  <a:t> </a:t>
                </a:r>
              </a:p>
            </p:txBody>
          </p:sp>
        </mc:Fallback>
      </mc:AlternateContent>
      <p:sp>
        <p:nvSpPr>
          <p:cNvPr id="49" name="TextBox 48"/>
          <p:cNvSpPr txBox="1"/>
          <p:nvPr/>
        </p:nvSpPr>
        <p:spPr>
          <a:xfrm>
            <a:off x="3024189" y="3886200"/>
            <a:ext cx="5187949"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400" dirty="0" smtClean="0"/>
              <a:t>E</a:t>
            </a:r>
            <a:r>
              <a:rPr lang="en-GB" sz="1400" baseline="-25000" dirty="0" smtClean="0"/>
              <a:t>b,p</a:t>
            </a:r>
            <a:r>
              <a:rPr lang="en-GB" sz="1400" dirty="0" smtClean="0"/>
              <a:t> represents the previous bunches fundamental mode induced fields and E</a:t>
            </a:r>
            <a:r>
              <a:rPr lang="en-GB" sz="1400" baseline="-25000" dirty="0" smtClean="0"/>
              <a:t>i,b</a:t>
            </a:r>
            <a:r>
              <a:rPr lang="en-GB" sz="1400" dirty="0" smtClean="0"/>
              <a:t> represents the total fundamental mode electric field seen by the reference bunch from its induced field and previous bunches induced fields.</a:t>
            </a:r>
            <a:endParaRPr lang="en-GB" sz="1400" dirty="0"/>
          </a:p>
        </p:txBody>
      </p:sp>
      <mc:AlternateContent xmlns:mc="http://schemas.openxmlformats.org/markup-compatibility/2006" xmlns:a14="http://schemas.microsoft.com/office/drawing/2010/main">
        <mc:Choice Requires="a14">
          <p:sp>
            <p:nvSpPr>
              <p:cNvPr id="16399" name="Rectangle 16398"/>
              <p:cNvSpPr/>
              <p:nvPr/>
            </p:nvSpPr>
            <p:spPr>
              <a:xfrm>
                <a:off x="4612335" y="5402384"/>
                <a:ext cx="3516604" cy="110479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GB" sz="1200" i="1">
                              <a:latin typeface="Cambria Math"/>
                            </a:rPr>
                          </m:ctrlPr>
                        </m:dPr>
                        <m:e>
                          <m:eqArr>
                            <m:eqArrPr>
                              <m:ctrlPr>
                                <a:rPr lang="en-GB" sz="1200" i="1">
                                  <a:latin typeface="Cambria Math"/>
                                </a:rPr>
                              </m:ctrlPr>
                            </m:eqArrPr>
                            <m:e>
                              <m:sSub>
                                <m:sSubPr>
                                  <m:ctrlPr>
                                    <a:rPr lang="en-GB" sz="1200" i="1">
                                      <a:latin typeface="Cambria Math"/>
                                    </a:rPr>
                                  </m:ctrlPr>
                                </m:sSubPr>
                                <m:e>
                                  <m:acc>
                                    <m:accPr>
                                      <m:chr m:val="̃"/>
                                      <m:ctrlPr>
                                        <a:rPr lang="en-GB" sz="1200" i="1">
                                          <a:latin typeface="Cambria Math"/>
                                        </a:rPr>
                                      </m:ctrlPr>
                                    </m:accPr>
                                    <m:e>
                                      <m:r>
                                        <a:rPr lang="en-US" sz="1200" i="1">
                                          <a:latin typeface="Cambria Math"/>
                                        </a:rPr>
                                        <m:t>𝐸</m:t>
                                      </m:r>
                                    </m:e>
                                  </m:acc>
                                </m:e>
                                <m:sub>
                                  <m:r>
                                    <a:rPr lang="en-US" sz="1200" i="1">
                                      <a:latin typeface="Cambria Math"/>
                                    </a:rPr>
                                    <m:t>𝑖</m:t>
                                  </m:r>
                                  <m:r>
                                    <a:rPr lang="en-US" sz="1200" i="1">
                                      <a:latin typeface="Cambria Math"/>
                                    </a:rPr>
                                    <m:t>,</m:t>
                                  </m:r>
                                  <m:r>
                                    <a:rPr lang="en-US" sz="1200" i="1">
                                      <a:latin typeface="Cambria Math"/>
                                    </a:rPr>
                                    <m:t>𝑏</m:t>
                                  </m:r>
                                </m:sub>
                              </m:sSub>
                              <m:r>
                                <a:rPr lang="en-US" sz="1200" i="1">
                                  <a:latin typeface="Cambria Math"/>
                                </a:rPr>
                                <m:t>=</m:t>
                              </m:r>
                              <m:sSup>
                                <m:sSupPr>
                                  <m:ctrlPr>
                                    <a:rPr lang="en-GB" sz="1200" i="1">
                                      <a:latin typeface="Cambria Math"/>
                                    </a:rPr>
                                  </m:ctrlPr>
                                </m:sSupPr>
                                <m:e>
                                  <m:sSub>
                                    <m:sSubPr>
                                      <m:ctrlPr>
                                        <a:rPr lang="en-GB" sz="1200" i="1">
                                          <a:latin typeface="Cambria Math"/>
                                        </a:rPr>
                                      </m:ctrlPr>
                                    </m:sSubPr>
                                    <m:e>
                                      <m:r>
                                        <a:rPr lang="en-US" sz="1200" i="1">
                                          <a:latin typeface="Cambria Math"/>
                                        </a:rPr>
                                        <m:t>𝐸</m:t>
                                      </m:r>
                                    </m:e>
                                    <m:sub>
                                      <m:r>
                                        <a:rPr lang="en-US" sz="1200" i="1">
                                          <a:latin typeface="Cambria Math"/>
                                        </a:rPr>
                                        <m:t>𝑏</m:t>
                                      </m:r>
                                      <m:r>
                                        <a:rPr lang="en-US" sz="1200" i="1">
                                          <a:latin typeface="Cambria Math"/>
                                        </a:rPr>
                                        <m:t>0</m:t>
                                      </m:r>
                                    </m:sub>
                                  </m:sSub>
                                  <m:r>
                                    <a:rPr lang="en-US" sz="1200" i="1">
                                      <a:latin typeface="Cambria Math"/>
                                    </a:rPr>
                                    <m:t>𝑒</m:t>
                                  </m:r>
                                </m:e>
                                <m:sup>
                                  <m:r>
                                    <a:rPr lang="en-US" sz="1200" i="1">
                                      <a:latin typeface="Cambria Math"/>
                                    </a:rPr>
                                    <m:t>𝑗</m:t>
                                  </m:r>
                                  <m:r>
                                    <a:rPr lang="en-US" sz="1200" i="1">
                                      <a:latin typeface="Cambria Math"/>
                                    </a:rPr>
                                    <m:t>(</m:t>
                                  </m:r>
                                  <m:sSub>
                                    <m:sSubPr>
                                      <m:ctrlPr>
                                        <a:rPr lang="en-GB" sz="1200" i="1">
                                          <a:latin typeface="Cambria Math"/>
                                        </a:rPr>
                                      </m:ctrlPr>
                                    </m:sSubPr>
                                    <m:e>
                                      <m:r>
                                        <a:rPr lang="en-US" sz="1200" i="1">
                                          <a:latin typeface="Cambria Math"/>
                                        </a:rPr>
                                        <m:t>𝑘</m:t>
                                      </m:r>
                                    </m:e>
                                    <m:sub>
                                      <m:r>
                                        <a:rPr lang="en-US" sz="1200" i="1">
                                          <a:latin typeface="Cambria Math"/>
                                        </a:rPr>
                                        <m:t>𝑏</m:t>
                                      </m:r>
                                    </m:sub>
                                  </m:sSub>
                                  <m:sSub>
                                    <m:sSubPr>
                                      <m:ctrlPr>
                                        <a:rPr lang="en-GB" sz="1200" i="1">
                                          <a:latin typeface="Cambria Math"/>
                                        </a:rPr>
                                      </m:ctrlPr>
                                    </m:sSubPr>
                                    <m:e>
                                      <m:r>
                                        <a:rPr lang="en-US" sz="1200" i="1">
                                          <a:latin typeface="Cambria Math"/>
                                        </a:rPr>
                                        <m:t>𝑧</m:t>
                                      </m:r>
                                    </m:e>
                                    <m:sub>
                                      <m:r>
                                        <a:rPr lang="en-US" sz="1200" i="1">
                                          <a:latin typeface="Cambria Math"/>
                                        </a:rPr>
                                        <m:t>𝑖</m:t>
                                      </m:r>
                                    </m:sub>
                                  </m:sSub>
                                  <m:r>
                                    <a:rPr lang="en-US" sz="1200" i="1">
                                      <a:latin typeface="Cambria Math"/>
                                    </a:rPr>
                                    <m:t>−</m:t>
                                  </m:r>
                                  <m:sSub>
                                    <m:sSubPr>
                                      <m:ctrlPr>
                                        <a:rPr lang="en-GB" sz="1200" i="1">
                                          <a:latin typeface="Cambria Math"/>
                                        </a:rPr>
                                      </m:ctrlPr>
                                    </m:sSubPr>
                                    <m:e>
                                      <m:r>
                                        <a:rPr lang="en-US" sz="1200" i="1">
                                          <a:latin typeface="Cambria Math"/>
                                        </a:rPr>
                                        <m:t>𝜔</m:t>
                                      </m:r>
                                    </m:e>
                                    <m:sub>
                                      <m:r>
                                        <a:rPr lang="en-US" sz="1200" i="1">
                                          <a:latin typeface="Cambria Math"/>
                                        </a:rPr>
                                        <m:t>0</m:t>
                                      </m:r>
                                    </m:sub>
                                  </m:sSub>
                                  <m:r>
                                    <a:rPr lang="en-US" sz="1200" i="1">
                                      <a:latin typeface="Cambria Math"/>
                                    </a:rPr>
                                    <m:t>𝑡</m:t>
                                  </m:r>
                                  <m:r>
                                    <a:rPr lang="en-US" sz="1200" i="1">
                                      <a:latin typeface="Cambria Math"/>
                                    </a:rPr>
                                    <m:t>)</m:t>
                                  </m:r>
                                </m:sup>
                              </m:sSup>
                              <m:d>
                                <m:dPr>
                                  <m:begChr m:val="["/>
                                  <m:endChr m:val="]"/>
                                  <m:ctrlPr>
                                    <a:rPr lang="en-GB" sz="1200" i="1">
                                      <a:latin typeface="Cambria Math"/>
                                    </a:rPr>
                                  </m:ctrlPr>
                                </m:dPr>
                                <m:e>
                                  <m:f>
                                    <m:fPr>
                                      <m:ctrlPr>
                                        <a:rPr lang="en-GB" sz="1200" i="1">
                                          <a:latin typeface="Cambria Math"/>
                                        </a:rPr>
                                      </m:ctrlPr>
                                    </m:fPr>
                                    <m:num>
                                      <m:r>
                                        <a:rPr lang="en-US" sz="1200" i="1">
                                          <a:latin typeface="Cambria Math"/>
                                        </a:rPr>
                                        <m:t>1</m:t>
                                      </m:r>
                                    </m:num>
                                    <m:den>
                                      <m:r>
                                        <a:rPr lang="en-US" sz="1200" i="1">
                                          <a:latin typeface="Cambria Math"/>
                                        </a:rPr>
                                        <m:t>2</m:t>
                                      </m:r>
                                    </m:den>
                                  </m:f>
                                  <m:r>
                                    <a:rPr lang="en-US" sz="1200" i="1">
                                      <a:latin typeface="Cambria Math"/>
                                    </a:rPr>
                                    <m:t>+</m:t>
                                  </m:r>
                                  <m:r>
                                    <a:rPr lang="en-US" sz="1200" i="1">
                                      <a:latin typeface="Cambria Math"/>
                                    </a:rPr>
                                    <m:t>𝐴</m:t>
                                  </m:r>
                                  <m:sSup>
                                    <m:sSupPr>
                                      <m:ctrlPr>
                                        <a:rPr lang="en-GB" sz="1200" i="1">
                                          <a:latin typeface="Cambria Math"/>
                                        </a:rPr>
                                      </m:ctrlPr>
                                    </m:sSupPr>
                                    <m:e>
                                      <m:r>
                                        <a:rPr lang="en-US" sz="1200" i="1">
                                          <a:latin typeface="Cambria Math"/>
                                        </a:rPr>
                                        <m:t>𝑒</m:t>
                                      </m:r>
                                    </m:e>
                                    <m:sup>
                                      <m:r>
                                        <a:rPr lang="en-US" sz="1200" i="1">
                                          <a:latin typeface="Cambria Math"/>
                                        </a:rPr>
                                        <m:t>𝑖</m:t>
                                      </m:r>
                                      <m:r>
                                        <a:rPr lang="en-US" sz="1200" i="1">
                                          <a:latin typeface="Cambria Math"/>
                                        </a:rPr>
                                        <m:t>𝜃</m:t>
                                      </m:r>
                                    </m:sup>
                                  </m:sSup>
                                  <m:r>
                                    <a:rPr lang="en-US" sz="1200" i="1">
                                      <a:latin typeface="Cambria Math"/>
                                    </a:rPr>
                                    <m:t>(1−</m:t>
                                  </m:r>
                                  <m:sSup>
                                    <m:sSupPr>
                                      <m:ctrlPr>
                                        <a:rPr lang="en-GB" sz="1200" i="1">
                                          <a:latin typeface="Cambria Math"/>
                                        </a:rPr>
                                      </m:ctrlPr>
                                    </m:sSupPr>
                                    <m:e>
                                      <m:r>
                                        <a:rPr lang="en-US" sz="1200" i="1">
                                          <a:latin typeface="Cambria Math"/>
                                        </a:rPr>
                                        <m:t>𝑒</m:t>
                                      </m:r>
                                    </m:e>
                                    <m:sup>
                                      <m:r>
                                        <a:rPr lang="en-US" sz="1200" i="1">
                                          <a:latin typeface="Cambria Math"/>
                                        </a:rPr>
                                        <m:t>−(</m:t>
                                      </m:r>
                                      <m:r>
                                        <a:rPr lang="en-US" sz="1200" i="1">
                                          <a:latin typeface="Cambria Math"/>
                                        </a:rPr>
                                        <m:t>𝑗</m:t>
                                      </m:r>
                                      <m:f>
                                        <m:fPr>
                                          <m:ctrlPr>
                                            <a:rPr lang="en-GB" sz="1200" i="1">
                                              <a:latin typeface="Cambria Math"/>
                                            </a:rPr>
                                          </m:ctrlPr>
                                        </m:fPr>
                                        <m:num>
                                          <m:r>
                                            <a:rPr lang="en-US" sz="1200" i="1">
                                              <a:latin typeface="Cambria Math"/>
                                            </a:rPr>
                                            <m:t>∆</m:t>
                                          </m:r>
                                          <m:r>
                                            <a:rPr lang="en-US" sz="1200" i="1">
                                              <a:latin typeface="Cambria Math"/>
                                            </a:rPr>
                                            <m:t>𝜔</m:t>
                                          </m:r>
                                        </m:num>
                                        <m:den>
                                          <m:sSub>
                                            <m:sSubPr>
                                              <m:ctrlPr>
                                                <a:rPr lang="en-GB" sz="1200" i="1">
                                                  <a:latin typeface="Cambria Math"/>
                                                </a:rPr>
                                              </m:ctrlPr>
                                            </m:sSubPr>
                                            <m:e>
                                              <m:r>
                                                <a:rPr lang="en-US" sz="1200" i="1">
                                                  <a:latin typeface="Cambria Math"/>
                                                </a:rPr>
                                                <m:t>𝑣</m:t>
                                              </m:r>
                                            </m:e>
                                            <m:sub>
                                              <m:r>
                                                <a:rPr lang="en-US" sz="1200" i="1">
                                                  <a:latin typeface="Cambria Math"/>
                                                </a:rPr>
                                                <m:t>𝑔</m:t>
                                              </m:r>
                                              <m:r>
                                                <a:rPr lang="en-US" sz="1200" i="1">
                                                  <a:latin typeface="Cambria Math"/>
                                                </a:rPr>
                                                <m:t>0</m:t>
                                              </m:r>
                                            </m:sub>
                                          </m:sSub>
                                        </m:den>
                                      </m:f>
                                      <m:r>
                                        <a:rPr lang="en-US" sz="1200" i="1">
                                          <a:latin typeface="Cambria Math"/>
                                        </a:rPr>
                                        <m:t>+</m:t>
                                      </m:r>
                                      <m:sSub>
                                        <m:sSubPr>
                                          <m:ctrlPr>
                                            <a:rPr lang="en-GB" sz="1200" i="1">
                                              <a:latin typeface="Cambria Math"/>
                                            </a:rPr>
                                          </m:ctrlPr>
                                        </m:sSubPr>
                                        <m:e>
                                          <m:r>
                                            <a:rPr lang="en-US" sz="1200" i="1">
                                              <a:latin typeface="Cambria Math"/>
                                            </a:rPr>
                                            <m:t>𝛼</m:t>
                                          </m:r>
                                        </m:e>
                                        <m:sub>
                                          <m:r>
                                            <a:rPr lang="en-US" sz="1200" i="1">
                                              <a:latin typeface="Cambria Math"/>
                                            </a:rPr>
                                            <m:t>0</m:t>
                                          </m:r>
                                        </m:sub>
                                      </m:sSub>
                                      <m:r>
                                        <a:rPr lang="en-US" sz="1200" i="1">
                                          <a:latin typeface="Cambria Math"/>
                                        </a:rPr>
                                        <m:t>)</m:t>
                                      </m:r>
                                      <m:sSub>
                                        <m:sSubPr>
                                          <m:ctrlPr>
                                            <a:rPr lang="en-GB" sz="1200" i="1">
                                              <a:latin typeface="Cambria Math"/>
                                            </a:rPr>
                                          </m:ctrlPr>
                                        </m:sSubPr>
                                        <m:e>
                                          <m:r>
                                            <a:rPr lang="en-US" sz="1200" i="1">
                                              <a:latin typeface="Cambria Math"/>
                                            </a:rPr>
                                            <m:t>𝑧</m:t>
                                          </m:r>
                                        </m:e>
                                        <m:sub>
                                          <m:r>
                                            <a:rPr lang="en-US" sz="1200" i="1">
                                              <a:latin typeface="Cambria Math"/>
                                            </a:rPr>
                                            <m:t>𝑖</m:t>
                                          </m:r>
                                        </m:sub>
                                      </m:sSub>
                                    </m:sup>
                                  </m:sSup>
                                  <m:r>
                                    <a:rPr lang="en-US" sz="1200" i="1">
                                      <a:latin typeface="Cambria Math"/>
                                    </a:rPr>
                                    <m:t>)</m:t>
                                  </m:r>
                                </m:e>
                              </m:d>
                            </m:e>
                            <m:e>
                              <m:r>
                                <a:rPr lang="en-US" sz="1200" i="1">
                                  <a:latin typeface="Cambria Math"/>
                                </a:rPr>
                                <m:t>𝐴</m:t>
                              </m:r>
                              <m:sSup>
                                <m:sSupPr>
                                  <m:ctrlPr>
                                    <a:rPr lang="en-GB" sz="1200" i="1">
                                      <a:latin typeface="Cambria Math"/>
                                    </a:rPr>
                                  </m:ctrlPr>
                                </m:sSupPr>
                                <m:e>
                                  <m:r>
                                    <a:rPr lang="en-US" sz="1200" i="1">
                                      <a:latin typeface="Cambria Math"/>
                                    </a:rPr>
                                    <m:t>𝑒</m:t>
                                  </m:r>
                                </m:e>
                                <m:sup>
                                  <m:r>
                                    <a:rPr lang="en-US" sz="1200" i="1">
                                      <a:latin typeface="Cambria Math"/>
                                    </a:rPr>
                                    <m:t>𝑖</m:t>
                                  </m:r>
                                  <m:r>
                                    <a:rPr lang="en-US" sz="1200" i="1">
                                      <a:latin typeface="Cambria Math"/>
                                    </a:rPr>
                                    <m:t>𝜃</m:t>
                                  </m:r>
                                </m:sup>
                              </m:sSup>
                              <m:r>
                                <a:rPr lang="en-US" sz="1200" i="1">
                                  <a:latin typeface="Cambria Math"/>
                                </a:rPr>
                                <m:t>=</m:t>
                              </m:r>
                              <m:f>
                                <m:fPr>
                                  <m:ctrlPr>
                                    <a:rPr lang="en-GB" sz="1200" i="1">
                                      <a:latin typeface="Cambria Math"/>
                                    </a:rPr>
                                  </m:ctrlPr>
                                </m:fPr>
                                <m:num>
                                  <m:sSup>
                                    <m:sSupPr>
                                      <m:ctrlPr>
                                        <a:rPr lang="en-GB" sz="1200" i="1">
                                          <a:latin typeface="Cambria Math"/>
                                        </a:rPr>
                                      </m:ctrlPr>
                                    </m:sSupPr>
                                    <m:e>
                                      <m:r>
                                        <a:rPr lang="en-US" sz="1200" i="1">
                                          <a:latin typeface="Cambria Math"/>
                                        </a:rPr>
                                        <m:t>𝑒</m:t>
                                      </m:r>
                                    </m:e>
                                    <m:sup>
                                      <m:r>
                                        <a:rPr lang="en-US" sz="1200" i="1">
                                          <a:latin typeface="Cambria Math"/>
                                        </a:rPr>
                                        <m:t>−(</m:t>
                                      </m:r>
                                      <m:r>
                                        <a:rPr lang="en-US" sz="1200" i="1">
                                          <a:latin typeface="Cambria Math"/>
                                        </a:rPr>
                                        <m:t>𝑗</m:t>
                                      </m:r>
                                      <m:r>
                                        <a:rPr lang="en-US" sz="1200" i="1">
                                          <a:latin typeface="Cambria Math"/>
                                        </a:rPr>
                                        <m:t>2</m:t>
                                      </m:r>
                                      <m:r>
                                        <a:rPr lang="en-US" sz="1200" i="1">
                                          <a:latin typeface="Cambria Math"/>
                                        </a:rPr>
                                        <m:t>𝜋</m:t>
                                      </m:r>
                                      <m:f>
                                        <m:fPr>
                                          <m:ctrlPr>
                                            <a:rPr lang="en-GB" sz="1200" i="1">
                                              <a:latin typeface="Cambria Math"/>
                                            </a:rPr>
                                          </m:ctrlPr>
                                        </m:fPr>
                                        <m:num>
                                          <m:r>
                                            <a:rPr lang="en-US" sz="1200" i="1">
                                              <a:latin typeface="Cambria Math"/>
                                            </a:rPr>
                                            <m:t>∆</m:t>
                                          </m:r>
                                          <m:r>
                                            <a:rPr lang="en-US" sz="1200" i="1">
                                              <a:latin typeface="Cambria Math"/>
                                            </a:rPr>
                                            <m:t>𝜔</m:t>
                                          </m:r>
                                        </m:num>
                                        <m:den>
                                          <m:r>
                                            <a:rPr lang="en-US" sz="1200" i="1">
                                              <a:latin typeface="Cambria Math"/>
                                            </a:rPr>
                                            <m:t>𝜔</m:t>
                                          </m:r>
                                        </m:den>
                                      </m:f>
                                      <m:r>
                                        <a:rPr lang="en-US" sz="1200" i="1">
                                          <a:latin typeface="Cambria Math"/>
                                        </a:rPr>
                                        <m:t>+</m:t>
                                      </m:r>
                                      <m:sSub>
                                        <m:sSubPr>
                                          <m:ctrlPr>
                                            <a:rPr lang="en-GB" sz="1200" i="1">
                                              <a:latin typeface="Cambria Math"/>
                                            </a:rPr>
                                          </m:ctrlPr>
                                        </m:sSubPr>
                                        <m:e>
                                          <m:r>
                                            <a:rPr lang="en-US" sz="1200" i="1">
                                              <a:latin typeface="Cambria Math"/>
                                            </a:rPr>
                                            <m:t>𝛼</m:t>
                                          </m:r>
                                        </m:e>
                                        <m:sub>
                                          <m:r>
                                            <a:rPr lang="en-US" sz="1200" i="1">
                                              <a:latin typeface="Cambria Math"/>
                                            </a:rPr>
                                            <m:t>0</m:t>
                                          </m:r>
                                        </m:sub>
                                      </m:sSub>
                                      <m:r>
                                        <a:rPr lang="en-US" sz="1200" i="1">
                                          <a:latin typeface="Cambria Math"/>
                                        </a:rPr>
                                        <m:t>∆</m:t>
                                      </m:r>
                                      <m:r>
                                        <a:rPr lang="en-US" sz="1200" i="1">
                                          <a:latin typeface="Cambria Math"/>
                                        </a:rPr>
                                        <m:t>𝑧</m:t>
                                      </m:r>
                                      <m:r>
                                        <a:rPr lang="en-US" sz="1200" i="1">
                                          <a:latin typeface="Cambria Math"/>
                                        </a:rPr>
                                        <m:t>)</m:t>
                                      </m:r>
                                    </m:sup>
                                  </m:sSup>
                                </m:num>
                                <m:den>
                                  <m:r>
                                    <a:rPr lang="en-US" sz="1200" i="1">
                                      <a:latin typeface="Cambria Math"/>
                                    </a:rPr>
                                    <m:t>1−</m:t>
                                  </m:r>
                                  <m:sSup>
                                    <m:sSupPr>
                                      <m:ctrlPr>
                                        <a:rPr lang="en-GB" sz="1200" i="1">
                                          <a:latin typeface="Cambria Math"/>
                                        </a:rPr>
                                      </m:ctrlPr>
                                    </m:sSupPr>
                                    <m:e>
                                      <m:r>
                                        <a:rPr lang="en-US" sz="1200" i="1">
                                          <a:latin typeface="Cambria Math"/>
                                        </a:rPr>
                                        <m:t>𝑒</m:t>
                                      </m:r>
                                    </m:e>
                                    <m:sup>
                                      <m:r>
                                        <a:rPr lang="en-US" sz="1200" i="1">
                                          <a:latin typeface="Cambria Math"/>
                                        </a:rPr>
                                        <m:t>−(</m:t>
                                      </m:r>
                                      <m:r>
                                        <a:rPr lang="en-US" sz="1200" i="1">
                                          <a:latin typeface="Cambria Math"/>
                                        </a:rPr>
                                        <m:t>𝑗</m:t>
                                      </m:r>
                                      <m:r>
                                        <a:rPr lang="en-US" sz="1200" i="1">
                                          <a:latin typeface="Cambria Math"/>
                                        </a:rPr>
                                        <m:t>2</m:t>
                                      </m:r>
                                      <m:r>
                                        <a:rPr lang="en-US" sz="1200" i="1">
                                          <a:latin typeface="Cambria Math"/>
                                        </a:rPr>
                                        <m:t>𝜋</m:t>
                                      </m:r>
                                      <m:f>
                                        <m:fPr>
                                          <m:ctrlPr>
                                            <a:rPr lang="en-GB" sz="1200" i="1">
                                              <a:latin typeface="Cambria Math"/>
                                            </a:rPr>
                                          </m:ctrlPr>
                                        </m:fPr>
                                        <m:num>
                                          <m:r>
                                            <a:rPr lang="en-US" sz="1200" i="1">
                                              <a:latin typeface="Cambria Math"/>
                                            </a:rPr>
                                            <m:t>∆</m:t>
                                          </m:r>
                                          <m:r>
                                            <a:rPr lang="en-US" sz="1200" i="1">
                                              <a:latin typeface="Cambria Math"/>
                                            </a:rPr>
                                            <m:t>𝜔</m:t>
                                          </m:r>
                                        </m:num>
                                        <m:den>
                                          <m:r>
                                            <a:rPr lang="en-US" sz="1200" i="1">
                                              <a:latin typeface="Cambria Math"/>
                                            </a:rPr>
                                            <m:t>𝜔</m:t>
                                          </m:r>
                                        </m:den>
                                      </m:f>
                                      <m:r>
                                        <a:rPr lang="en-US" sz="1200" i="1">
                                          <a:latin typeface="Cambria Math"/>
                                        </a:rPr>
                                        <m:t>+</m:t>
                                      </m:r>
                                      <m:sSub>
                                        <m:sSubPr>
                                          <m:ctrlPr>
                                            <a:rPr lang="en-GB" sz="1200" i="1">
                                              <a:latin typeface="Cambria Math"/>
                                            </a:rPr>
                                          </m:ctrlPr>
                                        </m:sSubPr>
                                        <m:e>
                                          <m:r>
                                            <a:rPr lang="en-US" sz="1200" i="1">
                                              <a:latin typeface="Cambria Math"/>
                                            </a:rPr>
                                            <m:t>𝛼</m:t>
                                          </m:r>
                                        </m:e>
                                        <m:sub>
                                          <m:r>
                                            <a:rPr lang="en-US" sz="1200" i="1">
                                              <a:latin typeface="Cambria Math"/>
                                            </a:rPr>
                                            <m:t>0</m:t>
                                          </m:r>
                                        </m:sub>
                                      </m:sSub>
                                      <m:r>
                                        <a:rPr lang="en-US" sz="1200" i="1">
                                          <a:latin typeface="Cambria Math"/>
                                        </a:rPr>
                                        <m:t>∆</m:t>
                                      </m:r>
                                      <m:r>
                                        <a:rPr lang="en-US" sz="1200" i="1">
                                          <a:latin typeface="Cambria Math"/>
                                        </a:rPr>
                                        <m:t>𝑧</m:t>
                                      </m:r>
                                      <m:r>
                                        <a:rPr lang="en-US" sz="1200" i="1">
                                          <a:latin typeface="Cambria Math"/>
                                        </a:rPr>
                                        <m:t>)</m:t>
                                      </m:r>
                                    </m:sup>
                                  </m:sSup>
                                </m:den>
                              </m:f>
                            </m:e>
                          </m:eqArr>
                        </m:e>
                      </m:d>
                    </m:oMath>
                  </m:oMathPara>
                </a14:m>
                <a:endParaRPr lang="en-GB" sz="1200" dirty="0"/>
              </a:p>
            </p:txBody>
          </p:sp>
        </mc:Choice>
        <mc:Fallback xmlns="">
          <p:sp>
            <p:nvSpPr>
              <p:cNvPr id="16399" name="Rectangle 16398"/>
              <p:cNvSpPr>
                <a:spLocks noRot="1" noChangeAspect="1" noMove="1" noResize="1" noEditPoints="1" noAdjustHandles="1" noChangeArrowheads="1" noChangeShapeType="1" noTextEdit="1"/>
              </p:cNvSpPr>
              <p:nvPr/>
            </p:nvSpPr>
            <p:spPr>
              <a:xfrm>
                <a:off x="4612335" y="5402384"/>
                <a:ext cx="3516604" cy="1104790"/>
              </a:xfrm>
              <a:prstGeom prst="rect">
                <a:avLst/>
              </a:prstGeom>
              <a:blipFill rotWithShape="1">
                <a:blip r:embed="rId5" cstate="print"/>
                <a:stretch>
                  <a:fillRect/>
                </a:stretch>
              </a:blipFill>
            </p:spPr>
            <p:txBody>
              <a:bodyPr/>
              <a:lstStyle/>
              <a:p>
                <a:r>
                  <a:rPr lang="en-GB">
                    <a:noFill/>
                  </a:rPr>
                  <a:t> </a:t>
                </a:r>
              </a:p>
            </p:txBody>
          </p:sp>
        </mc:Fallback>
      </mc:AlternateContent>
      <p:sp>
        <p:nvSpPr>
          <p:cNvPr id="16400" name="Right Arrow 16399"/>
          <p:cNvSpPr/>
          <p:nvPr/>
        </p:nvSpPr>
        <p:spPr>
          <a:xfrm>
            <a:off x="3962400" y="5954779"/>
            <a:ext cx="6096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Bunching phase</a:t>
            </a:r>
            <a:endParaRPr lang="en-US" sz="3600" dirty="0"/>
          </a:p>
        </p:txBody>
      </p:sp>
      <p:sp>
        <p:nvSpPr>
          <p:cNvPr id="5" name="Slide Number Placeholder 4"/>
          <p:cNvSpPr>
            <a:spLocks noGrp="1"/>
          </p:cNvSpPr>
          <p:nvPr>
            <p:ph type="sldNum" sz="quarter" idx="12"/>
          </p:nvPr>
        </p:nvSpPr>
        <p:spPr/>
        <p:txBody>
          <a:bodyPr/>
          <a:lstStyle/>
          <a:p>
            <a:fld id="{0937E811-FA29-4510-A3BE-64EB8B2D71F3}" type="slidenum">
              <a:rPr lang="en-US" smtClean="0">
                <a:solidFill>
                  <a:prstClr val="black">
                    <a:tint val="75000"/>
                  </a:prstClr>
                </a:solidFill>
              </a:rPr>
              <a:pPr/>
              <a:t>17</a:t>
            </a:fld>
            <a:endParaRPr lang="en-US">
              <a:solidFill>
                <a:prstClr val="black">
                  <a:tint val="75000"/>
                </a:prstClr>
              </a:solidFill>
            </a:endParaRPr>
          </a:p>
        </p:txBody>
      </p:sp>
      <mc:AlternateContent xmlns:mc="http://schemas.openxmlformats.org/markup-compatibility/2006" xmlns:a14="http://schemas.microsoft.com/office/drawing/2010/main">
        <mc:Choice Requires="a14">
          <p:sp>
            <p:nvSpPr>
              <p:cNvPr id="6" name="Rectangle 5"/>
              <p:cNvSpPr/>
              <p:nvPr/>
            </p:nvSpPr>
            <p:spPr>
              <a:xfrm>
                <a:off x="485775" y="1438275"/>
                <a:ext cx="7589898" cy="341850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endChr m:val=""/>
                          <m:ctrlPr>
                            <a:rPr lang="en-GB" sz="1400" i="1">
                              <a:latin typeface="Cambria Math"/>
                            </a:rPr>
                          </m:ctrlPr>
                        </m:dPr>
                        <m:e>
                          <m:eqArr>
                            <m:eqArrPr>
                              <m:ctrlPr>
                                <a:rPr lang="en-GB" sz="1400" i="1">
                                  <a:latin typeface="Cambria Math"/>
                                </a:rPr>
                              </m:ctrlPr>
                            </m:eqArrPr>
                            <m:e>
                              <m:r>
                                <a:rPr lang="en-US" sz="1400" i="1">
                                  <a:latin typeface="Cambria Math"/>
                                </a:rPr>
                                <m:t>2</m:t>
                              </m:r>
                              <m:r>
                                <a:rPr lang="en-US" sz="1400" i="1">
                                  <a:latin typeface="Cambria Math"/>
                                </a:rPr>
                                <m:t>𝜋</m:t>
                              </m:r>
                              <m:f>
                                <m:fPr>
                                  <m:ctrlPr>
                                    <a:rPr lang="en-GB" sz="1400" i="1">
                                      <a:latin typeface="Cambria Math"/>
                                    </a:rPr>
                                  </m:ctrlPr>
                                </m:fPr>
                                <m:num>
                                  <m:r>
                                    <a:rPr lang="en-US" sz="1400" i="1">
                                      <a:latin typeface="Cambria Math"/>
                                    </a:rPr>
                                    <m:t>∆</m:t>
                                  </m:r>
                                  <m:r>
                                    <a:rPr lang="en-US" sz="1400" i="1">
                                      <a:latin typeface="Cambria Math"/>
                                    </a:rPr>
                                    <m:t>𝜔</m:t>
                                  </m:r>
                                </m:num>
                                <m:den>
                                  <m:r>
                                    <a:rPr lang="en-US" sz="1400" i="1">
                                      <a:latin typeface="Cambria Math"/>
                                    </a:rPr>
                                    <m:t>𝜔</m:t>
                                  </m:r>
                                </m:den>
                              </m:f>
                              <m:r>
                                <a:rPr lang="en-US" sz="1400" i="1">
                                  <a:latin typeface="Cambria Math"/>
                                </a:rPr>
                                <m:t>=−</m:t>
                              </m:r>
                              <m:f>
                                <m:fPr>
                                  <m:ctrlPr>
                                    <a:rPr lang="en-GB" sz="1400" i="1">
                                      <a:latin typeface="Cambria Math"/>
                                    </a:rPr>
                                  </m:ctrlPr>
                                </m:fPr>
                                <m:num>
                                  <m:sSub>
                                    <m:sSubPr>
                                      <m:ctrlPr>
                                        <a:rPr lang="en-GB" sz="1400" i="1">
                                          <a:latin typeface="Cambria Math"/>
                                        </a:rPr>
                                      </m:ctrlPr>
                                    </m:sSubPr>
                                    <m:e>
                                      <m:r>
                                        <a:rPr lang="en-US" sz="1400" i="1">
                                          <a:latin typeface="Cambria Math"/>
                                        </a:rPr>
                                        <m:t>𝐸</m:t>
                                      </m:r>
                                    </m:e>
                                    <m:sub>
                                      <m:r>
                                        <a:rPr lang="en-US" sz="1400" i="1">
                                          <a:latin typeface="Cambria Math"/>
                                        </a:rPr>
                                        <m:t>𝑏</m:t>
                                      </m:r>
                                      <m:r>
                                        <a:rPr lang="en-US" sz="1400" i="1">
                                          <a:latin typeface="Cambria Math"/>
                                        </a:rPr>
                                        <m:t>0</m:t>
                                      </m:r>
                                    </m:sub>
                                  </m:sSub>
                                  <m:func>
                                    <m:funcPr>
                                      <m:ctrlPr>
                                        <a:rPr lang="en-GB" sz="1400" i="1">
                                          <a:latin typeface="Cambria Math"/>
                                        </a:rPr>
                                      </m:ctrlPr>
                                    </m:funcPr>
                                    <m:fName>
                                      <m:r>
                                        <m:rPr>
                                          <m:sty m:val="p"/>
                                        </m:rPr>
                                        <a:rPr lang="en-US" sz="1400">
                                          <a:latin typeface="Cambria Math"/>
                                        </a:rPr>
                                        <m:t>sin</m:t>
                                      </m:r>
                                    </m:fName>
                                    <m:e>
                                      <m:d>
                                        <m:dPr>
                                          <m:ctrlPr>
                                            <a:rPr lang="en-GB" sz="1400" i="1">
                                              <a:latin typeface="Cambria Math"/>
                                            </a:rPr>
                                          </m:ctrlPr>
                                        </m:dPr>
                                        <m:e>
                                          <m:sSub>
                                            <m:sSubPr>
                                              <m:ctrlPr>
                                                <a:rPr lang="en-GB" sz="1400" i="1">
                                                  <a:latin typeface="Cambria Math"/>
                                                </a:rPr>
                                              </m:ctrlPr>
                                            </m:sSubPr>
                                            <m:e>
                                              <m:r>
                                                <a:rPr lang="en-US" sz="1400" i="1">
                                                  <a:latin typeface="Cambria Math"/>
                                                </a:rPr>
                                                <m:t>𝜑</m:t>
                                              </m:r>
                                            </m:e>
                                            <m:sub>
                                              <m:r>
                                                <a:rPr lang="en-US" sz="1400" i="1">
                                                  <a:latin typeface="Cambria Math"/>
                                                </a:rPr>
                                                <m:t>𝑏</m:t>
                                              </m:r>
                                            </m:sub>
                                          </m:sSub>
                                        </m:e>
                                      </m:d>
                                    </m:e>
                                  </m:func>
                                </m:num>
                                <m:den>
                                  <m:sSub>
                                    <m:sSubPr>
                                      <m:ctrlPr>
                                        <a:rPr lang="en-GB" sz="1400" i="1">
                                          <a:latin typeface="Cambria Math"/>
                                        </a:rPr>
                                      </m:ctrlPr>
                                    </m:sSubPr>
                                    <m:e>
                                      <m:r>
                                        <a:rPr lang="en-US" sz="1400" i="1">
                                          <a:latin typeface="Cambria Math"/>
                                        </a:rPr>
                                        <m:t>𝐸</m:t>
                                      </m:r>
                                    </m:e>
                                    <m:sub>
                                      <m:r>
                                        <a:rPr lang="en-US" sz="1400" i="1">
                                          <a:latin typeface="Cambria Math"/>
                                        </a:rPr>
                                        <m:t>𝑔</m:t>
                                      </m:r>
                                    </m:sub>
                                  </m:sSub>
                                </m:den>
                              </m:f>
                              <m:r>
                                <a:rPr lang="en-US" sz="1400" i="1">
                                  <a:latin typeface="Cambria Math"/>
                                </a:rPr>
                                <m:t>=−</m:t>
                              </m:r>
                              <m:f>
                                <m:fPr>
                                  <m:ctrlPr>
                                    <a:rPr lang="en-GB" sz="1400" i="1">
                                      <a:latin typeface="Cambria Math"/>
                                    </a:rPr>
                                  </m:ctrlPr>
                                </m:fPr>
                                <m:num>
                                  <m:sSub>
                                    <m:sSubPr>
                                      <m:ctrlPr>
                                        <a:rPr lang="en-GB" sz="1400" i="1">
                                          <a:latin typeface="Cambria Math"/>
                                        </a:rPr>
                                      </m:ctrlPr>
                                    </m:sSubPr>
                                    <m:e>
                                      <m:r>
                                        <a:rPr lang="en-US" sz="1400" i="1">
                                          <a:latin typeface="Cambria Math"/>
                                        </a:rPr>
                                        <m:t>𝐸</m:t>
                                      </m:r>
                                    </m:e>
                                    <m:sub>
                                      <m:r>
                                        <a:rPr lang="en-US" sz="1400" i="1">
                                          <a:latin typeface="Cambria Math"/>
                                        </a:rPr>
                                        <m:t>𝑏</m:t>
                                      </m:r>
                                      <m:r>
                                        <a:rPr lang="en-US" sz="1400" i="1">
                                          <a:latin typeface="Cambria Math"/>
                                        </a:rPr>
                                        <m:t>0</m:t>
                                      </m:r>
                                    </m:sub>
                                  </m:sSub>
                                  <m:sSup>
                                    <m:sSupPr>
                                      <m:ctrlPr>
                                        <a:rPr lang="en-GB" sz="1400" i="1">
                                          <a:latin typeface="Cambria Math"/>
                                        </a:rPr>
                                      </m:ctrlPr>
                                    </m:sSupPr>
                                    <m:e>
                                      <m:d>
                                        <m:dPr>
                                          <m:ctrlPr>
                                            <a:rPr lang="en-GB" sz="1400" i="1">
                                              <a:latin typeface="Cambria Math"/>
                                            </a:rPr>
                                          </m:ctrlPr>
                                        </m:dPr>
                                        <m:e>
                                          <m:func>
                                            <m:funcPr>
                                              <m:ctrlPr>
                                                <a:rPr lang="en-GB" sz="1400" i="1">
                                                  <a:latin typeface="Cambria Math"/>
                                                </a:rPr>
                                              </m:ctrlPr>
                                            </m:funcPr>
                                            <m:fName>
                                              <m:r>
                                                <m:rPr>
                                                  <m:sty m:val="p"/>
                                                </m:rPr>
                                                <a:rPr lang="en-US" sz="1400">
                                                  <a:latin typeface="Cambria Math"/>
                                                </a:rPr>
                                                <m:t>sin</m:t>
                                              </m:r>
                                            </m:fName>
                                            <m:e>
                                              <m:d>
                                                <m:dPr>
                                                  <m:ctrlPr>
                                                    <a:rPr lang="en-GB" sz="1400" i="1">
                                                      <a:latin typeface="Cambria Math"/>
                                                    </a:rPr>
                                                  </m:ctrlPr>
                                                </m:dPr>
                                                <m:e>
                                                  <m:sSub>
                                                    <m:sSubPr>
                                                      <m:ctrlPr>
                                                        <a:rPr lang="en-GB" sz="1400" i="1">
                                                          <a:latin typeface="Cambria Math"/>
                                                        </a:rPr>
                                                      </m:ctrlPr>
                                                    </m:sSubPr>
                                                    <m:e>
                                                      <m:r>
                                                        <a:rPr lang="en-US" sz="1400" i="1">
                                                          <a:latin typeface="Cambria Math"/>
                                                        </a:rPr>
                                                        <m:t>𝜑</m:t>
                                                      </m:r>
                                                    </m:e>
                                                    <m:sub>
                                                      <m:r>
                                                        <a:rPr lang="en-US" sz="1400" i="1">
                                                          <a:latin typeface="Cambria Math"/>
                                                        </a:rPr>
                                                        <m:t>𝑏</m:t>
                                                      </m:r>
                                                    </m:sub>
                                                  </m:sSub>
                                                </m:e>
                                              </m:d>
                                            </m:e>
                                          </m:func>
                                        </m:e>
                                      </m:d>
                                    </m:e>
                                    <m:sup>
                                      <m:r>
                                        <a:rPr lang="en-US" sz="1400">
                                          <a:latin typeface="Cambria Math"/>
                                        </a:rPr>
                                        <m:t>2</m:t>
                                      </m:r>
                                    </m:sup>
                                  </m:sSup>
                                </m:num>
                                <m:den>
                                  <m:sSub>
                                    <m:sSubPr>
                                      <m:ctrlPr>
                                        <a:rPr lang="en-GB" sz="1400" i="1">
                                          <a:latin typeface="Cambria Math"/>
                                        </a:rPr>
                                      </m:ctrlPr>
                                    </m:sSubPr>
                                    <m:e>
                                      <m:r>
                                        <a:rPr lang="en-US" sz="1400" i="1">
                                          <a:latin typeface="Cambria Math"/>
                                        </a:rPr>
                                        <m:t>𝐸</m:t>
                                      </m:r>
                                    </m:e>
                                    <m:sub>
                                      <m:r>
                                        <a:rPr lang="en-US" sz="1400" i="1">
                                          <a:latin typeface="Cambria Math"/>
                                        </a:rPr>
                                        <m:t>𝑔</m:t>
                                      </m:r>
                                      <m:r>
                                        <a:rPr lang="en-US" sz="1400" i="1">
                                          <a:latin typeface="Cambria Math"/>
                                        </a:rPr>
                                        <m:t>0</m:t>
                                      </m:r>
                                    </m:sub>
                                  </m:sSub>
                                </m:den>
                              </m:f>
                              <m:r>
                                <a:rPr lang="en-US" sz="1400" i="1">
                                  <a:latin typeface="Cambria Math"/>
                                </a:rPr>
                                <m:t>≈−</m:t>
                              </m:r>
                              <m:f>
                                <m:fPr>
                                  <m:ctrlPr>
                                    <a:rPr lang="en-GB" sz="1400" i="1">
                                      <a:latin typeface="Cambria Math"/>
                                    </a:rPr>
                                  </m:ctrlPr>
                                </m:fPr>
                                <m:num>
                                  <m:sSub>
                                    <m:sSubPr>
                                      <m:ctrlPr>
                                        <a:rPr lang="en-GB" sz="1400" i="1">
                                          <a:latin typeface="Cambria Math"/>
                                        </a:rPr>
                                      </m:ctrlPr>
                                    </m:sSubPr>
                                    <m:e>
                                      <m:r>
                                        <a:rPr lang="en-US" sz="1400" i="1">
                                          <a:latin typeface="Cambria Math"/>
                                        </a:rPr>
                                        <m:t>𝐸</m:t>
                                      </m:r>
                                    </m:e>
                                    <m:sub>
                                      <m:r>
                                        <a:rPr lang="en-US" sz="1400" i="1">
                                          <a:latin typeface="Cambria Math"/>
                                        </a:rPr>
                                        <m:t>𝑏</m:t>
                                      </m:r>
                                      <m:r>
                                        <a:rPr lang="en-US" sz="1400" i="1">
                                          <a:latin typeface="Cambria Math"/>
                                        </a:rPr>
                                        <m:t>0</m:t>
                                      </m:r>
                                    </m:sub>
                                  </m:sSub>
                                </m:num>
                                <m:den>
                                  <m:sSub>
                                    <m:sSubPr>
                                      <m:ctrlPr>
                                        <a:rPr lang="en-GB" sz="1400" i="1">
                                          <a:latin typeface="Cambria Math"/>
                                        </a:rPr>
                                      </m:ctrlPr>
                                    </m:sSubPr>
                                    <m:e>
                                      <m:r>
                                        <a:rPr lang="en-US" sz="1400" i="1">
                                          <a:latin typeface="Cambria Math"/>
                                        </a:rPr>
                                        <m:t>𝐸</m:t>
                                      </m:r>
                                    </m:e>
                                    <m:sub>
                                      <m:r>
                                        <a:rPr lang="en-US" sz="1400" i="1">
                                          <a:latin typeface="Cambria Math"/>
                                        </a:rPr>
                                        <m:t>𝑔</m:t>
                                      </m:r>
                                      <m:r>
                                        <a:rPr lang="en-US" sz="1400" i="1">
                                          <a:latin typeface="Cambria Math"/>
                                        </a:rPr>
                                        <m:t>0</m:t>
                                      </m:r>
                                    </m:sub>
                                  </m:sSub>
                                </m:den>
                              </m:f>
                              <m:r>
                                <a:rPr lang="en-US" sz="1400" i="1">
                                  <a:latin typeface="Cambria Math"/>
                                </a:rPr>
                                <m:t>(1−</m:t>
                              </m:r>
                              <m:sSup>
                                <m:sSupPr>
                                  <m:ctrlPr>
                                    <a:rPr lang="en-GB" sz="1400" i="1">
                                      <a:latin typeface="Cambria Math"/>
                                    </a:rPr>
                                  </m:ctrlPr>
                                </m:sSupPr>
                                <m:e>
                                  <m:d>
                                    <m:dPr>
                                      <m:ctrlPr>
                                        <a:rPr lang="en-GB" sz="1400" i="1">
                                          <a:latin typeface="Cambria Math"/>
                                        </a:rPr>
                                      </m:ctrlPr>
                                    </m:dPr>
                                    <m:e>
                                      <m:f>
                                        <m:fPr>
                                          <m:ctrlPr>
                                            <a:rPr lang="en-GB" sz="1400" i="1">
                                              <a:latin typeface="Cambria Math"/>
                                            </a:rPr>
                                          </m:ctrlPr>
                                        </m:fPr>
                                        <m:num>
                                          <m:sSub>
                                            <m:sSubPr>
                                              <m:ctrlPr>
                                                <a:rPr lang="en-GB" sz="1400" i="1">
                                                  <a:latin typeface="Cambria Math"/>
                                                </a:rPr>
                                              </m:ctrlPr>
                                            </m:sSubPr>
                                            <m:e>
                                              <m:r>
                                                <a:rPr lang="en-US" sz="1400" i="1">
                                                  <a:latin typeface="Cambria Math"/>
                                                </a:rPr>
                                                <m:t>𝐸</m:t>
                                              </m:r>
                                            </m:e>
                                            <m:sub>
                                              <m:r>
                                                <a:rPr lang="en-US" sz="1400" i="1">
                                                  <a:latin typeface="Cambria Math"/>
                                                </a:rPr>
                                                <m:t>𝑏</m:t>
                                              </m:r>
                                              <m:r>
                                                <a:rPr lang="en-US" sz="1400" i="1">
                                                  <a:latin typeface="Cambria Math"/>
                                                </a:rPr>
                                                <m:t>0</m:t>
                                              </m:r>
                                            </m:sub>
                                          </m:sSub>
                                        </m:num>
                                        <m:den>
                                          <m:sSub>
                                            <m:sSubPr>
                                              <m:ctrlPr>
                                                <a:rPr lang="en-GB" sz="1400" i="1">
                                                  <a:latin typeface="Cambria Math"/>
                                                </a:rPr>
                                              </m:ctrlPr>
                                            </m:sSubPr>
                                            <m:e>
                                              <m:r>
                                                <a:rPr lang="en-US" sz="1400" i="1">
                                                  <a:latin typeface="Cambria Math"/>
                                                </a:rPr>
                                                <m:t>2</m:t>
                                              </m:r>
                                              <m:r>
                                                <a:rPr lang="en-US" sz="1400" i="1">
                                                  <a:latin typeface="Cambria Math"/>
                                                </a:rPr>
                                                <m:t>𝐸</m:t>
                                              </m:r>
                                            </m:e>
                                            <m:sub>
                                              <m:r>
                                                <a:rPr lang="en-US" sz="1400" i="1">
                                                  <a:latin typeface="Cambria Math"/>
                                                </a:rPr>
                                                <m:t>𝑔</m:t>
                                              </m:r>
                                              <m:r>
                                                <a:rPr lang="en-US" sz="1400" i="1">
                                                  <a:latin typeface="Cambria Math"/>
                                                </a:rPr>
                                                <m:t>0</m:t>
                                              </m:r>
                                            </m:sub>
                                          </m:sSub>
                                        </m:den>
                                      </m:f>
                                    </m:e>
                                  </m:d>
                                </m:e>
                                <m:sup>
                                  <m:r>
                                    <a:rPr lang="en-US" sz="1400" i="1">
                                      <a:latin typeface="Cambria Math"/>
                                    </a:rPr>
                                    <m:t>2</m:t>
                                  </m:r>
                                </m:sup>
                              </m:sSup>
                              <m:r>
                                <a:rPr lang="en-US" sz="1400" i="1">
                                  <a:latin typeface="Cambria Math"/>
                                </a:rPr>
                                <m:t>)=2</m:t>
                              </m:r>
                              <m:r>
                                <a:rPr lang="en-US" sz="1400" i="1">
                                  <a:latin typeface="Cambria Math"/>
                                </a:rPr>
                                <m:t>𝜋</m:t>
                              </m:r>
                              <m:f>
                                <m:fPr>
                                  <m:ctrlPr>
                                    <a:rPr lang="en-GB" sz="1400" i="1">
                                      <a:latin typeface="Cambria Math"/>
                                    </a:rPr>
                                  </m:ctrlPr>
                                </m:fPr>
                                <m:num>
                                  <m:d>
                                    <m:dPr>
                                      <m:ctrlPr>
                                        <a:rPr lang="en-GB" sz="1400" i="1">
                                          <a:latin typeface="Cambria Math"/>
                                        </a:rPr>
                                      </m:ctrlPr>
                                    </m:dPr>
                                    <m:e>
                                      <m:f>
                                        <m:fPr>
                                          <m:ctrlPr>
                                            <a:rPr lang="en-GB" sz="1400" i="1">
                                              <a:latin typeface="Cambria Math"/>
                                            </a:rPr>
                                          </m:ctrlPr>
                                        </m:fPr>
                                        <m:num>
                                          <m:r>
                                            <a:rPr lang="en-US" sz="1400" i="1">
                                              <a:latin typeface="Cambria Math"/>
                                            </a:rPr>
                                            <m:t>1</m:t>
                                          </m:r>
                                        </m:num>
                                        <m:den>
                                          <m:sSub>
                                            <m:sSubPr>
                                              <m:ctrlPr>
                                                <a:rPr lang="en-GB" sz="1400" i="1">
                                                  <a:latin typeface="Cambria Math"/>
                                                </a:rPr>
                                              </m:ctrlPr>
                                            </m:sSubPr>
                                            <m:e>
                                              <m:r>
                                                <a:rPr lang="en-US" sz="1400" i="1">
                                                  <a:latin typeface="Cambria Math"/>
                                                </a:rPr>
                                                <m:t>𝑣</m:t>
                                              </m:r>
                                            </m:e>
                                            <m:sub>
                                              <m:r>
                                                <a:rPr lang="en-US" sz="1400" i="1">
                                                  <a:latin typeface="Cambria Math"/>
                                                </a:rPr>
                                                <m:t>𝑒</m:t>
                                              </m:r>
                                            </m:sub>
                                          </m:sSub>
                                        </m:den>
                                      </m:f>
                                      <m:r>
                                        <a:rPr lang="en-US" sz="1400" i="1">
                                          <a:latin typeface="Cambria Math"/>
                                        </a:rPr>
                                        <m:t>−</m:t>
                                      </m:r>
                                      <m:f>
                                        <m:fPr>
                                          <m:ctrlPr>
                                            <a:rPr lang="en-GB" sz="1400" i="1">
                                              <a:latin typeface="Cambria Math"/>
                                            </a:rPr>
                                          </m:ctrlPr>
                                        </m:fPr>
                                        <m:num>
                                          <m:r>
                                            <a:rPr lang="en-US" sz="1400" i="1">
                                              <a:latin typeface="Cambria Math"/>
                                            </a:rPr>
                                            <m:t>1</m:t>
                                          </m:r>
                                        </m:num>
                                        <m:den>
                                          <m:sSub>
                                            <m:sSubPr>
                                              <m:ctrlPr>
                                                <a:rPr lang="en-GB" sz="1400" i="1">
                                                  <a:latin typeface="Cambria Math"/>
                                                </a:rPr>
                                              </m:ctrlPr>
                                            </m:sSubPr>
                                            <m:e>
                                              <m:r>
                                                <a:rPr lang="en-US" sz="1400" i="1">
                                                  <a:latin typeface="Cambria Math"/>
                                                </a:rPr>
                                                <m:t>𝑣</m:t>
                                              </m:r>
                                            </m:e>
                                            <m:sub>
                                              <m:r>
                                                <a:rPr lang="en-US" sz="1400" i="1">
                                                  <a:latin typeface="Cambria Math"/>
                                                </a:rPr>
                                                <m:t>𝑝</m:t>
                                              </m:r>
                                            </m:sub>
                                          </m:sSub>
                                        </m:den>
                                      </m:f>
                                    </m:e>
                                  </m:d>
                                </m:num>
                                <m:den>
                                  <m:d>
                                    <m:dPr>
                                      <m:ctrlPr>
                                        <a:rPr lang="en-GB" sz="1400" i="1">
                                          <a:latin typeface="Cambria Math"/>
                                        </a:rPr>
                                      </m:ctrlPr>
                                    </m:dPr>
                                    <m:e>
                                      <m:f>
                                        <m:fPr>
                                          <m:ctrlPr>
                                            <a:rPr lang="en-GB" sz="1400" i="1">
                                              <a:latin typeface="Cambria Math"/>
                                            </a:rPr>
                                          </m:ctrlPr>
                                        </m:fPr>
                                        <m:num>
                                          <m:r>
                                            <a:rPr lang="en-US" sz="1400" i="1">
                                              <a:latin typeface="Cambria Math"/>
                                            </a:rPr>
                                            <m:t>1</m:t>
                                          </m:r>
                                        </m:num>
                                        <m:den>
                                          <m:sSub>
                                            <m:sSubPr>
                                              <m:ctrlPr>
                                                <a:rPr lang="en-GB" sz="1400" i="1">
                                                  <a:latin typeface="Cambria Math"/>
                                                </a:rPr>
                                              </m:ctrlPr>
                                            </m:sSubPr>
                                            <m:e>
                                              <m:r>
                                                <a:rPr lang="en-US" sz="1400" i="1">
                                                  <a:latin typeface="Cambria Math"/>
                                                </a:rPr>
                                                <m:t>𝑣</m:t>
                                              </m:r>
                                            </m:e>
                                            <m:sub>
                                              <m:r>
                                                <a:rPr lang="en-US" sz="1400" i="1">
                                                  <a:latin typeface="Cambria Math"/>
                                                </a:rPr>
                                                <m:t>𝑔</m:t>
                                              </m:r>
                                            </m:sub>
                                          </m:sSub>
                                        </m:den>
                                      </m:f>
                                      <m:r>
                                        <a:rPr lang="en-US" sz="1400" i="1">
                                          <a:latin typeface="Cambria Math"/>
                                        </a:rPr>
                                        <m:t>−</m:t>
                                      </m:r>
                                      <m:f>
                                        <m:fPr>
                                          <m:ctrlPr>
                                            <a:rPr lang="en-GB" sz="1400" i="1">
                                              <a:latin typeface="Cambria Math"/>
                                            </a:rPr>
                                          </m:ctrlPr>
                                        </m:fPr>
                                        <m:num>
                                          <m:r>
                                            <a:rPr lang="en-US" sz="1400" i="1">
                                              <a:latin typeface="Cambria Math"/>
                                            </a:rPr>
                                            <m:t>1</m:t>
                                          </m:r>
                                        </m:num>
                                        <m:den>
                                          <m:sSub>
                                            <m:sSubPr>
                                              <m:ctrlPr>
                                                <a:rPr lang="en-GB" sz="1400" i="1">
                                                  <a:latin typeface="Cambria Math"/>
                                                </a:rPr>
                                              </m:ctrlPr>
                                            </m:sSubPr>
                                            <m:e>
                                              <m:r>
                                                <a:rPr lang="en-US" sz="1400" i="1">
                                                  <a:latin typeface="Cambria Math"/>
                                                </a:rPr>
                                                <m:t>𝑣</m:t>
                                              </m:r>
                                            </m:e>
                                            <m:sub>
                                              <m:r>
                                                <a:rPr lang="en-US" sz="1400" i="1">
                                                  <a:latin typeface="Cambria Math"/>
                                                </a:rPr>
                                                <m:t>𝑒</m:t>
                                              </m:r>
                                            </m:sub>
                                          </m:sSub>
                                        </m:den>
                                      </m:f>
                                    </m:e>
                                  </m:d>
                                </m:den>
                              </m:f>
                            </m:e>
                            <m:e>
                              <m:sSup>
                                <m:sSupPr>
                                  <m:ctrlPr>
                                    <a:rPr lang="en-GB" sz="1400" i="1">
                                      <a:latin typeface="Cambria Math"/>
                                    </a:rPr>
                                  </m:ctrlPr>
                                </m:sSupPr>
                                <m:e>
                                  <m:sSub>
                                    <m:sSubPr>
                                      <m:ctrlPr>
                                        <a:rPr lang="en-GB" sz="1400" i="1">
                                          <a:latin typeface="Cambria Math"/>
                                        </a:rPr>
                                      </m:ctrlPr>
                                    </m:sSubPr>
                                    <m:e>
                                      <m:r>
                                        <a:rPr lang="en-US" sz="1400" i="1">
                                          <a:latin typeface="Cambria Math"/>
                                        </a:rPr>
                                        <m:t>𝐸</m:t>
                                      </m:r>
                                    </m:e>
                                    <m:sub>
                                      <m:r>
                                        <a:rPr lang="en-US" sz="1400" i="1">
                                          <a:latin typeface="Cambria Math"/>
                                        </a:rPr>
                                        <m:t>𝑔</m:t>
                                      </m:r>
                                    </m:sub>
                                  </m:sSub>
                                </m:e>
                                <m:sup>
                                  <m:r>
                                    <a:rPr lang="en-US" sz="1400" i="1">
                                      <a:latin typeface="Cambria Math"/>
                                    </a:rPr>
                                    <m:t>2</m:t>
                                  </m:r>
                                </m:sup>
                              </m:sSup>
                              <m:r>
                                <a:rPr lang="en-US" sz="1400" i="1">
                                  <a:latin typeface="Cambria Math"/>
                                </a:rPr>
                                <m:t>=</m:t>
                              </m:r>
                              <m:sSup>
                                <m:sSupPr>
                                  <m:ctrlPr>
                                    <a:rPr lang="en-GB" sz="1400" i="1">
                                      <a:latin typeface="Cambria Math"/>
                                    </a:rPr>
                                  </m:ctrlPr>
                                </m:sSupPr>
                                <m:e>
                                  <m:sSub>
                                    <m:sSubPr>
                                      <m:ctrlPr>
                                        <a:rPr lang="en-GB" sz="1400" i="1">
                                          <a:latin typeface="Cambria Math"/>
                                        </a:rPr>
                                      </m:ctrlPr>
                                    </m:sSubPr>
                                    <m:e>
                                      <m:r>
                                        <a:rPr lang="en-US" sz="1400" i="1">
                                          <a:latin typeface="Cambria Math"/>
                                        </a:rPr>
                                        <m:t>𝐸</m:t>
                                      </m:r>
                                    </m:e>
                                    <m:sub>
                                      <m:r>
                                        <a:rPr lang="en-US" sz="1400" i="1">
                                          <a:latin typeface="Cambria Math"/>
                                        </a:rPr>
                                        <m:t>𝑔</m:t>
                                      </m:r>
                                      <m:r>
                                        <a:rPr lang="en-US" sz="1400" i="1">
                                          <a:latin typeface="Cambria Math"/>
                                        </a:rPr>
                                        <m:t>0</m:t>
                                      </m:r>
                                    </m:sub>
                                  </m:sSub>
                                </m:e>
                                <m:sup>
                                  <m:r>
                                    <a:rPr lang="en-US" sz="1400" i="1">
                                      <a:latin typeface="Cambria Math"/>
                                    </a:rPr>
                                    <m:t>2</m:t>
                                  </m:r>
                                </m:sup>
                              </m:sSup>
                              <m:r>
                                <a:rPr lang="en-US" sz="1400" i="1">
                                  <a:latin typeface="Cambria Math"/>
                                </a:rPr>
                                <m:t>+</m:t>
                              </m:r>
                              <m:f>
                                <m:fPr>
                                  <m:ctrlPr>
                                    <a:rPr lang="en-GB" sz="1400" i="1">
                                      <a:latin typeface="Cambria Math"/>
                                    </a:rPr>
                                  </m:ctrlPr>
                                </m:fPr>
                                <m:num>
                                  <m:sSup>
                                    <m:sSupPr>
                                      <m:ctrlPr>
                                        <a:rPr lang="en-GB" sz="1400" i="1">
                                          <a:latin typeface="Cambria Math"/>
                                        </a:rPr>
                                      </m:ctrlPr>
                                    </m:sSupPr>
                                    <m:e>
                                      <m:sSub>
                                        <m:sSubPr>
                                          <m:ctrlPr>
                                            <a:rPr lang="en-GB" sz="1400" i="1">
                                              <a:latin typeface="Cambria Math"/>
                                            </a:rPr>
                                          </m:ctrlPr>
                                        </m:sSubPr>
                                        <m:e>
                                          <m:r>
                                            <a:rPr lang="en-US" sz="1400" i="1">
                                              <a:latin typeface="Cambria Math"/>
                                            </a:rPr>
                                            <m:t>𝐸</m:t>
                                          </m:r>
                                        </m:e>
                                        <m:sub>
                                          <m:r>
                                            <a:rPr lang="en-US" sz="1400" i="1">
                                              <a:latin typeface="Cambria Math"/>
                                            </a:rPr>
                                            <m:t>𝑏</m:t>
                                          </m:r>
                                          <m:r>
                                            <a:rPr lang="en-US" sz="1400" i="1">
                                              <a:latin typeface="Cambria Math"/>
                                            </a:rPr>
                                            <m:t>0</m:t>
                                          </m:r>
                                        </m:sub>
                                      </m:sSub>
                                    </m:e>
                                    <m:sup>
                                      <m:r>
                                        <a:rPr lang="en-US" sz="1400" i="1">
                                          <a:latin typeface="Cambria Math"/>
                                        </a:rPr>
                                        <m:t>2</m:t>
                                      </m:r>
                                    </m:sup>
                                  </m:sSup>
                                </m:num>
                                <m:den>
                                  <m:r>
                                    <a:rPr lang="en-US" sz="1400" i="1">
                                      <a:latin typeface="Cambria Math"/>
                                    </a:rPr>
                                    <m:t>4</m:t>
                                  </m:r>
                                </m:den>
                              </m:f>
                              <m:r>
                                <a:rPr lang="en-US" sz="1400" i="1">
                                  <a:latin typeface="Cambria Math"/>
                                </a:rPr>
                                <m:t>=</m:t>
                              </m:r>
                              <m:sSup>
                                <m:sSupPr>
                                  <m:ctrlPr>
                                    <a:rPr lang="en-GB" sz="1400" i="1">
                                      <a:latin typeface="Cambria Math"/>
                                    </a:rPr>
                                  </m:ctrlPr>
                                </m:sSupPr>
                                <m:e>
                                  <m:sSub>
                                    <m:sSubPr>
                                      <m:ctrlPr>
                                        <a:rPr lang="en-GB" sz="1400" i="1">
                                          <a:latin typeface="Cambria Math"/>
                                        </a:rPr>
                                      </m:ctrlPr>
                                    </m:sSubPr>
                                    <m:e>
                                      <m:r>
                                        <a:rPr lang="en-US" sz="1400" i="1">
                                          <a:latin typeface="Cambria Math"/>
                                        </a:rPr>
                                        <m:t>𝐸</m:t>
                                      </m:r>
                                    </m:e>
                                    <m:sub>
                                      <m:r>
                                        <a:rPr lang="en-US" sz="1400" i="1">
                                          <a:latin typeface="Cambria Math"/>
                                        </a:rPr>
                                        <m:t>𝑔</m:t>
                                      </m:r>
                                      <m:r>
                                        <a:rPr lang="en-US" sz="1400" i="1">
                                          <a:latin typeface="Cambria Math"/>
                                        </a:rPr>
                                        <m:t>0</m:t>
                                      </m:r>
                                    </m:sub>
                                  </m:sSub>
                                </m:e>
                                <m:sup>
                                  <m:r>
                                    <a:rPr lang="en-US" sz="1400" i="1">
                                      <a:latin typeface="Cambria Math"/>
                                    </a:rPr>
                                    <m:t>2</m:t>
                                  </m:r>
                                </m:sup>
                              </m:sSup>
                              <m:d>
                                <m:dPr>
                                  <m:ctrlPr>
                                    <a:rPr lang="en-GB" sz="1400" i="1">
                                      <a:latin typeface="Cambria Math"/>
                                    </a:rPr>
                                  </m:ctrlPr>
                                </m:dPr>
                                <m:e>
                                  <m:r>
                                    <a:rPr lang="en-US" sz="1400" i="1">
                                      <a:latin typeface="Cambria Math"/>
                                    </a:rPr>
                                    <m:t>1+</m:t>
                                  </m:r>
                                  <m:f>
                                    <m:fPr>
                                      <m:ctrlPr>
                                        <a:rPr lang="en-GB" sz="1400" i="1">
                                          <a:latin typeface="Cambria Math"/>
                                        </a:rPr>
                                      </m:ctrlPr>
                                    </m:fPr>
                                    <m:num>
                                      <m:sSup>
                                        <m:sSupPr>
                                          <m:ctrlPr>
                                            <a:rPr lang="en-GB" sz="1400" i="1">
                                              <a:latin typeface="Cambria Math"/>
                                            </a:rPr>
                                          </m:ctrlPr>
                                        </m:sSupPr>
                                        <m:e>
                                          <m:sSub>
                                            <m:sSubPr>
                                              <m:ctrlPr>
                                                <a:rPr lang="en-GB" sz="1400" i="1">
                                                  <a:latin typeface="Cambria Math"/>
                                                </a:rPr>
                                              </m:ctrlPr>
                                            </m:sSubPr>
                                            <m:e>
                                              <m:r>
                                                <a:rPr lang="en-US" sz="1400" i="1">
                                                  <a:latin typeface="Cambria Math"/>
                                                </a:rPr>
                                                <m:t>𝐸</m:t>
                                              </m:r>
                                            </m:e>
                                            <m:sub>
                                              <m:r>
                                                <a:rPr lang="en-US" sz="1400" i="1">
                                                  <a:latin typeface="Cambria Math"/>
                                                </a:rPr>
                                                <m:t>𝑏</m:t>
                                              </m:r>
                                              <m:r>
                                                <a:rPr lang="en-US" sz="1400" i="1">
                                                  <a:latin typeface="Cambria Math"/>
                                                </a:rPr>
                                                <m:t>0</m:t>
                                              </m:r>
                                            </m:sub>
                                          </m:sSub>
                                        </m:e>
                                        <m:sup>
                                          <m:r>
                                            <a:rPr lang="en-US" sz="1400" i="1">
                                              <a:latin typeface="Cambria Math"/>
                                            </a:rPr>
                                            <m:t>2</m:t>
                                          </m:r>
                                        </m:sup>
                                      </m:sSup>
                                    </m:num>
                                    <m:den>
                                      <m:r>
                                        <a:rPr lang="en-US" sz="1400" i="1">
                                          <a:latin typeface="Cambria Math"/>
                                        </a:rPr>
                                        <m:t>4</m:t>
                                      </m:r>
                                      <m:sSup>
                                        <m:sSupPr>
                                          <m:ctrlPr>
                                            <a:rPr lang="en-GB" sz="1400" i="1">
                                              <a:latin typeface="Cambria Math"/>
                                            </a:rPr>
                                          </m:ctrlPr>
                                        </m:sSupPr>
                                        <m:e>
                                          <m:sSub>
                                            <m:sSubPr>
                                              <m:ctrlPr>
                                                <a:rPr lang="en-GB" sz="1400" i="1">
                                                  <a:latin typeface="Cambria Math"/>
                                                </a:rPr>
                                              </m:ctrlPr>
                                            </m:sSubPr>
                                            <m:e>
                                              <m:r>
                                                <a:rPr lang="en-US" sz="1400" i="1">
                                                  <a:latin typeface="Cambria Math"/>
                                                </a:rPr>
                                                <m:t>𝐸</m:t>
                                              </m:r>
                                            </m:e>
                                            <m:sub>
                                              <m:r>
                                                <a:rPr lang="en-US" sz="1400" i="1">
                                                  <a:latin typeface="Cambria Math"/>
                                                </a:rPr>
                                                <m:t>𝑔</m:t>
                                              </m:r>
                                              <m:r>
                                                <a:rPr lang="en-US" sz="1400" i="1">
                                                  <a:latin typeface="Cambria Math"/>
                                                </a:rPr>
                                                <m:t>0</m:t>
                                              </m:r>
                                            </m:sub>
                                          </m:sSub>
                                        </m:e>
                                        <m:sup>
                                          <m:r>
                                            <a:rPr lang="en-US" sz="1400" i="1">
                                              <a:latin typeface="Cambria Math"/>
                                            </a:rPr>
                                            <m:t>2</m:t>
                                          </m:r>
                                        </m:sup>
                                      </m:sSup>
                                    </m:den>
                                  </m:f>
                                </m:e>
                              </m:d>
                              <m:r>
                                <a:rPr lang="en-US" sz="1400" i="1">
                                  <a:latin typeface="Cambria Math"/>
                                </a:rPr>
                                <m:t>⇒</m:t>
                              </m:r>
                              <m:sSub>
                                <m:sSubPr>
                                  <m:ctrlPr>
                                    <a:rPr lang="en-GB" sz="1400" i="1">
                                      <a:latin typeface="Cambria Math"/>
                                    </a:rPr>
                                  </m:ctrlPr>
                                </m:sSubPr>
                                <m:e>
                                  <m:r>
                                    <a:rPr lang="en-US" sz="1400" i="1">
                                      <a:latin typeface="Cambria Math"/>
                                    </a:rPr>
                                    <m:t>𝑃</m:t>
                                  </m:r>
                                </m:e>
                                <m:sub>
                                  <m:r>
                                    <a:rPr lang="en-US" sz="1400" i="1">
                                      <a:latin typeface="Cambria Math"/>
                                    </a:rPr>
                                    <m:t>𝑔</m:t>
                                  </m:r>
                                </m:sub>
                              </m:sSub>
                              <m:r>
                                <a:rPr lang="en-US" sz="1400" i="1">
                                  <a:latin typeface="Cambria Math"/>
                                </a:rPr>
                                <m:t>=</m:t>
                              </m:r>
                              <m:sSub>
                                <m:sSubPr>
                                  <m:ctrlPr>
                                    <a:rPr lang="en-GB" sz="1400" i="1">
                                      <a:latin typeface="Cambria Math"/>
                                    </a:rPr>
                                  </m:ctrlPr>
                                </m:sSubPr>
                                <m:e>
                                  <m:r>
                                    <a:rPr lang="en-US" sz="1400" i="1">
                                      <a:latin typeface="Cambria Math"/>
                                    </a:rPr>
                                    <m:t>𝑃</m:t>
                                  </m:r>
                                </m:e>
                                <m:sub>
                                  <m:r>
                                    <a:rPr lang="en-US" sz="1400" i="1">
                                      <a:latin typeface="Cambria Math"/>
                                    </a:rPr>
                                    <m:t>𝑔</m:t>
                                  </m:r>
                                  <m:r>
                                    <a:rPr lang="en-US" sz="1400" i="1">
                                      <a:latin typeface="Cambria Math"/>
                                    </a:rPr>
                                    <m:t>0</m:t>
                                  </m:r>
                                </m:sub>
                              </m:sSub>
                              <m:d>
                                <m:dPr>
                                  <m:ctrlPr>
                                    <a:rPr lang="en-GB" sz="1400" i="1">
                                      <a:latin typeface="Cambria Math"/>
                                    </a:rPr>
                                  </m:ctrlPr>
                                </m:dPr>
                                <m:e>
                                  <m:r>
                                    <a:rPr lang="en-US" sz="1400" i="1">
                                      <a:latin typeface="Cambria Math"/>
                                    </a:rPr>
                                    <m:t>1+</m:t>
                                  </m:r>
                                  <m:f>
                                    <m:fPr>
                                      <m:ctrlPr>
                                        <a:rPr lang="en-GB" sz="1400" i="1">
                                          <a:latin typeface="Cambria Math"/>
                                        </a:rPr>
                                      </m:ctrlPr>
                                    </m:fPr>
                                    <m:num>
                                      <m:sSup>
                                        <m:sSupPr>
                                          <m:ctrlPr>
                                            <a:rPr lang="en-GB" sz="1400" i="1">
                                              <a:latin typeface="Cambria Math"/>
                                            </a:rPr>
                                          </m:ctrlPr>
                                        </m:sSupPr>
                                        <m:e>
                                          <m:sSub>
                                            <m:sSubPr>
                                              <m:ctrlPr>
                                                <a:rPr lang="en-GB" sz="1400" i="1">
                                                  <a:latin typeface="Cambria Math"/>
                                                </a:rPr>
                                              </m:ctrlPr>
                                            </m:sSubPr>
                                            <m:e>
                                              <m:r>
                                                <a:rPr lang="en-US" sz="1400" i="1">
                                                  <a:latin typeface="Cambria Math"/>
                                                </a:rPr>
                                                <m:t>𝐸</m:t>
                                              </m:r>
                                            </m:e>
                                            <m:sub>
                                              <m:r>
                                                <a:rPr lang="en-US" sz="1400" i="1">
                                                  <a:latin typeface="Cambria Math"/>
                                                </a:rPr>
                                                <m:t>𝑏</m:t>
                                              </m:r>
                                              <m:r>
                                                <a:rPr lang="en-US" sz="1400" i="1">
                                                  <a:latin typeface="Cambria Math"/>
                                                </a:rPr>
                                                <m:t>0</m:t>
                                              </m:r>
                                            </m:sub>
                                          </m:sSub>
                                        </m:e>
                                        <m:sup>
                                          <m:r>
                                            <a:rPr lang="en-US" sz="1400" i="1">
                                              <a:latin typeface="Cambria Math"/>
                                            </a:rPr>
                                            <m:t>2</m:t>
                                          </m:r>
                                        </m:sup>
                                      </m:sSup>
                                    </m:num>
                                    <m:den>
                                      <m:r>
                                        <a:rPr lang="en-US" sz="1400" i="1">
                                          <a:latin typeface="Cambria Math"/>
                                        </a:rPr>
                                        <m:t>4</m:t>
                                      </m:r>
                                      <m:sSup>
                                        <m:sSupPr>
                                          <m:ctrlPr>
                                            <a:rPr lang="en-GB" sz="1400" i="1">
                                              <a:latin typeface="Cambria Math"/>
                                            </a:rPr>
                                          </m:ctrlPr>
                                        </m:sSupPr>
                                        <m:e>
                                          <m:sSub>
                                            <m:sSubPr>
                                              <m:ctrlPr>
                                                <a:rPr lang="en-GB" sz="1400" i="1">
                                                  <a:latin typeface="Cambria Math"/>
                                                </a:rPr>
                                              </m:ctrlPr>
                                            </m:sSubPr>
                                            <m:e>
                                              <m:r>
                                                <a:rPr lang="en-US" sz="1400" i="1">
                                                  <a:latin typeface="Cambria Math"/>
                                                </a:rPr>
                                                <m:t>𝐸</m:t>
                                              </m:r>
                                            </m:e>
                                            <m:sub>
                                              <m:r>
                                                <a:rPr lang="en-US" sz="1400" i="1">
                                                  <a:latin typeface="Cambria Math"/>
                                                </a:rPr>
                                                <m:t>𝑔</m:t>
                                              </m:r>
                                              <m:r>
                                                <a:rPr lang="en-US" sz="1400" i="1">
                                                  <a:latin typeface="Cambria Math"/>
                                                </a:rPr>
                                                <m:t>0</m:t>
                                              </m:r>
                                            </m:sub>
                                          </m:sSub>
                                        </m:e>
                                        <m:sup>
                                          <m:r>
                                            <a:rPr lang="en-US" sz="1400" i="1">
                                              <a:latin typeface="Cambria Math"/>
                                            </a:rPr>
                                            <m:t>2</m:t>
                                          </m:r>
                                        </m:sup>
                                      </m:sSup>
                                    </m:den>
                                  </m:f>
                                </m:e>
                              </m:d>
                            </m:e>
                            <m:e>
                              <m:sSub>
                                <m:sSubPr>
                                  <m:ctrlPr>
                                    <a:rPr lang="en-GB" sz="1400" i="1">
                                      <a:latin typeface="Cambria Math"/>
                                    </a:rPr>
                                  </m:ctrlPr>
                                </m:sSubPr>
                                <m:e>
                                  <m:r>
                                    <a:rPr lang="en-US" sz="1400" i="1">
                                      <a:latin typeface="Cambria Math"/>
                                    </a:rPr>
                                    <m:t>𝜑</m:t>
                                  </m:r>
                                </m:e>
                                <m:sub>
                                  <m:r>
                                    <a:rPr lang="en-US" sz="1400" i="1">
                                      <a:latin typeface="Cambria Math"/>
                                    </a:rPr>
                                    <m:t>𝑏</m:t>
                                  </m:r>
                                </m:sub>
                              </m:sSub>
                              <m:r>
                                <a:rPr lang="en-US" sz="1400" i="1">
                                  <a:latin typeface="Cambria Math"/>
                                </a:rPr>
                                <m:t>=∓</m:t>
                              </m:r>
                              <m:f>
                                <m:fPr>
                                  <m:ctrlPr>
                                    <a:rPr lang="en-GB" sz="1400" i="1">
                                      <a:latin typeface="Cambria Math"/>
                                    </a:rPr>
                                  </m:ctrlPr>
                                </m:fPr>
                                <m:num>
                                  <m:r>
                                    <a:rPr lang="en-US" sz="1400" i="1">
                                      <a:latin typeface="Cambria Math"/>
                                    </a:rPr>
                                    <m:t>𝜋</m:t>
                                  </m:r>
                                </m:num>
                                <m:den>
                                  <m:r>
                                    <a:rPr lang="en-US" sz="1400" i="1">
                                      <a:latin typeface="Cambria Math"/>
                                    </a:rPr>
                                    <m:t>2</m:t>
                                  </m:r>
                                </m:den>
                              </m:f>
                              <m:r>
                                <a:rPr lang="en-US" sz="1400" i="1">
                                  <a:latin typeface="Cambria Math"/>
                                </a:rPr>
                                <m:t>−</m:t>
                              </m:r>
                              <m:func>
                                <m:funcPr>
                                  <m:ctrlPr>
                                    <a:rPr lang="en-GB" sz="1400" i="1">
                                      <a:latin typeface="Cambria Math"/>
                                    </a:rPr>
                                  </m:ctrlPr>
                                </m:funcPr>
                                <m:fName>
                                  <m:r>
                                    <m:rPr>
                                      <m:sty m:val="p"/>
                                    </m:rPr>
                                    <a:rPr lang="en-US" sz="1400">
                                      <a:latin typeface="Cambria Math"/>
                                    </a:rPr>
                                    <m:t>atan</m:t>
                                  </m:r>
                                </m:fName>
                                <m:e>
                                  <m:d>
                                    <m:dPr>
                                      <m:ctrlPr>
                                        <a:rPr lang="en-GB" sz="1400" i="1">
                                          <a:latin typeface="Cambria Math"/>
                                        </a:rPr>
                                      </m:ctrlPr>
                                    </m:dPr>
                                    <m:e>
                                      <m:d>
                                        <m:dPr>
                                          <m:begChr m:val="|"/>
                                          <m:endChr m:val="|"/>
                                          <m:ctrlPr>
                                            <a:rPr lang="en-GB" sz="1400" i="1">
                                              <a:latin typeface="Cambria Math"/>
                                            </a:rPr>
                                          </m:ctrlPr>
                                        </m:dPr>
                                        <m:e>
                                          <m:f>
                                            <m:fPr>
                                              <m:ctrlPr>
                                                <a:rPr lang="en-GB" sz="1400" i="1">
                                                  <a:latin typeface="Cambria Math"/>
                                                </a:rPr>
                                              </m:ctrlPr>
                                            </m:fPr>
                                            <m:num>
                                              <m:sSub>
                                                <m:sSubPr>
                                                  <m:ctrlPr>
                                                    <a:rPr lang="en-GB" sz="1400" i="1">
                                                      <a:latin typeface="Cambria Math"/>
                                                    </a:rPr>
                                                  </m:ctrlPr>
                                                </m:sSubPr>
                                                <m:e>
                                                  <m:r>
                                                    <a:rPr lang="en-US" sz="1400" i="1">
                                                      <a:latin typeface="Cambria Math"/>
                                                    </a:rPr>
                                                    <m:t>𝐸</m:t>
                                                  </m:r>
                                                </m:e>
                                                <m:sub>
                                                  <m:r>
                                                    <a:rPr lang="en-US" sz="1400" i="1">
                                                      <a:latin typeface="Cambria Math"/>
                                                    </a:rPr>
                                                    <m:t>𝑏</m:t>
                                                  </m:r>
                                                  <m:r>
                                                    <a:rPr lang="en-US" sz="1400" i="1">
                                                      <a:latin typeface="Cambria Math"/>
                                                    </a:rPr>
                                                    <m:t>0</m:t>
                                                  </m:r>
                                                </m:sub>
                                              </m:sSub>
                                            </m:num>
                                            <m:den>
                                              <m:r>
                                                <a:rPr lang="en-US" sz="1400" i="1">
                                                  <a:latin typeface="Cambria Math"/>
                                                </a:rPr>
                                                <m:t>2</m:t>
                                              </m:r>
                                              <m:sSub>
                                                <m:sSubPr>
                                                  <m:ctrlPr>
                                                    <a:rPr lang="en-GB" sz="1400" i="1">
                                                      <a:latin typeface="Cambria Math"/>
                                                    </a:rPr>
                                                  </m:ctrlPr>
                                                </m:sSubPr>
                                                <m:e>
                                                  <m:r>
                                                    <a:rPr lang="en-US" sz="1400" i="1">
                                                      <a:latin typeface="Cambria Math"/>
                                                    </a:rPr>
                                                    <m:t>𝐸</m:t>
                                                  </m:r>
                                                </m:e>
                                                <m:sub>
                                                  <m:r>
                                                    <a:rPr lang="en-US" sz="1400" i="1">
                                                      <a:latin typeface="Cambria Math"/>
                                                    </a:rPr>
                                                    <m:t>𝑔</m:t>
                                                  </m:r>
                                                  <m:r>
                                                    <a:rPr lang="en-US" sz="1400" i="1">
                                                      <a:latin typeface="Cambria Math"/>
                                                    </a:rPr>
                                                    <m:t>0</m:t>
                                                  </m:r>
                                                </m:sub>
                                              </m:sSub>
                                            </m:den>
                                          </m:f>
                                        </m:e>
                                      </m:d>
                                    </m:e>
                                  </m:d>
                                </m:e>
                              </m:func>
                              <m:r>
                                <a:rPr lang="en-US" sz="1400" i="1">
                                  <a:latin typeface="Cambria Math"/>
                                </a:rPr>
                                <m:t>≈∓</m:t>
                              </m:r>
                              <m:f>
                                <m:fPr>
                                  <m:ctrlPr>
                                    <a:rPr lang="en-GB" sz="1400" i="1">
                                      <a:latin typeface="Cambria Math"/>
                                    </a:rPr>
                                  </m:ctrlPr>
                                </m:fPr>
                                <m:num>
                                  <m:r>
                                    <a:rPr lang="en-US" sz="1400" i="1">
                                      <a:latin typeface="Cambria Math"/>
                                    </a:rPr>
                                    <m:t>𝜋</m:t>
                                  </m:r>
                                </m:num>
                                <m:den>
                                  <m:r>
                                    <a:rPr lang="en-US" sz="1400" i="1">
                                      <a:latin typeface="Cambria Math"/>
                                    </a:rPr>
                                    <m:t>2</m:t>
                                  </m:r>
                                </m:den>
                              </m:f>
                              <m:r>
                                <a:rPr lang="en-US" sz="1400" i="1">
                                  <a:latin typeface="Cambria Math"/>
                                </a:rPr>
                                <m:t>−</m:t>
                              </m:r>
                              <m:d>
                                <m:dPr>
                                  <m:begChr m:val="|"/>
                                  <m:endChr m:val="|"/>
                                  <m:ctrlPr>
                                    <a:rPr lang="en-GB" sz="1400" i="1">
                                      <a:latin typeface="Cambria Math"/>
                                    </a:rPr>
                                  </m:ctrlPr>
                                </m:dPr>
                                <m:e>
                                  <m:f>
                                    <m:fPr>
                                      <m:ctrlPr>
                                        <a:rPr lang="en-GB" sz="1400" i="1">
                                          <a:latin typeface="Cambria Math"/>
                                        </a:rPr>
                                      </m:ctrlPr>
                                    </m:fPr>
                                    <m:num>
                                      <m:sSub>
                                        <m:sSubPr>
                                          <m:ctrlPr>
                                            <a:rPr lang="en-GB" sz="1400" i="1">
                                              <a:latin typeface="Cambria Math"/>
                                            </a:rPr>
                                          </m:ctrlPr>
                                        </m:sSubPr>
                                        <m:e>
                                          <m:r>
                                            <a:rPr lang="en-US" sz="1400" i="1">
                                              <a:latin typeface="Cambria Math"/>
                                            </a:rPr>
                                            <m:t>𝐸</m:t>
                                          </m:r>
                                        </m:e>
                                        <m:sub>
                                          <m:r>
                                            <a:rPr lang="en-US" sz="1400" i="1">
                                              <a:latin typeface="Cambria Math"/>
                                            </a:rPr>
                                            <m:t>𝑏</m:t>
                                          </m:r>
                                          <m:r>
                                            <a:rPr lang="en-US" sz="1400" i="1">
                                              <a:latin typeface="Cambria Math"/>
                                            </a:rPr>
                                            <m:t>0</m:t>
                                          </m:r>
                                        </m:sub>
                                      </m:sSub>
                                    </m:num>
                                    <m:den>
                                      <m:r>
                                        <a:rPr lang="en-US" sz="1400" i="1">
                                          <a:latin typeface="Cambria Math"/>
                                        </a:rPr>
                                        <m:t>2</m:t>
                                      </m:r>
                                      <m:sSub>
                                        <m:sSubPr>
                                          <m:ctrlPr>
                                            <a:rPr lang="en-GB" sz="1400" i="1">
                                              <a:latin typeface="Cambria Math"/>
                                            </a:rPr>
                                          </m:ctrlPr>
                                        </m:sSubPr>
                                        <m:e>
                                          <m:r>
                                            <a:rPr lang="en-US" sz="1400" i="1">
                                              <a:latin typeface="Cambria Math"/>
                                            </a:rPr>
                                            <m:t>𝐸</m:t>
                                          </m:r>
                                        </m:e>
                                        <m:sub>
                                          <m:r>
                                            <a:rPr lang="en-US" sz="1400" i="1">
                                              <a:latin typeface="Cambria Math"/>
                                            </a:rPr>
                                            <m:t>𝑔</m:t>
                                          </m:r>
                                          <m:r>
                                            <a:rPr lang="en-US" sz="1400" i="1">
                                              <a:latin typeface="Cambria Math"/>
                                            </a:rPr>
                                            <m:t>0</m:t>
                                          </m:r>
                                        </m:sub>
                                      </m:sSub>
                                    </m:den>
                                  </m:f>
                                </m:e>
                              </m:d>
                              <m:r>
                                <a:rPr lang="en-US" sz="1400" i="1">
                                  <a:latin typeface="Cambria Math"/>
                                </a:rPr>
                                <m:t> , −</m:t>
                              </m:r>
                              <m:r>
                                <a:rPr lang="en-US" sz="1400" i="1">
                                  <a:latin typeface="Cambria Math"/>
                                </a:rPr>
                                <m:t>𝑓𝑜𝑟</m:t>
                              </m:r>
                              <m:r>
                                <a:rPr lang="en-US" sz="1400" i="1">
                                  <a:latin typeface="Cambria Math"/>
                                </a:rPr>
                                <m:t> </m:t>
                              </m:r>
                              <m:r>
                                <a:rPr lang="en-US" sz="1400" i="1">
                                  <a:latin typeface="Cambria Math"/>
                                </a:rPr>
                                <m:t>𝑛𝑒𝑔𝑎𝑡𝑖𝑣𝑒</m:t>
                              </m:r>
                              <m:r>
                                <a:rPr lang="en-US" sz="1400" i="1">
                                  <a:latin typeface="Cambria Math"/>
                                </a:rPr>
                                <m:t> </m:t>
                              </m:r>
                              <m:r>
                                <a:rPr lang="en-US" sz="1400" i="1">
                                  <a:latin typeface="Cambria Math"/>
                                </a:rPr>
                                <m:t>𝑐h𝑎𝑟𝑔𝑒</m:t>
                              </m:r>
                              <m:r>
                                <a:rPr lang="en-US" sz="1400" i="1">
                                  <a:latin typeface="Cambria Math"/>
                                </a:rPr>
                                <m:t> </m:t>
                              </m:r>
                              <m:r>
                                <a:rPr lang="en-US" sz="1400" i="1">
                                  <a:latin typeface="Cambria Math"/>
                                </a:rPr>
                                <m:t>𝑎𝑛𝑑</m:t>
                              </m:r>
                              <m:r>
                                <a:rPr lang="en-US" sz="1400" i="1">
                                  <a:latin typeface="Cambria Math"/>
                                </a:rPr>
                                <m:t>+</m:t>
                              </m:r>
                              <m:r>
                                <a:rPr lang="en-US" sz="1400" i="1">
                                  <a:latin typeface="Cambria Math"/>
                                </a:rPr>
                                <m:t>𝑓𝑜𝑟</m:t>
                              </m:r>
                              <m:r>
                                <a:rPr lang="en-US" sz="1400" i="1">
                                  <a:latin typeface="Cambria Math"/>
                                </a:rPr>
                                <m:t> </m:t>
                              </m:r>
                              <m:r>
                                <a:rPr lang="en-US" sz="1400" i="1">
                                  <a:latin typeface="Cambria Math"/>
                                </a:rPr>
                                <m:t>𝑝𝑜𝑠𝑖𝑡𝑖𝑣𝑒</m:t>
                              </m:r>
                              <m:r>
                                <a:rPr lang="en-US" sz="1400" i="1">
                                  <a:latin typeface="Cambria Math"/>
                                </a:rPr>
                                <m:t> </m:t>
                              </m:r>
                              <m:r>
                                <a:rPr lang="en-US" sz="1400" i="1">
                                  <a:latin typeface="Cambria Math"/>
                                </a:rPr>
                                <m:t>𝑐h𝑎𝑟𝑔𝑒</m:t>
                              </m:r>
                            </m:e>
                            <m:e>
                              <m:sSub>
                                <m:sSubPr>
                                  <m:ctrlPr>
                                    <a:rPr lang="en-GB" sz="1400" i="1">
                                      <a:latin typeface="Cambria Math"/>
                                    </a:rPr>
                                  </m:ctrlPr>
                                </m:sSubPr>
                                <m:e>
                                  <m:r>
                                    <a:rPr lang="en-US" sz="1400" i="1">
                                      <a:latin typeface="Cambria Math"/>
                                    </a:rPr>
                                    <m:t>𝐸</m:t>
                                  </m:r>
                                </m:e>
                                <m:sub>
                                  <m:r>
                                    <a:rPr lang="en-US" sz="1400" i="1">
                                      <a:latin typeface="Cambria Math"/>
                                    </a:rPr>
                                    <m:t>𝑏</m:t>
                                  </m:r>
                                  <m:r>
                                    <a:rPr lang="en-US" sz="1400" i="1">
                                      <a:latin typeface="Cambria Math"/>
                                    </a:rPr>
                                    <m:t>0</m:t>
                                  </m:r>
                                </m:sub>
                              </m:sSub>
                              <m:r>
                                <a:rPr lang="en-US" sz="1400" i="1">
                                  <a:latin typeface="Cambria Math"/>
                                </a:rPr>
                                <m:t>=−</m:t>
                              </m:r>
                              <m:r>
                                <a:rPr lang="en-US" sz="1400" i="1">
                                  <a:latin typeface="Cambria Math"/>
                                </a:rPr>
                                <m:t>𝐹</m:t>
                              </m:r>
                              <m:f>
                                <m:fPr>
                                  <m:ctrlPr>
                                    <a:rPr lang="en-GB" sz="1400" i="1">
                                      <a:latin typeface="Cambria Math"/>
                                    </a:rPr>
                                  </m:ctrlPr>
                                </m:fPr>
                                <m:num>
                                  <m:sSub>
                                    <m:sSubPr>
                                      <m:ctrlPr>
                                        <a:rPr lang="en-GB" sz="1400" i="1">
                                          <a:latin typeface="Cambria Math"/>
                                        </a:rPr>
                                      </m:ctrlPr>
                                    </m:sSubPr>
                                    <m:e>
                                      <m:r>
                                        <a:rPr lang="en-US" sz="1400" i="1">
                                          <a:latin typeface="Cambria Math"/>
                                        </a:rPr>
                                        <m:t>𝜔</m:t>
                                      </m:r>
                                    </m:e>
                                    <m:sub>
                                      <m:r>
                                        <a:rPr lang="en-US" sz="1400" i="1">
                                          <a:latin typeface="Cambria Math"/>
                                        </a:rPr>
                                        <m:t>0</m:t>
                                      </m:r>
                                    </m:sub>
                                  </m:sSub>
                                </m:num>
                                <m:den>
                                  <m:r>
                                    <a:rPr lang="en-US" sz="1400" i="1">
                                      <a:latin typeface="Cambria Math"/>
                                    </a:rPr>
                                    <m:t>2</m:t>
                                  </m:r>
                                </m:den>
                              </m:f>
                              <m:sSub>
                                <m:sSubPr>
                                  <m:ctrlPr>
                                    <a:rPr lang="en-GB" sz="1400" i="1">
                                      <a:latin typeface="Cambria Math"/>
                                    </a:rPr>
                                  </m:ctrlPr>
                                </m:sSubPr>
                                <m:e>
                                  <m:d>
                                    <m:dPr>
                                      <m:ctrlPr>
                                        <a:rPr lang="en-GB" sz="1400" i="1">
                                          <a:latin typeface="Cambria Math"/>
                                        </a:rPr>
                                      </m:ctrlPr>
                                    </m:dPr>
                                    <m:e>
                                      <m:f>
                                        <m:fPr>
                                          <m:ctrlPr>
                                            <a:rPr lang="en-GB" sz="1400" i="1">
                                              <a:latin typeface="Cambria Math"/>
                                            </a:rPr>
                                          </m:ctrlPr>
                                        </m:fPr>
                                        <m:num>
                                          <m:r>
                                            <a:rPr lang="en-US" sz="1400" i="1">
                                              <a:latin typeface="Cambria Math"/>
                                            </a:rPr>
                                            <m:t>𝑟</m:t>
                                          </m:r>
                                        </m:num>
                                        <m:den>
                                          <m:sSub>
                                            <m:sSubPr>
                                              <m:ctrlPr>
                                                <a:rPr lang="en-GB" sz="1400" i="1">
                                                  <a:latin typeface="Cambria Math"/>
                                                </a:rPr>
                                              </m:ctrlPr>
                                            </m:sSubPr>
                                            <m:e>
                                              <m:r>
                                                <a:rPr lang="en-US" sz="1400" i="1">
                                                  <a:latin typeface="Cambria Math"/>
                                                </a:rPr>
                                                <m:t>𝑄</m:t>
                                              </m:r>
                                            </m:e>
                                            <m:sub>
                                              <m:r>
                                                <a:rPr lang="en-US" sz="1400" i="1">
                                                  <a:latin typeface="Cambria Math"/>
                                                </a:rPr>
                                                <m:t>0</m:t>
                                              </m:r>
                                            </m:sub>
                                          </m:sSub>
                                        </m:den>
                                      </m:f>
                                    </m:e>
                                  </m:d>
                                </m:e>
                                <m:sub>
                                  <m:r>
                                    <a:rPr lang="en-US" sz="1400" i="1">
                                      <a:latin typeface="Cambria Math"/>
                                    </a:rPr>
                                    <m:t>0</m:t>
                                  </m:r>
                                </m:sub>
                              </m:sSub>
                              <m:r>
                                <a:rPr lang="en-US" sz="1400" i="1">
                                  <a:latin typeface="Cambria Math"/>
                                </a:rPr>
                                <m:t>𝑞</m:t>
                              </m:r>
                            </m:e>
                            <m:e>
                              <m:sSub>
                                <m:sSubPr>
                                  <m:ctrlPr>
                                    <a:rPr lang="en-GB" sz="1400" i="1">
                                      <a:latin typeface="Cambria Math"/>
                                    </a:rPr>
                                  </m:ctrlPr>
                                </m:sSubPr>
                                <m:e>
                                  <m:r>
                                    <a:rPr lang="en-US" sz="1400" i="1">
                                      <a:latin typeface="Cambria Math"/>
                                    </a:rPr>
                                    <m:t>𝐸</m:t>
                                  </m:r>
                                </m:e>
                                <m:sub>
                                  <m:r>
                                    <a:rPr lang="en-US" sz="1400" i="1">
                                      <a:latin typeface="Cambria Math"/>
                                    </a:rPr>
                                    <m:t>𝑔</m:t>
                                  </m:r>
                                  <m:r>
                                    <a:rPr lang="en-US" sz="1400" i="1">
                                      <a:latin typeface="Cambria Math"/>
                                    </a:rPr>
                                    <m:t>0</m:t>
                                  </m:r>
                                </m:sub>
                              </m:sSub>
                              <m:r>
                                <a:rPr lang="en-US" sz="1400" i="1">
                                  <a:latin typeface="Cambria Math"/>
                                </a:rPr>
                                <m:t>=</m:t>
                              </m:r>
                              <m:rad>
                                <m:radPr>
                                  <m:degHide m:val="on"/>
                                  <m:ctrlPr>
                                    <a:rPr lang="en-GB" sz="1400" i="1">
                                      <a:latin typeface="Cambria Math"/>
                                    </a:rPr>
                                  </m:ctrlPr>
                                </m:radPr>
                                <m:deg/>
                                <m:e>
                                  <m:f>
                                    <m:fPr>
                                      <m:ctrlPr>
                                        <a:rPr lang="en-GB" sz="1400" i="1">
                                          <a:latin typeface="Cambria Math"/>
                                        </a:rPr>
                                      </m:ctrlPr>
                                    </m:fPr>
                                    <m:num>
                                      <m:r>
                                        <a:rPr lang="en-US" sz="1400" i="1">
                                          <a:latin typeface="Cambria Math"/>
                                        </a:rPr>
                                        <m:t>𝑟</m:t>
                                      </m:r>
                                    </m:num>
                                    <m:den>
                                      <m:sSub>
                                        <m:sSubPr>
                                          <m:ctrlPr>
                                            <a:rPr lang="en-GB" sz="1400" i="1">
                                              <a:latin typeface="Cambria Math"/>
                                            </a:rPr>
                                          </m:ctrlPr>
                                        </m:sSubPr>
                                        <m:e>
                                          <m:r>
                                            <a:rPr lang="en-US" sz="1400" i="1">
                                              <a:latin typeface="Cambria Math"/>
                                            </a:rPr>
                                            <m:t>𝑄</m:t>
                                          </m:r>
                                        </m:e>
                                        <m:sub>
                                          <m:r>
                                            <a:rPr lang="en-US" sz="1400" i="1">
                                              <a:latin typeface="Cambria Math"/>
                                            </a:rPr>
                                            <m:t>0</m:t>
                                          </m:r>
                                        </m:sub>
                                      </m:sSub>
                                    </m:den>
                                  </m:f>
                                  <m:f>
                                    <m:fPr>
                                      <m:ctrlPr>
                                        <a:rPr lang="en-GB" sz="1400" i="1">
                                          <a:latin typeface="Cambria Math"/>
                                        </a:rPr>
                                      </m:ctrlPr>
                                    </m:fPr>
                                    <m:num>
                                      <m:r>
                                        <a:rPr lang="en-US" sz="1400" i="1">
                                          <a:latin typeface="Cambria Math"/>
                                        </a:rPr>
                                        <m:t>𝜔</m:t>
                                      </m:r>
                                    </m:num>
                                    <m:den>
                                      <m:sSub>
                                        <m:sSubPr>
                                          <m:ctrlPr>
                                            <a:rPr lang="en-GB" sz="1400" i="1">
                                              <a:latin typeface="Cambria Math"/>
                                            </a:rPr>
                                          </m:ctrlPr>
                                        </m:sSubPr>
                                        <m:e>
                                          <m:r>
                                            <a:rPr lang="en-US" sz="1400" i="1">
                                              <a:latin typeface="Cambria Math"/>
                                            </a:rPr>
                                            <m:t>𝑣</m:t>
                                          </m:r>
                                        </m:e>
                                        <m:sub>
                                          <m:r>
                                            <a:rPr lang="en-US" sz="1400" i="1">
                                              <a:latin typeface="Cambria Math"/>
                                            </a:rPr>
                                            <m:t>𝑔</m:t>
                                          </m:r>
                                        </m:sub>
                                      </m:sSub>
                                    </m:den>
                                  </m:f>
                                  <m:sSub>
                                    <m:sSubPr>
                                      <m:ctrlPr>
                                        <a:rPr lang="en-GB" sz="1400" i="1">
                                          <a:latin typeface="Cambria Math"/>
                                        </a:rPr>
                                      </m:ctrlPr>
                                    </m:sSubPr>
                                    <m:e>
                                      <m:r>
                                        <a:rPr lang="en-US" sz="1400" i="1">
                                          <a:latin typeface="Cambria Math"/>
                                        </a:rPr>
                                        <m:t>𝑃</m:t>
                                      </m:r>
                                    </m:e>
                                    <m:sub>
                                      <m:r>
                                        <a:rPr lang="en-US" sz="1400" i="1">
                                          <a:latin typeface="Cambria Math"/>
                                        </a:rPr>
                                        <m:t>𝑔</m:t>
                                      </m:r>
                                      <m:r>
                                        <a:rPr lang="en-US" sz="1400" i="1">
                                          <a:latin typeface="Cambria Math"/>
                                        </a:rPr>
                                        <m:t>0</m:t>
                                      </m:r>
                                    </m:sub>
                                  </m:sSub>
                                </m:e>
                              </m:rad>
                            </m:e>
                          </m:eqArr>
                        </m:e>
                      </m:d>
                    </m:oMath>
                  </m:oMathPara>
                </a14:m>
                <a:endParaRPr lang="en-GB" sz="1400" dirty="0"/>
              </a:p>
            </p:txBody>
          </p:sp>
        </mc:Choice>
        <mc:Fallback xmlns="">
          <p:sp>
            <p:nvSpPr>
              <p:cNvPr id="6" name="Rectangle 5"/>
              <p:cNvSpPr>
                <a:spLocks noRot="1" noChangeAspect="1" noMove="1" noResize="1" noEditPoints="1" noAdjustHandles="1" noChangeArrowheads="1" noChangeShapeType="1" noTextEdit="1"/>
              </p:cNvSpPr>
              <p:nvPr/>
            </p:nvSpPr>
            <p:spPr>
              <a:xfrm>
                <a:off x="485775" y="1438275"/>
                <a:ext cx="7589898" cy="3418500"/>
              </a:xfrm>
              <a:prstGeom prst="rect">
                <a:avLst/>
              </a:prstGeom>
              <a:blipFill rotWithShape="1">
                <a:blip r:embed="rId2" cstate="print"/>
                <a:stretch>
                  <a:fillRect/>
                </a:stretch>
              </a:blipFill>
            </p:spPr>
            <p:txBody>
              <a:bodyPr/>
              <a:lstStyle/>
              <a:p>
                <a:r>
                  <a:rPr lang="en-GB">
                    <a:noFill/>
                  </a:rPr>
                  <a:t> </a:t>
                </a:r>
              </a:p>
            </p:txBody>
          </p:sp>
        </mc:Fallback>
      </mc:AlternateContent>
      <p:sp>
        <p:nvSpPr>
          <p:cNvPr id="7" name="Rectangle 6"/>
          <p:cNvSpPr/>
          <p:nvPr/>
        </p:nvSpPr>
        <p:spPr>
          <a:xfrm>
            <a:off x="1676400" y="5105400"/>
            <a:ext cx="5791200" cy="58477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600" dirty="0" smtClean="0">
                <a:solidFill>
                  <a:prstClr val="black"/>
                </a:solidFill>
              </a:rPr>
              <a:t>The bunching phase is the best phase for bunching mechanism uses in prebunchers and our sub harmonic </a:t>
            </a:r>
            <a:r>
              <a:rPr lang="en-US" sz="1600" dirty="0" err="1" smtClean="0">
                <a:solidFill>
                  <a:prstClr val="black"/>
                </a:solidFill>
              </a:rPr>
              <a:t>bunchers</a:t>
            </a:r>
            <a:r>
              <a:rPr lang="en-US" sz="1600" dirty="0" smtClean="0">
                <a:solidFill>
                  <a:prstClr val="black"/>
                </a:solidFill>
              </a:rPr>
              <a:t>.</a:t>
            </a:r>
            <a:endParaRPr lang="en-GB" sz="1600" dirty="0">
              <a:solidFill>
                <a:prstClr val="black"/>
              </a:solidFill>
            </a:endParaRPr>
          </a:p>
        </p:txBody>
      </p:sp>
      <p:sp>
        <p:nvSpPr>
          <p:cNvPr id="8" name="Rectangle 7"/>
          <p:cNvSpPr/>
          <p:nvPr/>
        </p:nvSpPr>
        <p:spPr>
          <a:xfrm>
            <a:off x="1666875" y="5842575"/>
            <a:ext cx="5791200" cy="58477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GB" sz="1600" dirty="0" smtClean="0">
                <a:solidFill>
                  <a:prstClr val="black"/>
                </a:solidFill>
              </a:rPr>
              <a:t>As you can see </a:t>
            </a:r>
            <a:r>
              <a:rPr lang="el-GR" sz="1600" dirty="0" smtClean="0">
                <a:solidFill>
                  <a:prstClr val="black"/>
                </a:solidFill>
              </a:rPr>
              <a:t>Δω</a:t>
            </a:r>
            <a:r>
              <a:rPr lang="en-GB" sz="1600" dirty="0" smtClean="0">
                <a:solidFill>
                  <a:prstClr val="black"/>
                </a:solidFill>
              </a:rPr>
              <a:t>&gt;0. For backward TW it means |v</a:t>
            </a:r>
            <a:r>
              <a:rPr lang="en-GB" sz="1600" baseline="-25000" dirty="0" smtClean="0">
                <a:solidFill>
                  <a:prstClr val="black"/>
                </a:solidFill>
              </a:rPr>
              <a:t>e</a:t>
            </a:r>
            <a:r>
              <a:rPr lang="en-GB" sz="1600" dirty="0" smtClean="0">
                <a:solidFill>
                  <a:prstClr val="black"/>
                </a:solidFill>
              </a:rPr>
              <a:t>|&gt;|v</a:t>
            </a:r>
            <a:r>
              <a:rPr lang="en-GB" sz="1600" baseline="-25000" dirty="0" smtClean="0">
                <a:solidFill>
                  <a:prstClr val="black"/>
                </a:solidFill>
              </a:rPr>
              <a:t>p</a:t>
            </a:r>
            <a:r>
              <a:rPr lang="en-GB" sz="1600" dirty="0" smtClean="0">
                <a:solidFill>
                  <a:prstClr val="black"/>
                </a:solidFill>
              </a:rPr>
              <a:t>| and for forward TW if vg&gt;ve it means </a:t>
            </a:r>
            <a:r>
              <a:rPr lang="en-GB" sz="1600" dirty="0">
                <a:solidFill>
                  <a:prstClr val="black"/>
                </a:solidFill>
              </a:rPr>
              <a:t>|v</a:t>
            </a:r>
            <a:r>
              <a:rPr lang="en-GB" sz="1600" baseline="-25000" dirty="0">
                <a:solidFill>
                  <a:prstClr val="black"/>
                </a:solidFill>
              </a:rPr>
              <a:t>e</a:t>
            </a:r>
            <a:r>
              <a:rPr lang="en-GB" sz="1600" dirty="0" smtClean="0">
                <a:solidFill>
                  <a:prstClr val="black"/>
                </a:solidFill>
              </a:rPr>
              <a:t>|&lt;|</a:t>
            </a:r>
            <a:r>
              <a:rPr lang="en-GB" sz="1600" dirty="0">
                <a:solidFill>
                  <a:prstClr val="black"/>
                </a:solidFill>
              </a:rPr>
              <a:t>v</a:t>
            </a:r>
            <a:r>
              <a:rPr lang="en-GB" sz="1600" baseline="-25000" dirty="0">
                <a:solidFill>
                  <a:prstClr val="black"/>
                </a:solidFill>
              </a:rPr>
              <a:t>p</a:t>
            </a:r>
            <a:r>
              <a:rPr lang="en-GB" sz="1600" dirty="0" smtClean="0">
                <a:solidFill>
                  <a:prstClr val="black"/>
                </a:solidFill>
              </a:rPr>
              <a:t>|. </a:t>
            </a:r>
            <a:endParaRPr lang="en-GB" sz="1600" dirty="0">
              <a:solidFill>
                <a:prstClr val="black"/>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Timeline-2013</a:t>
            </a:r>
            <a:endParaRPr lang="en-GB" dirty="0"/>
          </a:p>
        </p:txBody>
      </p:sp>
      <p:sp>
        <p:nvSpPr>
          <p:cNvPr id="4" name="Slide Number Placeholder 3"/>
          <p:cNvSpPr>
            <a:spLocks noGrp="1"/>
          </p:cNvSpPr>
          <p:nvPr>
            <p:ph type="sldNum" sz="quarter" idx="12"/>
          </p:nvPr>
        </p:nvSpPr>
        <p:spPr/>
        <p:txBody>
          <a:bodyPr/>
          <a:lstStyle/>
          <a:p>
            <a:fld id="{8DC51130-9E96-42F5-BCCF-42281AEC115C}" type="slidenum">
              <a:rPr lang="en-GB" smtClean="0"/>
              <a:pPr/>
              <a:t>18</a:t>
            </a:fld>
            <a:endParaRPr lang="en-GB"/>
          </a:p>
        </p:txBody>
      </p:sp>
      <p:grpSp>
        <p:nvGrpSpPr>
          <p:cNvPr id="22" name="Gruppe 65"/>
          <p:cNvGrpSpPr/>
          <p:nvPr/>
        </p:nvGrpSpPr>
        <p:grpSpPr>
          <a:xfrm>
            <a:off x="265447" y="2101544"/>
            <a:ext cx="8146846" cy="3487696"/>
            <a:chOff x="246317" y="2033077"/>
            <a:chExt cx="8596130" cy="3093399"/>
          </a:xfrm>
        </p:grpSpPr>
        <p:grpSp>
          <p:nvGrpSpPr>
            <p:cNvPr id="23" name="Gruppe 64"/>
            <p:cNvGrpSpPr/>
            <p:nvPr/>
          </p:nvGrpSpPr>
          <p:grpSpPr>
            <a:xfrm>
              <a:off x="246317" y="2033077"/>
              <a:ext cx="8596130" cy="3093399"/>
              <a:chOff x="246317" y="2033077"/>
              <a:chExt cx="8596130" cy="3093399"/>
            </a:xfrm>
          </p:grpSpPr>
          <p:sp>
            <p:nvSpPr>
              <p:cNvPr id="37" name="Pentagon 36"/>
              <p:cNvSpPr/>
              <p:nvPr/>
            </p:nvSpPr>
            <p:spPr>
              <a:xfrm>
                <a:off x="252924" y="2033077"/>
                <a:ext cx="8589523" cy="3093399"/>
              </a:xfrm>
              <a:prstGeom prst="homePlate">
                <a:avLst>
                  <a:gd name="adj" fmla="val 27124"/>
                </a:avLst>
              </a:prstGeom>
              <a:gradFill rotWithShape="1">
                <a:gsLst>
                  <a:gs pos="0">
                    <a:srgbClr val="E6E6E6"/>
                  </a:gs>
                  <a:gs pos="100000">
                    <a:sysClr val="window" lastClr="FFFFFF"/>
                  </a:gs>
                </a:gsLst>
                <a:lin ang="16200000"/>
              </a:gradFill>
              <a:ln w="31750">
                <a:no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38" name="Rektangel 13"/>
              <p:cNvSpPr/>
              <p:nvPr/>
            </p:nvSpPr>
            <p:spPr>
              <a:xfrm>
                <a:off x="246317" y="2035005"/>
                <a:ext cx="7749820" cy="357997"/>
              </a:xfrm>
              <a:prstGeom prst="rect">
                <a:avLst/>
              </a:prstGeom>
              <a:gradFill flip="none" rotWithShape="1">
                <a:gsLst>
                  <a:gs pos="44000">
                    <a:srgbClr val="1F88C8"/>
                  </a:gs>
                  <a:gs pos="100000">
                    <a:srgbClr val="78F8FF"/>
                  </a:gs>
                </a:gsLst>
                <a:lin ang="16200000" scaled="1"/>
                <a:tileRect/>
              </a:gradFill>
              <a:ln w="9525" cap="flat" cmpd="sng" algn="ctr">
                <a:noFill/>
                <a:prstDash val="solid"/>
              </a:ln>
              <a:effectLst/>
            </p:spPr>
            <p:txBody>
              <a:bodyPr anchor="ctr"/>
              <a:lstStyle/>
              <a:p>
                <a:pPr algn="ctr">
                  <a:defRPr/>
                </a:pPr>
                <a:endParaRPr lang="da-DK" kern="0">
                  <a:solidFill>
                    <a:sysClr val="window" lastClr="FFFFFF"/>
                  </a:solidFill>
                  <a:latin typeface="Calibri"/>
                </a:endParaRPr>
              </a:p>
            </p:txBody>
          </p:sp>
        </p:grpSp>
        <p:grpSp>
          <p:nvGrpSpPr>
            <p:cNvPr id="24" name="Gruppe 28"/>
            <p:cNvGrpSpPr/>
            <p:nvPr/>
          </p:nvGrpSpPr>
          <p:grpSpPr>
            <a:xfrm>
              <a:off x="881976" y="2036300"/>
              <a:ext cx="7104433" cy="3070720"/>
              <a:chOff x="872248" y="2130354"/>
              <a:chExt cx="7104433" cy="2422187"/>
            </a:xfrm>
          </p:grpSpPr>
          <p:cxnSp>
            <p:nvCxnSpPr>
              <p:cNvPr id="25" name="Lige forbindelse 15"/>
              <p:cNvCxnSpPr/>
              <p:nvPr/>
            </p:nvCxnSpPr>
            <p:spPr>
              <a:xfrm rot="5400000">
                <a:off x="310991"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6" name="Lige forbindelse 17"/>
              <p:cNvCxnSpPr/>
              <p:nvPr/>
            </p:nvCxnSpPr>
            <p:spPr>
              <a:xfrm rot="5400000">
                <a:off x="-333982"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 name="Lige forbindelse 18"/>
              <p:cNvCxnSpPr/>
              <p:nvPr/>
            </p:nvCxnSpPr>
            <p:spPr>
              <a:xfrm rot="5400000">
                <a:off x="1600937"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8" name="Lige forbindelse 19"/>
              <p:cNvCxnSpPr/>
              <p:nvPr/>
            </p:nvCxnSpPr>
            <p:spPr>
              <a:xfrm rot="5400000">
                <a:off x="955964"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9" name="Lige forbindelse 20"/>
              <p:cNvCxnSpPr/>
              <p:nvPr/>
            </p:nvCxnSpPr>
            <p:spPr>
              <a:xfrm rot="5400000">
                <a:off x="2890883"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Lige forbindelse 21"/>
              <p:cNvCxnSpPr/>
              <p:nvPr/>
            </p:nvCxnSpPr>
            <p:spPr>
              <a:xfrm rot="5400000">
                <a:off x="2245910"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Lige forbindelse 22"/>
              <p:cNvCxnSpPr/>
              <p:nvPr/>
            </p:nvCxnSpPr>
            <p:spPr>
              <a:xfrm rot="5400000">
                <a:off x="4180829"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2" name="Lige forbindelse 23"/>
              <p:cNvCxnSpPr/>
              <p:nvPr/>
            </p:nvCxnSpPr>
            <p:spPr>
              <a:xfrm rot="5400000">
                <a:off x="3535856"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3" name="Lige forbindelse 24"/>
              <p:cNvCxnSpPr/>
              <p:nvPr/>
            </p:nvCxnSpPr>
            <p:spPr>
              <a:xfrm rot="5400000">
                <a:off x="5470775"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4" name="Lige forbindelse 25"/>
              <p:cNvCxnSpPr/>
              <p:nvPr/>
            </p:nvCxnSpPr>
            <p:spPr>
              <a:xfrm rot="5400000">
                <a:off x="4825802"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5" name="Lige forbindelse 26"/>
              <p:cNvCxnSpPr/>
              <p:nvPr/>
            </p:nvCxnSpPr>
            <p:spPr>
              <a:xfrm rot="5400000">
                <a:off x="6838426" y="3258883"/>
                <a:ext cx="2266782"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 name="Lige forbindelse 27"/>
              <p:cNvCxnSpPr/>
              <p:nvPr/>
            </p:nvCxnSpPr>
            <p:spPr>
              <a:xfrm rot="5400000">
                <a:off x="6115748"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sp>
        <p:nvSpPr>
          <p:cNvPr id="39" name="Tekstboks 32"/>
          <p:cNvSpPr txBox="1"/>
          <p:nvPr/>
        </p:nvSpPr>
        <p:spPr>
          <a:xfrm>
            <a:off x="179512" y="1556792"/>
            <a:ext cx="1223412" cy="707886"/>
          </a:xfrm>
          <a:prstGeom prst="rect">
            <a:avLst/>
          </a:prstGeom>
          <a:noFill/>
        </p:spPr>
        <p:txBody>
          <a:bodyPr wrap="none" rtlCol="0">
            <a:spAutoFit/>
          </a:bodyPr>
          <a:lstStyle/>
          <a:p>
            <a:r>
              <a:rPr lang="da-DK" sz="4000" b="1" dirty="0" smtClean="0">
                <a:solidFill>
                  <a:srgbClr val="00B0F0"/>
                </a:solidFill>
              </a:rPr>
              <a:t>2013</a:t>
            </a:r>
            <a:endParaRPr lang="da-DK" sz="4000" b="1" dirty="0">
              <a:solidFill>
                <a:srgbClr val="00B0F0"/>
              </a:solidFill>
            </a:endParaRPr>
          </a:p>
        </p:txBody>
      </p:sp>
      <p:sp>
        <p:nvSpPr>
          <p:cNvPr id="40" name="Pentagon 39"/>
          <p:cNvSpPr/>
          <p:nvPr/>
        </p:nvSpPr>
        <p:spPr>
          <a:xfrm>
            <a:off x="287142" y="2580207"/>
            <a:ext cx="3060722" cy="482662"/>
          </a:xfrm>
          <a:prstGeom prst="homePlate">
            <a:avLst>
              <a:gd name="adj" fmla="val 35141"/>
            </a:avLst>
          </a:prstGeom>
          <a:gradFill rotWithShape="1">
            <a:gsLst>
              <a:gs pos="0">
                <a:srgbClr val="E6E6E6"/>
              </a:gs>
              <a:gs pos="100000">
                <a:sysClr val="window" lastClr="FFFFFF"/>
              </a:gs>
            </a:gsLst>
            <a:lin ang="16200000"/>
          </a:gradFill>
          <a:ln w="9525">
            <a:gradFill flip="none" rotWithShape="1">
              <a:gsLst>
                <a:gs pos="0">
                  <a:srgbClr val="00B0F0"/>
                </a:gs>
                <a:gs pos="50000">
                  <a:srgbClr val="0070C0"/>
                </a:gs>
              </a:gsLst>
              <a:lin ang="2700000" scaled="1"/>
              <a:tileRect/>
            </a:gra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48" name="Tekstboks 43"/>
          <p:cNvSpPr txBox="1"/>
          <p:nvPr/>
        </p:nvSpPr>
        <p:spPr>
          <a:xfrm>
            <a:off x="7082144" y="2115869"/>
            <a:ext cx="436320" cy="307777"/>
          </a:xfrm>
          <a:prstGeom prst="rect">
            <a:avLst/>
          </a:prstGeom>
          <a:noFill/>
        </p:spPr>
        <p:txBody>
          <a:bodyPr wrap="none" rtlCol="0">
            <a:spAutoFit/>
          </a:bodyPr>
          <a:lstStyle/>
          <a:p>
            <a:pPr algn="ctr"/>
            <a:r>
              <a:rPr lang="da-DK" sz="1400" dirty="0" err="1" smtClean="0">
                <a:solidFill>
                  <a:schemeClr val="bg1"/>
                </a:solidFill>
              </a:rPr>
              <a:t>Dec</a:t>
            </a:r>
            <a:endParaRPr lang="da-DK" sz="1400" dirty="0">
              <a:solidFill>
                <a:schemeClr val="bg1"/>
              </a:solidFill>
            </a:endParaRPr>
          </a:p>
        </p:txBody>
      </p:sp>
      <p:sp>
        <p:nvSpPr>
          <p:cNvPr id="49" name="Tekstboks 44"/>
          <p:cNvSpPr txBox="1"/>
          <p:nvPr/>
        </p:nvSpPr>
        <p:spPr>
          <a:xfrm>
            <a:off x="5874428" y="2115869"/>
            <a:ext cx="416571" cy="307777"/>
          </a:xfrm>
          <a:prstGeom prst="rect">
            <a:avLst/>
          </a:prstGeom>
          <a:noFill/>
        </p:spPr>
        <p:txBody>
          <a:bodyPr wrap="none" rtlCol="0">
            <a:spAutoFit/>
          </a:bodyPr>
          <a:lstStyle/>
          <a:p>
            <a:pPr algn="ctr"/>
            <a:r>
              <a:rPr lang="da-DK" sz="1400" dirty="0" err="1" smtClean="0">
                <a:solidFill>
                  <a:schemeClr val="bg1"/>
                </a:solidFill>
              </a:rPr>
              <a:t>Oct</a:t>
            </a:r>
            <a:endParaRPr lang="da-DK" sz="1400" dirty="0">
              <a:solidFill>
                <a:schemeClr val="bg1"/>
              </a:solidFill>
            </a:endParaRPr>
          </a:p>
        </p:txBody>
      </p:sp>
      <p:sp>
        <p:nvSpPr>
          <p:cNvPr id="50" name="Tekstboks 45"/>
          <p:cNvSpPr txBox="1"/>
          <p:nvPr/>
        </p:nvSpPr>
        <p:spPr>
          <a:xfrm>
            <a:off x="5252130" y="2115869"/>
            <a:ext cx="427204" cy="307777"/>
          </a:xfrm>
          <a:prstGeom prst="rect">
            <a:avLst/>
          </a:prstGeom>
          <a:noFill/>
        </p:spPr>
        <p:txBody>
          <a:bodyPr wrap="none" rtlCol="0">
            <a:spAutoFit/>
          </a:bodyPr>
          <a:lstStyle/>
          <a:p>
            <a:pPr algn="ctr"/>
            <a:r>
              <a:rPr lang="da-DK" sz="1400" dirty="0" err="1" smtClean="0">
                <a:solidFill>
                  <a:schemeClr val="bg1"/>
                </a:solidFill>
              </a:rPr>
              <a:t>Sep</a:t>
            </a:r>
            <a:endParaRPr lang="da-DK" sz="1400" dirty="0">
              <a:solidFill>
                <a:schemeClr val="bg1"/>
              </a:solidFill>
            </a:endParaRPr>
          </a:p>
        </p:txBody>
      </p:sp>
      <p:sp>
        <p:nvSpPr>
          <p:cNvPr id="51" name="Tekstboks 46"/>
          <p:cNvSpPr txBox="1"/>
          <p:nvPr/>
        </p:nvSpPr>
        <p:spPr>
          <a:xfrm>
            <a:off x="4636236" y="2115869"/>
            <a:ext cx="443917" cy="307777"/>
          </a:xfrm>
          <a:prstGeom prst="rect">
            <a:avLst/>
          </a:prstGeom>
          <a:noFill/>
        </p:spPr>
        <p:txBody>
          <a:bodyPr wrap="none" rtlCol="0">
            <a:spAutoFit/>
          </a:bodyPr>
          <a:lstStyle/>
          <a:p>
            <a:pPr algn="ctr"/>
            <a:r>
              <a:rPr lang="da-DK" sz="1400" dirty="0" err="1" smtClean="0">
                <a:solidFill>
                  <a:schemeClr val="bg1"/>
                </a:solidFill>
              </a:rPr>
              <a:t>Aug</a:t>
            </a:r>
            <a:endParaRPr lang="da-DK" sz="1400" dirty="0">
              <a:solidFill>
                <a:schemeClr val="bg1"/>
              </a:solidFill>
            </a:endParaRPr>
          </a:p>
        </p:txBody>
      </p:sp>
      <p:sp>
        <p:nvSpPr>
          <p:cNvPr id="52" name="Tekstboks 47"/>
          <p:cNvSpPr txBox="1"/>
          <p:nvPr/>
        </p:nvSpPr>
        <p:spPr>
          <a:xfrm>
            <a:off x="4023158" y="2115869"/>
            <a:ext cx="436320" cy="307777"/>
          </a:xfrm>
          <a:prstGeom prst="rect">
            <a:avLst/>
          </a:prstGeom>
          <a:noFill/>
        </p:spPr>
        <p:txBody>
          <a:bodyPr wrap="none" rtlCol="0">
            <a:spAutoFit/>
          </a:bodyPr>
          <a:lstStyle/>
          <a:p>
            <a:pPr algn="ctr"/>
            <a:r>
              <a:rPr lang="da-DK" sz="1400" dirty="0" err="1" smtClean="0">
                <a:solidFill>
                  <a:schemeClr val="bg1"/>
                </a:solidFill>
              </a:rPr>
              <a:t>July</a:t>
            </a:r>
            <a:endParaRPr lang="da-DK" sz="1400" dirty="0">
              <a:solidFill>
                <a:schemeClr val="bg1"/>
              </a:solidFill>
            </a:endParaRPr>
          </a:p>
        </p:txBody>
      </p:sp>
      <p:sp>
        <p:nvSpPr>
          <p:cNvPr id="53" name="Tekstboks 48"/>
          <p:cNvSpPr txBox="1"/>
          <p:nvPr/>
        </p:nvSpPr>
        <p:spPr>
          <a:xfrm>
            <a:off x="3373971" y="2115869"/>
            <a:ext cx="494051" cy="307777"/>
          </a:xfrm>
          <a:prstGeom prst="rect">
            <a:avLst/>
          </a:prstGeom>
          <a:noFill/>
        </p:spPr>
        <p:txBody>
          <a:bodyPr wrap="none" rtlCol="0">
            <a:spAutoFit/>
          </a:bodyPr>
          <a:lstStyle/>
          <a:p>
            <a:pPr algn="ctr"/>
            <a:r>
              <a:rPr lang="da-DK" sz="1400" dirty="0" smtClean="0">
                <a:solidFill>
                  <a:schemeClr val="bg1"/>
                </a:solidFill>
              </a:rPr>
              <a:t>June</a:t>
            </a:r>
            <a:endParaRPr lang="da-DK" sz="1400" dirty="0">
              <a:solidFill>
                <a:schemeClr val="bg1"/>
              </a:solidFill>
            </a:endParaRPr>
          </a:p>
        </p:txBody>
      </p:sp>
      <p:sp>
        <p:nvSpPr>
          <p:cNvPr id="54" name="Tekstboks 49"/>
          <p:cNvSpPr txBox="1"/>
          <p:nvPr/>
        </p:nvSpPr>
        <p:spPr>
          <a:xfrm>
            <a:off x="2179061" y="2115869"/>
            <a:ext cx="501647" cy="307777"/>
          </a:xfrm>
          <a:prstGeom prst="rect">
            <a:avLst/>
          </a:prstGeom>
          <a:noFill/>
        </p:spPr>
        <p:txBody>
          <a:bodyPr wrap="none" rtlCol="0">
            <a:spAutoFit/>
          </a:bodyPr>
          <a:lstStyle/>
          <a:p>
            <a:pPr algn="ctr"/>
            <a:r>
              <a:rPr lang="da-DK" sz="1400" dirty="0" smtClean="0">
                <a:solidFill>
                  <a:schemeClr val="bg1"/>
                </a:solidFill>
              </a:rPr>
              <a:t>April</a:t>
            </a:r>
            <a:endParaRPr lang="da-DK" sz="1400" dirty="0">
              <a:solidFill>
                <a:schemeClr val="bg1"/>
              </a:solidFill>
            </a:endParaRPr>
          </a:p>
        </p:txBody>
      </p:sp>
      <p:sp>
        <p:nvSpPr>
          <p:cNvPr id="55" name="Tekstboks 50"/>
          <p:cNvSpPr txBox="1"/>
          <p:nvPr/>
        </p:nvSpPr>
        <p:spPr>
          <a:xfrm>
            <a:off x="1478143" y="2115869"/>
            <a:ext cx="620693" cy="307777"/>
          </a:xfrm>
          <a:prstGeom prst="rect">
            <a:avLst/>
          </a:prstGeom>
          <a:noFill/>
        </p:spPr>
        <p:txBody>
          <a:bodyPr wrap="none" rtlCol="0">
            <a:spAutoFit/>
          </a:bodyPr>
          <a:lstStyle/>
          <a:p>
            <a:pPr algn="ctr"/>
            <a:r>
              <a:rPr lang="da-DK" sz="1400" dirty="0" smtClean="0">
                <a:solidFill>
                  <a:schemeClr val="bg1"/>
                </a:solidFill>
              </a:rPr>
              <a:t>March</a:t>
            </a:r>
            <a:endParaRPr lang="da-DK" sz="1400" dirty="0">
              <a:solidFill>
                <a:schemeClr val="bg1"/>
              </a:solidFill>
            </a:endParaRPr>
          </a:p>
        </p:txBody>
      </p:sp>
      <p:sp>
        <p:nvSpPr>
          <p:cNvPr id="56" name="Tekstboks 51"/>
          <p:cNvSpPr txBox="1"/>
          <p:nvPr/>
        </p:nvSpPr>
        <p:spPr>
          <a:xfrm>
            <a:off x="954952" y="2115869"/>
            <a:ext cx="424714" cy="307777"/>
          </a:xfrm>
          <a:prstGeom prst="rect">
            <a:avLst/>
          </a:prstGeom>
          <a:noFill/>
        </p:spPr>
        <p:txBody>
          <a:bodyPr wrap="none" rtlCol="0">
            <a:spAutoFit/>
          </a:bodyPr>
          <a:lstStyle/>
          <a:p>
            <a:pPr algn="ctr"/>
            <a:r>
              <a:rPr lang="da-DK" sz="1400" dirty="0" err="1" smtClean="0">
                <a:solidFill>
                  <a:schemeClr val="bg1"/>
                </a:solidFill>
              </a:rPr>
              <a:t>Feb</a:t>
            </a:r>
            <a:endParaRPr lang="da-DK" sz="1400" dirty="0">
              <a:solidFill>
                <a:schemeClr val="bg1"/>
              </a:solidFill>
            </a:endParaRPr>
          </a:p>
        </p:txBody>
      </p:sp>
      <p:sp>
        <p:nvSpPr>
          <p:cNvPr id="57" name="Tekstboks 52"/>
          <p:cNvSpPr txBox="1"/>
          <p:nvPr/>
        </p:nvSpPr>
        <p:spPr>
          <a:xfrm>
            <a:off x="344691" y="2115869"/>
            <a:ext cx="401379" cy="307777"/>
          </a:xfrm>
          <a:prstGeom prst="rect">
            <a:avLst/>
          </a:prstGeom>
          <a:noFill/>
        </p:spPr>
        <p:txBody>
          <a:bodyPr wrap="none" rtlCol="0">
            <a:spAutoFit/>
          </a:bodyPr>
          <a:lstStyle/>
          <a:p>
            <a:pPr algn="ctr"/>
            <a:r>
              <a:rPr lang="da-DK" sz="1400" dirty="0" smtClean="0">
                <a:solidFill>
                  <a:schemeClr val="bg1"/>
                </a:solidFill>
              </a:rPr>
              <a:t>Jan</a:t>
            </a:r>
            <a:endParaRPr lang="da-DK" sz="1400" dirty="0">
              <a:solidFill>
                <a:schemeClr val="bg1"/>
              </a:solidFill>
            </a:endParaRPr>
          </a:p>
        </p:txBody>
      </p:sp>
      <p:sp>
        <p:nvSpPr>
          <p:cNvPr id="58" name="Tekstboks 53"/>
          <p:cNvSpPr txBox="1"/>
          <p:nvPr/>
        </p:nvSpPr>
        <p:spPr>
          <a:xfrm>
            <a:off x="2788552" y="2115869"/>
            <a:ext cx="477218" cy="307777"/>
          </a:xfrm>
          <a:prstGeom prst="rect">
            <a:avLst/>
          </a:prstGeom>
          <a:noFill/>
        </p:spPr>
        <p:txBody>
          <a:bodyPr wrap="none" rtlCol="0">
            <a:spAutoFit/>
          </a:bodyPr>
          <a:lstStyle/>
          <a:p>
            <a:pPr algn="ctr"/>
            <a:r>
              <a:rPr lang="da-DK" sz="1400" dirty="0" smtClean="0">
                <a:solidFill>
                  <a:schemeClr val="bg1"/>
                </a:solidFill>
              </a:rPr>
              <a:t>May</a:t>
            </a:r>
            <a:endParaRPr lang="da-DK" sz="1400" dirty="0">
              <a:solidFill>
                <a:schemeClr val="bg1"/>
              </a:solidFill>
            </a:endParaRPr>
          </a:p>
        </p:txBody>
      </p:sp>
      <p:sp>
        <p:nvSpPr>
          <p:cNvPr id="59" name="Tekstboks 54"/>
          <p:cNvSpPr txBox="1"/>
          <p:nvPr/>
        </p:nvSpPr>
        <p:spPr>
          <a:xfrm>
            <a:off x="6462664" y="2115869"/>
            <a:ext cx="450783" cy="307777"/>
          </a:xfrm>
          <a:prstGeom prst="rect">
            <a:avLst/>
          </a:prstGeom>
          <a:noFill/>
        </p:spPr>
        <p:txBody>
          <a:bodyPr wrap="none" rtlCol="0">
            <a:spAutoFit/>
          </a:bodyPr>
          <a:lstStyle/>
          <a:p>
            <a:pPr algn="ctr"/>
            <a:r>
              <a:rPr lang="da-DK" sz="1400" dirty="0" err="1" smtClean="0">
                <a:solidFill>
                  <a:schemeClr val="bg1"/>
                </a:solidFill>
              </a:rPr>
              <a:t>Nov</a:t>
            </a:r>
            <a:endParaRPr lang="da-DK" sz="1400" dirty="0">
              <a:solidFill>
                <a:schemeClr val="bg1"/>
              </a:solidFill>
            </a:endParaRPr>
          </a:p>
        </p:txBody>
      </p:sp>
      <p:sp>
        <p:nvSpPr>
          <p:cNvPr id="63" name="Tekstboks 59"/>
          <p:cNvSpPr txBox="1"/>
          <p:nvPr/>
        </p:nvSpPr>
        <p:spPr>
          <a:xfrm>
            <a:off x="372884" y="2698546"/>
            <a:ext cx="2762295" cy="246221"/>
          </a:xfrm>
          <a:prstGeom prst="rect">
            <a:avLst/>
          </a:prstGeom>
          <a:noFill/>
        </p:spPr>
        <p:txBody>
          <a:bodyPr wrap="none" rtlCol="0">
            <a:spAutoFit/>
          </a:bodyPr>
          <a:lstStyle/>
          <a:p>
            <a:pPr algn="ctr"/>
            <a:r>
              <a:rPr lang="da-DK" sz="1000" b="1" dirty="0" smtClean="0">
                <a:latin typeface="+mj-lt"/>
              </a:rPr>
              <a:t>SHB Design; The design of first SHB finished</a:t>
            </a:r>
            <a:endParaRPr lang="da-DK" sz="1000" b="1" dirty="0">
              <a:latin typeface="+mj-lt"/>
            </a:endParaRPr>
          </a:p>
        </p:txBody>
      </p:sp>
      <p:sp>
        <p:nvSpPr>
          <p:cNvPr id="79" name="Rectangular Callout 78"/>
          <p:cNvSpPr/>
          <p:nvPr/>
        </p:nvSpPr>
        <p:spPr>
          <a:xfrm flipV="1">
            <a:off x="2021035" y="4386498"/>
            <a:ext cx="4513503" cy="482662"/>
          </a:xfrm>
          <a:prstGeom prst="wedgeRectCallout">
            <a:avLst/>
          </a:prstGeom>
          <a:gradFill rotWithShape="1">
            <a:gsLst>
              <a:gs pos="0">
                <a:srgbClr val="E6E6E6"/>
              </a:gs>
              <a:gs pos="100000">
                <a:sysClr val="window" lastClr="FFFFFF"/>
              </a:gs>
            </a:gsLst>
            <a:lin ang="16200000"/>
          </a:gradFill>
          <a:ln w="9525">
            <a:gradFill flip="none" rotWithShape="1">
              <a:gsLst>
                <a:gs pos="0">
                  <a:srgbClr val="00B0F0"/>
                </a:gs>
                <a:gs pos="50000">
                  <a:srgbClr val="0070C0"/>
                </a:gs>
              </a:gsLst>
              <a:lin ang="2700000" scaled="1"/>
              <a:tileRect/>
            </a:gra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85" name="Tekstboks 59"/>
          <p:cNvSpPr txBox="1"/>
          <p:nvPr/>
        </p:nvSpPr>
        <p:spPr>
          <a:xfrm>
            <a:off x="3210600" y="4478923"/>
            <a:ext cx="2090637" cy="246221"/>
          </a:xfrm>
          <a:prstGeom prst="rect">
            <a:avLst/>
          </a:prstGeom>
          <a:noFill/>
        </p:spPr>
        <p:txBody>
          <a:bodyPr wrap="none" rtlCol="0">
            <a:spAutoFit/>
          </a:bodyPr>
          <a:lstStyle/>
          <a:p>
            <a:pPr algn="ctr"/>
            <a:r>
              <a:rPr lang="da-DK" sz="1000" b="1" dirty="0" smtClean="0">
                <a:latin typeface="+mj-lt"/>
              </a:rPr>
              <a:t>Preliminary TW Buncher Design</a:t>
            </a:r>
            <a:endParaRPr lang="da-DK" sz="1000" b="1" dirty="0">
              <a:latin typeface="+mj-lt"/>
            </a:endParaRPr>
          </a:p>
        </p:txBody>
      </p:sp>
      <p:sp>
        <p:nvSpPr>
          <p:cNvPr id="45" name="Pentagon 44"/>
          <p:cNvSpPr/>
          <p:nvPr/>
        </p:nvSpPr>
        <p:spPr>
          <a:xfrm>
            <a:off x="3361560" y="2586298"/>
            <a:ext cx="4248656" cy="482662"/>
          </a:xfrm>
          <a:prstGeom prst="homePlate">
            <a:avLst>
              <a:gd name="adj" fmla="val 35141"/>
            </a:avLst>
          </a:prstGeom>
          <a:gradFill rotWithShape="1">
            <a:gsLst>
              <a:gs pos="0">
                <a:srgbClr val="E6E6E6"/>
              </a:gs>
              <a:gs pos="100000">
                <a:sysClr val="window" lastClr="FFFFFF"/>
              </a:gs>
            </a:gsLst>
            <a:lin ang="16200000"/>
          </a:gradFill>
          <a:ln w="9525">
            <a:gradFill flip="none" rotWithShape="1">
              <a:gsLst>
                <a:gs pos="0">
                  <a:srgbClr val="00B0F0"/>
                </a:gs>
                <a:gs pos="50000">
                  <a:srgbClr val="0070C0"/>
                </a:gs>
              </a:gsLst>
              <a:lin ang="2700000" scaled="1"/>
              <a:tileRect/>
            </a:gra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46" name="Tekstboks 59"/>
          <p:cNvSpPr txBox="1"/>
          <p:nvPr/>
        </p:nvSpPr>
        <p:spPr>
          <a:xfrm>
            <a:off x="3419872" y="2623726"/>
            <a:ext cx="3922869" cy="400110"/>
          </a:xfrm>
          <a:prstGeom prst="rect">
            <a:avLst/>
          </a:prstGeom>
          <a:noFill/>
        </p:spPr>
        <p:txBody>
          <a:bodyPr wrap="none" rtlCol="0">
            <a:spAutoFit/>
          </a:bodyPr>
          <a:lstStyle/>
          <a:p>
            <a:pPr algn="ctr"/>
            <a:r>
              <a:rPr lang="da-DK" sz="1000" b="1" dirty="0" smtClean="0">
                <a:latin typeface="+mj-lt"/>
              </a:rPr>
              <a:t>Second and third SHBs are waiting for the finalized parameters </a:t>
            </a:r>
          </a:p>
          <a:p>
            <a:pPr algn="ctr"/>
            <a:r>
              <a:rPr lang="da-DK" sz="1000" b="1" dirty="0" smtClean="0">
                <a:latin typeface="+mj-lt"/>
              </a:rPr>
              <a:t>from the beam dynamic study</a:t>
            </a:r>
            <a:endParaRPr lang="da-DK" sz="1000" b="1" dirty="0">
              <a:latin typeface="+mj-lt"/>
            </a:endParaRPr>
          </a:p>
        </p:txBody>
      </p:sp>
      <p:sp>
        <p:nvSpPr>
          <p:cNvPr id="47" name="Rectangular Callout 46"/>
          <p:cNvSpPr/>
          <p:nvPr/>
        </p:nvSpPr>
        <p:spPr>
          <a:xfrm flipH="1" flipV="1">
            <a:off x="2415970" y="5034570"/>
            <a:ext cx="4513503" cy="482662"/>
          </a:xfrm>
          <a:prstGeom prst="wedgeRectCallout">
            <a:avLst/>
          </a:prstGeom>
          <a:gradFill rotWithShape="1">
            <a:gsLst>
              <a:gs pos="0">
                <a:srgbClr val="E6E6E6"/>
              </a:gs>
              <a:gs pos="100000">
                <a:sysClr val="window" lastClr="FFFFFF"/>
              </a:gs>
            </a:gsLst>
            <a:lin ang="16200000"/>
          </a:gradFill>
          <a:ln w="9525">
            <a:gradFill flip="none" rotWithShape="1">
              <a:gsLst>
                <a:gs pos="0">
                  <a:srgbClr val="00B0F0"/>
                </a:gs>
                <a:gs pos="50000">
                  <a:srgbClr val="0070C0"/>
                </a:gs>
              </a:gsLst>
              <a:lin ang="2700000" scaled="1"/>
              <a:tileRect/>
            </a:gra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60" name="Tekstboks 59"/>
          <p:cNvSpPr txBox="1"/>
          <p:nvPr/>
        </p:nvSpPr>
        <p:spPr>
          <a:xfrm>
            <a:off x="2624726" y="5157192"/>
            <a:ext cx="4095993" cy="246221"/>
          </a:xfrm>
          <a:prstGeom prst="rect">
            <a:avLst/>
          </a:prstGeom>
          <a:noFill/>
        </p:spPr>
        <p:txBody>
          <a:bodyPr wrap="none" rtlCol="0">
            <a:spAutoFit/>
          </a:bodyPr>
          <a:lstStyle/>
          <a:p>
            <a:pPr algn="ctr"/>
            <a:r>
              <a:rPr lang="da-DK" sz="1000" b="1" dirty="0" smtClean="0">
                <a:latin typeface="+mj-lt"/>
              </a:rPr>
              <a:t>Analytical method for the efficinecy for the </a:t>
            </a:r>
            <a:r>
              <a:rPr lang="da-DK" sz="1000" b="1" dirty="0">
                <a:latin typeface="+mj-lt"/>
              </a:rPr>
              <a:t>a</a:t>
            </a:r>
            <a:r>
              <a:rPr lang="da-DK" sz="1000" b="1" dirty="0" smtClean="0">
                <a:latin typeface="+mj-lt"/>
              </a:rPr>
              <a:t>ccelerating structures</a:t>
            </a:r>
            <a:endParaRPr lang="da-DK" sz="1000" b="1" dirty="0">
              <a:latin typeface="+mj-lt"/>
            </a:endParaRPr>
          </a:p>
        </p:txBody>
      </p:sp>
      <p:sp>
        <p:nvSpPr>
          <p:cNvPr id="61" name="Pentagon 60"/>
          <p:cNvSpPr/>
          <p:nvPr/>
        </p:nvSpPr>
        <p:spPr>
          <a:xfrm>
            <a:off x="296232" y="3738426"/>
            <a:ext cx="7313984" cy="482662"/>
          </a:xfrm>
          <a:prstGeom prst="homePlate">
            <a:avLst>
              <a:gd name="adj" fmla="val 35141"/>
            </a:avLst>
          </a:prstGeom>
          <a:gradFill rotWithShape="1">
            <a:gsLst>
              <a:gs pos="0">
                <a:srgbClr val="E6E6E6"/>
              </a:gs>
              <a:gs pos="100000">
                <a:sysClr val="window" lastClr="FFFFFF"/>
              </a:gs>
            </a:gsLst>
            <a:lin ang="16200000"/>
          </a:gradFill>
          <a:ln w="9525">
            <a:gradFill flip="none" rotWithShape="1">
              <a:gsLst>
                <a:gs pos="0">
                  <a:srgbClr val="00B0F0"/>
                </a:gs>
                <a:gs pos="50000">
                  <a:srgbClr val="0070C0"/>
                </a:gs>
              </a:gsLst>
              <a:lin ang="2700000" scaled="1"/>
              <a:tileRect/>
            </a:gra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62" name="Tekstboks 59"/>
          <p:cNvSpPr txBox="1"/>
          <p:nvPr/>
        </p:nvSpPr>
        <p:spPr>
          <a:xfrm>
            <a:off x="2988381" y="3843806"/>
            <a:ext cx="2141933" cy="246221"/>
          </a:xfrm>
          <a:prstGeom prst="rect">
            <a:avLst/>
          </a:prstGeom>
          <a:noFill/>
        </p:spPr>
        <p:txBody>
          <a:bodyPr wrap="none" rtlCol="0">
            <a:spAutoFit/>
          </a:bodyPr>
          <a:lstStyle/>
          <a:p>
            <a:pPr algn="ctr"/>
            <a:r>
              <a:rPr lang="da-DK" sz="1000" b="1" dirty="0" smtClean="0">
                <a:latin typeface="+mj-lt"/>
              </a:rPr>
              <a:t>Progress in the mechanic’s group</a:t>
            </a:r>
            <a:endParaRPr lang="da-DK" sz="1000" b="1" dirty="0">
              <a:latin typeface="+mj-lt"/>
            </a:endParaRPr>
          </a:p>
        </p:txBody>
      </p:sp>
      <p:sp>
        <p:nvSpPr>
          <p:cNvPr id="66" name="Rectangular Callout 65"/>
          <p:cNvSpPr/>
          <p:nvPr/>
        </p:nvSpPr>
        <p:spPr>
          <a:xfrm flipV="1">
            <a:off x="296094" y="3162362"/>
            <a:ext cx="3699842" cy="482662"/>
          </a:xfrm>
          <a:prstGeom prst="wedgeRectCallout">
            <a:avLst/>
          </a:prstGeom>
          <a:gradFill rotWithShape="1">
            <a:gsLst>
              <a:gs pos="0">
                <a:srgbClr val="E6E6E6"/>
              </a:gs>
              <a:gs pos="100000">
                <a:sysClr val="window" lastClr="FFFFFF"/>
              </a:gs>
            </a:gsLst>
            <a:lin ang="16200000"/>
          </a:gradFill>
          <a:ln w="9525">
            <a:gradFill flip="none" rotWithShape="1">
              <a:gsLst>
                <a:gs pos="0">
                  <a:srgbClr val="00B0F0"/>
                </a:gs>
                <a:gs pos="50000">
                  <a:srgbClr val="0070C0"/>
                </a:gs>
              </a:gsLst>
              <a:lin ang="2700000" scaled="1"/>
              <a:tileRect/>
            </a:gra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68" name="Tekstboks 59"/>
          <p:cNvSpPr txBox="1"/>
          <p:nvPr/>
        </p:nvSpPr>
        <p:spPr>
          <a:xfrm>
            <a:off x="779104" y="3199328"/>
            <a:ext cx="2696572" cy="400110"/>
          </a:xfrm>
          <a:prstGeom prst="rect">
            <a:avLst/>
          </a:prstGeom>
          <a:noFill/>
        </p:spPr>
        <p:txBody>
          <a:bodyPr wrap="none" rtlCol="0">
            <a:spAutoFit/>
          </a:bodyPr>
          <a:lstStyle/>
          <a:p>
            <a:pPr algn="ctr"/>
            <a:r>
              <a:rPr lang="en-US" sz="1000" b="1" dirty="0" smtClean="0">
                <a:latin typeface="+mj-lt"/>
              </a:rPr>
              <a:t>Thermal and Structural analysis was done </a:t>
            </a:r>
          </a:p>
          <a:p>
            <a:pPr algn="ctr"/>
            <a:r>
              <a:rPr lang="en-US" sz="1000" b="1" dirty="0" smtClean="0">
                <a:latin typeface="+mj-lt"/>
              </a:rPr>
              <a:t>by the mechanic’s group</a:t>
            </a:r>
          </a:p>
        </p:txBody>
      </p:sp>
    </p:spTree>
    <p:extLst>
      <p:ext uri="{BB962C8B-B14F-4D97-AF65-F5344CB8AC3E}">
        <p14:creationId xmlns:p14="http://schemas.microsoft.com/office/powerpoint/2010/main" val="26121507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SHB</a:t>
            </a:r>
            <a:endParaRPr lang="en-US" dirty="0"/>
          </a:p>
        </p:txBody>
      </p:sp>
      <p:sp>
        <p:nvSpPr>
          <p:cNvPr id="4" name="Slide Number Placeholder 3"/>
          <p:cNvSpPr>
            <a:spLocks noGrp="1"/>
          </p:cNvSpPr>
          <p:nvPr>
            <p:ph type="sldNum" sz="quarter" idx="12"/>
          </p:nvPr>
        </p:nvSpPr>
        <p:spPr/>
        <p:txBody>
          <a:bodyPr/>
          <a:lstStyle/>
          <a:p>
            <a:fld id="{8DC51130-9E96-42F5-BCCF-42281AEC115C}" type="slidenum">
              <a:rPr lang="en-GB" smtClean="0"/>
              <a:pPr/>
              <a:t>19</a:t>
            </a:fld>
            <a:endParaRPr lang="en-GB"/>
          </a:p>
        </p:txBody>
      </p:sp>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5936" y="3789040"/>
            <a:ext cx="4020035" cy="2783101"/>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5936" y="836712"/>
            <a:ext cx="3768783" cy="2609157"/>
          </a:xfrm>
          <a:prstGeom prst="rect">
            <a:avLst/>
          </a:prstGeom>
        </p:spPr>
      </p:pic>
      <p:grpSp>
        <p:nvGrpSpPr>
          <p:cNvPr id="17" name="Group 16"/>
          <p:cNvGrpSpPr>
            <a:grpSpLocks noChangeAspect="1"/>
          </p:cNvGrpSpPr>
          <p:nvPr/>
        </p:nvGrpSpPr>
        <p:grpSpPr>
          <a:xfrm>
            <a:off x="971600" y="1340768"/>
            <a:ext cx="2761533" cy="4960653"/>
            <a:chOff x="7145512" y="28605062"/>
            <a:chExt cx="6903833" cy="12401633"/>
          </a:xfrm>
        </p:grpSpPr>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7519" y="32704500"/>
              <a:ext cx="6901826" cy="8302195"/>
            </a:xfrm>
            <a:prstGeom prst="rect">
              <a:avLst/>
            </a:prstGeom>
            <a:ln>
              <a:noFill/>
            </a:ln>
          </p:spPr>
        </p:pic>
        <p:pic>
          <p:nvPicPr>
            <p:cNvPr id="19" name="Picture 9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45512" y="28605062"/>
              <a:ext cx="6867740" cy="4133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Timeline-2011</a:t>
            </a:r>
            <a:endParaRPr lang="en-GB" dirty="0"/>
          </a:p>
        </p:txBody>
      </p:sp>
      <p:sp>
        <p:nvSpPr>
          <p:cNvPr id="4" name="Slide Number Placeholder 3"/>
          <p:cNvSpPr>
            <a:spLocks noGrp="1"/>
          </p:cNvSpPr>
          <p:nvPr>
            <p:ph type="sldNum" sz="quarter" idx="12"/>
          </p:nvPr>
        </p:nvSpPr>
        <p:spPr/>
        <p:txBody>
          <a:bodyPr/>
          <a:lstStyle/>
          <a:p>
            <a:fld id="{8DC51130-9E96-42F5-BCCF-42281AEC115C}" type="slidenum">
              <a:rPr lang="en-GB" smtClean="0"/>
              <a:pPr/>
              <a:t>2</a:t>
            </a:fld>
            <a:endParaRPr lang="en-GB"/>
          </a:p>
        </p:txBody>
      </p:sp>
      <p:grpSp>
        <p:nvGrpSpPr>
          <p:cNvPr id="2" name="Group 1"/>
          <p:cNvGrpSpPr/>
          <p:nvPr/>
        </p:nvGrpSpPr>
        <p:grpSpPr>
          <a:xfrm>
            <a:off x="241578" y="1556792"/>
            <a:ext cx="8210419" cy="3744416"/>
            <a:chOff x="241578" y="1556792"/>
            <a:chExt cx="8210419" cy="3744416"/>
          </a:xfrm>
        </p:grpSpPr>
        <p:grpSp>
          <p:nvGrpSpPr>
            <p:cNvPr id="22" name="Gruppe 65"/>
            <p:cNvGrpSpPr/>
            <p:nvPr/>
          </p:nvGrpSpPr>
          <p:grpSpPr>
            <a:xfrm>
              <a:off x="305151" y="2093544"/>
              <a:ext cx="8146846" cy="3207664"/>
              <a:chOff x="246317" y="2033077"/>
              <a:chExt cx="8596130" cy="3093399"/>
            </a:xfrm>
          </p:grpSpPr>
          <p:grpSp>
            <p:nvGrpSpPr>
              <p:cNvPr id="23" name="Gruppe 64"/>
              <p:cNvGrpSpPr/>
              <p:nvPr/>
            </p:nvGrpSpPr>
            <p:grpSpPr>
              <a:xfrm>
                <a:off x="246317" y="2033077"/>
                <a:ext cx="8596130" cy="3093399"/>
                <a:chOff x="246317" y="2033077"/>
                <a:chExt cx="8596130" cy="3093399"/>
              </a:xfrm>
            </p:grpSpPr>
            <p:sp>
              <p:nvSpPr>
                <p:cNvPr id="37" name="Pentagon 36"/>
                <p:cNvSpPr/>
                <p:nvPr/>
              </p:nvSpPr>
              <p:spPr>
                <a:xfrm>
                  <a:off x="252924" y="2033077"/>
                  <a:ext cx="8589523" cy="3093399"/>
                </a:xfrm>
                <a:prstGeom prst="homePlate">
                  <a:avLst>
                    <a:gd name="adj" fmla="val 27124"/>
                  </a:avLst>
                </a:prstGeom>
                <a:gradFill rotWithShape="1">
                  <a:gsLst>
                    <a:gs pos="0">
                      <a:srgbClr val="E6E6E6"/>
                    </a:gs>
                    <a:gs pos="100000">
                      <a:sysClr val="window" lastClr="FFFFFF"/>
                    </a:gs>
                  </a:gsLst>
                  <a:lin ang="16200000"/>
                </a:gradFill>
                <a:ln w="31750">
                  <a:no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38" name="Rektangel 13"/>
                <p:cNvSpPr/>
                <p:nvPr/>
              </p:nvSpPr>
              <p:spPr>
                <a:xfrm>
                  <a:off x="246317" y="2035005"/>
                  <a:ext cx="7749820" cy="357997"/>
                </a:xfrm>
                <a:prstGeom prst="rect">
                  <a:avLst/>
                </a:prstGeom>
                <a:gradFill flip="none" rotWithShape="1">
                  <a:gsLst>
                    <a:gs pos="44000">
                      <a:srgbClr val="1F88C8"/>
                    </a:gs>
                    <a:gs pos="100000">
                      <a:srgbClr val="78F8FF"/>
                    </a:gs>
                  </a:gsLst>
                  <a:lin ang="16200000" scaled="1"/>
                  <a:tileRect/>
                </a:gradFill>
                <a:ln w="9525" cap="flat" cmpd="sng" algn="ctr">
                  <a:noFill/>
                  <a:prstDash val="solid"/>
                </a:ln>
                <a:effectLst/>
              </p:spPr>
              <p:txBody>
                <a:bodyPr anchor="ctr"/>
                <a:lstStyle/>
                <a:p>
                  <a:pPr algn="ctr">
                    <a:defRPr/>
                  </a:pPr>
                  <a:endParaRPr lang="da-DK" kern="0">
                    <a:solidFill>
                      <a:sysClr val="window" lastClr="FFFFFF"/>
                    </a:solidFill>
                    <a:latin typeface="Calibri"/>
                  </a:endParaRPr>
                </a:p>
              </p:txBody>
            </p:sp>
          </p:grpSp>
          <p:grpSp>
            <p:nvGrpSpPr>
              <p:cNvPr id="24" name="Gruppe 28"/>
              <p:cNvGrpSpPr/>
              <p:nvPr/>
            </p:nvGrpSpPr>
            <p:grpSpPr>
              <a:xfrm>
                <a:off x="881976" y="2036300"/>
                <a:ext cx="7057621" cy="3070720"/>
                <a:chOff x="872248" y="2130354"/>
                <a:chExt cx="7057621" cy="2422187"/>
              </a:xfrm>
            </p:grpSpPr>
            <p:cxnSp>
              <p:nvCxnSpPr>
                <p:cNvPr id="25" name="Lige forbindelse 15"/>
                <p:cNvCxnSpPr/>
                <p:nvPr/>
              </p:nvCxnSpPr>
              <p:spPr>
                <a:xfrm rot="5400000">
                  <a:off x="310991"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6" name="Lige forbindelse 17"/>
                <p:cNvCxnSpPr/>
                <p:nvPr/>
              </p:nvCxnSpPr>
              <p:spPr>
                <a:xfrm rot="5400000">
                  <a:off x="-333982"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 name="Lige forbindelse 18"/>
                <p:cNvCxnSpPr/>
                <p:nvPr/>
              </p:nvCxnSpPr>
              <p:spPr>
                <a:xfrm rot="5400000">
                  <a:off x="1600937"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8" name="Lige forbindelse 19"/>
                <p:cNvCxnSpPr/>
                <p:nvPr/>
              </p:nvCxnSpPr>
              <p:spPr>
                <a:xfrm rot="5400000">
                  <a:off x="955964"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9" name="Lige forbindelse 20"/>
                <p:cNvCxnSpPr/>
                <p:nvPr/>
              </p:nvCxnSpPr>
              <p:spPr>
                <a:xfrm rot="5400000">
                  <a:off x="2890883"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Lige forbindelse 21"/>
                <p:cNvCxnSpPr/>
                <p:nvPr/>
              </p:nvCxnSpPr>
              <p:spPr>
                <a:xfrm rot="5400000">
                  <a:off x="2245910"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Lige forbindelse 22"/>
                <p:cNvCxnSpPr/>
                <p:nvPr/>
              </p:nvCxnSpPr>
              <p:spPr>
                <a:xfrm rot="5400000">
                  <a:off x="4180829"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2" name="Lige forbindelse 23"/>
                <p:cNvCxnSpPr/>
                <p:nvPr/>
              </p:nvCxnSpPr>
              <p:spPr>
                <a:xfrm rot="5400000">
                  <a:off x="3535856"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3" name="Lige forbindelse 24"/>
                <p:cNvCxnSpPr/>
                <p:nvPr/>
              </p:nvCxnSpPr>
              <p:spPr>
                <a:xfrm rot="5400000">
                  <a:off x="5470775"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4" name="Lige forbindelse 25"/>
                <p:cNvCxnSpPr/>
                <p:nvPr/>
              </p:nvCxnSpPr>
              <p:spPr>
                <a:xfrm rot="5400000">
                  <a:off x="4825802"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5" name="Lige forbindelse 26"/>
                <p:cNvCxnSpPr/>
                <p:nvPr/>
              </p:nvCxnSpPr>
              <p:spPr>
                <a:xfrm rot="5400000">
                  <a:off x="6756410" y="3331175"/>
                  <a:ext cx="234691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 name="Lige forbindelse 27"/>
                <p:cNvCxnSpPr/>
                <p:nvPr/>
              </p:nvCxnSpPr>
              <p:spPr>
                <a:xfrm rot="5400000">
                  <a:off x="6115748"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sp>
          <p:nvSpPr>
            <p:cNvPr id="39" name="Tekstboks 32"/>
            <p:cNvSpPr txBox="1"/>
            <p:nvPr/>
          </p:nvSpPr>
          <p:spPr>
            <a:xfrm>
              <a:off x="241578" y="1556792"/>
              <a:ext cx="1223412" cy="707886"/>
            </a:xfrm>
            <a:prstGeom prst="rect">
              <a:avLst/>
            </a:prstGeom>
            <a:noFill/>
          </p:spPr>
          <p:txBody>
            <a:bodyPr wrap="none" rtlCol="0">
              <a:spAutoFit/>
            </a:bodyPr>
            <a:lstStyle/>
            <a:p>
              <a:r>
                <a:rPr lang="da-DK" sz="4000" b="1" dirty="0" smtClean="0">
                  <a:solidFill>
                    <a:srgbClr val="00B0F0"/>
                  </a:solidFill>
                </a:rPr>
                <a:t>2011</a:t>
              </a:r>
              <a:endParaRPr lang="da-DK" sz="4000" b="1" dirty="0">
                <a:solidFill>
                  <a:srgbClr val="00B0F0"/>
                </a:solidFill>
              </a:endParaRPr>
            </a:p>
          </p:txBody>
        </p:sp>
        <p:sp>
          <p:nvSpPr>
            <p:cNvPr id="40" name="Pentagon 39"/>
            <p:cNvSpPr/>
            <p:nvPr/>
          </p:nvSpPr>
          <p:spPr>
            <a:xfrm>
              <a:off x="941814" y="2513828"/>
              <a:ext cx="1219881" cy="482662"/>
            </a:xfrm>
            <a:prstGeom prst="homePlate">
              <a:avLst>
                <a:gd name="adj" fmla="val 35141"/>
              </a:avLst>
            </a:prstGeom>
            <a:gradFill rotWithShape="1">
              <a:gsLst>
                <a:gs pos="0">
                  <a:srgbClr val="E6E6E6"/>
                </a:gs>
                <a:gs pos="100000">
                  <a:sysClr val="window" lastClr="FFFFFF"/>
                </a:gs>
              </a:gsLst>
              <a:lin ang="16200000"/>
            </a:gradFill>
            <a:ln w="9525">
              <a:gradFill flip="none" rotWithShape="1">
                <a:gsLst>
                  <a:gs pos="0">
                    <a:srgbClr val="00B0F0"/>
                  </a:gs>
                  <a:gs pos="50000">
                    <a:srgbClr val="0070C0"/>
                  </a:gs>
                </a:gsLst>
                <a:lin ang="2700000" scaled="1"/>
                <a:tileRect/>
              </a:gra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42" name="Pentagon 41"/>
            <p:cNvSpPr/>
            <p:nvPr/>
          </p:nvSpPr>
          <p:spPr>
            <a:xfrm>
              <a:off x="943747" y="3055335"/>
              <a:ext cx="1225505" cy="482662"/>
            </a:xfrm>
            <a:prstGeom prst="homePlate">
              <a:avLst>
                <a:gd name="adj" fmla="val 35141"/>
              </a:avLst>
            </a:prstGeom>
            <a:gradFill rotWithShape="1">
              <a:gsLst>
                <a:gs pos="0">
                  <a:srgbClr val="E6E6E6"/>
                </a:gs>
                <a:gs pos="100000">
                  <a:sysClr val="window" lastClr="FFFFFF"/>
                </a:gs>
              </a:gsLst>
              <a:lin ang="16200000"/>
            </a:gradFill>
            <a:ln w="9525">
              <a:gradFill flip="none" rotWithShape="1">
                <a:gsLst>
                  <a:gs pos="0">
                    <a:srgbClr val="00B0F0"/>
                  </a:gs>
                  <a:gs pos="50000">
                    <a:srgbClr val="0070C0"/>
                  </a:gs>
                </a:gsLst>
                <a:lin ang="2700000" scaled="1"/>
                <a:tileRect/>
              </a:gra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44" name="Pentagon 43"/>
            <p:cNvSpPr/>
            <p:nvPr/>
          </p:nvSpPr>
          <p:spPr>
            <a:xfrm>
              <a:off x="943896" y="3588130"/>
              <a:ext cx="3653630" cy="482662"/>
            </a:xfrm>
            <a:prstGeom prst="homePlate">
              <a:avLst>
                <a:gd name="adj" fmla="val 35141"/>
              </a:avLst>
            </a:prstGeom>
            <a:gradFill rotWithShape="1">
              <a:gsLst>
                <a:gs pos="0">
                  <a:srgbClr val="E6E6E6"/>
                </a:gs>
                <a:gs pos="100000">
                  <a:sysClr val="window" lastClr="FFFFFF"/>
                </a:gs>
              </a:gsLst>
              <a:lin ang="16200000"/>
            </a:gradFill>
            <a:ln w="9525">
              <a:gradFill flip="none" rotWithShape="1">
                <a:gsLst>
                  <a:gs pos="0">
                    <a:srgbClr val="00B0F0"/>
                  </a:gs>
                  <a:gs pos="50000">
                    <a:srgbClr val="0070C0"/>
                  </a:gs>
                </a:gsLst>
                <a:lin ang="2700000" scaled="1"/>
                <a:tileRect/>
              </a:gra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48" name="Tekstboks 43"/>
            <p:cNvSpPr txBox="1"/>
            <p:nvPr/>
          </p:nvSpPr>
          <p:spPr>
            <a:xfrm>
              <a:off x="7144210" y="2115869"/>
              <a:ext cx="436320" cy="307777"/>
            </a:xfrm>
            <a:prstGeom prst="rect">
              <a:avLst/>
            </a:prstGeom>
            <a:noFill/>
          </p:spPr>
          <p:txBody>
            <a:bodyPr wrap="none" rtlCol="0">
              <a:spAutoFit/>
            </a:bodyPr>
            <a:lstStyle/>
            <a:p>
              <a:pPr algn="ctr"/>
              <a:r>
                <a:rPr lang="da-DK" sz="1400" dirty="0" err="1" smtClean="0">
                  <a:solidFill>
                    <a:schemeClr val="bg1"/>
                  </a:solidFill>
                </a:rPr>
                <a:t>Dec</a:t>
              </a:r>
              <a:endParaRPr lang="da-DK" sz="1400" dirty="0">
                <a:solidFill>
                  <a:schemeClr val="bg1"/>
                </a:solidFill>
              </a:endParaRPr>
            </a:p>
          </p:txBody>
        </p:sp>
        <p:sp>
          <p:nvSpPr>
            <p:cNvPr id="49" name="Tekstboks 44"/>
            <p:cNvSpPr txBox="1"/>
            <p:nvPr/>
          </p:nvSpPr>
          <p:spPr>
            <a:xfrm>
              <a:off x="5936494" y="2115869"/>
              <a:ext cx="416571" cy="307777"/>
            </a:xfrm>
            <a:prstGeom prst="rect">
              <a:avLst/>
            </a:prstGeom>
            <a:noFill/>
          </p:spPr>
          <p:txBody>
            <a:bodyPr wrap="none" rtlCol="0">
              <a:spAutoFit/>
            </a:bodyPr>
            <a:lstStyle/>
            <a:p>
              <a:pPr algn="ctr"/>
              <a:r>
                <a:rPr lang="da-DK" sz="1400" dirty="0" err="1" smtClean="0">
                  <a:solidFill>
                    <a:schemeClr val="bg1"/>
                  </a:solidFill>
                </a:rPr>
                <a:t>Oct</a:t>
              </a:r>
              <a:endParaRPr lang="da-DK" sz="1400" dirty="0">
                <a:solidFill>
                  <a:schemeClr val="bg1"/>
                </a:solidFill>
              </a:endParaRPr>
            </a:p>
          </p:txBody>
        </p:sp>
        <p:sp>
          <p:nvSpPr>
            <p:cNvPr id="50" name="Tekstboks 45"/>
            <p:cNvSpPr txBox="1"/>
            <p:nvPr/>
          </p:nvSpPr>
          <p:spPr>
            <a:xfrm>
              <a:off x="5314196" y="2115869"/>
              <a:ext cx="427204" cy="307777"/>
            </a:xfrm>
            <a:prstGeom prst="rect">
              <a:avLst/>
            </a:prstGeom>
            <a:noFill/>
          </p:spPr>
          <p:txBody>
            <a:bodyPr wrap="none" rtlCol="0">
              <a:spAutoFit/>
            </a:bodyPr>
            <a:lstStyle/>
            <a:p>
              <a:pPr algn="ctr"/>
              <a:r>
                <a:rPr lang="da-DK" sz="1400" dirty="0" err="1" smtClean="0">
                  <a:solidFill>
                    <a:schemeClr val="bg1"/>
                  </a:solidFill>
                </a:rPr>
                <a:t>Sep</a:t>
              </a:r>
              <a:endParaRPr lang="da-DK" sz="1400" dirty="0">
                <a:solidFill>
                  <a:schemeClr val="bg1"/>
                </a:solidFill>
              </a:endParaRPr>
            </a:p>
          </p:txBody>
        </p:sp>
        <p:sp>
          <p:nvSpPr>
            <p:cNvPr id="51" name="Tekstboks 46"/>
            <p:cNvSpPr txBox="1"/>
            <p:nvPr/>
          </p:nvSpPr>
          <p:spPr>
            <a:xfrm>
              <a:off x="4698302" y="2115869"/>
              <a:ext cx="443917" cy="307777"/>
            </a:xfrm>
            <a:prstGeom prst="rect">
              <a:avLst/>
            </a:prstGeom>
            <a:noFill/>
          </p:spPr>
          <p:txBody>
            <a:bodyPr wrap="none" rtlCol="0">
              <a:spAutoFit/>
            </a:bodyPr>
            <a:lstStyle/>
            <a:p>
              <a:pPr algn="ctr"/>
              <a:r>
                <a:rPr lang="da-DK" sz="1400" dirty="0" err="1" smtClean="0">
                  <a:solidFill>
                    <a:schemeClr val="bg1"/>
                  </a:solidFill>
                </a:rPr>
                <a:t>Aug</a:t>
              </a:r>
              <a:endParaRPr lang="da-DK" sz="1400" dirty="0">
                <a:solidFill>
                  <a:schemeClr val="bg1"/>
                </a:solidFill>
              </a:endParaRPr>
            </a:p>
          </p:txBody>
        </p:sp>
        <p:sp>
          <p:nvSpPr>
            <p:cNvPr id="52" name="Tekstboks 47"/>
            <p:cNvSpPr txBox="1"/>
            <p:nvPr/>
          </p:nvSpPr>
          <p:spPr>
            <a:xfrm>
              <a:off x="4085224" y="2115869"/>
              <a:ext cx="436320" cy="307777"/>
            </a:xfrm>
            <a:prstGeom prst="rect">
              <a:avLst/>
            </a:prstGeom>
            <a:noFill/>
          </p:spPr>
          <p:txBody>
            <a:bodyPr wrap="none" rtlCol="0">
              <a:spAutoFit/>
            </a:bodyPr>
            <a:lstStyle/>
            <a:p>
              <a:pPr algn="ctr"/>
              <a:r>
                <a:rPr lang="da-DK" sz="1400" dirty="0" err="1" smtClean="0">
                  <a:solidFill>
                    <a:schemeClr val="bg1"/>
                  </a:solidFill>
                </a:rPr>
                <a:t>July</a:t>
              </a:r>
              <a:endParaRPr lang="da-DK" sz="1400" dirty="0">
                <a:solidFill>
                  <a:schemeClr val="bg1"/>
                </a:solidFill>
              </a:endParaRPr>
            </a:p>
          </p:txBody>
        </p:sp>
        <p:sp>
          <p:nvSpPr>
            <p:cNvPr id="53" name="Tekstboks 48"/>
            <p:cNvSpPr txBox="1"/>
            <p:nvPr/>
          </p:nvSpPr>
          <p:spPr>
            <a:xfrm>
              <a:off x="3436037" y="2115869"/>
              <a:ext cx="494051" cy="307777"/>
            </a:xfrm>
            <a:prstGeom prst="rect">
              <a:avLst/>
            </a:prstGeom>
            <a:noFill/>
          </p:spPr>
          <p:txBody>
            <a:bodyPr wrap="none" rtlCol="0">
              <a:spAutoFit/>
            </a:bodyPr>
            <a:lstStyle/>
            <a:p>
              <a:pPr algn="ctr"/>
              <a:r>
                <a:rPr lang="da-DK" sz="1400" dirty="0" smtClean="0">
                  <a:solidFill>
                    <a:schemeClr val="bg1"/>
                  </a:solidFill>
                </a:rPr>
                <a:t>June</a:t>
              </a:r>
              <a:endParaRPr lang="da-DK" sz="1400" dirty="0">
                <a:solidFill>
                  <a:schemeClr val="bg1"/>
                </a:solidFill>
              </a:endParaRPr>
            </a:p>
          </p:txBody>
        </p:sp>
        <p:sp>
          <p:nvSpPr>
            <p:cNvPr id="54" name="Tekstboks 49"/>
            <p:cNvSpPr txBox="1"/>
            <p:nvPr/>
          </p:nvSpPr>
          <p:spPr>
            <a:xfrm>
              <a:off x="2241127" y="2115869"/>
              <a:ext cx="501647" cy="307777"/>
            </a:xfrm>
            <a:prstGeom prst="rect">
              <a:avLst/>
            </a:prstGeom>
            <a:noFill/>
          </p:spPr>
          <p:txBody>
            <a:bodyPr wrap="none" rtlCol="0">
              <a:spAutoFit/>
            </a:bodyPr>
            <a:lstStyle/>
            <a:p>
              <a:pPr algn="ctr"/>
              <a:r>
                <a:rPr lang="da-DK" sz="1400" dirty="0" smtClean="0">
                  <a:solidFill>
                    <a:schemeClr val="bg1"/>
                  </a:solidFill>
                </a:rPr>
                <a:t>April</a:t>
              </a:r>
              <a:endParaRPr lang="da-DK" sz="1400" dirty="0">
                <a:solidFill>
                  <a:schemeClr val="bg1"/>
                </a:solidFill>
              </a:endParaRPr>
            </a:p>
          </p:txBody>
        </p:sp>
        <p:sp>
          <p:nvSpPr>
            <p:cNvPr id="55" name="Tekstboks 50"/>
            <p:cNvSpPr txBox="1"/>
            <p:nvPr/>
          </p:nvSpPr>
          <p:spPr>
            <a:xfrm>
              <a:off x="1540209" y="2115869"/>
              <a:ext cx="620693" cy="307777"/>
            </a:xfrm>
            <a:prstGeom prst="rect">
              <a:avLst/>
            </a:prstGeom>
            <a:noFill/>
          </p:spPr>
          <p:txBody>
            <a:bodyPr wrap="none" rtlCol="0">
              <a:spAutoFit/>
            </a:bodyPr>
            <a:lstStyle/>
            <a:p>
              <a:pPr algn="ctr"/>
              <a:r>
                <a:rPr lang="da-DK" sz="1400" dirty="0" smtClean="0">
                  <a:solidFill>
                    <a:schemeClr val="bg1"/>
                  </a:solidFill>
                </a:rPr>
                <a:t>March</a:t>
              </a:r>
              <a:endParaRPr lang="da-DK" sz="1400" dirty="0">
                <a:solidFill>
                  <a:schemeClr val="bg1"/>
                </a:solidFill>
              </a:endParaRPr>
            </a:p>
          </p:txBody>
        </p:sp>
        <p:sp>
          <p:nvSpPr>
            <p:cNvPr id="56" name="Tekstboks 51"/>
            <p:cNvSpPr txBox="1"/>
            <p:nvPr/>
          </p:nvSpPr>
          <p:spPr>
            <a:xfrm>
              <a:off x="1017018" y="2115869"/>
              <a:ext cx="424714" cy="307777"/>
            </a:xfrm>
            <a:prstGeom prst="rect">
              <a:avLst/>
            </a:prstGeom>
            <a:noFill/>
          </p:spPr>
          <p:txBody>
            <a:bodyPr wrap="none" rtlCol="0">
              <a:spAutoFit/>
            </a:bodyPr>
            <a:lstStyle/>
            <a:p>
              <a:pPr algn="ctr"/>
              <a:r>
                <a:rPr lang="da-DK" sz="1400" dirty="0" err="1" smtClean="0">
                  <a:solidFill>
                    <a:schemeClr val="bg1"/>
                  </a:solidFill>
                </a:rPr>
                <a:t>Feb</a:t>
              </a:r>
              <a:endParaRPr lang="da-DK" sz="1400" dirty="0">
                <a:solidFill>
                  <a:schemeClr val="bg1"/>
                </a:solidFill>
              </a:endParaRPr>
            </a:p>
          </p:txBody>
        </p:sp>
        <p:sp>
          <p:nvSpPr>
            <p:cNvPr id="57" name="Tekstboks 52"/>
            <p:cNvSpPr txBox="1"/>
            <p:nvPr/>
          </p:nvSpPr>
          <p:spPr>
            <a:xfrm>
              <a:off x="406757" y="2115869"/>
              <a:ext cx="401379" cy="307777"/>
            </a:xfrm>
            <a:prstGeom prst="rect">
              <a:avLst/>
            </a:prstGeom>
            <a:noFill/>
          </p:spPr>
          <p:txBody>
            <a:bodyPr wrap="none" rtlCol="0">
              <a:spAutoFit/>
            </a:bodyPr>
            <a:lstStyle/>
            <a:p>
              <a:pPr algn="ctr"/>
              <a:r>
                <a:rPr lang="da-DK" sz="1400" dirty="0" smtClean="0">
                  <a:solidFill>
                    <a:schemeClr val="bg1"/>
                  </a:solidFill>
                </a:rPr>
                <a:t>Jan</a:t>
              </a:r>
              <a:endParaRPr lang="da-DK" sz="1400" dirty="0">
                <a:solidFill>
                  <a:schemeClr val="bg1"/>
                </a:solidFill>
              </a:endParaRPr>
            </a:p>
          </p:txBody>
        </p:sp>
        <p:sp>
          <p:nvSpPr>
            <p:cNvPr id="58" name="Tekstboks 53"/>
            <p:cNvSpPr txBox="1"/>
            <p:nvPr/>
          </p:nvSpPr>
          <p:spPr>
            <a:xfrm>
              <a:off x="2850618" y="2115869"/>
              <a:ext cx="477218" cy="307777"/>
            </a:xfrm>
            <a:prstGeom prst="rect">
              <a:avLst/>
            </a:prstGeom>
            <a:noFill/>
          </p:spPr>
          <p:txBody>
            <a:bodyPr wrap="none" rtlCol="0">
              <a:spAutoFit/>
            </a:bodyPr>
            <a:lstStyle/>
            <a:p>
              <a:pPr algn="ctr"/>
              <a:r>
                <a:rPr lang="da-DK" sz="1400" dirty="0" smtClean="0">
                  <a:solidFill>
                    <a:schemeClr val="bg1"/>
                  </a:solidFill>
                </a:rPr>
                <a:t>May</a:t>
              </a:r>
              <a:endParaRPr lang="da-DK" sz="1400" dirty="0">
                <a:solidFill>
                  <a:schemeClr val="bg1"/>
                </a:solidFill>
              </a:endParaRPr>
            </a:p>
          </p:txBody>
        </p:sp>
        <p:sp>
          <p:nvSpPr>
            <p:cNvPr id="59" name="Tekstboks 54"/>
            <p:cNvSpPr txBox="1"/>
            <p:nvPr/>
          </p:nvSpPr>
          <p:spPr>
            <a:xfrm>
              <a:off x="6524730" y="2115869"/>
              <a:ext cx="450783" cy="307777"/>
            </a:xfrm>
            <a:prstGeom prst="rect">
              <a:avLst/>
            </a:prstGeom>
            <a:noFill/>
          </p:spPr>
          <p:txBody>
            <a:bodyPr wrap="none" rtlCol="0">
              <a:spAutoFit/>
            </a:bodyPr>
            <a:lstStyle/>
            <a:p>
              <a:pPr algn="ctr"/>
              <a:r>
                <a:rPr lang="da-DK" sz="1400" dirty="0" err="1" smtClean="0">
                  <a:solidFill>
                    <a:schemeClr val="bg1"/>
                  </a:solidFill>
                </a:rPr>
                <a:t>Nov</a:t>
              </a:r>
              <a:endParaRPr lang="da-DK" sz="1400" dirty="0">
                <a:solidFill>
                  <a:schemeClr val="bg1"/>
                </a:solidFill>
              </a:endParaRPr>
            </a:p>
          </p:txBody>
        </p:sp>
        <p:sp>
          <p:nvSpPr>
            <p:cNvPr id="63" name="Tekstboks 59"/>
            <p:cNvSpPr txBox="1"/>
            <p:nvPr/>
          </p:nvSpPr>
          <p:spPr>
            <a:xfrm>
              <a:off x="889736" y="2562661"/>
              <a:ext cx="1279516" cy="400110"/>
            </a:xfrm>
            <a:prstGeom prst="rect">
              <a:avLst/>
            </a:prstGeom>
            <a:noFill/>
          </p:spPr>
          <p:txBody>
            <a:bodyPr wrap="none" rtlCol="0">
              <a:spAutoFit/>
            </a:bodyPr>
            <a:lstStyle/>
            <a:p>
              <a:pPr algn="ctr"/>
              <a:r>
                <a:rPr lang="da-DK" sz="1000" b="1" dirty="0" smtClean="0">
                  <a:latin typeface="+mj-lt"/>
                </a:rPr>
                <a:t>CTF3 TW Buncher </a:t>
              </a:r>
            </a:p>
            <a:p>
              <a:pPr algn="ctr"/>
              <a:r>
                <a:rPr lang="da-DK" sz="1000" b="1" dirty="0" smtClean="0">
                  <a:latin typeface="+mj-lt"/>
                </a:rPr>
                <a:t>study</a:t>
              </a:r>
              <a:endParaRPr lang="da-DK" sz="1000" b="1" dirty="0">
                <a:latin typeface="+mj-lt"/>
              </a:endParaRPr>
            </a:p>
          </p:txBody>
        </p:sp>
        <p:sp>
          <p:nvSpPr>
            <p:cNvPr id="79" name="Rectangular Callout 78"/>
            <p:cNvSpPr/>
            <p:nvPr/>
          </p:nvSpPr>
          <p:spPr>
            <a:xfrm flipV="1">
              <a:off x="406757" y="4194181"/>
              <a:ext cx="4513503" cy="482662"/>
            </a:xfrm>
            <a:prstGeom prst="wedgeRectCallout">
              <a:avLst/>
            </a:prstGeom>
            <a:gradFill rotWithShape="1">
              <a:gsLst>
                <a:gs pos="0">
                  <a:srgbClr val="E6E6E6"/>
                </a:gs>
                <a:gs pos="100000">
                  <a:sysClr val="window" lastClr="FFFFFF"/>
                </a:gs>
              </a:gsLst>
              <a:lin ang="16200000"/>
            </a:gradFill>
            <a:ln w="9525">
              <a:gradFill flip="none" rotWithShape="1">
                <a:gsLst>
                  <a:gs pos="0">
                    <a:srgbClr val="00B0F0"/>
                  </a:gs>
                  <a:gs pos="50000">
                    <a:srgbClr val="0070C0"/>
                  </a:gs>
                </a:gsLst>
                <a:lin ang="2700000" scaled="1"/>
                <a:tileRect/>
              </a:gra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81" name="Tekstboks 59"/>
            <p:cNvSpPr txBox="1"/>
            <p:nvPr/>
          </p:nvSpPr>
          <p:spPr>
            <a:xfrm>
              <a:off x="1000843" y="3095804"/>
              <a:ext cx="997388" cy="400110"/>
            </a:xfrm>
            <a:prstGeom prst="rect">
              <a:avLst/>
            </a:prstGeom>
            <a:noFill/>
          </p:spPr>
          <p:txBody>
            <a:bodyPr wrap="none" rtlCol="0">
              <a:spAutoFit/>
            </a:bodyPr>
            <a:lstStyle/>
            <a:p>
              <a:pPr algn="ctr"/>
              <a:r>
                <a:rPr lang="da-DK" sz="1000" b="1" dirty="0" smtClean="0">
                  <a:latin typeface="+mj-lt"/>
                </a:rPr>
                <a:t>Estimation of </a:t>
              </a:r>
            </a:p>
            <a:p>
              <a:pPr algn="ctr"/>
              <a:r>
                <a:rPr lang="da-DK" sz="1000" b="1" dirty="0" smtClean="0">
                  <a:latin typeface="+mj-lt"/>
                </a:rPr>
                <a:t>Input power</a:t>
              </a:r>
              <a:endParaRPr lang="da-DK" sz="1000" b="1" dirty="0">
                <a:latin typeface="+mj-lt"/>
              </a:endParaRPr>
            </a:p>
          </p:txBody>
        </p:sp>
        <p:sp>
          <p:nvSpPr>
            <p:cNvPr id="82" name="Tekstboks 59"/>
            <p:cNvSpPr txBox="1"/>
            <p:nvPr/>
          </p:nvSpPr>
          <p:spPr>
            <a:xfrm>
              <a:off x="2191948" y="3694465"/>
              <a:ext cx="1172116" cy="246221"/>
            </a:xfrm>
            <a:prstGeom prst="rect">
              <a:avLst/>
            </a:prstGeom>
            <a:noFill/>
          </p:spPr>
          <p:txBody>
            <a:bodyPr wrap="none" rtlCol="0">
              <a:spAutoFit/>
            </a:bodyPr>
            <a:lstStyle/>
            <a:p>
              <a:pPr algn="ctr"/>
              <a:r>
                <a:rPr lang="da-DK" sz="1000" b="1" dirty="0" smtClean="0">
                  <a:latin typeface="+mj-lt"/>
                </a:rPr>
                <a:t>CTF3 SHBs study</a:t>
              </a:r>
              <a:endParaRPr lang="da-DK" sz="1000" b="1" dirty="0">
                <a:latin typeface="+mj-lt"/>
              </a:endParaRPr>
            </a:p>
          </p:txBody>
        </p:sp>
        <p:sp>
          <p:nvSpPr>
            <p:cNvPr id="83" name="Pentagon 82"/>
            <p:cNvSpPr/>
            <p:nvPr/>
          </p:nvSpPr>
          <p:spPr>
            <a:xfrm>
              <a:off x="2137359" y="4728706"/>
              <a:ext cx="5501369" cy="482662"/>
            </a:xfrm>
            <a:prstGeom prst="homePlate">
              <a:avLst>
                <a:gd name="adj" fmla="val 35141"/>
              </a:avLst>
            </a:prstGeom>
            <a:gradFill rotWithShape="1">
              <a:gsLst>
                <a:gs pos="0">
                  <a:srgbClr val="E6E6E6"/>
                </a:gs>
                <a:gs pos="100000">
                  <a:sysClr val="window" lastClr="FFFFFF"/>
                </a:gs>
              </a:gsLst>
              <a:lin ang="16200000"/>
            </a:gradFill>
            <a:ln w="9525">
              <a:gradFill flip="none" rotWithShape="1">
                <a:gsLst>
                  <a:gs pos="0">
                    <a:srgbClr val="00B0F0"/>
                  </a:gs>
                  <a:gs pos="50000">
                    <a:srgbClr val="0070C0"/>
                  </a:gs>
                </a:gsLst>
                <a:lin ang="2700000" scaled="1"/>
                <a:tileRect/>
              </a:gra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84" name="Tekstboks 59"/>
            <p:cNvSpPr txBox="1"/>
            <p:nvPr/>
          </p:nvSpPr>
          <p:spPr>
            <a:xfrm>
              <a:off x="2802456" y="4777957"/>
              <a:ext cx="4067139" cy="400110"/>
            </a:xfrm>
            <a:prstGeom prst="rect">
              <a:avLst/>
            </a:prstGeom>
            <a:noFill/>
          </p:spPr>
          <p:txBody>
            <a:bodyPr wrap="none" rtlCol="0">
              <a:spAutoFit/>
            </a:bodyPr>
            <a:lstStyle/>
            <a:p>
              <a:pPr algn="ctr"/>
              <a:r>
                <a:rPr lang="da-DK" sz="1000" b="1" dirty="0" smtClean="0">
                  <a:latin typeface="+mj-lt"/>
                </a:rPr>
                <a:t>SHBs design – Comparison between FTW,BTW and SW structures </a:t>
              </a:r>
            </a:p>
            <a:p>
              <a:pPr algn="ctr"/>
              <a:r>
                <a:rPr lang="da-DK" sz="1000" b="1" dirty="0" smtClean="0">
                  <a:latin typeface="+mj-lt"/>
                </a:rPr>
                <a:t>Finding relation between phase switiching and bandwidth </a:t>
              </a:r>
              <a:endParaRPr lang="da-DK" sz="1000" b="1" dirty="0">
                <a:latin typeface="+mj-lt"/>
              </a:endParaRPr>
            </a:p>
          </p:txBody>
        </p:sp>
        <p:sp>
          <p:nvSpPr>
            <p:cNvPr id="85" name="Tekstboks 59"/>
            <p:cNvSpPr txBox="1"/>
            <p:nvPr/>
          </p:nvSpPr>
          <p:spPr>
            <a:xfrm>
              <a:off x="464022" y="4319683"/>
              <a:ext cx="4411785" cy="246221"/>
            </a:xfrm>
            <a:prstGeom prst="rect">
              <a:avLst/>
            </a:prstGeom>
            <a:noFill/>
          </p:spPr>
          <p:txBody>
            <a:bodyPr wrap="none" rtlCol="0">
              <a:spAutoFit/>
            </a:bodyPr>
            <a:lstStyle/>
            <a:p>
              <a:pPr algn="ctr"/>
              <a:r>
                <a:rPr lang="da-DK" sz="1000" b="1" dirty="0" smtClean="0">
                  <a:latin typeface="+mj-lt"/>
                </a:rPr>
                <a:t>First idea to use a backward traveling wave structure for the CLIC SHBs</a:t>
              </a:r>
              <a:endParaRPr lang="da-DK" sz="1000" b="1" dirty="0">
                <a:latin typeface="+mj-lt"/>
              </a:endParaRPr>
            </a:p>
          </p:txBody>
        </p:sp>
      </p:grpSp>
    </p:spTree>
    <p:extLst>
      <p:ext uri="{BB962C8B-B14F-4D97-AF65-F5344CB8AC3E}">
        <p14:creationId xmlns:p14="http://schemas.microsoft.com/office/powerpoint/2010/main" val="19114343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DC51130-9E96-42F5-BCCF-42281AEC115C}" type="slidenum">
              <a:rPr lang="en-GB" smtClean="0"/>
              <a:pPr/>
              <a:t>20</a:t>
            </a:fld>
            <a:endParaRPr lang="en-GB"/>
          </a:p>
        </p:txBody>
      </p:sp>
      <p:pic>
        <p:nvPicPr>
          <p:cNvPr id="207874" name="Picture 2"/>
          <p:cNvPicPr>
            <a:picLocks noGrp="1" noChangeAspect="1" noChangeArrowheads="1"/>
          </p:cNvPicPr>
          <p:nvPr>
            <p:ph idx="1"/>
          </p:nvPr>
        </p:nvPicPr>
        <p:blipFill>
          <a:blip r:embed="rId2" cstate="print"/>
          <a:srcRect/>
          <a:stretch>
            <a:fillRect/>
          </a:stretch>
        </p:blipFill>
        <p:spPr bwMode="auto">
          <a:xfrm>
            <a:off x="3995936" y="332656"/>
            <a:ext cx="4362450" cy="6162675"/>
          </a:xfrm>
          <a:prstGeom prst="rect">
            <a:avLst/>
          </a:prstGeom>
          <a:noFill/>
          <a:ln w="9525">
            <a:noFill/>
            <a:miter lim="800000"/>
            <a:headEnd/>
            <a:tailEnd/>
          </a:ln>
        </p:spPr>
      </p:pic>
      <p:pic>
        <p:nvPicPr>
          <p:cNvPr id="160769" name="Picture 1"/>
          <p:cNvPicPr>
            <a:picLocks noChangeAspect="1" noChangeArrowheads="1"/>
          </p:cNvPicPr>
          <p:nvPr/>
        </p:nvPicPr>
        <p:blipFill>
          <a:blip r:embed="rId3" cstate="print"/>
          <a:srcRect/>
          <a:stretch>
            <a:fillRect/>
          </a:stretch>
        </p:blipFill>
        <p:spPr bwMode="auto">
          <a:xfrm>
            <a:off x="35496" y="287944"/>
            <a:ext cx="4133850" cy="6219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Results from Beam Dynamics study done by Shahin</a:t>
            </a:r>
            <a:endParaRPr lang="en-GB" sz="2800" dirty="0"/>
          </a:p>
        </p:txBody>
      </p:sp>
      <p:graphicFrame>
        <p:nvGraphicFramePr>
          <p:cNvPr id="4" name="Chart 3"/>
          <p:cNvGraphicFramePr>
            <a:graphicFrameLocks/>
          </p:cNvGraphicFramePr>
          <p:nvPr>
            <p:extLst>
              <p:ext uri="{D42A27DB-BD31-4B8C-83A1-F6EECF244321}">
                <p14:modId xmlns:p14="http://schemas.microsoft.com/office/powerpoint/2010/main" val="2239337865"/>
              </p:ext>
            </p:extLst>
          </p:nvPr>
        </p:nvGraphicFramePr>
        <p:xfrm>
          <a:off x="395536" y="1556792"/>
          <a:ext cx="4211960" cy="252717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extLst>
              <p:ext uri="{D42A27DB-BD31-4B8C-83A1-F6EECF244321}">
                <p14:modId xmlns:p14="http://schemas.microsoft.com/office/powerpoint/2010/main" val="503534932"/>
              </p:ext>
            </p:extLst>
          </p:nvPr>
        </p:nvGraphicFramePr>
        <p:xfrm>
          <a:off x="4644008" y="1484784"/>
          <a:ext cx="4032448" cy="273630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2459822679"/>
              </p:ext>
            </p:extLst>
          </p:nvPr>
        </p:nvGraphicFramePr>
        <p:xfrm>
          <a:off x="2555776" y="4221088"/>
          <a:ext cx="3923928" cy="231493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418708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Normalized field</a:t>
            </a:r>
            <a:endParaRPr lang="en-GB" dirty="0"/>
          </a:p>
        </p:txBody>
      </p:sp>
      <p:graphicFrame>
        <p:nvGraphicFramePr>
          <p:cNvPr id="4" name="Chart 3"/>
          <p:cNvGraphicFramePr>
            <a:graphicFrameLocks/>
          </p:cNvGraphicFramePr>
          <p:nvPr>
            <p:extLst>
              <p:ext uri="{D42A27DB-BD31-4B8C-83A1-F6EECF244321}">
                <p14:modId xmlns:p14="http://schemas.microsoft.com/office/powerpoint/2010/main" val="1331541835"/>
              </p:ext>
            </p:extLst>
          </p:nvPr>
        </p:nvGraphicFramePr>
        <p:xfrm>
          <a:off x="395536" y="1412776"/>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868144" y="1484784"/>
            <a:ext cx="3024336"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dirty="0" smtClean="0">
                <a:solidFill>
                  <a:prstClr val="black"/>
                </a:solidFill>
              </a:rPr>
              <a:t>Power consumption/cell=</a:t>
            </a:r>
          </a:p>
          <a:p>
            <a:r>
              <a:rPr lang="en-GB" dirty="0" smtClean="0">
                <a:solidFill>
                  <a:prstClr val="black"/>
                </a:solidFill>
              </a:rPr>
              <a:t>Energy gain/cell * Current (5A)</a:t>
            </a:r>
            <a:endParaRPr lang="en-GB" dirty="0">
              <a:solidFill>
                <a:prstClr val="black"/>
              </a:solidFill>
            </a:endParaRPr>
          </a:p>
        </p:txBody>
      </p:sp>
      <p:graphicFrame>
        <p:nvGraphicFramePr>
          <p:cNvPr id="6" name="Chart 5"/>
          <p:cNvGraphicFramePr>
            <a:graphicFrameLocks/>
          </p:cNvGraphicFramePr>
          <p:nvPr>
            <p:extLst>
              <p:ext uri="{D42A27DB-BD31-4B8C-83A1-F6EECF244321}">
                <p14:modId xmlns:p14="http://schemas.microsoft.com/office/powerpoint/2010/main" val="2989978472"/>
              </p:ext>
            </p:extLst>
          </p:nvPr>
        </p:nvGraphicFramePr>
        <p:xfrm>
          <a:off x="4644008" y="4149080"/>
          <a:ext cx="4211960" cy="2527176"/>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5292080" y="2780928"/>
            <a:ext cx="3312368"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dirty="0" smtClean="0">
                <a:solidFill>
                  <a:prstClr val="black"/>
                </a:solidFill>
              </a:rPr>
              <a:t>Normalized field= </a:t>
            </a:r>
            <a:r>
              <a:rPr lang="en-GB" dirty="0" err="1" smtClean="0">
                <a:solidFill>
                  <a:prstClr val="black"/>
                </a:solidFill>
              </a:rPr>
              <a:t>sqrt</a:t>
            </a:r>
            <a:r>
              <a:rPr lang="en-GB" dirty="0" smtClean="0">
                <a:solidFill>
                  <a:prstClr val="black"/>
                </a:solidFill>
              </a:rPr>
              <a:t>(P0/P)*non normalized field. P0=19MW</a:t>
            </a:r>
            <a:endParaRPr lang="en-GB" dirty="0">
              <a:solidFill>
                <a:prstClr val="black"/>
              </a:solidFill>
            </a:endParaRPr>
          </a:p>
        </p:txBody>
      </p:sp>
      <p:graphicFrame>
        <p:nvGraphicFramePr>
          <p:cNvPr id="8" name="Chart 7"/>
          <p:cNvGraphicFramePr>
            <a:graphicFrameLocks/>
          </p:cNvGraphicFramePr>
          <p:nvPr>
            <p:extLst>
              <p:ext uri="{D42A27DB-BD31-4B8C-83A1-F6EECF244321}">
                <p14:modId xmlns:p14="http://schemas.microsoft.com/office/powerpoint/2010/main" val="171192130"/>
              </p:ext>
            </p:extLst>
          </p:nvPr>
        </p:nvGraphicFramePr>
        <p:xfrm>
          <a:off x="467544" y="4149080"/>
          <a:ext cx="3872861" cy="246401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368993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Cells design</a:t>
            </a:r>
            <a:endParaRPr lang="en-GB" dirty="0"/>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39952" y="1523284"/>
            <a:ext cx="2306324" cy="2406351"/>
          </a:xfrm>
          <a:prstGeom prst="rect">
            <a:avLst/>
          </a:prstGeom>
        </p:spPr>
      </p:pic>
      <p:graphicFrame>
        <p:nvGraphicFramePr>
          <p:cNvPr id="24" name="Table 23"/>
          <p:cNvGraphicFramePr>
            <a:graphicFrameLocks noGrp="1"/>
          </p:cNvGraphicFramePr>
          <p:nvPr>
            <p:extLst>
              <p:ext uri="{D42A27DB-BD31-4B8C-83A1-F6EECF244321}">
                <p14:modId xmlns:p14="http://schemas.microsoft.com/office/powerpoint/2010/main" val="2003945470"/>
              </p:ext>
            </p:extLst>
          </p:nvPr>
        </p:nvGraphicFramePr>
        <p:xfrm>
          <a:off x="473799" y="4221088"/>
          <a:ext cx="7878633" cy="658368"/>
        </p:xfrm>
        <a:graphic>
          <a:graphicData uri="http://schemas.openxmlformats.org/drawingml/2006/table">
            <a:tbl>
              <a:tblPr>
                <a:tableStyleId>{5C22544A-7EE6-4342-B048-85BDC9FD1C3A}</a:tableStyleId>
              </a:tblPr>
              <a:tblGrid>
                <a:gridCol w="350974"/>
                <a:gridCol w="767755"/>
                <a:gridCol w="497213"/>
                <a:gridCol w="520977"/>
                <a:gridCol w="621516"/>
                <a:gridCol w="350974"/>
                <a:gridCol w="350974"/>
                <a:gridCol w="350974"/>
                <a:gridCol w="350974"/>
                <a:gridCol w="350974"/>
                <a:gridCol w="350974"/>
                <a:gridCol w="350974"/>
                <a:gridCol w="350974"/>
                <a:gridCol w="499041"/>
                <a:gridCol w="350974"/>
                <a:gridCol w="350974"/>
                <a:gridCol w="409469"/>
                <a:gridCol w="350974"/>
                <a:gridCol w="350974"/>
              </a:tblGrid>
              <a:tr h="109728">
                <a:tc>
                  <a:txBody>
                    <a:bodyPr/>
                    <a:lstStyle/>
                    <a:p>
                      <a:pPr algn="l" fontAlgn="b"/>
                      <a:r>
                        <a:rPr lang="en-GB" sz="600" u="none" strike="noStrike" dirty="0">
                          <a:effectLst/>
                        </a:rPr>
                        <a:t>cell no.</a:t>
                      </a:r>
                      <a:endParaRPr lang="en-GB" sz="600" b="0" i="0" u="none" strike="noStrike" dirty="0">
                        <a:solidFill>
                          <a:srgbClr val="000000"/>
                        </a:solidFill>
                        <a:effectLst/>
                        <a:latin typeface="Calibri"/>
                      </a:endParaRPr>
                    </a:p>
                  </a:txBody>
                  <a:tcPr marL="5486" marR="5486" marT="5486" marB="0" anchor="b"/>
                </a:tc>
                <a:tc>
                  <a:txBody>
                    <a:bodyPr/>
                    <a:lstStyle/>
                    <a:p>
                      <a:pPr algn="l" fontAlgn="b"/>
                      <a:r>
                        <a:rPr lang="en-GB" sz="600" u="none" strike="noStrike">
                          <a:effectLst/>
                        </a:rPr>
                        <a:t>beta</a:t>
                      </a:r>
                      <a:endParaRPr lang="en-GB" sz="600" b="0" i="0" u="none" strike="noStrike">
                        <a:solidFill>
                          <a:srgbClr val="000000"/>
                        </a:solidFill>
                        <a:effectLst/>
                        <a:latin typeface="Calibri"/>
                      </a:endParaRPr>
                    </a:p>
                  </a:txBody>
                  <a:tcPr marL="5486" marR="5486" marT="5486" marB="0" anchor="b"/>
                </a:tc>
                <a:tc>
                  <a:txBody>
                    <a:bodyPr/>
                    <a:lstStyle/>
                    <a:p>
                      <a:pPr algn="l" fontAlgn="b"/>
                      <a:r>
                        <a:rPr lang="en-GB" sz="600" u="none" strike="noStrike">
                          <a:effectLst/>
                        </a:rPr>
                        <a:t>norm_field</a:t>
                      </a:r>
                      <a:endParaRPr lang="en-GB" sz="600" b="0" i="0" u="none" strike="noStrike">
                        <a:solidFill>
                          <a:srgbClr val="000000"/>
                        </a:solidFill>
                        <a:effectLst/>
                        <a:latin typeface="Calibri"/>
                      </a:endParaRPr>
                    </a:p>
                  </a:txBody>
                  <a:tcPr marL="5486" marR="5486" marT="5486" marB="0" anchor="b"/>
                </a:tc>
                <a:tc>
                  <a:txBody>
                    <a:bodyPr/>
                    <a:lstStyle/>
                    <a:p>
                      <a:pPr algn="l" fontAlgn="b"/>
                      <a:r>
                        <a:rPr lang="en-GB" sz="600" u="none" strike="noStrike">
                          <a:effectLst/>
                        </a:rPr>
                        <a:t>vg/c(percent)</a:t>
                      </a:r>
                      <a:endParaRPr lang="en-GB" sz="600" b="0" i="0" u="none" strike="noStrike">
                        <a:solidFill>
                          <a:srgbClr val="000000"/>
                        </a:solidFill>
                        <a:effectLst/>
                        <a:latin typeface="Calibri"/>
                      </a:endParaRPr>
                    </a:p>
                  </a:txBody>
                  <a:tcPr marL="5486" marR="5486" marT="5486" marB="0" anchor="b"/>
                </a:tc>
                <a:tc>
                  <a:txBody>
                    <a:bodyPr/>
                    <a:lstStyle/>
                    <a:p>
                      <a:pPr algn="l" fontAlgn="b"/>
                      <a:r>
                        <a:rPr lang="en-GB" sz="600" u="none" strike="noStrike">
                          <a:effectLst/>
                        </a:rPr>
                        <a:t>R/Q (Ohm)</a:t>
                      </a:r>
                      <a:endParaRPr lang="en-GB" sz="600" b="0" i="0" u="none" strike="noStrike">
                        <a:solidFill>
                          <a:srgbClr val="000000"/>
                        </a:solidFill>
                        <a:effectLst/>
                        <a:latin typeface="Calibri"/>
                      </a:endParaRPr>
                    </a:p>
                  </a:txBody>
                  <a:tcPr marL="5486" marR="5486" marT="5486" marB="0" anchor="b"/>
                </a:tc>
                <a:tc>
                  <a:txBody>
                    <a:bodyPr/>
                    <a:lstStyle/>
                    <a:p>
                      <a:pPr algn="l" fontAlgn="b"/>
                      <a:r>
                        <a:rPr lang="en-GB" sz="600" u="none" strike="noStrike">
                          <a:effectLst/>
                        </a:rPr>
                        <a:t>a0</a:t>
                      </a:r>
                      <a:endParaRPr lang="en-GB" sz="600" b="0" i="0" u="none" strike="noStrike">
                        <a:solidFill>
                          <a:srgbClr val="000000"/>
                        </a:solidFill>
                        <a:effectLst/>
                        <a:latin typeface="Calibri"/>
                      </a:endParaRPr>
                    </a:p>
                  </a:txBody>
                  <a:tcPr marL="5486" marR="5486" marT="5486" marB="0" anchor="b"/>
                </a:tc>
                <a:tc>
                  <a:txBody>
                    <a:bodyPr/>
                    <a:lstStyle/>
                    <a:p>
                      <a:pPr algn="l" fontAlgn="b"/>
                      <a:r>
                        <a:rPr lang="en-GB" sz="600" u="none" strike="noStrike">
                          <a:effectLst/>
                        </a:rPr>
                        <a:t>a-1</a:t>
                      </a:r>
                      <a:endParaRPr lang="en-GB" sz="600" b="0" i="0" u="none" strike="noStrike">
                        <a:solidFill>
                          <a:srgbClr val="000000"/>
                        </a:solidFill>
                        <a:effectLst/>
                        <a:latin typeface="Calibri"/>
                      </a:endParaRPr>
                    </a:p>
                  </a:txBody>
                  <a:tcPr marL="5486" marR="5486" marT="5486" marB="0" anchor="b"/>
                </a:tc>
                <a:tc>
                  <a:txBody>
                    <a:bodyPr/>
                    <a:lstStyle/>
                    <a:p>
                      <a:pPr algn="l" fontAlgn="b"/>
                      <a:r>
                        <a:rPr lang="en-GB" sz="600" u="none" strike="noStrike">
                          <a:effectLst/>
                        </a:rPr>
                        <a:t>a1</a:t>
                      </a:r>
                      <a:endParaRPr lang="en-GB" sz="600" b="0" i="0" u="none" strike="noStrike">
                        <a:solidFill>
                          <a:srgbClr val="000000"/>
                        </a:solidFill>
                        <a:effectLst/>
                        <a:latin typeface="Calibri"/>
                      </a:endParaRPr>
                    </a:p>
                  </a:txBody>
                  <a:tcPr marL="5486" marR="5486" marT="5486" marB="0" anchor="b"/>
                </a:tc>
                <a:tc>
                  <a:txBody>
                    <a:bodyPr/>
                    <a:lstStyle/>
                    <a:p>
                      <a:pPr algn="l" fontAlgn="b"/>
                      <a:r>
                        <a:rPr lang="en-GB" sz="600" u="none" strike="noStrike">
                          <a:effectLst/>
                        </a:rPr>
                        <a:t>a-2</a:t>
                      </a:r>
                      <a:endParaRPr lang="en-GB" sz="600" b="0" i="0" u="none" strike="noStrike">
                        <a:solidFill>
                          <a:srgbClr val="000000"/>
                        </a:solidFill>
                        <a:effectLst/>
                        <a:latin typeface="Calibri"/>
                      </a:endParaRPr>
                    </a:p>
                  </a:txBody>
                  <a:tcPr marL="5486" marR="5486" marT="5486" marB="0" anchor="b"/>
                </a:tc>
                <a:tc>
                  <a:txBody>
                    <a:bodyPr/>
                    <a:lstStyle/>
                    <a:p>
                      <a:pPr algn="l" fontAlgn="b"/>
                      <a:r>
                        <a:rPr lang="en-GB" sz="600" u="none" strike="noStrike">
                          <a:effectLst/>
                        </a:rPr>
                        <a:t>Q</a:t>
                      </a:r>
                      <a:endParaRPr lang="en-GB" sz="600" b="0" i="0" u="none" strike="noStrike">
                        <a:solidFill>
                          <a:srgbClr val="000000"/>
                        </a:solidFill>
                        <a:effectLst/>
                        <a:latin typeface="Calibri"/>
                      </a:endParaRPr>
                    </a:p>
                  </a:txBody>
                  <a:tcPr marL="5486" marR="5486" marT="5486" marB="0" anchor="b"/>
                </a:tc>
                <a:tc>
                  <a:txBody>
                    <a:bodyPr/>
                    <a:lstStyle/>
                    <a:p>
                      <a:pPr algn="l" fontAlgn="b"/>
                      <a:r>
                        <a:rPr lang="en-GB" sz="600" u="none" strike="noStrike" dirty="0" err="1">
                          <a:effectLst/>
                        </a:rPr>
                        <a:t>E_field</a:t>
                      </a:r>
                      <a:endParaRPr lang="en-GB" sz="600" b="0" i="0" u="none" strike="noStrike" dirty="0">
                        <a:solidFill>
                          <a:srgbClr val="000000"/>
                        </a:solidFill>
                        <a:effectLst/>
                        <a:latin typeface="Calibri"/>
                      </a:endParaRPr>
                    </a:p>
                  </a:txBody>
                  <a:tcPr marL="5486" marR="5486" marT="5486" marB="0" anchor="b"/>
                </a:tc>
                <a:tc>
                  <a:txBody>
                    <a:bodyPr/>
                    <a:lstStyle/>
                    <a:p>
                      <a:pPr algn="l" fontAlgn="b"/>
                      <a:r>
                        <a:rPr lang="en-GB" sz="600" u="none" strike="noStrike" dirty="0">
                          <a:effectLst/>
                        </a:rPr>
                        <a:t>R(</a:t>
                      </a:r>
                      <a:r>
                        <a:rPr lang="en-GB" sz="600" u="none" strike="noStrike" dirty="0" err="1">
                          <a:effectLst/>
                        </a:rPr>
                        <a:t>Mohm</a:t>
                      </a:r>
                      <a:r>
                        <a:rPr lang="en-GB" sz="600" u="none" strike="noStrike" dirty="0">
                          <a:effectLst/>
                        </a:rPr>
                        <a:t>)</a:t>
                      </a:r>
                      <a:endParaRPr lang="en-GB" sz="600" b="0" i="0" u="none" strike="noStrike" dirty="0">
                        <a:solidFill>
                          <a:srgbClr val="000000"/>
                        </a:solidFill>
                        <a:effectLst/>
                        <a:latin typeface="Calibri"/>
                      </a:endParaRPr>
                    </a:p>
                  </a:txBody>
                  <a:tcPr marL="5486" marR="5486" marT="5486" marB="0" anchor="b"/>
                </a:tc>
                <a:tc>
                  <a:txBody>
                    <a:bodyPr/>
                    <a:lstStyle/>
                    <a:p>
                      <a:pPr algn="l" fontAlgn="b"/>
                      <a:r>
                        <a:rPr lang="en-GB" sz="600" u="none" strike="noStrike">
                          <a:effectLst/>
                        </a:rPr>
                        <a:t>l(cm)</a:t>
                      </a:r>
                      <a:endParaRPr lang="en-GB" sz="600" b="0" i="0" u="none" strike="noStrike">
                        <a:solidFill>
                          <a:srgbClr val="000000"/>
                        </a:solidFill>
                        <a:effectLst/>
                        <a:latin typeface="Calibri"/>
                      </a:endParaRPr>
                    </a:p>
                  </a:txBody>
                  <a:tcPr marL="5486" marR="5486" marT="5486" marB="0" anchor="b"/>
                </a:tc>
                <a:tc>
                  <a:txBody>
                    <a:bodyPr/>
                    <a:lstStyle/>
                    <a:p>
                      <a:pPr algn="l" fontAlgn="b"/>
                      <a:r>
                        <a:rPr lang="en-GB" sz="600" u="none" strike="noStrike">
                          <a:effectLst/>
                        </a:rPr>
                        <a:t>r(Mohm/m)</a:t>
                      </a:r>
                      <a:endParaRPr lang="en-GB" sz="600" b="0" i="0" u="none" strike="noStrike">
                        <a:solidFill>
                          <a:srgbClr val="000000"/>
                        </a:solidFill>
                        <a:effectLst/>
                        <a:latin typeface="Calibri"/>
                      </a:endParaRPr>
                    </a:p>
                  </a:txBody>
                  <a:tcPr marL="5486" marR="5486" marT="5486" marB="0" anchor="b"/>
                </a:tc>
                <a:tc>
                  <a:txBody>
                    <a:bodyPr/>
                    <a:lstStyle/>
                    <a:p>
                      <a:pPr algn="l" fontAlgn="b"/>
                      <a:r>
                        <a:rPr lang="en-GB" sz="600" u="none" strike="noStrike">
                          <a:effectLst/>
                        </a:rPr>
                        <a:t>a(cm)</a:t>
                      </a:r>
                      <a:endParaRPr lang="en-GB" sz="600" b="0" i="0" u="none" strike="noStrike">
                        <a:solidFill>
                          <a:srgbClr val="000000"/>
                        </a:solidFill>
                        <a:effectLst/>
                        <a:latin typeface="Calibri"/>
                      </a:endParaRPr>
                    </a:p>
                  </a:txBody>
                  <a:tcPr marL="5486" marR="5486" marT="5486" marB="0" anchor="b"/>
                </a:tc>
                <a:tc>
                  <a:txBody>
                    <a:bodyPr/>
                    <a:lstStyle/>
                    <a:p>
                      <a:pPr algn="l" fontAlgn="b"/>
                      <a:r>
                        <a:rPr lang="en-GB" sz="600" u="none" strike="noStrike">
                          <a:effectLst/>
                        </a:rPr>
                        <a:t>b(cm)</a:t>
                      </a:r>
                      <a:endParaRPr lang="en-GB" sz="600" b="0" i="0" u="none" strike="noStrike">
                        <a:solidFill>
                          <a:srgbClr val="000000"/>
                        </a:solidFill>
                        <a:effectLst/>
                        <a:latin typeface="Calibri"/>
                      </a:endParaRPr>
                    </a:p>
                  </a:txBody>
                  <a:tcPr marL="5486" marR="5486" marT="5486" marB="0" anchor="b"/>
                </a:tc>
                <a:tc>
                  <a:txBody>
                    <a:bodyPr/>
                    <a:lstStyle/>
                    <a:p>
                      <a:pPr algn="l" fontAlgn="b"/>
                      <a:r>
                        <a:rPr lang="en-GB" sz="600" u="none" strike="noStrike">
                          <a:effectLst/>
                        </a:rPr>
                        <a:t>r/Q(Ohm)</a:t>
                      </a:r>
                      <a:endParaRPr lang="en-GB" sz="600" b="0" i="0" u="none" strike="noStrike">
                        <a:solidFill>
                          <a:srgbClr val="000000"/>
                        </a:solidFill>
                        <a:effectLst/>
                        <a:latin typeface="Calibri"/>
                      </a:endParaRPr>
                    </a:p>
                  </a:txBody>
                  <a:tcPr marL="5486" marR="5486" marT="5486" marB="0" anchor="b"/>
                </a:tc>
                <a:tc>
                  <a:txBody>
                    <a:bodyPr/>
                    <a:lstStyle/>
                    <a:p>
                      <a:pPr algn="l" fontAlgn="b"/>
                      <a:r>
                        <a:rPr lang="en-GB" sz="600" u="none" strike="noStrike" dirty="0" err="1">
                          <a:effectLst/>
                        </a:rPr>
                        <a:t>alfa</a:t>
                      </a:r>
                      <a:endParaRPr lang="en-GB" sz="600" b="0" i="0" u="none" strike="noStrike" dirty="0">
                        <a:solidFill>
                          <a:srgbClr val="000000"/>
                        </a:solidFill>
                        <a:effectLst/>
                        <a:latin typeface="Calibri"/>
                      </a:endParaRPr>
                    </a:p>
                  </a:txBody>
                  <a:tcPr marL="5486" marR="5486" marT="5486" marB="0" anchor="b"/>
                </a:tc>
                <a:tc>
                  <a:txBody>
                    <a:bodyPr/>
                    <a:lstStyle/>
                    <a:p>
                      <a:pPr algn="l" fontAlgn="b"/>
                      <a:r>
                        <a:rPr lang="en-GB" sz="600" u="none" strike="noStrike">
                          <a:effectLst/>
                        </a:rPr>
                        <a:t>dP/P(%)</a:t>
                      </a:r>
                      <a:endParaRPr lang="en-GB" sz="600" b="0" i="0" u="none" strike="noStrike">
                        <a:solidFill>
                          <a:srgbClr val="000000"/>
                        </a:solidFill>
                        <a:effectLst/>
                        <a:latin typeface="Calibri"/>
                      </a:endParaRPr>
                    </a:p>
                  </a:txBody>
                  <a:tcPr marL="5486" marR="5486" marT="5486" marB="0" anchor="b"/>
                </a:tc>
              </a:tr>
              <a:tr h="109728">
                <a:tc>
                  <a:txBody>
                    <a:bodyPr/>
                    <a:lstStyle/>
                    <a:p>
                      <a:pPr algn="r" fontAlgn="b"/>
                      <a:r>
                        <a:rPr lang="en-GB" sz="600" u="none" strike="noStrike">
                          <a:effectLst/>
                        </a:rPr>
                        <a:t>1</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0.6</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1.70</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6.7</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28.88</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0.8789</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0.1298</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0.00637</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0.01123</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16610.44</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dirty="0">
                          <a:effectLst/>
                        </a:rPr>
                        <a:t>1.69</a:t>
                      </a:r>
                      <a:endParaRPr lang="en-GB" sz="600" b="0" i="0" u="none" strike="noStrike" dirty="0">
                        <a:solidFill>
                          <a:srgbClr val="000000"/>
                        </a:solidFill>
                        <a:effectLst/>
                        <a:latin typeface="Calibri"/>
                      </a:endParaRPr>
                    </a:p>
                  </a:txBody>
                  <a:tcPr marL="5486" marR="5486" marT="5486" marB="0" anchor="b"/>
                </a:tc>
                <a:tc>
                  <a:txBody>
                    <a:bodyPr/>
                    <a:lstStyle/>
                    <a:p>
                      <a:pPr algn="r" fontAlgn="b"/>
                      <a:r>
                        <a:rPr lang="en-GB" sz="600" u="none" strike="noStrike" dirty="0">
                          <a:effectLst/>
                        </a:rPr>
                        <a:t>0.47971</a:t>
                      </a:r>
                      <a:endParaRPr lang="en-GB" sz="600" b="0" i="0" u="none" strike="noStrike" dirty="0">
                        <a:solidFill>
                          <a:srgbClr val="000000"/>
                        </a:solidFill>
                        <a:effectLst/>
                        <a:latin typeface="Calibri"/>
                      </a:endParaRPr>
                    </a:p>
                  </a:txBody>
                  <a:tcPr marL="5486" marR="5486" marT="5486" marB="0" anchor="b"/>
                </a:tc>
                <a:tc>
                  <a:txBody>
                    <a:bodyPr/>
                    <a:lstStyle/>
                    <a:p>
                      <a:pPr algn="r" fontAlgn="b"/>
                      <a:r>
                        <a:rPr lang="en-GB" sz="600" u="none" strike="noStrike">
                          <a:effectLst/>
                        </a:rPr>
                        <a:t>5.998849</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7.99669304</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53</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129.73</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481.42572</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0.009411</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-0.11285</a:t>
                      </a:r>
                      <a:endParaRPr lang="en-GB" sz="600" b="0" i="0" u="none" strike="noStrike">
                        <a:solidFill>
                          <a:srgbClr val="000000"/>
                        </a:solidFill>
                        <a:effectLst/>
                        <a:latin typeface="Calibri"/>
                      </a:endParaRPr>
                    </a:p>
                  </a:txBody>
                  <a:tcPr marL="5486" marR="5486" marT="5486" marB="0" anchor="b"/>
                </a:tc>
              </a:tr>
              <a:tr h="109728">
                <a:tc>
                  <a:txBody>
                    <a:bodyPr/>
                    <a:lstStyle/>
                    <a:p>
                      <a:pPr algn="r" fontAlgn="b"/>
                      <a:r>
                        <a:rPr lang="en-GB" sz="600" u="none" strike="noStrike">
                          <a:effectLst/>
                        </a:rPr>
                        <a:t>5</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0.68</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1.90</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7.81</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48.31</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0.857</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0.15</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0.00535</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0.00876</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18466.8</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1.9</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dirty="0">
                          <a:effectLst/>
                        </a:rPr>
                        <a:t>0.892131</a:t>
                      </a:r>
                      <a:endParaRPr lang="en-GB" sz="600" b="0" i="0" u="none" strike="noStrike" dirty="0">
                        <a:solidFill>
                          <a:srgbClr val="000000"/>
                        </a:solidFill>
                        <a:effectLst/>
                        <a:latin typeface="Calibri"/>
                      </a:endParaRPr>
                    </a:p>
                  </a:txBody>
                  <a:tcPr marL="5486" marR="5486" marT="5486" marB="0" anchor="b"/>
                </a:tc>
                <a:tc>
                  <a:txBody>
                    <a:bodyPr/>
                    <a:lstStyle/>
                    <a:p>
                      <a:pPr algn="r" fontAlgn="b"/>
                      <a:r>
                        <a:rPr lang="en-GB" sz="600" u="none" strike="noStrike">
                          <a:effectLst/>
                        </a:rPr>
                        <a:t>6.798695</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13.12209328</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52.7</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128.25</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710.57754</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0.007262</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-0.0987</a:t>
                      </a:r>
                      <a:endParaRPr lang="en-GB" sz="600" b="0" i="0" u="none" strike="noStrike">
                        <a:solidFill>
                          <a:srgbClr val="000000"/>
                        </a:solidFill>
                        <a:effectLst/>
                        <a:latin typeface="Calibri"/>
                      </a:endParaRPr>
                    </a:p>
                  </a:txBody>
                  <a:tcPr marL="5486" marR="5486" marT="5486" marB="0" anchor="b"/>
                </a:tc>
              </a:tr>
              <a:tr h="109728">
                <a:tc>
                  <a:txBody>
                    <a:bodyPr/>
                    <a:lstStyle/>
                    <a:p>
                      <a:pPr algn="r" fontAlgn="b"/>
                      <a:r>
                        <a:rPr lang="en-GB" sz="600" u="none" strike="noStrike">
                          <a:effectLst/>
                        </a:rPr>
                        <a:t>9</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0.83</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2.45</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8.2</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102.45</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0.818</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0.195</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0.00967</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0.00378</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21554.42</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2.45</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dirty="0">
                          <a:effectLst/>
                        </a:rPr>
                        <a:t>2.20825</a:t>
                      </a:r>
                      <a:endParaRPr lang="en-GB" sz="600" b="0" i="0" u="none" strike="noStrike" dirty="0">
                        <a:solidFill>
                          <a:srgbClr val="000000"/>
                        </a:solidFill>
                        <a:effectLst/>
                        <a:latin typeface="Calibri"/>
                      </a:endParaRPr>
                    </a:p>
                  </a:txBody>
                  <a:tcPr marL="5486" marR="5486" marT="5486" marB="0" anchor="b"/>
                </a:tc>
                <a:tc>
                  <a:txBody>
                    <a:bodyPr/>
                    <a:lstStyle/>
                    <a:p>
                      <a:pPr algn="r" fontAlgn="b"/>
                      <a:r>
                        <a:rPr lang="en-GB" sz="600" u="none" strike="noStrike">
                          <a:effectLst/>
                        </a:rPr>
                        <a:t>8.298407</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26.61053228</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49.8</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124.77</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1234.5743</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0.005926</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-0.0983</a:t>
                      </a:r>
                      <a:endParaRPr lang="en-GB" sz="600" b="0" i="0" u="none" strike="noStrike">
                        <a:solidFill>
                          <a:srgbClr val="000000"/>
                        </a:solidFill>
                        <a:effectLst/>
                        <a:latin typeface="Calibri"/>
                      </a:endParaRPr>
                    </a:p>
                  </a:txBody>
                  <a:tcPr marL="5486" marR="5486" marT="5486" marB="0" anchor="b"/>
                </a:tc>
              </a:tr>
              <a:tr h="109728">
                <a:tc>
                  <a:txBody>
                    <a:bodyPr/>
                    <a:lstStyle/>
                    <a:p>
                      <a:pPr algn="r" fontAlgn="b"/>
                      <a:r>
                        <a:rPr lang="en-GB" sz="600" u="none" strike="noStrike">
                          <a:effectLst/>
                        </a:rPr>
                        <a:t>13</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0.94</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3.80</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4.67</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158.55</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0.782</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0.256</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0.02466</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0.014265</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23409.13</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3.79</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dirty="0">
                          <a:effectLst/>
                        </a:rPr>
                        <a:t>3.711518</a:t>
                      </a:r>
                      <a:endParaRPr lang="en-GB" sz="600" b="0" i="0" u="none" strike="noStrike" dirty="0">
                        <a:solidFill>
                          <a:srgbClr val="000000"/>
                        </a:solidFill>
                        <a:effectLst/>
                        <a:latin typeface="Calibri"/>
                      </a:endParaRPr>
                    </a:p>
                  </a:txBody>
                  <a:tcPr marL="5486" marR="5486" marT="5486" marB="0" anchor="b"/>
                </a:tc>
                <a:tc>
                  <a:txBody>
                    <a:bodyPr/>
                    <a:lstStyle/>
                    <a:p>
                      <a:pPr algn="r" fontAlgn="b"/>
                      <a:r>
                        <a:rPr lang="en-GB" sz="600" u="none" strike="noStrike">
                          <a:effectLst/>
                        </a:rPr>
                        <a:t>9.398196</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39.49180796</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40.9</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120.24</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1687.0259</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0.009581</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-0.17993</a:t>
                      </a:r>
                      <a:endParaRPr lang="en-GB" sz="600" b="0" i="0" u="none" strike="noStrike">
                        <a:solidFill>
                          <a:srgbClr val="000000"/>
                        </a:solidFill>
                        <a:effectLst/>
                        <a:latin typeface="Calibri"/>
                      </a:endParaRPr>
                    </a:p>
                  </a:txBody>
                  <a:tcPr marL="5486" marR="5486" marT="5486" marB="0" anchor="b"/>
                </a:tc>
              </a:tr>
              <a:tr h="109728">
                <a:tc>
                  <a:txBody>
                    <a:bodyPr/>
                    <a:lstStyle/>
                    <a:p>
                      <a:pPr algn="r" fontAlgn="b"/>
                      <a:r>
                        <a:rPr lang="en-GB" sz="600" u="none" strike="noStrike">
                          <a:effectLst/>
                        </a:rPr>
                        <a:t>17</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1.03</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7.33</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1.48</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205.23</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0.767</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0.328</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0.0552</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0.0397</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24687.44</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dirty="0">
                          <a:effectLst/>
                        </a:rPr>
                        <a:t>7.31</a:t>
                      </a:r>
                      <a:endParaRPr lang="en-GB" sz="600" b="0" i="0" u="none" strike="noStrike" dirty="0">
                        <a:solidFill>
                          <a:srgbClr val="000000"/>
                        </a:solidFill>
                        <a:effectLst/>
                        <a:latin typeface="Calibri"/>
                      </a:endParaRPr>
                    </a:p>
                  </a:txBody>
                  <a:tcPr marL="5486" marR="5486" marT="5486" marB="0" anchor="b"/>
                </a:tc>
                <a:tc>
                  <a:txBody>
                    <a:bodyPr/>
                    <a:lstStyle/>
                    <a:p>
                      <a:pPr algn="r" fontAlgn="b"/>
                      <a:r>
                        <a:rPr lang="en-GB" sz="600" u="none" strike="noStrike" dirty="0">
                          <a:effectLst/>
                        </a:rPr>
                        <a:t>5.066603</a:t>
                      </a:r>
                      <a:endParaRPr lang="en-GB" sz="600" b="0" i="0" u="none" strike="noStrike" dirty="0">
                        <a:solidFill>
                          <a:srgbClr val="000000"/>
                        </a:solidFill>
                        <a:effectLst/>
                        <a:latin typeface="Calibri"/>
                      </a:endParaRPr>
                    </a:p>
                  </a:txBody>
                  <a:tcPr marL="5486" marR="5486" marT="5486" marB="0" anchor="b"/>
                </a:tc>
                <a:tc>
                  <a:txBody>
                    <a:bodyPr/>
                    <a:lstStyle/>
                    <a:p>
                      <a:pPr algn="r" fontAlgn="b"/>
                      <a:r>
                        <a:rPr lang="en-GB" sz="600" u="none" strike="noStrike">
                          <a:effectLst/>
                        </a:rPr>
                        <a:t>10.29802</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49.19976497</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29.55</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116.9</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1992.9067</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a:effectLst/>
                        </a:rPr>
                        <a:t>0.028666</a:t>
                      </a:r>
                      <a:endParaRPr lang="en-GB" sz="600" b="0" i="0" u="none" strike="noStrike">
                        <a:solidFill>
                          <a:srgbClr val="000000"/>
                        </a:solidFill>
                        <a:effectLst/>
                        <a:latin typeface="Calibri"/>
                      </a:endParaRPr>
                    </a:p>
                  </a:txBody>
                  <a:tcPr marL="5486" marR="5486" marT="5486" marB="0" anchor="b"/>
                </a:tc>
                <a:tc>
                  <a:txBody>
                    <a:bodyPr/>
                    <a:lstStyle/>
                    <a:p>
                      <a:pPr algn="r" fontAlgn="b"/>
                      <a:r>
                        <a:rPr lang="en-GB" sz="600" u="none" strike="noStrike" dirty="0">
                          <a:effectLst/>
                        </a:rPr>
                        <a:t>-0.58868</a:t>
                      </a:r>
                      <a:endParaRPr lang="en-GB" sz="600" b="0" i="0" u="none" strike="noStrike" dirty="0">
                        <a:solidFill>
                          <a:srgbClr val="000000"/>
                        </a:solidFill>
                        <a:effectLst/>
                        <a:latin typeface="Calibri"/>
                      </a:endParaRPr>
                    </a:p>
                  </a:txBody>
                  <a:tcPr marL="5486" marR="5486" marT="5486" marB="0" anchor="b"/>
                </a:tc>
              </a:tr>
            </a:tbl>
          </a:graphicData>
        </a:graphic>
      </p:graphicFrame>
      <p:sp>
        <p:nvSpPr>
          <p:cNvPr id="26" name="TextBox 25"/>
          <p:cNvSpPr txBox="1"/>
          <p:nvPr/>
        </p:nvSpPr>
        <p:spPr>
          <a:xfrm>
            <a:off x="611560" y="2403293"/>
            <a:ext cx="3312368"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dirty="0" smtClean="0">
                <a:solidFill>
                  <a:prstClr val="black"/>
                </a:solidFill>
              </a:rPr>
              <a:t>5 cells was designed and the rest was interpolated</a:t>
            </a:r>
            <a:endParaRPr lang="en-GB" dirty="0">
              <a:solidFill>
                <a:prstClr val="black"/>
              </a:solidFill>
            </a:endParaRPr>
          </a:p>
        </p:txBody>
      </p:sp>
      <p:sp>
        <p:nvSpPr>
          <p:cNvPr id="27" name="TextBox 26"/>
          <p:cNvSpPr txBox="1"/>
          <p:nvPr/>
        </p:nvSpPr>
        <p:spPr>
          <a:xfrm>
            <a:off x="2987824" y="6093296"/>
            <a:ext cx="3312368"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dirty="0" smtClean="0">
                <a:solidFill>
                  <a:prstClr val="black"/>
                </a:solidFill>
              </a:rPr>
              <a:t>5 cells was designed and the rest was interpolated</a:t>
            </a:r>
            <a:endParaRPr lang="en-GB" dirty="0">
              <a:solidFill>
                <a:prstClr val="black"/>
              </a:solidFill>
            </a:endParaRPr>
          </a:p>
        </p:txBody>
      </p:sp>
      <p:grpSp>
        <p:nvGrpSpPr>
          <p:cNvPr id="3" name="Group 29"/>
          <p:cNvGrpSpPr/>
          <p:nvPr/>
        </p:nvGrpSpPr>
        <p:grpSpPr>
          <a:xfrm>
            <a:off x="7452320" y="1124744"/>
            <a:ext cx="1466766" cy="2965698"/>
            <a:chOff x="7452320" y="1124744"/>
            <a:chExt cx="1466766" cy="2965698"/>
          </a:xfrm>
        </p:grpSpPr>
        <p:pic>
          <p:nvPicPr>
            <p:cNvPr id="5" name="Picture 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496852" y="1556792"/>
              <a:ext cx="1422234" cy="2533650"/>
            </a:xfrm>
            <a:prstGeom prst="rect">
              <a:avLst/>
            </a:prstGeom>
            <a:noFill/>
          </p:spPr>
        </p:pic>
        <p:sp>
          <p:nvSpPr>
            <p:cNvPr id="8" name="AutoShape 4"/>
            <p:cNvSpPr>
              <a:spLocks noChangeShapeType="1"/>
            </p:cNvSpPr>
            <p:nvPr/>
          </p:nvSpPr>
          <p:spPr bwMode="auto">
            <a:xfrm flipV="1">
              <a:off x="7617420" y="1584540"/>
              <a:ext cx="0" cy="243840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AutoShape 6"/>
            <p:cNvSpPr>
              <a:spLocks noChangeShapeType="1"/>
            </p:cNvSpPr>
            <p:nvPr/>
          </p:nvSpPr>
          <p:spPr bwMode="auto">
            <a:xfrm flipV="1">
              <a:off x="8268295" y="1663915"/>
              <a:ext cx="0" cy="2357438"/>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AutoShape 5"/>
            <p:cNvSpPr>
              <a:spLocks noChangeShapeType="1"/>
            </p:cNvSpPr>
            <p:nvPr/>
          </p:nvSpPr>
          <p:spPr bwMode="auto">
            <a:xfrm flipV="1">
              <a:off x="7861895" y="3076790"/>
              <a:ext cx="6350" cy="944563"/>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AutoShape 7"/>
            <p:cNvSpPr>
              <a:spLocks noChangeShapeType="1"/>
            </p:cNvSpPr>
            <p:nvPr/>
          </p:nvSpPr>
          <p:spPr bwMode="auto">
            <a:xfrm flipV="1">
              <a:off x="8508007" y="3121240"/>
              <a:ext cx="6350" cy="900113"/>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5" name="Text Box 2"/>
            <p:cNvSpPr txBox="1">
              <a:spLocks noChangeArrowheads="1"/>
            </p:cNvSpPr>
            <p:nvPr/>
          </p:nvSpPr>
          <p:spPr bwMode="auto">
            <a:xfrm>
              <a:off x="7717432" y="3461792"/>
              <a:ext cx="330200" cy="3175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sz="1100" dirty="0" err="1" smtClean="0">
                  <a:solidFill>
                    <a:prstClr val="black"/>
                  </a:solidFill>
                  <a:ea typeface="Calibri" pitchFamily="34" charset="0"/>
                  <a:cs typeface="Arial" pitchFamily="34" charset="0"/>
                </a:rPr>
                <a:t>a</a:t>
              </a:r>
              <a:r>
                <a:rPr lang="en-US" sz="1100" baseline="-30000" dirty="0" err="1" smtClean="0">
                  <a:solidFill>
                    <a:prstClr val="black"/>
                  </a:solidFill>
                  <a:ea typeface="Calibri" pitchFamily="34" charset="0"/>
                  <a:cs typeface="Arial" pitchFamily="34" charset="0"/>
                </a:rPr>
                <a:t>i</a:t>
              </a:r>
              <a:endParaRPr lang="en-US" dirty="0" smtClean="0">
                <a:solidFill>
                  <a:prstClr val="black"/>
                </a:solidFill>
                <a:latin typeface="Arial" pitchFamily="34" charset="0"/>
                <a:cs typeface="Arial" pitchFamily="34" charset="0"/>
              </a:endParaRPr>
            </a:p>
          </p:txBody>
        </p:sp>
        <p:sp>
          <p:nvSpPr>
            <p:cNvPr id="16" name="Text Box 11"/>
            <p:cNvSpPr txBox="1">
              <a:spLocks noChangeArrowheads="1"/>
            </p:cNvSpPr>
            <p:nvPr/>
          </p:nvSpPr>
          <p:spPr bwMode="auto">
            <a:xfrm>
              <a:off x="8352432" y="3449092"/>
              <a:ext cx="388392" cy="3175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sz="1100" dirty="0" smtClean="0">
                  <a:solidFill>
                    <a:prstClr val="black"/>
                  </a:solidFill>
                  <a:ea typeface="Calibri" pitchFamily="34" charset="0"/>
                  <a:cs typeface="Arial" pitchFamily="34" charset="0"/>
                </a:rPr>
                <a:t>a</a:t>
              </a:r>
              <a:r>
                <a:rPr lang="en-US" sz="1100" baseline="-30000" dirty="0" smtClean="0">
                  <a:solidFill>
                    <a:prstClr val="black"/>
                  </a:solidFill>
                  <a:ea typeface="Calibri" pitchFamily="34" charset="0"/>
                  <a:cs typeface="Arial" pitchFamily="34" charset="0"/>
                </a:rPr>
                <a:t>i+1</a:t>
              </a:r>
              <a:endParaRPr lang="en-US" dirty="0" smtClean="0">
                <a:solidFill>
                  <a:prstClr val="black"/>
                </a:solidFill>
                <a:latin typeface="Arial" pitchFamily="34" charset="0"/>
                <a:cs typeface="Arial" pitchFamily="34" charset="0"/>
              </a:endParaRPr>
            </a:p>
          </p:txBody>
        </p:sp>
        <p:sp>
          <p:nvSpPr>
            <p:cNvPr id="17" name="Text Box 3"/>
            <p:cNvSpPr txBox="1">
              <a:spLocks noChangeArrowheads="1"/>
            </p:cNvSpPr>
            <p:nvPr/>
          </p:nvSpPr>
          <p:spPr bwMode="auto">
            <a:xfrm>
              <a:off x="7452320" y="3450679"/>
              <a:ext cx="330200" cy="3175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sz="1100" dirty="0" smtClean="0">
                  <a:solidFill>
                    <a:prstClr val="black"/>
                  </a:solidFill>
                  <a:ea typeface="Calibri" pitchFamily="34" charset="0"/>
                  <a:cs typeface="Arial" pitchFamily="34" charset="0"/>
                </a:rPr>
                <a:t>b</a:t>
              </a:r>
              <a:r>
                <a:rPr lang="en-US" sz="1100" baseline="-30000" dirty="0" smtClean="0">
                  <a:solidFill>
                    <a:prstClr val="black"/>
                  </a:solidFill>
                  <a:ea typeface="Calibri" pitchFamily="34" charset="0"/>
                  <a:cs typeface="Arial" pitchFamily="34" charset="0"/>
                </a:rPr>
                <a:t>i</a:t>
              </a:r>
              <a:endParaRPr lang="en-US" dirty="0" smtClean="0">
                <a:solidFill>
                  <a:prstClr val="black"/>
                </a:solidFill>
                <a:latin typeface="Arial" pitchFamily="34" charset="0"/>
                <a:cs typeface="Arial" pitchFamily="34" charset="0"/>
              </a:endParaRPr>
            </a:p>
          </p:txBody>
        </p:sp>
        <p:sp>
          <p:nvSpPr>
            <p:cNvPr id="18" name="Text Box 10"/>
            <p:cNvSpPr txBox="1">
              <a:spLocks noChangeArrowheads="1"/>
            </p:cNvSpPr>
            <p:nvPr/>
          </p:nvSpPr>
          <p:spPr bwMode="auto">
            <a:xfrm>
              <a:off x="8020744" y="3450679"/>
              <a:ext cx="396875" cy="3175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sz="1100" dirty="0" smtClean="0">
                  <a:solidFill>
                    <a:prstClr val="black"/>
                  </a:solidFill>
                  <a:ea typeface="Calibri" pitchFamily="34" charset="0"/>
                  <a:cs typeface="Arial" pitchFamily="34" charset="0"/>
                </a:rPr>
                <a:t>b</a:t>
              </a:r>
              <a:r>
                <a:rPr lang="en-US" sz="1100" baseline="-30000" dirty="0" smtClean="0">
                  <a:solidFill>
                    <a:prstClr val="black"/>
                  </a:solidFill>
                  <a:ea typeface="Calibri" pitchFamily="34" charset="0"/>
                  <a:cs typeface="Arial" pitchFamily="34" charset="0"/>
                </a:rPr>
                <a:t>i+1</a:t>
              </a:r>
              <a:endParaRPr lang="en-US" dirty="0" smtClean="0">
                <a:solidFill>
                  <a:prstClr val="black"/>
                </a:solidFill>
                <a:latin typeface="Arial" pitchFamily="34" charset="0"/>
                <a:cs typeface="Arial" pitchFamily="34" charset="0"/>
              </a:endParaRPr>
            </a:p>
          </p:txBody>
        </p:sp>
        <p:sp>
          <p:nvSpPr>
            <p:cNvPr id="31" name="AutoShape 6"/>
            <p:cNvSpPr>
              <a:spLocks noChangeShapeType="1"/>
            </p:cNvSpPr>
            <p:nvPr/>
          </p:nvSpPr>
          <p:spPr bwMode="auto">
            <a:xfrm>
              <a:off x="8044639" y="1484782"/>
              <a:ext cx="324000" cy="0"/>
            </a:xfrm>
            <a:prstGeom prst="straightConnector1">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2" name="Text Box 3"/>
            <p:cNvSpPr txBox="1">
              <a:spLocks noChangeArrowheads="1"/>
            </p:cNvSpPr>
            <p:nvPr/>
          </p:nvSpPr>
          <p:spPr bwMode="auto">
            <a:xfrm>
              <a:off x="7832016" y="1124744"/>
              <a:ext cx="780265" cy="3175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dirty="0" err="1" smtClean="0">
                  <a:solidFill>
                    <a:prstClr val="black"/>
                  </a:solidFill>
                  <a:ea typeface="Calibri" pitchFamily="34" charset="0"/>
                  <a:cs typeface="Arial" pitchFamily="34" charset="0"/>
                </a:rPr>
                <a:t>dt</a:t>
              </a:r>
              <a:r>
                <a:rPr lang="en-US" sz="1100" dirty="0" smtClean="0">
                  <a:solidFill>
                    <a:prstClr val="black"/>
                  </a:solidFill>
                  <a:ea typeface="Calibri" pitchFamily="34" charset="0"/>
                  <a:cs typeface="Arial" pitchFamily="34" charset="0"/>
                </a:rPr>
                <a:t>=10mm</a:t>
              </a:r>
              <a:endParaRPr lang="en-US" dirty="0" smtClean="0">
                <a:solidFill>
                  <a:prstClr val="black"/>
                </a:solidFill>
                <a:latin typeface="Arial" pitchFamily="34" charset="0"/>
                <a:cs typeface="Arial" pitchFamily="34" charset="0"/>
              </a:endParaRPr>
            </a:p>
          </p:txBody>
        </p:sp>
      </p:grpSp>
    </p:spTree>
    <p:extLst>
      <p:ext uri="{BB962C8B-B14F-4D97-AF65-F5344CB8AC3E}">
        <p14:creationId xmlns:p14="http://schemas.microsoft.com/office/powerpoint/2010/main" val="20797850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Cells design-2</a:t>
            </a:r>
            <a:endParaRPr lang="en-GB" dirty="0"/>
          </a:p>
        </p:txBody>
      </p:sp>
      <p:graphicFrame>
        <p:nvGraphicFramePr>
          <p:cNvPr id="4" name="Chart 3"/>
          <p:cNvGraphicFramePr>
            <a:graphicFrameLocks/>
          </p:cNvGraphicFramePr>
          <p:nvPr>
            <p:extLst>
              <p:ext uri="{D42A27DB-BD31-4B8C-83A1-F6EECF244321}">
                <p14:modId xmlns:p14="http://schemas.microsoft.com/office/powerpoint/2010/main" val="3829192220"/>
              </p:ext>
            </p:extLst>
          </p:nvPr>
        </p:nvGraphicFramePr>
        <p:xfrm>
          <a:off x="395536" y="1340768"/>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extLst>
              <p:ext uri="{D42A27DB-BD31-4B8C-83A1-F6EECF244321}">
                <p14:modId xmlns:p14="http://schemas.microsoft.com/office/powerpoint/2010/main" val="2111989016"/>
              </p:ext>
            </p:extLst>
          </p:nvPr>
        </p:nvGraphicFramePr>
        <p:xfrm>
          <a:off x="5436096" y="1484784"/>
          <a:ext cx="3528392" cy="230770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4077007810"/>
              </p:ext>
            </p:extLst>
          </p:nvPr>
        </p:nvGraphicFramePr>
        <p:xfrm>
          <a:off x="2123728" y="4221088"/>
          <a:ext cx="4014192" cy="245172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661782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Cells design-3</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685701651"/>
              </p:ext>
            </p:extLst>
          </p:nvPr>
        </p:nvGraphicFramePr>
        <p:xfrm>
          <a:off x="107504" y="1268760"/>
          <a:ext cx="8712975" cy="4608507"/>
        </p:xfrm>
        <a:graphic>
          <a:graphicData uri="http://schemas.openxmlformats.org/drawingml/2006/table">
            <a:tbl>
              <a:tblPr>
                <a:tableStyleId>{5C22544A-7EE6-4342-B048-85BDC9FD1C3A}</a:tableStyleId>
              </a:tblPr>
              <a:tblGrid>
                <a:gridCol w="331200"/>
                <a:gridCol w="331200"/>
                <a:gridCol w="331200"/>
                <a:gridCol w="690000"/>
                <a:gridCol w="738299"/>
                <a:gridCol w="696901"/>
                <a:gridCol w="781425"/>
                <a:gridCol w="719324"/>
                <a:gridCol w="331200"/>
                <a:gridCol w="331200"/>
                <a:gridCol w="450226"/>
                <a:gridCol w="331200"/>
                <a:gridCol w="331200"/>
                <a:gridCol w="331200"/>
                <a:gridCol w="331200"/>
                <a:gridCol w="331200"/>
                <a:gridCol w="331200"/>
                <a:gridCol w="331200"/>
                <a:gridCol w="331200"/>
                <a:gridCol w="331200"/>
              </a:tblGrid>
              <a:tr h="242553">
                <a:tc>
                  <a:txBody>
                    <a:bodyPr/>
                    <a:lstStyle/>
                    <a:p>
                      <a:pPr algn="ctr" fontAlgn="b"/>
                      <a:r>
                        <a:rPr lang="en-GB" sz="600" u="none" strike="noStrike" dirty="0">
                          <a:effectLst/>
                        </a:rPr>
                        <a:t>cell no</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beta</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l</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energy gain(KV)</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power consumption</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power left</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power loss on surface</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power left-total</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E</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norm_E</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norm_E_tot</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r/Q</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Eb0</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F</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Eb0/E</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dw/w</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df(MHz)</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smtClean="0">
                          <a:effectLst/>
                        </a:rPr>
                        <a:t> vg/c(%)</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dv</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vp</a:t>
                      </a:r>
                      <a:endParaRPr lang="en-GB" sz="600" b="0" i="0" u="none" strike="noStrike">
                        <a:solidFill>
                          <a:srgbClr val="000000"/>
                        </a:solidFill>
                        <a:effectLst/>
                        <a:latin typeface="Calibri"/>
                      </a:endParaRPr>
                    </a:p>
                  </a:txBody>
                  <a:tcPr marL="3750" marR="3750" marT="3750" marB="0" anchor="b"/>
                </a:tc>
              </a:tr>
              <a:tr h="242553">
                <a:tc>
                  <a:txBody>
                    <a:bodyPr/>
                    <a:lstStyle/>
                    <a:p>
                      <a:pPr algn="ctr" fontAlgn="b"/>
                      <a:r>
                        <a:rPr lang="en-GB" sz="600" b="1" u="none" strike="noStrike" dirty="0">
                          <a:effectLst/>
                        </a:rPr>
                        <a:t>1</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a:effectLst/>
                        </a:rPr>
                        <a:t>0.601335</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dirty="0">
                          <a:effectLst/>
                        </a:rPr>
                        <a:t>6.0122</a:t>
                      </a:r>
                      <a:endParaRPr lang="en-GB" sz="600" b="1" i="0" u="none" strike="noStrike" dirty="0">
                        <a:solidFill>
                          <a:srgbClr val="000000"/>
                        </a:solidFill>
                        <a:effectLst/>
                        <a:latin typeface="Calibri"/>
                      </a:endParaRPr>
                    </a:p>
                  </a:txBody>
                  <a:tcPr marL="3750" marR="3750" marT="3750" marB="0" anchor="b"/>
                </a:tc>
                <a:tc>
                  <a:txBody>
                    <a:bodyPr/>
                    <a:lstStyle/>
                    <a:p>
                      <a:pPr algn="ctr" fontAlgn="ctr"/>
                      <a:r>
                        <a:rPr lang="en-GB" sz="600" b="1" u="none" strike="noStrike" dirty="0">
                          <a:effectLst/>
                        </a:rPr>
                        <a:t>-25.3</a:t>
                      </a:r>
                      <a:endParaRPr lang="en-GB" sz="600" b="1" i="0" u="none" strike="noStrike" dirty="0">
                        <a:solidFill>
                          <a:srgbClr val="000000"/>
                        </a:solidFill>
                        <a:effectLst/>
                        <a:latin typeface="Calibri"/>
                      </a:endParaRPr>
                    </a:p>
                  </a:txBody>
                  <a:tcPr marL="3750" marR="3750" marT="3750" marB="0" anchor="ctr"/>
                </a:tc>
                <a:tc>
                  <a:txBody>
                    <a:bodyPr/>
                    <a:lstStyle/>
                    <a:p>
                      <a:pPr algn="ctr" fontAlgn="b"/>
                      <a:r>
                        <a:rPr lang="en-GB" sz="600" b="1" u="none" strike="noStrike" dirty="0">
                          <a:effectLst/>
                        </a:rPr>
                        <a:t>-0.1265</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19.1265</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-0.021584594</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19.10491541</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1.71</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1.700449</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1.701408993</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a:effectLst/>
                        </a:rPr>
                        <a:t>481.4257</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dirty="0">
                          <a:effectLst/>
                        </a:rPr>
                        <a:t>6049.769</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0.8</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0.003546</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a:effectLst/>
                        </a:rPr>
                        <a:t>0.000547</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dirty="0">
                          <a:effectLst/>
                        </a:rPr>
                        <a:t>0.546649</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6.7</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0.003138</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0.623138</a:t>
                      </a:r>
                      <a:endParaRPr lang="en-GB" sz="600" b="1" i="0" u="none" strike="noStrike" dirty="0">
                        <a:solidFill>
                          <a:srgbClr val="000000"/>
                        </a:solidFill>
                        <a:effectLst/>
                        <a:latin typeface="Calibri"/>
                      </a:endParaRPr>
                    </a:p>
                  </a:txBody>
                  <a:tcPr marL="3750" marR="3750" marT="3750" marB="0" anchor="b"/>
                </a:tc>
              </a:tr>
              <a:tr h="242553">
                <a:tc>
                  <a:txBody>
                    <a:bodyPr/>
                    <a:lstStyle/>
                    <a:p>
                      <a:pPr algn="ctr" fontAlgn="b"/>
                      <a:r>
                        <a:rPr lang="en-GB" sz="600" u="none" strike="noStrike">
                          <a:effectLst/>
                        </a:rPr>
                        <a:t>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0.609327</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6.0921</a:t>
                      </a:r>
                      <a:endParaRPr lang="en-GB" sz="600" b="0" i="0" u="none" strike="noStrike" dirty="0">
                        <a:solidFill>
                          <a:srgbClr val="000000"/>
                        </a:solidFill>
                        <a:effectLst/>
                        <a:latin typeface="Calibri"/>
                      </a:endParaRPr>
                    </a:p>
                  </a:txBody>
                  <a:tcPr marL="3750" marR="3750" marT="3750" marB="0" anchor="b"/>
                </a:tc>
                <a:tc>
                  <a:txBody>
                    <a:bodyPr/>
                    <a:lstStyle/>
                    <a:p>
                      <a:pPr algn="ctr" fontAlgn="ctr"/>
                      <a:r>
                        <a:rPr lang="en-GB" sz="600" u="none" strike="noStrike">
                          <a:effectLst/>
                        </a:rPr>
                        <a:t>32.2</a:t>
                      </a:r>
                      <a:endParaRPr lang="en-GB" sz="600" b="0" i="0" u="none" strike="noStrike">
                        <a:solidFill>
                          <a:srgbClr val="000000"/>
                        </a:solidFill>
                        <a:effectLst/>
                        <a:latin typeface="Calibri"/>
                      </a:endParaRPr>
                    </a:p>
                  </a:txBody>
                  <a:tcPr marL="3750" marR="3750" marT="3750" marB="0" anchor="ctr"/>
                </a:tc>
                <a:tc>
                  <a:txBody>
                    <a:bodyPr/>
                    <a:lstStyle/>
                    <a:p>
                      <a:pPr algn="ctr" fontAlgn="b"/>
                      <a:r>
                        <a:rPr lang="en-GB" sz="600" u="none" strike="noStrike">
                          <a:effectLst/>
                        </a:rPr>
                        <a:t>0.161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18.9655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-0.020731838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18.94476816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1.72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1.721964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1.722906014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538.7137</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6769.67</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0.003935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0.000596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0.595679</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6.9775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0.003283</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0.623283</a:t>
                      </a:r>
                      <a:endParaRPr lang="en-GB" sz="600" b="0" i="0" u="none" strike="noStrike">
                        <a:solidFill>
                          <a:srgbClr val="000000"/>
                        </a:solidFill>
                        <a:effectLst/>
                        <a:latin typeface="Calibri"/>
                      </a:endParaRPr>
                    </a:p>
                  </a:txBody>
                  <a:tcPr marL="3750" marR="3750" marT="3750" marB="0" anchor="b"/>
                </a:tc>
              </a:tr>
              <a:tr h="242553">
                <a:tc>
                  <a:txBody>
                    <a:bodyPr/>
                    <a:lstStyle/>
                    <a:p>
                      <a:pPr algn="ctr" fontAlgn="b"/>
                      <a:r>
                        <a:rPr lang="en-GB" sz="600" u="none" strike="noStrike">
                          <a:effectLst/>
                        </a:rPr>
                        <a:t>3</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0.62505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6.2493</a:t>
                      </a:r>
                      <a:endParaRPr lang="en-GB" sz="600" b="0" i="0" u="none" strike="noStrike">
                        <a:solidFill>
                          <a:srgbClr val="000000"/>
                        </a:solidFill>
                        <a:effectLst/>
                        <a:latin typeface="Calibri"/>
                      </a:endParaRPr>
                    </a:p>
                  </a:txBody>
                  <a:tcPr marL="3750" marR="3750" marT="3750" marB="0" anchor="b"/>
                </a:tc>
                <a:tc>
                  <a:txBody>
                    <a:bodyPr/>
                    <a:lstStyle/>
                    <a:p>
                      <a:pPr algn="ctr" fontAlgn="ctr"/>
                      <a:r>
                        <a:rPr lang="en-GB" sz="600" u="none" strike="noStrike">
                          <a:effectLst/>
                        </a:rPr>
                        <a:t>58.4</a:t>
                      </a:r>
                      <a:endParaRPr lang="en-GB" sz="600" b="0" i="0" u="none" strike="noStrike">
                        <a:solidFill>
                          <a:srgbClr val="000000"/>
                        </a:solidFill>
                        <a:effectLst/>
                        <a:latin typeface="Calibri"/>
                      </a:endParaRPr>
                    </a:p>
                  </a:txBody>
                  <a:tcPr marL="3750" marR="3750" marT="3750" marB="0" anchor="ctr"/>
                </a:tc>
                <a:tc>
                  <a:txBody>
                    <a:bodyPr/>
                    <a:lstStyle/>
                    <a:p>
                      <a:pPr algn="ctr" fontAlgn="b"/>
                      <a:r>
                        <a:rPr lang="en-GB" sz="600" u="none" strike="noStrike">
                          <a:effectLst/>
                        </a:rPr>
                        <a:t>0.292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18.6735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-0.01975191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18.65374809</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1.75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1.765233</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1.76616712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596.0016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7489.571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0.00428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0.000576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0.575608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7.255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0.003051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0.623051</a:t>
                      </a:r>
                      <a:endParaRPr lang="en-GB" sz="600" b="0" i="0" u="none" strike="noStrike">
                        <a:solidFill>
                          <a:srgbClr val="000000"/>
                        </a:solidFill>
                        <a:effectLst/>
                        <a:latin typeface="Calibri"/>
                      </a:endParaRPr>
                    </a:p>
                  </a:txBody>
                  <a:tcPr marL="3750" marR="3750" marT="3750" marB="0" anchor="b"/>
                </a:tc>
              </a:tr>
              <a:tr h="242553">
                <a:tc>
                  <a:txBody>
                    <a:bodyPr/>
                    <a:lstStyle/>
                    <a:p>
                      <a:pPr algn="ctr" fontAlgn="b"/>
                      <a:r>
                        <a:rPr lang="en-GB" sz="600" u="none" strike="noStrike">
                          <a:effectLst/>
                        </a:rPr>
                        <a:t>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0.647934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6.4781</a:t>
                      </a:r>
                      <a:endParaRPr lang="en-GB" sz="600" b="0" i="0" u="none" strike="noStrike">
                        <a:solidFill>
                          <a:srgbClr val="000000"/>
                        </a:solidFill>
                        <a:effectLst/>
                        <a:latin typeface="Calibri"/>
                      </a:endParaRPr>
                    </a:p>
                  </a:txBody>
                  <a:tcPr marL="3750" marR="3750" marT="3750" marB="0" anchor="b"/>
                </a:tc>
                <a:tc>
                  <a:txBody>
                    <a:bodyPr/>
                    <a:lstStyle/>
                    <a:p>
                      <a:pPr algn="ctr" fontAlgn="ctr"/>
                      <a:r>
                        <a:rPr lang="en-GB" sz="600" u="none" strike="noStrike">
                          <a:effectLst/>
                        </a:rPr>
                        <a:t>55.5</a:t>
                      </a:r>
                      <a:endParaRPr lang="en-GB" sz="600" b="0" i="0" u="none" strike="noStrike">
                        <a:solidFill>
                          <a:srgbClr val="000000"/>
                        </a:solidFill>
                        <a:effectLst/>
                        <a:latin typeface="Calibri"/>
                      </a:endParaRPr>
                    </a:p>
                  </a:txBody>
                  <a:tcPr marL="3750" marR="3750" marT="3750" marB="0" anchor="ctr"/>
                </a:tc>
                <a:tc>
                  <a:txBody>
                    <a:bodyPr/>
                    <a:lstStyle/>
                    <a:p>
                      <a:pPr algn="ctr" fontAlgn="b"/>
                      <a:r>
                        <a:rPr lang="en-GB" sz="600" u="none" strike="noStrike">
                          <a:effectLst/>
                        </a:rPr>
                        <a:t>0.2775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18.396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-0.01880747</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18.37719253</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1.80</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1.825449</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1.826383226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653.2896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8209.472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0.00457</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0.000639</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0.639018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7.5325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0.003263</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0.623263</a:t>
                      </a:r>
                      <a:endParaRPr lang="en-GB" sz="600" b="0" i="0" u="none" strike="noStrike">
                        <a:solidFill>
                          <a:srgbClr val="000000"/>
                        </a:solidFill>
                        <a:effectLst/>
                        <a:latin typeface="Calibri"/>
                      </a:endParaRPr>
                    </a:p>
                  </a:txBody>
                  <a:tcPr marL="3750" marR="3750" marT="3750" marB="0" anchor="b"/>
                </a:tc>
              </a:tr>
              <a:tr h="242553">
                <a:tc>
                  <a:txBody>
                    <a:bodyPr/>
                    <a:lstStyle/>
                    <a:p>
                      <a:pPr algn="ctr" fontAlgn="b"/>
                      <a:r>
                        <a:rPr lang="en-GB" sz="600" b="1" u="none" strike="noStrike" dirty="0">
                          <a:effectLst/>
                        </a:rPr>
                        <a:t>5</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0.67707</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a:effectLst/>
                        </a:rPr>
                        <a:t>6.7694</a:t>
                      </a:r>
                      <a:endParaRPr lang="en-GB" sz="600" b="1" i="0" u="none" strike="noStrike">
                        <a:solidFill>
                          <a:srgbClr val="000000"/>
                        </a:solidFill>
                        <a:effectLst/>
                        <a:latin typeface="Calibri"/>
                      </a:endParaRPr>
                    </a:p>
                  </a:txBody>
                  <a:tcPr marL="3750" marR="3750" marT="3750" marB="0" anchor="b"/>
                </a:tc>
                <a:tc>
                  <a:txBody>
                    <a:bodyPr/>
                    <a:lstStyle/>
                    <a:p>
                      <a:pPr algn="ctr" fontAlgn="ctr"/>
                      <a:r>
                        <a:rPr lang="en-GB" sz="600" b="1" u="none" strike="noStrike">
                          <a:effectLst/>
                        </a:rPr>
                        <a:t>41.1</a:t>
                      </a:r>
                      <a:endParaRPr lang="en-GB" sz="600" b="1" i="0" u="none" strike="noStrike">
                        <a:solidFill>
                          <a:srgbClr val="000000"/>
                        </a:solidFill>
                        <a:effectLst/>
                        <a:latin typeface="Calibri"/>
                      </a:endParaRPr>
                    </a:p>
                  </a:txBody>
                  <a:tcPr marL="3750" marR="3750" marT="3750" marB="0" anchor="ctr"/>
                </a:tc>
                <a:tc>
                  <a:txBody>
                    <a:bodyPr/>
                    <a:lstStyle/>
                    <a:p>
                      <a:pPr algn="ctr" fontAlgn="b"/>
                      <a:r>
                        <a:rPr lang="en-GB" sz="600" b="1" u="none" strike="noStrike" dirty="0">
                          <a:effectLst/>
                        </a:rPr>
                        <a:t>0.2055</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a:effectLst/>
                        </a:rPr>
                        <a:t>18.1905</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-0.017953731</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18.17254627</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1.86</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1.902162</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1.903101505</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710.5775</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8929.373</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0.8</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0.004798</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0.000722</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0.721439</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dirty="0">
                          <a:effectLst/>
                        </a:rPr>
                        <a:t>7.81</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0.003553</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0.623553</a:t>
                      </a:r>
                      <a:endParaRPr lang="en-GB" sz="600" b="1" i="0" u="none" strike="noStrike" dirty="0">
                        <a:solidFill>
                          <a:srgbClr val="000000"/>
                        </a:solidFill>
                        <a:effectLst/>
                        <a:latin typeface="Calibri"/>
                      </a:endParaRPr>
                    </a:p>
                  </a:txBody>
                  <a:tcPr marL="3750" marR="3750" marT="3750" marB="0" anchor="b"/>
                </a:tc>
              </a:tr>
              <a:tr h="242553">
                <a:tc>
                  <a:txBody>
                    <a:bodyPr/>
                    <a:lstStyle/>
                    <a:p>
                      <a:pPr algn="ctr" fontAlgn="b"/>
                      <a:r>
                        <a:rPr lang="en-GB" sz="600" u="none" strike="noStrike">
                          <a:effectLst/>
                        </a:rPr>
                        <a:t>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0.711156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7.1102</a:t>
                      </a:r>
                      <a:endParaRPr lang="en-GB" sz="600" b="0" i="0" u="none" strike="noStrike">
                        <a:solidFill>
                          <a:srgbClr val="000000"/>
                        </a:solidFill>
                        <a:effectLst/>
                        <a:latin typeface="Calibri"/>
                      </a:endParaRPr>
                    </a:p>
                  </a:txBody>
                  <a:tcPr marL="3750" marR="3750" marT="3750" marB="0" anchor="b"/>
                </a:tc>
                <a:tc>
                  <a:txBody>
                    <a:bodyPr/>
                    <a:lstStyle/>
                    <a:p>
                      <a:pPr algn="ctr" fontAlgn="ctr"/>
                      <a:r>
                        <a:rPr lang="en-GB" sz="600" u="none" strike="noStrike">
                          <a:effectLst/>
                        </a:rPr>
                        <a:t>24.1</a:t>
                      </a:r>
                      <a:endParaRPr lang="en-GB" sz="600" b="0" i="0" u="none" strike="noStrike">
                        <a:solidFill>
                          <a:srgbClr val="000000"/>
                        </a:solidFill>
                        <a:effectLst/>
                        <a:latin typeface="Calibri"/>
                      </a:endParaRPr>
                    </a:p>
                  </a:txBody>
                  <a:tcPr marL="3750" marR="3750" marT="3750" marB="0" anchor="ctr"/>
                </a:tc>
                <a:tc>
                  <a:txBody>
                    <a:bodyPr/>
                    <a:lstStyle/>
                    <a:p>
                      <a:pPr algn="ctr" fontAlgn="b"/>
                      <a:r>
                        <a:rPr lang="en-GB" sz="600" u="none" strike="noStrike">
                          <a:effectLst/>
                        </a:rPr>
                        <a:t>0.1205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18.07</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-0.017816997</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18.052183</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1.95</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1.997397</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1.998382392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841.5767</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10575.56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0.8</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0.005429</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0.000851</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0.850478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7.9075</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0.004136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0.624136</a:t>
                      </a:r>
                      <a:endParaRPr lang="en-GB" sz="600" b="0" i="0" u="none" strike="noStrike">
                        <a:solidFill>
                          <a:srgbClr val="000000"/>
                        </a:solidFill>
                        <a:effectLst/>
                        <a:latin typeface="Calibri"/>
                      </a:endParaRPr>
                    </a:p>
                  </a:txBody>
                  <a:tcPr marL="3750" marR="3750" marT="3750" marB="0" anchor="b"/>
                </a:tc>
              </a:tr>
              <a:tr h="242553">
                <a:tc>
                  <a:txBody>
                    <a:bodyPr/>
                    <a:lstStyle/>
                    <a:p>
                      <a:pPr algn="ctr" fontAlgn="b"/>
                      <a:r>
                        <a:rPr lang="en-GB" sz="600" u="none" strike="noStrike">
                          <a:effectLst/>
                        </a:rPr>
                        <a:t>7</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0.748514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7.4837</a:t>
                      </a:r>
                      <a:endParaRPr lang="en-GB" sz="600" b="0" i="0" u="none" strike="noStrike">
                        <a:solidFill>
                          <a:srgbClr val="000000"/>
                        </a:solidFill>
                        <a:effectLst/>
                        <a:latin typeface="Calibri"/>
                      </a:endParaRPr>
                    </a:p>
                  </a:txBody>
                  <a:tcPr marL="3750" marR="3750" marT="3750" marB="0" anchor="b"/>
                </a:tc>
                <a:tc>
                  <a:txBody>
                    <a:bodyPr/>
                    <a:lstStyle/>
                    <a:p>
                      <a:pPr algn="ctr" fontAlgn="ctr"/>
                      <a:r>
                        <a:rPr lang="en-GB" sz="600" u="none" strike="noStrike">
                          <a:effectLst/>
                        </a:rPr>
                        <a:t>11.8</a:t>
                      </a:r>
                      <a:endParaRPr lang="en-GB" sz="600" b="0" i="0" u="none" strike="noStrike">
                        <a:solidFill>
                          <a:srgbClr val="000000"/>
                        </a:solidFill>
                        <a:effectLst/>
                        <a:latin typeface="Calibri"/>
                      </a:endParaRPr>
                    </a:p>
                  </a:txBody>
                  <a:tcPr marL="3750" marR="3750" marT="3750" marB="0" anchor="ctr"/>
                </a:tc>
                <a:tc>
                  <a:txBody>
                    <a:bodyPr/>
                    <a:lstStyle/>
                    <a:p>
                      <a:pPr algn="ctr" fontAlgn="b"/>
                      <a:r>
                        <a:rPr lang="en-GB" sz="600" u="none" strike="noStrike">
                          <a:effectLst/>
                        </a:rPr>
                        <a:t>0.059</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18.011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-0.017741079</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17.99325892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2.06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2.115392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2.116434191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972.5759</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12221.74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0.005934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0.000942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0.941189</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8.005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0.004522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0.624522</a:t>
                      </a:r>
                      <a:endParaRPr lang="en-GB" sz="600" b="0" i="0" u="none" strike="noStrike">
                        <a:solidFill>
                          <a:srgbClr val="000000"/>
                        </a:solidFill>
                        <a:effectLst/>
                        <a:latin typeface="Calibri"/>
                      </a:endParaRPr>
                    </a:p>
                  </a:txBody>
                  <a:tcPr marL="3750" marR="3750" marT="3750" marB="0" anchor="b"/>
                </a:tc>
              </a:tr>
              <a:tr h="242553">
                <a:tc>
                  <a:txBody>
                    <a:bodyPr/>
                    <a:lstStyle/>
                    <a:p>
                      <a:pPr algn="ctr" fontAlgn="b"/>
                      <a:r>
                        <a:rPr lang="en-GB" sz="600" u="none" strike="noStrike">
                          <a:effectLst/>
                        </a:rPr>
                        <a:t>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0.787171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7.8702</a:t>
                      </a:r>
                      <a:endParaRPr lang="en-GB" sz="600" b="0" i="0" u="none" strike="noStrike">
                        <a:solidFill>
                          <a:srgbClr val="000000"/>
                        </a:solidFill>
                        <a:effectLst/>
                        <a:latin typeface="Calibri"/>
                      </a:endParaRPr>
                    </a:p>
                  </a:txBody>
                  <a:tcPr marL="3750" marR="3750" marT="3750" marB="0" anchor="b"/>
                </a:tc>
                <a:tc>
                  <a:txBody>
                    <a:bodyPr/>
                    <a:lstStyle/>
                    <a:p>
                      <a:pPr algn="ctr" fontAlgn="ctr"/>
                      <a:r>
                        <a:rPr lang="en-GB" sz="600" u="none" strike="noStrike" dirty="0">
                          <a:effectLst/>
                        </a:rPr>
                        <a:t>11</a:t>
                      </a:r>
                      <a:endParaRPr lang="en-GB" sz="600" b="0" i="0" u="none" strike="noStrike" dirty="0">
                        <a:solidFill>
                          <a:srgbClr val="000000"/>
                        </a:solidFill>
                        <a:effectLst/>
                        <a:latin typeface="Calibri"/>
                      </a:endParaRPr>
                    </a:p>
                  </a:txBody>
                  <a:tcPr marL="3750" marR="3750" marT="3750" marB="0" anchor="ctr"/>
                </a:tc>
                <a:tc>
                  <a:txBody>
                    <a:bodyPr/>
                    <a:lstStyle/>
                    <a:p>
                      <a:pPr algn="ctr" fontAlgn="b"/>
                      <a:r>
                        <a:rPr lang="en-GB" sz="600" u="none" strike="noStrike">
                          <a:effectLst/>
                        </a:rPr>
                        <a:t>0.055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17.956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-0.017669213</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17.93833079</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2.20</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2.262641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2.26375539</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1103.575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13867.92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0.006305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0.001001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1.000904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8.1025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0.004751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0.624751</a:t>
                      </a:r>
                      <a:endParaRPr lang="en-GB" sz="600" b="0" i="0" u="none" strike="noStrike">
                        <a:solidFill>
                          <a:srgbClr val="000000"/>
                        </a:solidFill>
                        <a:effectLst/>
                        <a:latin typeface="Calibri"/>
                      </a:endParaRPr>
                    </a:p>
                  </a:txBody>
                  <a:tcPr marL="3750" marR="3750" marT="3750" marB="0" anchor="b"/>
                </a:tc>
              </a:tr>
              <a:tr h="242553">
                <a:tc>
                  <a:txBody>
                    <a:bodyPr/>
                    <a:lstStyle/>
                    <a:p>
                      <a:pPr algn="ctr" fontAlgn="b"/>
                      <a:r>
                        <a:rPr lang="en-GB" sz="600" b="1" u="none" strike="noStrike" dirty="0">
                          <a:effectLst/>
                        </a:rPr>
                        <a:t>9</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a:effectLst/>
                        </a:rPr>
                        <a:t>0.825038</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dirty="0">
                          <a:effectLst/>
                        </a:rPr>
                        <a:t>8.2488</a:t>
                      </a:r>
                      <a:endParaRPr lang="en-GB" sz="600" b="1" i="0" u="none" strike="noStrike" dirty="0">
                        <a:solidFill>
                          <a:srgbClr val="000000"/>
                        </a:solidFill>
                        <a:effectLst/>
                        <a:latin typeface="Calibri"/>
                      </a:endParaRPr>
                    </a:p>
                  </a:txBody>
                  <a:tcPr marL="3750" marR="3750" marT="3750" marB="0" anchor="b"/>
                </a:tc>
                <a:tc>
                  <a:txBody>
                    <a:bodyPr/>
                    <a:lstStyle/>
                    <a:p>
                      <a:pPr algn="ctr" fontAlgn="ctr"/>
                      <a:r>
                        <a:rPr lang="en-GB" sz="600" b="1" u="none" strike="noStrike" dirty="0">
                          <a:effectLst/>
                        </a:rPr>
                        <a:t>29</a:t>
                      </a:r>
                      <a:endParaRPr lang="en-GB" sz="600" b="1" i="0" u="none" strike="noStrike" dirty="0">
                        <a:solidFill>
                          <a:srgbClr val="000000"/>
                        </a:solidFill>
                        <a:effectLst/>
                        <a:latin typeface="Calibri"/>
                      </a:endParaRPr>
                    </a:p>
                  </a:txBody>
                  <a:tcPr marL="3750" marR="3750" marT="3750" marB="0" anchor="ctr"/>
                </a:tc>
                <a:tc>
                  <a:txBody>
                    <a:bodyPr/>
                    <a:lstStyle/>
                    <a:p>
                      <a:pPr algn="ctr" fontAlgn="b"/>
                      <a:r>
                        <a:rPr lang="en-GB" sz="600" b="1" u="none" strike="noStrike">
                          <a:effectLst/>
                        </a:rPr>
                        <a:t>0.145</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dirty="0">
                          <a:effectLst/>
                        </a:rPr>
                        <a:t>17.811</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-0.017508982</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a:effectLst/>
                        </a:rPr>
                        <a:t>17.79349102</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2.37</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2.449584</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2.450789282</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1234.574</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15514.1</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0.8</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0.006541</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0.00103</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1.029072</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8.2</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0.004827</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dirty="0">
                          <a:effectLst/>
                        </a:rPr>
                        <a:t>0.624827</a:t>
                      </a:r>
                      <a:endParaRPr lang="en-GB" sz="600" b="1" i="0" u="none" strike="noStrike" dirty="0">
                        <a:solidFill>
                          <a:srgbClr val="000000"/>
                        </a:solidFill>
                        <a:effectLst/>
                        <a:latin typeface="Calibri"/>
                      </a:endParaRPr>
                    </a:p>
                  </a:txBody>
                  <a:tcPr marL="3750" marR="3750" marT="3750" marB="0" anchor="b"/>
                </a:tc>
              </a:tr>
              <a:tr h="242553">
                <a:tc>
                  <a:txBody>
                    <a:bodyPr/>
                    <a:lstStyle/>
                    <a:p>
                      <a:pPr algn="ctr" fontAlgn="b"/>
                      <a:r>
                        <a:rPr lang="en-GB" sz="600" u="none" strike="noStrike">
                          <a:effectLst/>
                        </a:rPr>
                        <a:t>10</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0.860205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8.6004</a:t>
                      </a:r>
                      <a:endParaRPr lang="en-GB" sz="600" b="0" i="0" u="none" strike="noStrike">
                        <a:solidFill>
                          <a:srgbClr val="000000"/>
                        </a:solidFill>
                        <a:effectLst/>
                        <a:latin typeface="Calibri"/>
                      </a:endParaRPr>
                    </a:p>
                  </a:txBody>
                  <a:tcPr marL="3750" marR="3750" marT="3750" marB="0" anchor="b"/>
                </a:tc>
                <a:tc>
                  <a:txBody>
                    <a:bodyPr/>
                    <a:lstStyle/>
                    <a:p>
                      <a:pPr algn="ctr" fontAlgn="ctr"/>
                      <a:r>
                        <a:rPr lang="en-GB" sz="600" u="none" strike="noStrike">
                          <a:effectLst/>
                        </a:rPr>
                        <a:t>60.3</a:t>
                      </a:r>
                      <a:endParaRPr lang="en-GB" sz="600" b="0" i="0" u="none" strike="noStrike">
                        <a:solidFill>
                          <a:srgbClr val="000000"/>
                        </a:solidFill>
                        <a:effectLst/>
                        <a:latin typeface="Calibri"/>
                      </a:endParaRPr>
                    </a:p>
                  </a:txBody>
                  <a:tcPr marL="3750" marR="3750" marT="3750" marB="0" anchor="ctr"/>
                </a:tc>
                <a:tc>
                  <a:txBody>
                    <a:bodyPr/>
                    <a:lstStyle/>
                    <a:p>
                      <a:pPr algn="ctr" fontAlgn="b"/>
                      <a:r>
                        <a:rPr lang="en-GB" sz="600" u="none" strike="noStrike">
                          <a:effectLst/>
                        </a:rPr>
                        <a:t>0.3015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17.5095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-0.020785464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17.48871454</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2.58</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2.686319</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2.687914917</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1347.687</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16935.52</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0.8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0.006567</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0.001006</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1.00533</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7.3175</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0.005284</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0.625284</a:t>
                      </a:r>
                      <a:endParaRPr lang="en-GB" sz="600" b="0" i="0" u="none" strike="noStrike" dirty="0">
                        <a:solidFill>
                          <a:srgbClr val="000000"/>
                        </a:solidFill>
                        <a:effectLst/>
                        <a:latin typeface="Calibri"/>
                      </a:endParaRPr>
                    </a:p>
                  </a:txBody>
                  <a:tcPr marL="3750" marR="3750" marT="3750" marB="0" anchor="b"/>
                </a:tc>
              </a:tr>
              <a:tr h="242553">
                <a:tc>
                  <a:txBody>
                    <a:bodyPr/>
                    <a:lstStyle/>
                    <a:p>
                      <a:pPr algn="ctr" fontAlgn="b"/>
                      <a:r>
                        <a:rPr lang="en-GB" sz="600" u="none" strike="noStrike">
                          <a:effectLst/>
                        </a:rPr>
                        <a:t>11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0.891231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8.9106</a:t>
                      </a:r>
                      <a:endParaRPr lang="en-GB" sz="600" b="0" i="0" u="none" strike="noStrike">
                        <a:solidFill>
                          <a:srgbClr val="000000"/>
                        </a:solidFill>
                        <a:effectLst/>
                        <a:latin typeface="Calibri"/>
                      </a:endParaRPr>
                    </a:p>
                  </a:txBody>
                  <a:tcPr marL="3750" marR="3750" marT="3750" marB="0" anchor="b"/>
                </a:tc>
                <a:tc>
                  <a:txBody>
                    <a:bodyPr/>
                    <a:lstStyle/>
                    <a:p>
                      <a:pPr algn="ctr" fontAlgn="ctr"/>
                      <a:r>
                        <a:rPr lang="en-GB" sz="600" u="none" strike="noStrike">
                          <a:effectLst/>
                        </a:rPr>
                        <a:t>96.1</a:t>
                      </a:r>
                      <a:endParaRPr lang="en-GB" sz="600" b="0" i="0" u="none" strike="noStrike">
                        <a:solidFill>
                          <a:srgbClr val="000000"/>
                        </a:solidFill>
                        <a:effectLst/>
                        <a:latin typeface="Calibri"/>
                      </a:endParaRPr>
                    </a:p>
                  </a:txBody>
                  <a:tcPr marL="3750" marR="3750" marT="3750" marB="0" anchor="ctr"/>
                </a:tc>
                <a:tc>
                  <a:txBody>
                    <a:bodyPr/>
                    <a:lstStyle/>
                    <a:p>
                      <a:pPr algn="ctr" fontAlgn="b"/>
                      <a:r>
                        <a:rPr lang="en-GB" sz="600" u="none" strike="noStrike">
                          <a:effectLst/>
                        </a:rPr>
                        <a:t>0.4805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17.029</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-0.023689886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17.00531011</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2.82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2.982745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2.984822132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1460.8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18356.94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0.006501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0.000956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0.955722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6.435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0.005712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0.625712</a:t>
                      </a:r>
                      <a:endParaRPr lang="en-GB" sz="600" b="0" i="0" u="none" strike="noStrike">
                        <a:solidFill>
                          <a:srgbClr val="000000"/>
                        </a:solidFill>
                        <a:effectLst/>
                        <a:latin typeface="Calibri"/>
                      </a:endParaRPr>
                    </a:p>
                  </a:txBody>
                  <a:tcPr marL="3750" marR="3750" marT="3750" marB="0" anchor="b"/>
                </a:tc>
              </a:tr>
              <a:tr h="242553">
                <a:tc>
                  <a:txBody>
                    <a:bodyPr/>
                    <a:lstStyle/>
                    <a:p>
                      <a:pPr algn="ctr" fontAlgn="b"/>
                      <a:r>
                        <a:rPr lang="en-GB" sz="600" u="none" strike="noStrike">
                          <a:effectLst/>
                        </a:rPr>
                        <a:t>12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0.917316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9.1714</a:t>
                      </a:r>
                      <a:endParaRPr lang="en-GB" sz="600" b="0" i="0" u="none" strike="noStrike" dirty="0">
                        <a:solidFill>
                          <a:srgbClr val="000000"/>
                        </a:solidFill>
                        <a:effectLst/>
                        <a:latin typeface="Calibri"/>
                      </a:endParaRPr>
                    </a:p>
                  </a:txBody>
                  <a:tcPr marL="3750" marR="3750" marT="3750" marB="0" anchor="b"/>
                </a:tc>
                <a:tc>
                  <a:txBody>
                    <a:bodyPr/>
                    <a:lstStyle/>
                    <a:p>
                      <a:pPr algn="ctr" fontAlgn="ctr"/>
                      <a:r>
                        <a:rPr lang="en-GB" sz="600" u="none" strike="noStrike">
                          <a:effectLst/>
                        </a:rPr>
                        <a:t>131.9</a:t>
                      </a:r>
                      <a:endParaRPr lang="en-GB" sz="600" b="0" i="0" u="none" strike="noStrike">
                        <a:solidFill>
                          <a:srgbClr val="000000"/>
                        </a:solidFill>
                        <a:effectLst/>
                        <a:latin typeface="Calibri"/>
                      </a:endParaRPr>
                    </a:p>
                  </a:txBody>
                  <a:tcPr marL="3750" marR="3750" marT="3750" marB="0" anchor="ctr"/>
                </a:tc>
                <a:tc>
                  <a:txBody>
                    <a:bodyPr/>
                    <a:lstStyle/>
                    <a:p>
                      <a:pPr algn="ctr" fontAlgn="b"/>
                      <a:r>
                        <a:rPr lang="en-GB" sz="600" u="none" strike="noStrike">
                          <a:effectLst/>
                        </a:rPr>
                        <a:t>0.6595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16.3695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-0.026112672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16.34338733</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3.11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3.348745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3.351418728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1573.913</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19778.36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0.006363</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0.000898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0.897347</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5.5525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0.006215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0.626215</a:t>
                      </a:r>
                      <a:endParaRPr lang="en-GB" sz="600" b="0" i="0" u="none" strike="noStrike">
                        <a:solidFill>
                          <a:srgbClr val="000000"/>
                        </a:solidFill>
                        <a:effectLst/>
                        <a:latin typeface="Calibri"/>
                      </a:endParaRPr>
                    </a:p>
                  </a:txBody>
                  <a:tcPr marL="3750" marR="3750" marT="3750" marB="0" anchor="b"/>
                </a:tc>
              </a:tr>
              <a:tr h="242553">
                <a:tc>
                  <a:txBody>
                    <a:bodyPr/>
                    <a:lstStyle/>
                    <a:p>
                      <a:pPr algn="ctr" fontAlgn="b"/>
                      <a:r>
                        <a:rPr lang="en-GB" sz="600" b="1" u="none" strike="noStrike" dirty="0">
                          <a:effectLst/>
                        </a:rPr>
                        <a:t>13</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0.93896</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9.3878</a:t>
                      </a:r>
                      <a:endParaRPr lang="en-GB" sz="600" b="1" i="0" u="none" strike="noStrike" dirty="0">
                        <a:solidFill>
                          <a:srgbClr val="000000"/>
                        </a:solidFill>
                        <a:effectLst/>
                        <a:latin typeface="Calibri"/>
                      </a:endParaRPr>
                    </a:p>
                  </a:txBody>
                  <a:tcPr marL="3750" marR="3750" marT="3750" marB="0" anchor="b"/>
                </a:tc>
                <a:tc>
                  <a:txBody>
                    <a:bodyPr/>
                    <a:lstStyle/>
                    <a:p>
                      <a:pPr algn="ctr" fontAlgn="ctr"/>
                      <a:r>
                        <a:rPr lang="en-GB" sz="600" b="1" u="none" strike="noStrike" dirty="0">
                          <a:effectLst/>
                        </a:rPr>
                        <a:t>170.1</a:t>
                      </a:r>
                      <a:endParaRPr lang="en-GB" sz="600" b="1" i="0" u="none" strike="noStrike" dirty="0">
                        <a:solidFill>
                          <a:srgbClr val="000000"/>
                        </a:solidFill>
                        <a:effectLst/>
                        <a:latin typeface="Calibri"/>
                      </a:endParaRPr>
                    </a:p>
                  </a:txBody>
                  <a:tcPr marL="3750" marR="3750" marT="3750" marB="0" anchor="ctr"/>
                </a:tc>
                <a:tc>
                  <a:txBody>
                    <a:bodyPr/>
                    <a:lstStyle/>
                    <a:p>
                      <a:pPr algn="ctr" fontAlgn="b"/>
                      <a:r>
                        <a:rPr lang="en-GB" sz="600" b="1" u="none" strike="noStrike" dirty="0">
                          <a:effectLst/>
                        </a:rPr>
                        <a:t>0.8505</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a:effectLst/>
                        </a:rPr>
                        <a:t>15.519</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-0.027922653</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15.49107735</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3.43</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3.799554</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3.802976424</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1687.026</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21199.77</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0.8</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0.006174</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0.000835</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0.834234</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a:effectLst/>
                        </a:rPr>
                        <a:t>4.67</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dirty="0">
                          <a:effectLst/>
                        </a:rPr>
                        <a:t>0.00687</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0.62687</a:t>
                      </a:r>
                      <a:endParaRPr lang="en-GB" sz="600" b="1" i="0" u="none" strike="noStrike" dirty="0">
                        <a:solidFill>
                          <a:srgbClr val="000000"/>
                        </a:solidFill>
                        <a:effectLst/>
                        <a:latin typeface="Calibri"/>
                      </a:endParaRPr>
                    </a:p>
                  </a:txBody>
                  <a:tcPr marL="3750" marR="3750" marT="3750" marB="0" anchor="b"/>
                </a:tc>
              </a:tr>
              <a:tr h="242553">
                <a:tc>
                  <a:txBody>
                    <a:bodyPr/>
                    <a:lstStyle/>
                    <a:p>
                      <a:pPr algn="ctr" fontAlgn="b"/>
                      <a:r>
                        <a:rPr lang="en-GB" sz="600" u="none" strike="noStrike">
                          <a:effectLst/>
                        </a:rPr>
                        <a:t>14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0.959834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9.5965</a:t>
                      </a:r>
                      <a:endParaRPr lang="en-GB" sz="600" b="0" i="0" u="none" strike="noStrike">
                        <a:solidFill>
                          <a:srgbClr val="000000"/>
                        </a:solidFill>
                        <a:effectLst/>
                        <a:latin typeface="Calibri"/>
                      </a:endParaRPr>
                    </a:p>
                  </a:txBody>
                  <a:tcPr marL="3750" marR="3750" marT="3750" marB="0" anchor="b"/>
                </a:tc>
                <a:tc>
                  <a:txBody>
                    <a:bodyPr/>
                    <a:lstStyle/>
                    <a:p>
                      <a:pPr algn="ctr" fontAlgn="ctr"/>
                      <a:r>
                        <a:rPr lang="en-GB" sz="600" u="none" strike="noStrike">
                          <a:effectLst/>
                        </a:rPr>
                        <a:t>211.7</a:t>
                      </a:r>
                      <a:endParaRPr lang="en-GB" sz="600" b="0" i="0" u="none" strike="noStrike">
                        <a:solidFill>
                          <a:srgbClr val="000000"/>
                        </a:solidFill>
                        <a:effectLst/>
                        <a:latin typeface="Calibri"/>
                      </a:endParaRPr>
                    </a:p>
                  </a:txBody>
                  <a:tcPr marL="3750" marR="3750" marT="3750" marB="0" anchor="ctr"/>
                </a:tc>
                <a:tc>
                  <a:txBody>
                    <a:bodyPr/>
                    <a:lstStyle/>
                    <a:p>
                      <a:pPr algn="ctr" fontAlgn="b"/>
                      <a:r>
                        <a:rPr lang="en-GB" sz="600" u="none" strike="noStrike" dirty="0">
                          <a:effectLst/>
                        </a:rPr>
                        <a:t>1.0585</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14.4605</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-0.040794975</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14.41970502</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3.80</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4.358101</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4.364261097</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1763.496</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22160.73</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0.8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0.005829</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0.000756</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0.755167</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3.8725</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a:effectLst/>
                        </a:rPr>
                        <a:t>0.0075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0.6275</a:t>
                      </a:r>
                      <a:endParaRPr lang="en-GB" sz="600" b="0" i="0" u="none" strike="noStrike">
                        <a:solidFill>
                          <a:srgbClr val="000000"/>
                        </a:solidFill>
                        <a:effectLst/>
                        <a:latin typeface="Calibri"/>
                      </a:endParaRPr>
                    </a:p>
                  </a:txBody>
                  <a:tcPr marL="3750" marR="3750" marT="3750" marB="0" anchor="b"/>
                </a:tc>
              </a:tr>
              <a:tr h="242553">
                <a:tc>
                  <a:txBody>
                    <a:bodyPr/>
                    <a:lstStyle/>
                    <a:p>
                      <a:pPr algn="ctr" fontAlgn="b"/>
                      <a:r>
                        <a:rPr lang="en-GB" sz="600" u="none" strike="noStrike">
                          <a:effectLst/>
                        </a:rPr>
                        <a:t>15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0.981168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9.8098</a:t>
                      </a:r>
                      <a:endParaRPr lang="en-GB" sz="600" b="0" i="0" u="none" strike="noStrike" dirty="0">
                        <a:solidFill>
                          <a:srgbClr val="000000"/>
                        </a:solidFill>
                        <a:effectLst/>
                        <a:latin typeface="Calibri"/>
                      </a:endParaRPr>
                    </a:p>
                  </a:txBody>
                  <a:tcPr marL="3750" marR="3750" marT="3750" marB="0" anchor="b"/>
                </a:tc>
                <a:tc>
                  <a:txBody>
                    <a:bodyPr/>
                    <a:lstStyle/>
                    <a:p>
                      <a:pPr algn="ctr" fontAlgn="ctr"/>
                      <a:r>
                        <a:rPr lang="en-GB" sz="600" u="none" strike="noStrike">
                          <a:effectLst/>
                        </a:rPr>
                        <a:t>261.2</a:t>
                      </a:r>
                      <a:endParaRPr lang="en-GB" sz="600" b="0" i="0" u="none" strike="noStrike">
                        <a:solidFill>
                          <a:srgbClr val="000000"/>
                        </a:solidFill>
                        <a:effectLst/>
                        <a:latin typeface="Calibri"/>
                      </a:endParaRPr>
                    </a:p>
                  </a:txBody>
                  <a:tcPr marL="3750" marR="3750" marT="3750" marB="0" anchor="ctr"/>
                </a:tc>
                <a:tc>
                  <a:txBody>
                    <a:bodyPr/>
                    <a:lstStyle/>
                    <a:p>
                      <a:pPr algn="ctr" fontAlgn="b"/>
                      <a:r>
                        <a:rPr lang="en-GB" sz="600" u="none" strike="noStrike">
                          <a:effectLst/>
                        </a:rPr>
                        <a:t>1.306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13.1545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-0.050552842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13.10394716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4.22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5.065674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5.075435498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1839.966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23121.68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0.005486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0.000677</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0.676461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3.075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0.008461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0.628461</a:t>
                      </a:r>
                      <a:endParaRPr lang="en-GB" sz="600" b="0" i="0" u="none" strike="noStrike">
                        <a:solidFill>
                          <a:srgbClr val="000000"/>
                        </a:solidFill>
                        <a:effectLst/>
                        <a:latin typeface="Calibri"/>
                      </a:endParaRPr>
                    </a:p>
                  </a:txBody>
                  <a:tcPr marL="3750" marR="3750" marT="3750" marB="0" anchor="b"/>
                </a:tc>
              </a:tr>
              <a:tr h="242553">
                <a:tc>
                  <a:txBody>
                    <a:bodyPr/>
                    <a:lstStyle/>
                    <a:p>
                      <a:pPr algn="ctr" fontAlgn="b"/>
                      <a:r>
                        <a:rPr lang="en-GB" sz="600" u="none" strike="noStrike">
                          <a:effectLst/>
                        </a:rPr>
                        <a:t>16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1.002972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10.0278</a:t>
                      </a:r>
                      <a:endParaRPr lang="en-GB" sz="600" b="0" i="0" u="none" strike="noStrike">
                        <a:solidFill>
                          <a:srgbClr val="000000"/>
                        </a:solidFill>
                        <a:effectLst/>
                        <a:latin typeface="Calibri"/>
                      </a:endParaRPr>
                    </a:p>
                  </a:txBody>
                  <a:tcPr marL="3750" marR="3750" marT="3750" marB="0" anchor="b"/>
                </a:tc>
                <a:tc>
                  <a:txBody>
                    <a:bodyPr/>
                    <a:lstStyle/>
                    <a:p>
                      <a:pPr algn="ctr" fontAlgn="ctr"/>
                      <a:r>
                        <a:rPr lang="en-GB" sz="600" u="none" strike="noStrike">
                          <a:effectLst/>
                        </a:rPr>
                        <a:t>324.8</a:t>
                      </a:r>
                      <a:endParaRPr lang="en-GB" sz="600" b="0" i="0" u="none" strike="noStrike">
                        <a:solidFill>
                          <a:srgbClr val="000000"/>
                        </a:solidFill>
                        <a:effectLst/>
                        <a:latin typeface="Calibri"/>
                      </a:endParaRPr>
                    </a:p>
                  </a:txBody>
                  <a:tcPr marL="3750" marR="3750" marT="3750" marB="0" anchor="ctr"/>
                </a:tc>
                <a:tc>
                  <a:txBody>
                    <a:bodyPr/>
                    <a:lstStyle/>
                    <a:p>
                      <a:pPr algn="ctr" fontAlgn="b"/>
                      <a:r>
                        <a:rPr lang="en-GB" sz="600" u="none" strike="noStrike">
                          <a:effectLst/>
                        </a:rPr>
                        <a:t>1.624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11.5305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-0.056094536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11.47440546</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4.68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6.00179</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6.016442434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1916.437</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24082.63</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0.005151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0.000591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0.590903</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2.2775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0.009978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0.629978</a:t>
                      </a:r>
                      <a:endParaRPr lang="en-GB" sz="600" b="0" i="0" u="none" strike="noStrike">
                        <a:solidFill>
                          <a:srgbClr val="000000"/>
                        </a:solidFill>
                        <a:effectLst/>
                        <a:latin typeface="Calibri"/>
                      </a:endParaRPr>
                    </a:p>
                  </a:txBody>
                  <a:tcPr marL="3750" marR="3750" marT="3750" marB="0" anchor="b"/>
                </a:tc>
              </a:tr>
              <a:tr h="242553">
                <a:tc>
                  <a:txBody>
                    <a:bodyPr/>
                    <a:lstStyle/>
                    <a:p>
                      <a:pPr algn="ctr" fontAlgn="b"/>
                      <a:r>
                        <a:rPr lang="en-GB" sz="600" b="1" u="none" strike="noStrike" dirty="0">
                          <a:effectLst/>
                        </a:rPr>
                        <a:t>17</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a:effectLst/>
                        </a:rPr>
                        <a:t>1.025267</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dirty="0">
                          <a:effectLst/>
                        </a:rPr>
                        <a:t>10.2507</a:t>
                      </a:r>
                      <a:endParaRPr lang="en-GB" sz="600" b="1" i="0" u="none" strike="noStrike" dirty="0">
                        <a:solidFill>
                          <a:srgbClr val="000000"/>
                        </a:solidFill>
                        <a:effectLst/>
                        <a:latin typeface="Calibri"/>
                      </a:endParaRPr>
                    </a:p>
                  </a:txBody>
                  <a:tcPr marL="3750" marR="3750" marT="3750" marB="0" anchor="b"/>
                </a:tc>
                <a:tc>
                  <a:txBody>
                    <a:bodyPr/>
                    <a:lstStyle/>
                    <a:p>
                      <a:pPr algn="ctr" fontAlgn="ctr"/>
                      <a:r>
                        <a:rPr lang="en-GB" sz="600" b="1" u="none" strike="noStrike" dirty="0">
                          <a:effectLst/>
                        </a:rPr>
                        <a:t>403.9</a:t>
                      </a:r>
                      <a:endParaRPr lang="en-GB" sz="600" b="1" i="0" u="none" strike="noStrike" dirty="0">
                        <a:solidFill>
                          <a:srgbClr val="000000"/>
                        </a:solidFill>
                        <a:effectLst/>
                        <a:latin typeface="Calibri"/>
                      </a:endParaRPr>
                    </a:p>
                  </a:txBody>
                  <a:tcPr marL="3750" marR="3750" marT="3750" marB="0" anchor="ctr"/>
                </a:tc>
                <a:tc>
                  <a:txBody>
                    <a:bodyPr/>
                    <a:lstStyle/>
                    <a:p>
                      <a:pPr algn="ctr" fontAlgn="b"/>
                      <a:r>
                        <a:rPr lang="en-GB" sz="600" b="1" u="none" strike="noStrike" dirty="0">
                          <a:effectLst/>
                        </a:rPr>
                        <a:t>2.0195</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9.511</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-0.055988965</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9.455011035</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a:effectLst/>
                        </a:rPr>
                        <a:t>5.19</a:t>
                      </a:r>
                      <a:endParaRPr lang="en-GB" sz="600" b="1" i="0" u="none" strike="noStrike">
                        <a:solidFill>
                          <a:srgbClr val="000000"/>
                        </a:solidFill>
                        <a:effectLst/>
                        <a:latin typeface="Calibri"/>
                      </a:endParaRPr>
                    </a:p>
                  </a:txBody>
                  <a:tcPr marL="3750" marR="3750" marT="3750" marB="0" anchor="b"/>
                </a:tc>
                <a:tc>
                  <a:txBody>
                    <a:bodyPr/>
                    <a:lstStyle/>
                    <a:p>
                      <a:pPr algn="ctr" fontAlgn="b"/>
                      <a:r>
                        <a:rPr lang="en-GB" sz="600" b="1" u="none" strike="noStrike" dirty="0">
                          <a:effectLst/>
                        </a:rPr>
                        <a:t>7.330293</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7.351964736</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1992.907</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25043.58</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0.8</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0.004829</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0.0005</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0.499471</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1.48</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0.012979</a:t>
                      </a:r>
                      <a:endParaRPr lang="en-GB" sz="600" b="1" i="0" u="none" strike="noStrike" dirty="0">
                        <a:solidFill>
                          <a:srgbClr val="000000"/>
                        </a:solidFill>
                        <a:effectLst/>
                        <a:latin typeface="Calibri"/>
                      </a:endParaRPr>
                    </a:p>
                  </a:txBody>
                  <a:tcPr marL="3750" marR="3750" marT="3750" marB="0" anchor="b"/>
                </a:tc>
                <a:tc>
                  <a:txBody>
                    <a:bodyPr/>
                    <a:lstStyle/>
                    <a:p>
                      <a:pPr algn="ctr" fontAlgn="b"/>
                      <a:r>
                        <a:rPr lang="en-GB" sz="600" b="1" u="none" strike="noStrike" dirty="0">
                          <a:effectLst/>
                        </a:rPr>
                        <a:t>0.632979</a:t>
                      </a:r>
                      <a:endParaRPr lang="en-GB" sz="600" b="1" i="0" u="none" strike="noStrike" dirty="0">
                        <a:solidFill>
                          <a:srgbClr val="000000"/>
                        </a:solidFill>
                        <a:effectLst/>
                        <a:latin typeface="Calibri"/>
                      </a:endParaRPr>
                    </a:p>
                  </a:txBody>
                  <a:tcPr marL="3750" marR="3750" marT="3750" marB="0" anchor="b"/>
                </a:tc>
              </a:tr>
              <a:tr h="242553">
                <a:tc>
                  <a:txBody>
                    <a:bodyPr/>
                    <a:lstStyle/>
                    <a:p>
                      <a:pPr algn="ctr" fontAlgn="b"/>
                      <a:r>
                        <a:rPr lang="en-GB" sz="600" u="none" strike="noStrike">
                          <a:effectLst/>
                        </a:rPr>
                        <a:t>18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1.048061</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10.4786</a:t>
                      </a:r>
                      <a:endParaRPr lang="en-GB" sz="600" b="0" i="0" u="none" strike="noStrike" dirty="0">
                        <a:solidFill>
                          <a:srgbClr val="000000"/>
                        </a:solidFill>
                        <a:effectLst/>
                        <a:latin typeface="Calibri"/>
                      </a:endParaRPr>
                    </a:p>
                  </a:txBody>
                  <a:tcPr marL="3750" marR="3750" marT="3750" marB="0" anchor="b"/>
                </a:tc>
                <a:tc>
                  <a:txBody>
                    <a:bodyPr/>
                    <a:lstStyle/>
                    <a:p>
                      <a:pPr algn="ctr" fontAlgn="ctr"/>
                      <a:r>
                        <a:rPr lang="en-GB" sz="600" u="none" strike="noStrike" dirty="0">
                          <a:effectLst/>
                        </a:rPr>
                        <a:t>501.4</a:t>
                      </a:r>
                      <a:endParaRPr lang="en-GB" sz="600" b="0" i="0" u="none" strike="noStrike" dirty="0">
                        <a:solidFill>
                          <a:srgbClr val="000000"/>
                        </a:solidFill>
                        <a:effectLst/>
                        <a:latin typeface="Calibri"/>
                      </a:endParaRPr>
                    </a:p>
                  </a:txBody>
                  <a:tcPr marL="3750" marR="3750" marT="3750" marB="0" anchor="ctr"/>
                </a:tc>
                <a:tc>
                  <a:txBody>
                    <a:bodyPr/>
                    <a:lstStyle/>
                    <a:p>
                      <a:pPr algn="ctr" fontAlgn="b"/>
                      <a:r>
                        <a:rPr lang="en-GB" sz="600" u="none" strike="noStrike">
                          <a:effectLst/>
                        </a:rPr>
                        <a:t>2.507</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7.004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-0.048388078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6.955611922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5.75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9.470965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9.503851283</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2069.377</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26004.54</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0.8</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0.004522</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0.000399</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0.398959</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a:effectLst/>
                        </a:rPr>
                        <a:t>0.6825</a:t>
                      </a:r>
                      <a:endParaRPr lang="en-GB" sz="600" b="0" i="0" u="none" strike="noStrike">
                        <a:solidFill>
                          <a:srgbClr val="000000"/>
                        </a:solidFill>
                        <a:effectLst/>
                        <a:latin typeface="Calibri"/>
                      </a:endParaRPr>
                    </a:p>
                  </a:txBody>
                  <a:tcPr marL="3750" marR="3750" marT="3750" marB="0" anchor="b"/>
                </a:tc>
                <a:tc>
                  <a:txBody>
                    <a:bodyPr/>
                    <a:lstStyle/>
                    <a:p>
                      <a:pPr algn="ctr" fontAlgn="b"/>
                      <a:r>
                        <a:rPr lang="en-GB" sz="600" u="none" strike="noStrike" dirty="0">
                          <a:effectLst/>
                        </a:rPr>
                        <a:t>0.022482</a:t>
                      </a:r>
                      <a:endParaRPr lang="en-GB" sz="600" b="0" i="0" u="none" strike="noStrike" dirty="0">
                        <a:solidFill>
                          <a:srgbClr val="000000"/>
                        </a:solidFill>
                        <a:effectLst/>
                        <a:latin typeface="Calibri"/>
                      </a:endParaRPr>
                    </a:p>
                  </a:txBody>
                  <a:tcPr marL="3750" marR="3750" marT="3750" marB="0" anchor="b"/>
                </a:tc>
                <a:tc>
                  <a:txBody>
                    <a:bodyPr/>
                    <a:lstStyle/>
                    <a:p>
                      <a:pPr algn="ctr" fontAlgn="b"/>
                      <a:r>
                        <a:rPr lang="en-GB" sz="600" u="none" strike="noStrike" dirty="0">
                          <a:effectLst/>
                        </a:rPr>
                        <a:t>0.642482</a:t>
                      </a:r>
                      <a:endParaRPr lang="en-GB" sz="600" b="0" i="0" u="none" strike="noStrike" dirty="0">
                        <a:solidFill>
                          <a:srgbClr val="000000"/>
                        </a:solidFill>
                        <a:effectLst/>
                        <a:latin typeface="Calibri"/>
                      </a:endParaRPr>
                    </a:p>
                  </a:txBody>
                  <a:tcPr marL="3750" marR="3750" marT="3750" marB="0" anchor="b"/>
                </a:tc>
              </a:tr>
            </a:tbl>
          </a:graphicData>
        </a:graphic>
      </p:graphicFrame>
      <p:sp>
        <p:nvSpPr>
          <p:cNvPr id="5" name="TextBox 4"/>
          <p:cNvSpPr txBox="1"/>
          <p:nvPr/>
        </p:nvSpPr>
        <p:spPr>
          <a:xfrm>
            <a:off x="3563888" y="6144272"/>
            <a:ext cx="1728192"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dirty="0" smtClean="0">
                <a:solidFill>
                  <a:prstClr val="black"/>
                </a:solidFill>
              </a:rPr>
              <a:t>By interpolation</a:t>
            </a:r>
            <a:endParaRPr lang="en-GB" dirty="0">
              <a:solidFill>
                <a:prstClr val="black"/>
              </a:solidFill>
            </a:endParaRPr>
          </a:p>
        </p:txBody>
      </p:sp>
      <p:sp>
        <p:nvSpPr>
          <p:cNvPr id="6" name="TextBox 5"/>
          <p:cNvSpPr txBox="1"/>
          <p:nvPr/>
        </p:nvSpPr>
        <p:spPr>
          <a:xfrm>
            <a:off x="5652120" y="6005773"/>
            <a:ext cx="3240360"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dirty="0" smtClean="0">
                <a:solidFill>
                  <a:prstClr val="black"/>
                </a:solidFill>
              </a:rPr>
              <a:t>Total power loss on the surface is about 0.52 MW (≈ 2.7%)</a:t>
            </a:r>
            <a:endParaRPr lang="en-GB" dirty="0">
              <a:solidFill>
                <a:prstClr val="black"/>
              </a:solidFill>
            </a:endParaRPr>
          </a:p>
        </p:txBody>
      </p:sp>
    </p:spTree>
    <p:extLst>
      <p:ext uri="{BB962C8B-B14F-4D97-AF65-F5344CB8AC3E}">
        <p14:creationId xmlns:p14="http://schemas.microsoft.com/office/powerpoint/2010/main" val="19270439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3"/>
          <p:cNvSpPr>
            <a:spLocks noGrp="1"/>
          </p:cNvSpPr>
          <p:nvPr>
            <p:ph type="dt" sz="half" idx="10"/>
          </p:nvPr>
        </p:nvSpPr>
        <p:spPr/>
        <p:txBody>
          <a:bodyPr/>
          <a:lstStyle/>
          <a:p>
            <a:r>
              <a:rPr lang="en-US"/>
              <a:t>21-Oct-2010</a:t>
            </a:r>
          </a:p>
        </p:txBody>
      </p:sp>
      <p:sp>
        <p:nvSpPr>
          <p:cNvPr id="10" name="Footer Placeholder 4"/>
          <p:cNvSpPr>
            <a:spLocks noGrp="1"/>
          </p:cNvSpPr>
          <p:nvPr>
            <p:ph type="ftr" sz="quarter" idx="11"/>
          </p:nvPr>
        </p:nvSpPr>
        <p:spPr/>
        <p:txBody>
          <a:bodyPr/>
          <a:lstStyle/>
          <a:p>
            <a:r>
              <a:rPr lang="en-GB"/>
              <a:t>Drive Beam Accelerating Structures                           Rolf Wegner</a:t>
            </a:r>
          </a:p>
        </p:txBody>
      </p:sp>
      <p:sp>
        <p:nvSpPr>
          <p:cNvPr id="11" name="Slide Number Placeholder 5"/>
          <p:cNvSpPr>
            <a:spLocks noGrp="1"/>
          </p:cNvSpPr>
          <p:nvPr>
            <p:ph type="sldNum" sz="quarter" idx="12"/>
          </p:nvPr>
        </p:nvSpPr>
        <p:spPr/>
        <p:txBody>
          <a:bodyPr/>
          <a:lstStyle/>
          <a:p>
            <a:fld id="{26F834FE-A58B-4DEC-8C82-F4EA576B29AC}" type="slidenum">
              <a:rPr lang="en-US"/>
              <a:pPr/>
              <a:t>26</a:t>
            </a:fld>
            <a:endParaRPr lang="en-US"/>
          </a:p>
        </p:txBody>
      </p:sp>
      <p:sp>
        <p:nvSpPr>
          <p:cNvPr id="63490" name="Rectangle 2"/>
          <p:cNvSpPr>
            <a:spLocks noGrp="1"/>
          </p:cNvSpPr>
          <p:nvPr>
            <p:ph type="title"/>
          </p:nvPr>
        </p:nvSpPr>
        <p:spPr/>
        <p:txBody>
          <a:bodyPr/>
          <a:lstStyle/>
          <a:p>
            <a:r>
              <a:rPr lang="en-GB" smtClean="0">
                <a:cs typeface="Arial" charset="0"/>
              </a:rPr>
              <a:t>optimisations</a:t>
            </a:r>
          </a:p>
        </p:txBody>
      </p:sp>
      <p:sp>
        <p:nvSpPr>
          <p:cNvPr id="63491" name="Text Box 3"/>
          <p:cNvSpPr txBox="1">
            <a:spLocks noChangeArrowheads="1"/>
          </p:cNvSpPr>
          <p:nvPr/>
        </p:nvSpPr>
        <p:spPr bwMode="auto">
          <a:xfrm>
            <a:off x="6781800" y="2190750"/>
            <a:ext cx="2286000" cy="77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l-GR">
                <a:solidFill>
                  <a:srgbClr val="CC0000"/>
                </a:solidFill>
                <a:latin typeface="Arial" charset="0"/>
                <a:cs typeface="Arial" charset="0"/>
              </a:rPr>
              <a:t>η</a:t>
            </a:r>
            <a:r>
              <a:rPr lang="en-US" baseline="-25000">
                <a:solidFill>
                  <a:srgbClr val="CC0000"/>
                </a:solidFill>
                <a:latin typeface="Arial" charset="0"/>
                <a:cs typeface="Arial" charset="0"/>
              </a:rPr>
              <a:t>RF</a:t>
            </a:r>
            <a:r>
              <a:rPr lang="en-US">
                <a:solidFill>
                  <a:srgbClr val="CC0000"/>
                </a:solidFill>
                <a:latin typeface="Arial" charset="0"/>
                <a:cs typeface="Arial" charset="0"/>
              </a:rPr>
              <a:t> ≥ 97.5 %</a:t>
            </a:r>
          </a:p>
          <a:p>
            <a:pPr fontAlgn="base">
              <a:spcBef>
                <a:spcPct val="50000"/>
              </a:spcBef>
              <a:spcAft>
                <a:spcPct val="0"/>
              </a:spcAft>
            </a:pPr>
            <a:r>
              <a:rPr lang="en-US">
                <a:solidFill>
                  <a:srgbClr val="CC0000"/>
                </a:solidFill>
                <a:latin typeface="Arial" charset="0"/>
                <a:cs typeface="Arial" charset="0"/>
              </a:rPr>
              <a:t>|t</a:t>
            </a:r>
            <a:r>
              <a:rPr lang="en-US" baseline="-25000">
                <a:solidFill>
                  <a:srgbClr val="CC0000"/>
                </a:solidFill>
                <a:latin typeface="Arial" charset="0"/>
                <a:cs typeface="Arial" charset="0"/>
              </a:rPr>
              <a:t>fill </a:t>
            </a:r>
            <a:r>
              <a:rPr lang="en-US">
                <a:solidFill>
                  <a:srgbClr val="CC0000"/>
                </a:solidFill>
                <a:latin typeface="Arial" charset="0"/>
                <a:cs typeface="Arial" charset="0"/>
              </a:rPr>
              <a:t>– 245 ns| ≤ 5 ns</a:t>
            </a:r>
            <a:endParaRPr lang="el-GR" baseline="-25000">
              <a:solidFill>
                <a:srgbClr val="CC0000"/>
              </a:solidFill>
              <a:latin typeface="Arial" charset="0"/>
              <a:cs typeface="Arial" charset="0"/>
            </a:endParaRPr>
          </a:p>
        </p:txBody>
      </p:sp>
      <p:pic>
        <p:nvPicPr>
          <p:cNvPr id="63496"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88" y="1293813"/>
            <a:ext cx="6961188" cy="5030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Group 12"/>
          <p:cNvGrpSpPr>
            <a:grpSpLocks/>
          </p:cNvGrpSpPr>
          <p:nvPr/>
        </p:nvGrpSpPr>
        <p:grpSpPr bwMode="auto">
          <a:xfrm>
            <a:off x="3562350" y="3797300"/>
            <a:ext cx="4972050" cy="1603375"/>
            <a:chOff x="2244" y="2427"/>
            <a:chExt cx="3132" cy="1010"/>
          </a:xfrm>
        </p:grpSpPr>
        <p:sp>
          <p:nvSpPr>
            <p:cNvPr id="63497" name="AutoShape 9"/>
            <p:cNvSpPr>
              <a:spLocks noChangeArrowheads="1"/>
            </p:cNvSpPr>
            <p:nvPr/>
          </p:nvSpPr>
          <p:spPr bwMode="auto">
            <a:xfrm>
              <a:off x="2244" y="2862"/>
              <a:ext cx="192" cy="192"/>
            </a:xfrm>
            <a:prstGeom prst="smileyFace">
              <a:avLst>
                <a:gd name="adj" fmla="val 4653"/>
              </a:avLst>
            </a:prstGeom>
            <a:solidFill>
              <a:srgbClr val="FFFF99">
                <a:alpha val="39999"/>
              </a:srgbClr>
            </a:solidFill>
            <a:ln w="25400">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a:solidFill>
                  <a:prstClr val="black"/>
                </a:solidFill>
                <a:latin typeface="Arial" charset="0"/>
              </a:endParaRPr>
            </a:p>
          </p:txBody>
        </p:sp>
        <p:sp>
          <p:nvSpPr>
            <p:cNvPr id="63498" name="Text Box 10"/>
            <p:cNvSpPr txBox="1">
              <a:spLocks noChangeArrowheads="1"/>
            </p:cNvSpPr>
            <p:nvPr/>
          </p:nvSpPr>
          <p:spPr bwMode="auto">
            <a:xfrm>
              <a:off x="4320" y="2427"/>
              <a:ext cx="1056" cy="1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a:solidFill>
                    <a:srgbClr val="0000FF"/>
                  </a:solidFill>
                </a:rPr>
                <a:t>P</a:t>
              </a:r>
              <a:r>
                <a:rPr lang="en-GB" baseline="-25000">
                  <a:solidFill>
                    <a:srgbClr val="0000FF"/>
                  </a:solidFill>
                </a:rPr>
                <a:t>in</a:t>
              </a:r>
              <a:r>
                <a:rPr lang="en-GB">
                  <a:solidFill>
                    <a:srgbClr val="0000FF"/>
                  </a:solidFill>
                </a:rPr>
                <a:t> = 15 MW</a:t>
              </a:r>
            </a:p>
            <a:p>
              <a:pPr fontAlgn="base">
                <a:spcBef>
                  <a:spcPct val="50000"/>
                </a:spcBef>
                <a:spcAft>
                  <a:spcPct val="0"/>
                </a:spcAft>
              </a:pPr>
              <a:r>
                <a:rPr lang="en-GB">
                  <a:solidFill>
                    <a:srgbClr val="0000FF"/>
                  </a:solidFill>
                </a:rPr>
                <a:t>Beam dynamic (Avni Aksoy): </a:t>
              </a:r>
              <a:br>
                <a:rPr lang="en-GB">
                  <a:solidFill>
                    <a:srgbClr val="0000FF"/>
                  </a:solidFill>
                </a:rPr>
              </a:br>
              <a:r>
                <a:rPr lang="en-GB">
                  <a:solidFill>
                    <a:srgbClr val="0000FF"/>
                  </a:solidFill>
                </a:rPr>
                <a:t>RB = 49 mm,</a:t>
              </a:r>
              <a:br>
                <a:rPr lang="en-GB">
                  <a:solidFill>
                    <a:srgbClr val="0000FF"/>
                  </a:solidFill>
                </a:rPr>
              </a:br>
              <a:r>
                <a:rPr lang="en-GB">
                  <a:solidFill>
                    <a:srgbClr val="0000FF"/>
                  </a:solidFill>
                </a:rPr>
                <a:t>N = 19 cells</a:t>
              </a:r>
              <a:endParaRPr lang="en-GB">
                <a:solidFill>
                  <a:prstClr val="black"/>
                </a:solidFill>
                <a:latin typeface="Arial" charset="0"/>
              </a:endParaRPr>
            </a:p>
          </p:txBody>
        </p:sp>
        <p:sp>
          <p:nvSpPr>
            <p:cNvPr id="63499" name="Line 11"/>
            <p:cNvSpPr>
              <a:spLocks noChangeShapeType="1"/>
            </p:cNvSpPr>
            <p:nvPr/>
          </p:nvSpPr>
          <p:spPr bwMode="auto">
            <a:xfrm flipH="1">
              <a:off x="2448" y="2688"/>
              <a:ext cx="1872" cy="240"/>
            </a:xfrm>
            <a:prstGeom prst="line">
              <a:avLst/>
            </a:prstGeom>
            <a:noFill/>
            <a:ln w="25400">
              <a:solidFill>
                <a:srgbClr val="0000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a:solidFill>
                  <a:prstClr val="black"/>
                </a:solidFill>
                <a:latin typeface="Arial" charset="0"/>
              </a:endParaRPr>
            </a:p>
          </p:txBody>
        </p:sp>
      </p:grpSp>
      <p:sp>
        <p:nvSpPr>
          <p:cNvPr id="12" name="Rectangle 11"/>
          <p:cNvSpPr/>
          <p:nvPr/>
        </p:nvSpPr>
        <p:spPr>
          <a:xfrm>
            <a:off x="7092280" y="980728"/>
            <a:ext cx="1879911" cy="33855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GB" sz="1600" b="1" dirty="0" smtClean="0"/>
              <a:t>Borrowed from Rolf</a:t>
            </a:r>
            <a:endParaRPr lang="en-GB" sz="1600" b="1" dirty="0"/>
          </a:p>
        </p:txBody>
      </p:sp>
    </p:spTree>
    <p:extLst>
      <p:ext uri="{BB962C8B-B14F-4D97-AF65-F5344CB8AC3E}">
        <p14:creationId xmlns:p14="http://schemas.microsoft.com/office/powerpoint/2010/main" val="1908537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Accelerating structure efficiency</a:t>
            </a:r>
            <a:endParaRPr lang="en-US" sz="4000" dirty="0"/>
          </a:p>
        </p:txBody>
      </p:sp>
      <p:sp>
        <p:nvSpPr>
          <p:cNvPr id="4" name="Slide Number Placeholder 3"/>
          <p:cNvSpPr>
            <a:spLocks noGrp="1"/>
          </p:cNvSpPr>
          <p:nvPr>
            <p:ph type="sldNum" sz="quarter" idx="12"/>
          </p:nvPr>
        </p:nvSpPr>
        <p:spPr/>
        <p:txBody>
          <a:bodyPr/>
          <a:lstStyle/>
          <a:p>
            <a:fld id="{8DC51130-9E96-42F5-BCCF-42281AEC115C}" type="slidenum">
              <a:rPr lang="en-GB" smtClean="0"/>
              <a:pPr/>
              <a:t>27</a:t>
            </a:fld>
            <a:endParaRPr lang="en-GB"/>
          </a:p>
        </p:txBody>
      </p:sp>
      <p:pic>
        <p:nvPicPr>
          <p:cNvPr id="3076"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3568" y="2492896"/>
            <a:ext cx="2133600" cy="1276350"/>
          </a:xfrm>
          <a:prstGeom prst="rect">
            <a:avLst/>
          </a:prstGeom>
          <a:noFill/>
        </p:spPr>
      </p:pic>
      <p:pic>
        <p:nvPicPr>
          <p:cNvPr id="3075"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83568" y="3769246"/>
            <a:ext cx="2762250" cy="504825"/>
          </a:xfrm>
          <a:prstGeom prst="rect">
            <a:avLst/>
          </a:prstGeom>
          <a:noFill/>
        </p:spPr>
      </p:pic>
      <p:pic>
        <p:nvPicPr>
          <p:cNvPr id="3074" name="Picture 2"/>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83568" y="4274071"/>
            <a:ext cx="1866900" cy="676275"/>
          </a:xfrm>
          <a:prstGeom prst="rect">
            <a:avLst/>
          </a:prstGeom>
          <a:noFill/>
        </p:spPr>
      </p:pic>
      <p:pic>
        <p:nvPicPr>
          <p:cNvPr id="3073" name="Picture 1"/>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83568" y="4950346"/>
            <a:ext cx="5676900" cy="561975"/>
          </a:xfrm>
          <a:prstGeom prst="rect">
            <a:avLst/>
          </a:prstGeom>
          <a:noFill/>
        </p:spPr>
      </p:pic>
      <p:sp>
        <p:nvSpPr>
          <p:cNvPr id="3077" name="Rectangle 5"/>
          <p:cNvSpPr>
            <a:spLocks noChangeArrowheads="1"/>
          </p:cNvSpPr>
          <p:nvPr/>
        </p:nvSpPr>
        <p:spPr bwMode="auto">
          <a:xfrm>
            <a:off x="2987824" y="2996952"/>
            <a:ext cx="2160240" cy="26161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For constant-impedance structure </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8" name="Rectangle 6"/>
          <p:cNvSpPr>
            <a:spLocks noChangeArrowheads="1"/>
          </p:cNvSpPr>
          <p:nvPr/>
        </p:nvSpPr>
        <p:spPr bwMode="auto">
          <a:xfrm>
            <a:off x="0" y="1733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79" name="Rectangle 7"/>
          <p:cNvSpPr>
            <a:spLocks noChangeArrowheads="1"/>
          </p:cNvSpPr>
          <p:nvPr/>
        </p:nvSpPr>
        <p:spPr bwMode="auto">
          <a:xfrm>
            <a:off x="0" y="2238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0" name="Rectangle 8"/>
          <p:cNvSpPr>
            <a:spLocks noChangeArrowheads="1"/>
          </p:cNvSpPr>
          <p:nvPr/>
        </p:nvSpPr>
        <p:spPr bwMode="auto">
          <a:xfrm>
            <a:off x="0" y="29146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1" name="Rectangle 9"/>
          <p:cNvSpPr>
            <a:spLocks noChangeArrowheads="1"/>
          </p:cNvSpPr>
          <p:nvPr/>
        </p:nvSpPr>
        <p:spPr bwMode="auto">
          <a:xfrm>
            <a:off x="0" y="34766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TextBox 13"/>
          <p:cNvSpPr txBox="1"/>
          <p:nvPr/>
        </p:nvSpPr>
        <p:spPr>
          <a:xfrm>
            <a:off x="3203848" y="1628800"/>
            <a:ext cx="4752528" cy="116955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n-GB" sz="1400" dirty="0" smtClean="0"/>
              <a:t>It shows that for higher efficiency we need increase “r*Q0*vg”. For the electric coupling when you increase r, the vg will decrease. But  with the magnetic coupling we can increase both together. </a:t>
            </a:r>
            <a:r>
              <a:rPr lang="en-GB" sz="1400" dirty="0" err="1" smtClean="0"/>
              <a:t>Alexej</a:t>
            </a:r>
            <a:r>
              <a:rPr lang="en-GB" sz="1400" dirty="0" smtClean="0"/>
              <a:t>  reached the same equation and his structure efficiency is about 1% more than Rolf’s structure.</a:t>
            </a:r>
            <a:endParaRPr lang="en-US" sz="1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32" name="Object 4"/>
          <p:cNvGraphicFramePr>
            <a:graphicFrameLocks noChangeAspect="1"/>
          </p:cNvGraphicFramePr>
          <p:nvPr>
            <p:extLst>
              <p:ext uri="{D42A27DB-BD31-4B8C-83A1-F6EECF244321}">
                <p14:modId xmlns:p14="http://schemas.microsoft.com/office/powerpoint/2010/main" val="179789359"/>
              </p:ext>
            </p:extLst>
          </p:nvPr>
        </p:nvGraphicFramePr>
        <p:xfrm>
          <a:off x="609600" y="1244600"/>
          <a:ext cx="2781300" cy="355600"/>
        </p:xfrm>
        <a:graphic>
          <a:graphicData uri="http://schemas.openxmlformats.org/presentationml/2006/ole">
            <mc:AlternateContent xmlns:mc="http://schemas.openxmlformats.org/markup-compatibility/2006">
              <mc:Choice xmlns:v="urn:schemas-microsoft-com:vml" Requires="v">
                <p:oleObj spid="_x0000_s151570" name="Equation" r:id="rId3" imgW="2082600" imgH="266400" progId="Equation.3">
                  <p:embed/>
                </p:oleObj>
              </mc:Choice>
              <mc:Fallback>
                <p:oleObj name="Equation" r:id="rId3" imgW="2082600" imgH="266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244600"/>
                        <a:ext cx="2781300" cy="3556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a:xfrm>
            <a:off x="457200" y="0"/>
            <a:ext cx="8229600" cy="762000"/>
          </a:xfrm>
        </p:spPr>
        <p:txBody>
          <a:bodyPr>
            <a:normAutofit/>
          </a:bodyPr>
          <a:lstStyle/>
          <a:p>
            <a:r>
              <a:rPr lang="en-US" sz="3200" dirty="0" smtClean="0"/>
              <a:t>Full beam loading in Constant impedance TWS</a:t>
            </a:r>
            <a:endParaRPr lang="en-US" sz="3200" dirty="0"/>
          </a:p>
        </p:txBody>
      </p:sp>
      <p:sp>
        <p:nvSpPr>
          <p:cNvPr id="123" name="TextBox 122"/>
          <p:cNvSpPr txBox="1"/>
          <p:nvPr/>
        </p:nvSpPr>
        <p:spPr>
          <a:xfrm>
            <a:off x="533400" y="1676400"/>
            <a:ext cx="2611099" cy="369332"/>
          </a:xfrm>
          <a:prstGeom prst="rect">
            <a:avLst/>
          </a:prstGeom>
          <a:noFill/>
        </p:spPr>
        <p:txBody>
          <a:bodyPr wrap="none" rtlCol="0">
            <a:spAutoFit/>
          </a:bodyPr>
          <a:lstStyle/>
          <a:p>
            <a:r>
              <a:rPr lang="en-US" dirty="0" smtClean="0">
                <a:solidFill>
                  <a:prstClr val="black"/>
                </a:solidFill>
              </a:rPr>
              <a:t>Efficiency in steady-state: </a:t>
            </a:r>
            <a:endParaRPr lang="en-US" dirty="0">
              <a:solidFill>
                <a:prstClr val="black"/>
              </a:solidFill>
            </a:endParaRPr>
          </a:p>
        </p:txBody>
      </p:sp>
      <p:graphicFrame>
        <p:nvGraphicFramePr>
          <p:cNvPr id="22533" name="Object 5"/>
          <p:cNvGraphicFramePr>
            <a:graphicFrameLocks noChangeAspect="1"/>
          </p:cNvGraphicFramePr>
          <p:nvPr>
            <p:extLst>
              <p:ext uri="{D42A27DB-BD31-4B8C-83A1-F6EECF244321}">
                <p14:modId xmlns:p14="http://schemas.microsoft.com/office/powerpoint/2010/main" val="3178957987"/>
              </p:ext>
            </p:extLst>
          </p:nvPr>
        </p:nvGraphicFramePr>
        <p:xfrm>
          <a:off x="609600" y="1997075"/>
          <a:ext cx="4227513" cy="669925"/>
        </p:xfrm>
        <a:graphic>
          <a:graphicData uri="http://schemas.openxmlformats.org/presentationml/2006/ole">
            <mc:AlternateContent xmlns:mc="http://schemas.openxmlformats.org/markup-compatibility/2006">
              <mc:Choice xmlns:v="urn:schemas-microsoft-com:vml" Requires="v">
                <p:oleObj spid="_x0000_s151571" name="Equation" r:id="rId5" imgW="3200400" imgH="507960" progId="Equation.3">
                  <p:embed/>
                </p:oleObj>
              </mc:Choice>
              <mc:Fallback>
                <p:oleObj name="Equation" r:id="rId5" imgW="3200400" imgH="50796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1997075"/>
                        <a:ext cx="4227513" cy="66992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6" name="TextBox 75"/>
          <p:cNvSpPr txBox="1"/>
          <p:nvPr/>
        </p:nvSpPr>
        <p:spPr>
          <a:xfrm>
            <a:off x="602161" y="2819400"/>
            <a:ext cx="2903039" cy="369332"/>
          </a:xfrm>
          <a:prstGeom prst="rect">
            <a:avLst/>
          </a:prstGeom>
          <a:noFill/>
        </p:spPr>
        <p:txBody>
          <a:bodyPr wrap="none" rtlCol="0">
            <a:spAutoFit/>
          </a:bodyPr>
          <a:lstStyle/>
          <a:p>
            <a:r>
              <a:rPr lang="en-US" dirty="0" smtClean="0">
                <a:solidFill>
                  <a:prstClr val="black"/>
                </a:solidFill>
              </a:rPr>
              <a:t>Full beam loading condition: </a:t>
            </a:r>
            <a:endParaRPr lang="en-US" dirty="0">
              <a:solidFill>
                <a:prstClr val="black"/>
              </a:solidFill>
            </a:endParaRPr>
          </a:p>
        </p:txBody>
      </p:sp>
      <p:graphicFrame>
        <p:nvGraphicFramePr>
          <p:cNvPr id="15" name="Object 14"/>
          <p:cNvGraphicFramePr>
            <a:graphicFrameLocks noChangeAspect="1"/>
          </p:cNvGraphicFramePr>
          <p:nvPr>
            <p:extLst>
              <p:ext uri="{D42A27DB-BD31-4B8C-83A1-F6EECF244321}">
                <p14:modId xmlns:p14="http://schemas.microsoft.com/office/powerpoint/2010/main" val="2360805856"/>
              </p:ext>
            </p:extLst>
          </p:nvPr>
        </p:nvGraphicFramePr>
        <p:xfrm>
          <a:off x="609600" y="3200400"/>
          <a:ext cx="7056438" cy="879475"/>
        </p:xfrm>
        <a:graphic>
          <a:graphicData uri="http://schemas.openxmlformats.org/presentationml/2006/ole">
            <mc:AlternateContent xmlns:mc="http://schemas.openxmlformats.org/markup-compatibility/2006">
              <mc:Choice xmlns:v="urn:schemas-microsoft-com:vml" Requires="v">
                <p:oleObj spid="_x0000_s151572" name="Equation" r:id="rId7" imgW="5283000" imgH="660240" progId="Equation.3">
                  <p:embed/>
                </p:oleObj>
              </mc:Choice>
              <mc:Fallback>
                <p:oleObj name="Equation" r:id="rId7" imgW="5283000" imgH="66024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 y="3200400"/>
                        <a:ext cx="7056438" cy="8794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2654643402"/>
              </p:ext>
            </p:extLst>
          </p:nvPr>
        </p:nvGraphicFramePr>
        <p:xfrm>
          <a:off x="620713" y="4267200"/>
          <a:ext cx="4713287" cy="1839913"/>
        </p:xfrm>
        <a:graphic>
          <a:graphicData uri="http://schemas.openxmlformats.org/presentationml/2006/ole">
            <mc:AlternateContent xmlns:mc="http://schemas.openxmlformats.org/markup-compatibility/2006">
              <mc:Choice xmlns:v="urn:schemas-microsoft-com:vml" Requires="v">
                <p:oleObj spid="_x0000_s151573" name="Equation" r:id="rId9" imgW="3568680" imgH="1396800" progId="Equation.3">
                  <p:embed/>
                </p:oleObj>
              </mc:Choice>
              <mc:Fallback>
                <p:oleObj name="Equation" r:id="rId9" imgW="3568680" imgH="13968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0713" y="4267200"/>
                        <a:ext cx="4713287" cy="1839913"/>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Box 16"/>
          <p:cNvSpPr txBox="1"/>
          <p:nvPr/>
        </p:nvSpPr>
        <p:spPr>
          <a:xfrm>
            <a:off x="5410200" y="4313872"/>
            <a:ext cx="3124200" cy="1477328"/>
          </a:xfrm>
          <a:prstGeom prst="rect">
            <a:avLst/>
          </a:prstGeom>
          <a:noFill/>
        </p:spPr>
        <p:txBody>
          <a:bodyPr wrap="square" rtlCol="0">
            <a:spAutoFit/>
          </a:bodyPr>
          <a:lstStyle/>
          <a:p>
            <a:r>
              <a:rPr lang="en-GB" dirty="0" smtClean="0">
                <a:solidFill>
                  <a:prstClr val="black"/>
                </a:solidFill>
              </a:rPr>
              <a:t>In order to maximum efficiency means maximum relative beam loading parameter at the full beam loading condition: =&gt; Maximum </a:t>
            </a:r>
            <a:r>
              <a:rPr lang="en-GB" b="1" dirty="0" smtClean="0">
                <a:solidFill>
                  <a:prstClr val="black"/>
                </a:solidFill>
              </a:rPr>
              <a:t>R’*vg*Q0 </a:t>
            </a:r>
          </a:p>
        </p:txBody>
      </p:sp>
      <p:sp>
        <p:nvSpPr>
          <p:cNvPr id="10" name="Rectangle 9"/>
          <p:cNvSpPr/>
          <p:nvPr/>
        </p:nvSpPr>
        <p:spPr>
          <a:xfrm>
            <a:off x="6660232" y="908720"/>
            <a:ext cx="2088231" cy="33855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GB" sz="1600" b="1" dirty="0" smtClean="0"/>
              <a:t>Borrowed from </a:t>
            </a:r>
            <a:r>
              <a:rPr lang="en-GB" sz="1600" b="1" dirty="0" err="1" smtClean="0"/>
              <a:t>Alexej</a:t>
            </a:r>
            <a:endParaRPr lang="en-GB" sz="1600" b="1" dirty="0"/>
          </a:p>
        </p:txBody>
      </p:sp>
    </p:spTree>
    <p:extLst>
      <p:ext uri="{BB962C8B-B14F-4D97-AF65-F5344CB8AC3E}">
        <p14:creationId xmlns:p14="http://schemas.microsoft.com/office/powerpoint/2010/main" val="38004473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Future plans</a:t>
            </a:r>
            <a:endParaRPr lang="en-GB" dirty="0"/>
          </a:p>
        </p:txBody>
      </p:sp>
      <p:sp>
        <p:nvSpPr>
          <p:cNvPr id="3" name="Content Placeholder 2"/>
          <p:cNvSpPr>
            <a:spLocks noGrp="1"/>
          </p:cNvSpPr>
          <p:nvPr>
            <p:ph idx="1"/>
          </p:nvPr>
        </p:nvSpPr>
        <p:spPr/>
        <p:txBody>
          <a:bodyPr/>
          <a:lstStyle/>
          <a:p>
            <a:r>
              <a:rPr lang="en-GB" dirty="0" smtClean="0"/>
              <a:t>Construction of the first SHB</a:t>
            </a:r>
          </a:p>
          <a:p>
            <a:r>
              <a:rPr lang="en-GB" dirty="0" smtClean="0"/>
              <a:t>Finishing the beam dynamic study</a:t>
            </a:r>
          </a:p>
          <a:p>
            <a:r>
              <a:rPr lang="en-GB" dirty="0" smtClean="0"/>
              <a:t>Design and construction of the second and third SHBs</a:t>
            </a:r>
          </a:p>
          <a:p>
            <a:r>
              <a:rPr lang="en-GB" dirty="0" smtClean="0"/>
              <a:t>Design and construction of the TW Buncher</a:t>
            </a:r>
          </a:p>
          <a:p>
            <a:r>
              <a:rPr lang="en-GB" dirty="0" smtClean="0"/>
              <a:t>Finishing the design of accelerating structures like HOM dampers and a prototype construction.</a:t>
            </a:r>
          </a:p>
          <a:p>
            <a:r>
              <a:rPr lang="en-GB" dirty="0" smtClean="0"/>
              <a:t>Prebuncher : Shahin showed the prebuncher decreases the satellite population.</a:t>
            </a:r>
          </a:p>
          <a:p>
            <a:r>
              <a:rPr lang="en-GB" dirty="0" smtClean="0"/>
              <a:t> RF photocathode gun : Next subject by Mohsen</a:t>
            </a:r>
          </a:p>
        </p:txBody>
      </p:sp>
      <p:sp>
        <p:nvSpPr>
          <p:cNvPr id="4" name="Slide Number Placeholder 3"/>
          <p:cNvSpPr>
            <a:spLocks noGrp="1"/>
          </p:cNvSpPr>
          <p:nvPr>
            <p:ph type="sldNum" sz="quarter" idx="12"/>
          </p:nvPr>
        </p:nvSpPr>
        <p:spPr/>
        <p:txBody>
          <a:bodyPr/>
          <a:lstStyle/>
          <a:p>
            <a:fld id="{8DC51130-9E96-42F5-BCCF-42281AEC115C}" type="slidenum">
              <a:rPr lang="en-GB" smtClean="0"/>
              <a:pPr/>
              <a:t>29</a:t>
            </a:fld>
            <a:endParaRPr lang="en-GB"/>
          </a:p>
        </p:txBody>
      </p:sp>
    </p:spTree>
    <p:extLst>
      <p:ext uri="{BB962C8B-B14F-4D97-AF65-F5344CB8AC3E}">
        <p14:creationId xmlns:p14="http://schemas.microsoft.com/office/powerpoint/2010/main" val="15230316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Powering – CTF3 vs. CLIC DB</a:t>
            </a:r>
            <a:endParaRPr lang="en-GB" dirty="0"/>
          </a:p>
        </p:txBody>
      </p:sp>
      <p:grpSp>
        <p:nvGrpSpPr>
          <p:cNvPr id="3" name="Group 68"/>
          <p:cNvGrpSpPr/>
          <p:nvPr/>
        </p:nvGrpSpPr>
        <p:grpSpPr>
          <a:xfrm>
            <a:off x="251520" y="1262689"/>
            <a:ext cx="5355628" cy="1950287"/>
            <a:chOff x="407377" y="1694356"/>
            <a:chExt cx="5355628" cy="1950287"/>
          </a:xfrm>
        </p:grpSpPr>
        <p:sp>
          <p:nvSpPr>
            <p:cNvPr id="4" name="Rectangle 3"/>
            <p:cNvSpPr/>
            <p:nvPr/>
          </p:nvSpPr>
          <p:spPr>
            <a:xfrm>
              <a:off x="587905" y="2564904"/>
              <a:ext cx="107504" cy="285750"/>
            </a:xfrm>
            <a:prstGeom prst="rect">
              <a:avLst/>
            </a:prstGeom>
            <a:solidFill>
              <a:srgbClr val="FF99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prstClr val="white"/>
                </a:solidFill>
              </a:endParaRPr>
            </a:p>
          </p:txBody>
        </p:sp>
        <p:cxnSp>
          <p:nvCxnSpPr>
            <p:cNvPr id="5" name="Connecteur droit avec flèche 102"/>
            <p:cNvCxnSpPr>
              <a:stCxn id="4" idx="3"/>
            </p:cNvCxnSpPr>
            <p:nvPr/>
          </p:nvCxnSpPr>
          <p:spPr>
            <a:xfrm>
              <a:off x="695409" y="2707779"/>
              <a:ext cx="4680000" cy="1588"/>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4427249" y="2564904"/>
              <a:ext cx="504056" cy="285750"/>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prstClr val="white"/>
                </a:solidFill>
              </a:endParaRPr>
            </a:p>
          </p:txBody>
        </p:sp>
        <p:sp>
          <p:nvSpPr>
            <p:cNvPr id="7" name="Rectangle 6"/>
            <p:cNvSpPr>
              <a:spLocks noChangeArrowheads="1"/>
            </p:cNvSpPr>
            <p:nvPr/>
          </p:nvSpPr>
          <p:spPr bwMode="auto">
            <a:xfrm>
              <a:off x="1271473" y="2564904"/>
              <a:ext cx="142875" cy="287337"/>
            </a:xfrm>
            <a:prstGeom prst="rect">
              <a:avLst/>
            </a:prstGeom>
            <a:solidFill>
              <a:srgbClr val="00B050"/>
            </a:solidFill>
            <a:ln w="9525">
              <a:solidFill>
                <a:schemeClr val="tx1"/>
              </a:solidFill>
              <a:miter lim="800000"/>
              <a:headEnd/>
              <a:tailEnd/>
            </a:ln>
          </p:spPr>
          <p:txBody>
            <a:bodyPr wrap="none" anchor="ctr"/>
            <a:lstStyle/>
            <a:p>
              <a:endParaRPr lang="fr-FR">
                <a:solidFill>
                  <a:prstClr val="black"/>
                </a:solidFill>
              </a:endParaRPr>
            </a:p>
          </p:txBody>
        </p:sp>
        <p:sp>
          <p:nvSpPr>
            <p:cNvPr id="8" name="Rectangle 7"/>
            <p:cNvSpPr>
              <a:spLocks noChangeArrowheads="1"/>
            </p:cNvSpPr>
            <p:nvPr/>
          </p:nvSpPr>
          <p:spPr bwMode="auto">
            <a:xfrm>
              <a:off x="1750129" y="2564904"/>
              <a:ext cx="142875" cy="287337"/>
            </a:xfrm>
            <a:prstGeom prst="rect">
              <a:avLst/>
            </a:prstGeom>
            <a:solidFill>
              <a:srgbClr val="00B050"/>
            </a:solidFill>
            <a:ln w="9525">
              <a:solidFill>
                <a:schemeClr val="tx1"/>
              </a:solidFill>
              <a:miter lim="800000"/>
              <a:headEnd/>
              <a:tailEnd/>
            </a:ln>
          </p:spPr>
          <p:txBody>
            <a:bodyPr wrap="none" anchor="ctr"/>
            <a:lstStyle/>
            <a:p>
              <a:endParaRPr lang="fr-FR">
                <a:solidFill>
                  <a:prstClr val="black"/>
                </a:solidFill>
              </a:endParaRPr>
            </a:p>
          </p:txBody>
        </p:sp>
        <p:sp>
          <p:nvSpPr>
            <p:cNvPr id="9" name="Rectangle 8"/>
            <p:cNvSpPr>
              <a:spLocks noChangeArrowheads="1"/>
            </p:cNvSpPr>
            <p:nvPr/>
          </p:nvSpPr>
          <p:spPr bwMode="auto">
            <a:xfrm>
              <a:off x="2423601" y="2564904"/>
              <a:ext cx="142875" cy="287337"/>
            </a:xfrm>
            <a:prstGeom prst="rect">
              <a:avLst/>
            </a:prstGeom>
            <a:solidFill>
              <a:srgbClr val="00B050"/>
            </a:solidFill>
            <a:ln w="9525">
              <a:solidFill>
                <a:schemeClr val="tx1"/>
              </a:solidFill>
              <a:miter lim="800000"/>
              <a:headEnd/>
              <a:tailEnd/>
            </a:ln>
          </p:spPr>
          <p:txBody>
            <a:bodyPr wrap="none" anchor="ctr"/>
            <a:lstStyle/>
            <a:p>
              <a:endParaRPr lang="fr-FR">
                <a:solidFill>
                  <a:prstClr val="black"/>
                </a:solidFill>
              </a:endParaRPr>
            </a:p>
          </p:txBody>
        </p:sp>
        <p:sp>
          <p:nvSpPr>
            <p:cNvPr id="10" name="Rectangle 9"/>
            <p:cNvSpPr>
              <a:spLocks noChangeArrowheads="1"/>
            </p:cNvSpPr>
            <p:nvPr/>
          </p:nvSpPr>
          <p:spPr bwMode="auto">
            <a:xfrm>
              <a:off x="2927658" y="2564904"/>
              <a:ext cx="72007" cy="287337"/>
            </a:xfrm>
            <a:prstGeom prst="rect">
              <a:avLst/>
            </a:prstGeom>
            <a:solidFill>
              <a:srgbClr val="FF0000"/>
            </a:solidFill>
            <a:ln w="9525">
              <a:solidFill>
                <a:schemeClr val="tx1"/>
              </a:solidFill>
              <a:miter lim="800000"/>
              <a:headEnd/>
              <a:tailEnd/>
            </a:ln>
          </p:spPr>
          <p:txBody>
            <a:bodyPr wrap="none" anchor="ctr"/>
            <a:lstStyle/>
            <a:p>
              <a:endParaRPr lang="fr-FR">
                <a:solidFill>
                  <a:prstClr val="black"/>
                </a:solidFill>
              </a:endParaRPr>
            </a:p>
          </p:txBody>
        </p:sp>
        <p:sp>
          <p:nvSpPr>
            <p:cNvPr id="11" name="Text Box 56"/>
            <p:cNvSpPr txBox="1">
              <a:spLocks noChangeArrowheads="1"/>
            </p:cNvSpPr>
            <p:nvPr/>
          </p:nvSpPr>
          <p:spPr bwMode="auto">
            <a:xfrm>
              <a:off x="2782685" y="2251224"/>
              <a:ext cx="360996" cy="261610"/>
            </a:xfrm>
            <a:prstGeom prst="rect">
              <a:avLst/>
            </a:prstGeom>
            <a:noFill/>
            <a:ln w="9525">
              <a:noFill/>
              <a:miter lim="800000"/>
              <a:headEnd/>
              <a:tailEnd/>
            </a:ln>
          </p:spPr>
          <p:txBody>
            <a:bodyPr wrap="none">
              <a:spAutoFit/>
            </a:bodyPr>
            <a:lstStyle/>
            <a:p>
              <a:r>
                <a:rPr lang="en-US" sz="1100" cap="small" dirty="0" smtClean="0">
                  <a:solidFill>
                    <a:prstClr val="black"/>
                  </a:solidFill>
                  <a:latin typeface="Baskerville Old Face" pitchFamily="18" charset="0"/>
                </a:rPr>
                <a:t>PB</a:t>
              </a:r>
              <a:endParaRPr lang="fr-FR" sz="1100" cap="small" dirty="0">
                <a:solidFill>
                  <a:prstClr val="black"/>
                </a:solidFill>
                <a:latin typeface="Baskerville Old Face" pitchFamily="18" charset="0"/>
              </a:endParaRPr>
            </a:p>
          </p:txBody>
        </p:sp>
        <p:sp>
          <p:nvSpPr>
            <p:cNvPr id="12" name="Rectangle 11"/>
            <p:cNvSpPr>
              <a:spLocks noChangeArrowheads="1"/>
            </p:cNvSpPr>
            <p:nvPr/>
          </p:nvSpPr>
          <p:spPr bwMode="auto">
            <a:xfrm>
              <a:off x="3419872" y="2564904"/>
              <a:ext cx="720080" cy="287337"/>
            </a:xfrm>
            <a:prstGeom prst="rect">
              <a:avLst/>
            </a:prstGeom>
            <a:solidFill>
              <a:schemeClr val="tx1"/>
            </a:solidFill>
            <a:ln w="9525">
              <a:solidFill>
                <a:schemeClr val="tx1"/>
              </a:solidFill>
              <a:miter lim="800000"/>
              <a:headEnd/>
              <a:tailEnd/>
            </a:ln>
          </p:spPr>
          <p:txBody>
            <a:bodyPr wrap="none" anchor="ctr"/>
            <a:lstStyle/>
            <a:p>
              <a:endParaRPr lang="fr-FR">
                <a:solidFill>
                  <a:prstClr val="black"/>
                </a:solidFill>
              </a:endParaRPr>
            </a:p>
          </p:txBody>
        </p:sp>
        <p:sp>
          <p:nvSpPr>
            <p:cNvPr id="13" name="Text Box 56"/>
            <p:cNvSpPr txBox="1">
              <a:spLocks noChangeArrowheads="1"/>
            </p:cNvSpPr>
            <p:nvPr/>
          </p:nvSpPr>
          <p:spPr bwMode="auto">
            <a:xfrm>
              <a:off x="3409161" y="2238772"/>
              <a:ext cx="760144" cy="261610"/>
            </a:xfrm>
            <a:prstGeom prst="rect">
              <a:avLst/>
            </a:prstGeom>
            <a:noFill/>
            <a:ln w="9525">
              <a:noFill/>
              <a:miter lim="800000"/>
              <a:headEnd/>
              <a:tailEnd/>
            </a:ln>
          </p:spPr>
          <p:txBody>
            <a:bodyPr wrap="none">
              <a:spAutoFit/>
            </a:bodyPr>
            <a:lstStyle/>
            <a:p>
              <a:r>
                <a:rPr lang="en-US" sz="1100" cap="small" dirty="0" smtClean="0">
                  <a:solidFill>
                    <a:prstClr val="black"/>
                  </a:solidFill>
                  <a:latin typeface="Baskerville Old Face" pitchFamily="18" charset="0"/>
                </a:rPr>
                <a:t>Buncher</a:t>
              </a:r>
              <a:endParaRPr lang="fr-FR" sz="1100" cap="small" dirty="0">
                <a:solidFill>
                  <a:prstClr val="black"/>
                </a:solidFill>
                <a:latin typeface="Baskerville Old Face" pitchFamily="18" charset="0"/>
              </a:endParaRPr>
            </a:p>
          </p:txBody>
        </p:sp>
        <p:sp>
          <p:nvSpPr>
            <p:cNvPr id="14" name="Rectangle 13"/>
            <p:cNvSpPr/>
            <p:nvPr/>
          </p:nvSpPr>
          <p:spPr>
            <a:xfrm>
              <a:off x="4223801" y="2251224"/>
              <a:ext cx="1539204" cy="261610"/>
            </a:xfrm>
            <a:prstGeom prst="rect">
              <a:avLst/>
            </a:prstGeom>
          </p:spPr>
          <p:txBody>
            <a:bodyPr wrap="none">
              <a:spAutoFit/>
            </a:bodyPr>
            <a:lstStyle/>
            <a:p>
              <a:r>
                <a:rPr lang="en-US" sz="1100" cap="small" dirty="0" smtClean="0">
                  <a:solidFill>
                    <a:prstClr val="black"/>
                  </a:solidFill>
                  <a:latin typeface="Baskerville Old Face" pitchFamily="18" charset="0"/>
                </a:rPr>
                <a:t>Accelerating cavity</a:t>
              </a:r>
              <a:endParaRPr lang="en-US" sz="1100" dirty="0">
                <a:solidFill>
                  <a:prstClr val="black"/>
                </a:solidFill>
              </a:endParaRPr>
            </a:p>
          </p:txBody>
        </p:sp>
        <p:sp>
          <p:nvSpPr>
            <p:cNvPr id="15" name="Text Box 56"/>
            <p:cNvSpPr txBox="1">
              <a:spLocks noChangeArrowheads="1"/>
            </p:cNvSpPr>
            <p:nvPr/>
          </p:nvSpPr>
          <p:spPr bwMode="auto">
            <a:xfrm>
              <a:off x="1127457" y="2251224"/>
              <a:ext cx="554960" cy="261610"/>
            </a:xfrm>
            <a:prstGeom prst="rect">
              <a:avLst/>
            </a:prstGeom>
            <a:noFill/>
            <a:ln w="9525">
              <a:noFill/>
              <a:miter lim="800000"/>
              <a:headEnd/>
              <a:tailEnd/>
            </a:ln>
          </p:spPr>
          <p:txBody>
            <a:bodyPr wrap="none">
              <a:spAutoFit/>
            </a:bodyPr>
            <a:lstStyle/>
            <a:p>
              <a:r>
                <a:rPr lang="en-US" sz="1100" cap="small" dirty="0" smtClean="0">
                  <a:solidFill>
                    <a:prstClr val="black"/>
                  </a:solidFill>
                  <a:latin typeface="Baskerville Old Face" pitchFamily="18" charset="0"/>
                </a:rPr>
                <a:t>SHB-I</a:t>
              </a:r>
              <a:endParaRPr lang="fr-FR" sz="1100" cap="small" dirty="0">
                <a:solidFill>
                  <a:prstClr val="black"/>
                </a:solidFill>
                <a:latin typeface="Baskerville Old Face" pitchFamily="18" charset="0"/>
              </a:endParaRPr>
            </a:p>
          </p:txBody>
        </p:sp>
        <p:sp>
          <p:nvSpPr>
            <p:cNvPr id="16" name="Rectangle 15"/>
            <p:cNvSpPr>
              <a:spLocks noChangeArrowheads="1"/>
            </p:cNvSpPr>
            <p:nvPr/>
          </p:nvSpPr>
          <p:spPr bwMode="auto">
            <a:xfrm>
              <a:off x="2135569" y="2564904"/>
              <a:ext cx="72007" cy="287337"/>
            </a:xfrm>
            <a:prstGeom prst="rect">
              <a:avLst/>
            </a:prstGeom>
            <a:solidFill>
              <a:srgbClr val="FF0000"/>
            </a:solidFill>
            <a:ln w="9525">
              <a:solidFill>
                <a:schemeClr val="tx1"/>
              </a:solidFill>
              <a:miter lim="800000"/>
              <a:headEnd/>
              <a:tailEnd/>
            </a:ln>
          </p:spPr>
          <p:txBody>
            <a:bodyPr wrap="none" anchor="ctr"/>
            <a:lstStyle/>
            <a:p>
              <a:endParaRPr lang="fr-FR">
                <a:solidFill>
                  <a:prstClr val="black"/>
                </a:solidFill>
              </a:endParaRPr>
            </a:p>
          </p:txBody>
        </p:sp>
        <p:sp>
          <p:nvSpPr>
            <p:cNvPr id="17" name="Text Box 56"/>
            <p:cNvSpPr txBox="1">
              <a:spLocks noChangeArrowheads="1"/>
            </p:cNvSpPr>
            <p:nvPr/>
          </p:nvSpPr>
          <p:spPr bwMode="auto">
            <a:xfrm>
              <a:off x="1555943" y="2253957"/>
              <a:ext cx="606256" cy="261610"/>
            </a:xfrm>
            <a:prstGeom prst="rect">
              <a:avLst/>
            </a:prstGeom>
            <a:noFill/>
            <a:ln w="9525">
              <a:noFill/>
              <a:miter lim="800000"/>
              <a:headEnd/>
              <a:tailEnd/>
            </a:ln>
          </p:spPr>
          <p:txBody>
            <a:bodyPr wrap="none">
              <a:spAutoFit/>
            </a:bodyPr>
            <a:lstStyle/>
            <a:p>
              <a:r>
                <a:rPr lang="en-US" sz="1100" cap="small" dirty="0" smtClean="0">
                  <a:solidFill>
                    <a:prstClr val="black"/>
                  </a:solidFill>
                  <a:latin typeface="Baskerville Old Face" pitchFamily="18" charset="0"/>
                </a:rPr>
                <a:t>SHB-II</a:t>
              </a:r>
              <a:endParaRPr lang="fr-FR" sz="1100" cap="small" dirty="0">
                <a:solidFill>
                  <a:prstClr val="black"/>
                </a:solidFill>
                <a:latin typeface="Baskerville Old Face" pitchFamily="18" charset="0"/>
              </a:endParaRPr>
            </a:p>
          </p:txBody>
        </p:sp>
        <p:sp>
          <p:nvSpPr>
            <p:cNvPr id="18" name="Text Box 56"/>
            <p:cNvSpPr txBox="1">
              <a:spLocks noChangeArrowheads="1"/>
            </p:cNvSpPr>
            <p:nvPr/>
          </p:nvSpPr>
          <p:spPr bwMode="auto">
            <a:xfrm>
              <a:off x="2169792" y="2254201"/>
              <a:ext cx="657552" cy="261610"/>
            </a:xfrm>
            <a:prstGeom prst="rect">
              <a:avLst/>
            </a:prstGeom>
            <a:noFill/>
            <a:ln w="9525">
              <a:noFill/>
              <a:miter lim="800000"/>
              <a:headEnd/>
              <a:tailEnd/>
            </a:ln>
          </p:spPr>
          <p:txBody>
            <a:bodyPr wrap="none">
              <a:spAutoFit/>
            </a:bodyPr>
            <a:lstStyle/>
            <a:p>
              <a:r>
                <a:rPr lang="en-US" sz="1100" cap="small" dirty="0" smtClean="0">
                  <a:solidFill>
                    <a:prstClr val="black"/>
                  </a:solidFill>
                  <a:latin typeface="Baskerville Old Face" pitchFamily="18" charset="0"/>
                </a:rPr>
                <a:t>SHB-III</a:t>
              </a:r>
              <a:endParaRPr lang="fr-FR" sz="1100" cap="small" dirty="0">
                <a:solidFill>
                  <a:prstClr val="black"/>
                </a:solidFill>
                <a:latin typeface="Baskerville Old Face" pitchFamily="18" charset="0"/>
              </a:endParaRPr>
            </a:p>
          </p:txBody>
        </p:sp>
        <p:sp>
          <p:nvSpPr>
            <p:cNvPr id="19" name="Text Box 56"/>
            <p:cNvSpPr txBox="1">
              <a:spLocks noChangeArrowheads="1"/>
            </p:cNvSpPr>
            <p:nvPr/>
          </p:nvSpPr>
          <p:spPr bwMode="auto">
            <a:xfrm>
              <a:off x="407377" y="2231286"/>
              <a:ext cx="460382" cy="261610"/>
            </a:xfrm>
            <a:prstGeom prst="rect">
              <a:avLst/>
            </a:prstGeom>
            <a:noFill/>
            <a:ln w="9525">
              <a:noFill/>
              <a:miter lim="800000"/>
              <a:headEnd/>
              <a:tailEnd/>
            </a:ln>
          </p:spPr>
          <p:txBody>
            <a:bodyPr wrap="none">
              <a:spAutoFit/>
            </a:bodyPr>
            <a:lstStyle/>
            <a:p>
              <a:r>
                <a:rPr lang="en-US" sz="1100" cap="small" dirty="0" smtClean="0">
                  <a:solidFill>
                    <a:prstClr val="black"/>
                  </a:solidFill>
                  <a:latin typeface="Baskerville Old Face" pitchFamily="18" charset="0"/>
                </a:rPr>
                <a:t>Gun</a:t>
              </a:r>
              <a:endParaRPr lang="fr-FR" sz="1100" cap="small" dirty="0">
                <a:solidFill>
                  <a:prstClr val="black"/>
                </a:solidFill>
                <a:latin typeface="Baskerville Old Face" pitchFamily="18" charset="0"/>
              </a:endParaRPr>
            </a:p>
          </p:txBody>
        </p:sp>
        <p:sp>
          <p:nvSpPr>
            <p:cNvPr id="20" name="Oval 19"/>
            <p:cNvSpPr/>
            <p:nvPr/>
          </p:nvSpPr>
          <p:spPr>
            <a:xfrm>
              <a:off x="1229693" y="3212976"/>
              <a:ext cx="216024" cy="216024"/>
            </a:xfrm>
            <a:prstGeom prst="ellipse">
              <a:avLst/>
            </a:prstGeom>
            <a:solidFill>
              <a:srgbClr val="00B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prstClr val="white"/>
                </a:solidFill>
              </a:endParaRPr>
            </a:p>
          </p:txBody>
        </p:sp>
        <p:sp>
          <p:nvSpPr>
            <p:cNvPr id="21" name="Oval 20"/>
            <p:cNvSpPr/>
            <p:nvPr/>
          </p:nvSpPr>
          <p:spPr>
            <a:xfrm>
              <a:off x="1715495" y="3208213"/>
              <a:ext cx="216024" cy="216024"/>
            </a:xfrm>
            <a:prstGeom prst="ellipse">
              <a:avLst/>
            </a:prstGeom>
            <a:solidFill>
              <a:srgbClr val="00B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prstClr val="white"/>
                </a:solidFill>
              </a:endParaRPr>
            </a:p>
          </p:txBody>
        </p:sp>
        <p:sp>
          <p:nvSpPr>
            <p:cNvPr id="22" name="Oval 21"/>
            <p:cNvSpPr/>
            <p:nvPr/>
          </p:nvSpPr>
          <p:spPr>
            <a:xfrm>
              <a:off x="2389378" y="3212976"/>
              <a:ext cx="216024" cy="216024"/>
            </a:xfrm>
            <a:prstGeom prst="ellipse">
              <a:avLst/>
            </a:prstGeom>
            <a:solidFill>
              <a:srgbClr val="00B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prstClr val="white"/>
                </a:solidFill>
              </a:endParaRPr>
            </a:p>
          </p:txBody>
        </p:sp>
        <p:sp>
          <p:nvSpPr>
            <p:cNvPr id="23" name="Oval 22"/>
            <p:cNvSpPr/>
            <p:nvPr/>
          </p:nvSpPr>
          <p:spPr>
            <a:xfrm>
              <a:off x="3059832" y="1700808"/>
              <a:ext cx="216024" cy="216024"/>
            </a:xfrm>
            <a:prstGeom prst="ellipse">
              <a:avLst/>
            </a:prstGeom>
            <a:solidFill>
              <a:srgbClr val="FF000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prstClr val="white"/>
                </a:solidFill>
              </a:endParaRPr>
            </a:p>
          </p:txBody>
        </p:sp>
        <p:sp>
          <p:nvSpPr>
            <p:cNvPr id="24" name="Oval 23"/>
            <p:cNvSpPr/>
            <p:nvPr/>
          </p:nvSpPr>
          <p:spPr>
            <a:xfrm>
              <a:off x="3419872" y="1700808"/>
              <a:ext cx="216024" cy="216024"/>
            </a:xfrm>
            <a:prstGeom prst="ellipse">
              <a:avLst/>
            </a:prstGeom>
            <a:solidFill>
              <a:srgbClr val="FF000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prstClr val="white"/>
                </a:solidFill>
              </a:endParaRPr>
            </a:p>
          </p:txBody>
        </p:sp>
        <p:cxnSp>
          <p:nvCxnSpPr>
            <p:cNvPr id="26" name="Straight Connector 25"/>
            <p:cNvCxnSpPr>
              <a:stCxn id="23" idx="6"/>
              <a:endCxn id="24" idx="2"/>
            </p:cNvCxnSpPr>
            <p:nvPr/>
          </p:nvCxnSpPr>
          <p:spPr>
            <a:xfrm>
              <a:off x="3275856" y="1808820"/>
              <a:ext cx="144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3203848" y="1958612"/>
              <a:ext cx="2880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10800000">
              <a:off x="2164754" y="2104277"/>
              <a:ext cx="1317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16200000" flipH="1">
              <a:off x="1945121" y="2338103"/>
              <a:ext cx="453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flipH="1" flipV="1">
              <a:off x="2737209" y="2335278"/>
              <a:ext cx="453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3256117" y="2335841"/>
              <a:ext cx="453600" cy="0"/>
            </a:xfrm>
            <a:prstGeom prst="line">
              <a:avLst/>
            </a:prstGeom>
          </p:spPr>
          <p:style>
            <a:lnRef idx="1">
              <a:schemeClr val="accent1"/>
            </a:lnRef>
            <a:fillRef idx="0">
              <a:schemeClr val="accent1"/>
            </a:fillRef>
            <a:effectRef idx="0">
              <a:schemeClr val="accent1"/>
            </a:effectRef>
            <a:fontRef idx="minor">
              <a:schemeClr val="tx1"/>
            </a:fontRef>
          </p:style>
        </p:cxnSp>
        <p:sp>
          <p:nvSpPr>
            <p:cNvPr id="51" name="Text Box 56"/>
            <p:cNvSpPr txBox="1">
              <a:spLocks noChangeArrowheads="1"/>
            </p:cNvSpPr>
            <p:nvPr/>
          </p:nvSpPr>
          <p:spPr bwMode="auto">
            <a:xfrm>
              <a:off x="1892590" y="2883164"/>
              <a:ext cx="569387" cy="261610"/>
            </a:xfrm>
            <a:prstGeom prst="rect">
              <a:avLst/>
            </a:prstGeom>
            <a:noFill/>
            <a:ln w="9525">
              <a:noFill/>
              <a:miter lim="800000"/>
              <a:headEnd/>
              <a:tailEnd/>
            </a:ln>
          </p:spPr>
          <p:txBody>
            <a:bodyPr wrap="none">
              <a:spAutoFit/>
            </a:bodyPr>
            <a:lstStyle/>
            <a:p>
              <a:r>
                <a:rPr lang="en-US" sz="1100" cap="small" dirty="0" smtClean="0">
                  <a:solidFill>
                    <a:prstClr val="black"/>
                  </a:solidFill>
                  <a:latin typeface="Baskerville Old Face" pitchFamily="18" charset="0"/>
                </a:rPr>
                <a:t>PB - II</a:t>
              </a:r>
              <a:endParaRPr lang="fr-FR" sz="1100" cap="small" dirty="0">
                <a:solidFill>
                  <a:prstClr val="black"/>
                </a:solidFill>
                <a:latin typeface="Baskerville Old Face" pitchFamily="18" charset="0"/>
              </a:endParaRPr>
            </a:p>
          </p:txBody>
        </p:sp>
        <p:cxnSp>
          <p:nvCxnSpPr>
            <p:cNvPr id="53" name="Straight Connector 52"/>
            <p:cNvCxnSpPr>
              <a:stCxn id="20" idx="0"/>
              <a:endCxn id="7" idx="2"/>
            </p:cNvCxnSpPr>
            <p:nvPr/>
          </p:nvCxnSpPr>
          <p:spPr>
            <a:xfrm rot="5400000" flipH="1" flipV="1">
              <a:off x="1159941" y="3030006"/>
              <a:ext cx="360735" cy="52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21" idx="0"/>
              <a:endCxn id="8" idx="2"/>
            </p:cNvCxnSpPr>
            <p:nvPr/>
          </p:nvCxnSpPr>
          <p:spPr>
            <a:xfrm rot="16200000" flipV="1">
              <a:off x="1644551" y="3029257"/>
              <a:ext cx="355972" cy="194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22" idx="0"/>
              <a:endCxn id="9" idx="2"/>
            </p:cNvCxnSpPr>
            <p:nvPr/>
          </p:nvCxnSpPr>
          <p:spPr>
            <a:xfrm rot="16200000" flipV="1">
              <a:off x="2315848" y="3031433"/>
              <a:ext cx="360735" cy="2351"/>
            </a:xfrm>
            <a:prstGeom prst="line">
              <a:avLst/>
            </a:prstGeom>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2573443" y="1694356"/>
              <a:ext cx="574938" cy="230832"/>
            </a:xfrm>
            <a:prstGeom prst="rect">
              <a:avLst/>
            </a:prstGeom>
            <a:noFill/>
          </p:spPr>
          <p:txBody>
            <a:bodyPr wrap="square" rtlCol="0">
              <a:spAutoFit/>
            </a:bodyPr>
            <a:lstStyle/>
            <a:p>
              <a:pPr algn="ctr"/>
              <a:r>
                <a:rPr lang="en-GB" sz="900" dirty="0" smtClean="0">
                  <a:solidFill>
                    <a:prstClr val="black"/>
                  </a:solidFill>
                </a:rPr>
                <a:t>15 MW</a:t>
              </a:r>
              <a:endParaRPr lang="en-GB" sz="900" dirty="0">
                <a:solidFill>
                  <a:prstClr val="black"/>
                </a:solidFill>
              </a:endParaRPr>
            </a:p>
          </p:txBody>
        </p:sp>
        <p:sp>
          <p:nvSpPr>
            <p:cNvPr id="60" name="TextBox 59"/>
            <p:cNvSpPr txBox="1"/>
            <p:nvPr/>
          </p:nvSpPr>
          <p:spPr>
            <a:xfrm>
              <a:off x="3533058" y="1694356"/>
              <a:ext cx="574938" cy="230832"/>
            </a:xfrm>
            <a:prstGeom prst="rect">
              <a:avLst/>
            </a:prstGeom>
            <a:noFill/>
          </p:spPr>
          <p:txBody>
            <a:bodyPr wrap="square" rtlCol="0">
              <a:spAutoFit/>
            </a:bodyPr>
            <a:lstStyle/>
            <a:p>
              <a:pPr algn="ctr"/>
              <a:r>
                <a:rPr lang="en-GB" sz="900" dirty="0" smtClean="0">
                  <a:solidFill>
                    <a:prstClr val="black"/>
                  </a:solidFill>
                </a:rPr>
                <a:t>15 MW</a:t>
              </a:r>
              <a:endParaRPr lang="en-GB" sz="900" dirty="0">
                <a:solidFill>
                  <a:prstClr val="black"/>
                </a:solidFill>
              </a:endParaRPr>
            </a:p>
          </p:txBody>
        </p:sp>
        <p:sp>
          <p:nvSpPr>
            <p:cNvPr id="61" name="TextBox 60"/>
            <p:cNvSpPr txBox="1"/>
            <p:nvPr/>
          </p:nvSpPr>
          <p:spPr>
            <a:xfrm>
              <a:off x="1192387" y="3367644"/>
              <a:ext cx="288032" cy="276999"/>
            </a:xfrm>
            <a:prstGeom prst="rect">
              <a:avLst/>
            </a:prstGeom>
            <a:noFill/>
          </p:spPr>
          <p:txBody>
            <a:bodyPr wrap="square" rtlCol="0">
              <a:spAutoFit/>
            </a:bodyPr>
            <a:lstStyle/>
            <a:p>
              <a:pPr algn="ctr"/>
              <a:r>
                <a:rPr lang="en-GB" sz="1200" dirty="0" smtClean="0">
                  <a:solidFill>
                    <a:prstClr val="black"/>
                  </a:solidFill>
                </a:rPr>
                <a:t>?</a:t>
              </a:r>
              <a:endParaRPr lang="en-GB" sz="1200" dirty="0">
                <a:solidFill>
                  <a:prstClr val="black"/>
                </a:solidFill>
              </a:endParaRPr>
            </a:p>
          </p:txBody>
        </p:sp>
        <p:sp>
          <p:nvSpPr>
            <p:cNvPr id="62" name="TextBox 61"/>
            <p:cNvSpPr txBox="1"/>
            <p:nvPr/>
          </p:nvSpPr>
          <p:spPr>
            <a:xfrm>
              <a:off x="1677391" y="3366518"/>
              <a:ext cx="288032" cy="276999"/>
            </a:xfrm>
            <a:prstGeom prst="rect">
              <a:avLst/>
            </a:prstGeom>
            <a:noFill/>
          </p:spPr>
          <p:txBody>
            <a:bodyPr wrap="square" rtlCol="0">
              <a:spAutoFit/>
            </a:bodyPr>
            <a:lstStyle/>
            <a:p>
              <a:pPr algn="ctr"/>
              <a:r>
                <a:rPr lang="en-GB" sz="1200" dirty="0" smtClean="0">
                  <a:solidFill>
                    <a:prstClr val="black"/>
                  </a:solidFill>
                </a:rPr>
                <a:t>?</a:t>
              </a:r>
              <a:endParaRPr lang="en-GB" sz="1200" dirty="0">
                <a:solidFill>
                  <a:prstClr val="black"/>
                </a:solidFill>
              </a:endParaRPr>
            </a:p>
          </p:txBody>
        </p:sp>
        <p:sp>
          <p:nvSpPr>
            <p:cNvPr id="63" name="TextBox 62"/>
            <p:cNvSpPr txBox="1"/>
            <p:nvPr/>
          </p:nvSpPr>
          <p:spPr>
            <a:xfrm>
              <a:off x="2354604" y="3367081"/>
              <a:ext cx="288032" cy="276999"/>
            </a:xfrm>
            <a:prstGeom prst="rect">
              <a:avLst/>
            </a:prstGeom>
            <a:noFill/>
          </p:spPr>
          <p:txBody>
            <a:bodyPr wrap="square" rtlCol="0">
              <a:spAutoFit/>
            </a:bodyPr>
            <a:lstStyle/>
            <a:p>
              <a:pPr algn="ctr"/>
              <a:r>
                <a:rPr lang="en-GB" sz="1200" dirty="0" smtClean="0">
                  <a:solidFill>
                    <a:prstClr val="black"/>
                  </a:solidFill>
                </a:rPr>
                <a:t>?</a:t>
              </a:r>
              <a:endParaRPr lang="en-GB" sz="1200" dirty="0">
                <a:solidFill>
                  <a:prstClr val="black"/>
                </a:solidFill>
              </a:endParaRPr>
            </a:p>
          </p:txBody>
        </p:sp>
        <p:sp>
          <p:nvSpPr>
            <p:cNvPr id="64" name="Oval 63"/>
            <p:cNvSpPr/>
            <p:nvPr/>
          </p:nvSpPr>
          <p:spPr>
            <a:xfrm>
              <a:off x="4427984" y="1707260"/>
              <a:ext cx="216024" cy="216024"/>
            </a:xfrm>
            <a:prstGeom prst="ellipse">
              <a:avLst/>
            </a:prstGeom>
            <a:solidFill>
              <a:srgbClr val="FF000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prstClr val="white"/>
                </a:solidFill>
              </a:endParaRPr>
            </a:p>
          </p:txBody>
        </p:sp>
        <p:sp>
          <p:nvSpPr>
            <p:cNvPr id="65" name="TextBox 64"/>
            <p:cNvSpPr txBox="1"/>
            <p:nvPr/>
          </p:nvSpPr>
          <p:spPr>
            <a:xfrm>
              <a:off x="4541170" y="1700808"/>
              <a:ext cx="574938" cy="230832"/>
            </a:xfrm>
            <a:prstGeom prst="rect">
              <a:avLst/>
            </a:prstGeom>
            <a:noFill/>
          </p:spPr>
          <p:txBody>
            <a:bodyPr wrap="square" rtlCol="0">
              <a:spAutoFit/>
            </a:bodyPr>
            <a:lstStyle/>
            <a:p>
              <a:pPr algn="ctr"/>
              <a:r>
                <a:rPr lang="en-GB" sz="900" dirty="0" smtClean="0">
                  <a:solidFill>
                    <a:prstClr val="black"/>
                  </a:solidFill>
                </a:rPr>
                <a:t>15 MW</a:t>
              </a:r>
              <a:endParaRPr lang="en-GB" sz="900" dirty="0">
                <a:solidFill>
                  <a:prstClr val="black"/>
                </a:solidFill>
              </a:endParaRPr>
            </a:p>
          </p:txBody>
        </p:sp>
        <p:cxnSp>
          <p:nvCxnSpPr>
            <p:cNvPr id="67" name="Straight Connector 66"/>
            <p:cNvCxnSpPr>
              <a:stCxn id="64" idx="4"/>
            </p:cNvCxnSpPr>
            <p:nvPr/>
          </p:nvCxnSpPr>
          <p:spPr>
            <a:xfrm rot="5400000">
              <a:off x="4215186" y="2244094"/>
              <a:ext cx="641620" cy="0"/>
            </a:xfrm>
            <a:prstGeom prst="line">
              <a:avLst/>
            </a:prstGeom>
          </p:spPr>
          <p:style>
            <a:lnRef idx="1">
              <a:schemeClr val="accent1"/>
            </a:lnRef>
            <a:fillRef idx="0">
              <a:schemeClr val="accent1"/>
            </a:fillRef>
            <a:effectRef idx="0">
              <a:schemeClr val="accent1"/>
            </a:effectRef>
            <a:fontRef idx="minor">
              <a:schemeClr val="tx1"/>
            </a:fontRef>
          </p:style>
        </p:cxnSp>
      </p:grpSp>
      <p:graphicFrame>
        <p:nvGraphicFramePr>
          <p:cNvPr id="70" name="Table 69"/>
          <p:cNvGraphicFramePr>
            <a:graphicFrameLocks noGrp="1"/>
          </p:cNvGraphicFramePr>
          <p:nvPr/>
        </p:nvGraphicFramePr>
        <p:xfrm>
          <a:off x="107504" y="3284984"/>
          <a:ext cx="4248472" cy="1979066"/>
        </p:xfrm>
        <a:graphic>
          <a:graphicData uri="http://schemas.openxmlformats.org/drawingml/2006/table">
            <a:tbl>
              <a:tblPr firstRow="1" bandRow="1">
                <a:tableStyleId>{5C22544A-7EE6-4342-B048-85BDC9FD1C3A}</a:tableStyleId>
              </a:tblPr>
              <a:tblGrid>
                <a:gridCol w="781995"/>
                <a:gridCol w="1090212"/>
                <a:gridCol w="742238"/>
                <a:gridCol w="653611"/>
                <a:gridCol w="980416"/>
              </a:tblGrid>
              <a:tr h="430232">
                <a:tc>
                  <a:txBody>
                    <a:bodyPr/>
                    <a:lstStyle/>
                    <a:p>
                      <a:pPr algn="ctr"/>
                      <a:r>
                        <a:rPr lang="en-GB" sz="1000" dirty="0" smtClean="0"/>
                        <a:t>CTF3</a:t>
                      </a:r>
                    </a:p>
                    <a:p>
                      <a:pPr algn="ctr"/>
                      <a:endParaRPr lang="en-GB" sz="1000" dirty="0"/>
                    </a:p>
                  </a:txBody>
                  <a:tcPr/>
                </a:tc>
                <a:tc>
                  <a:txBody>
                    <a:bodyPr/>
                    <a:lstStyle/>
                    <a:p>
                      <a:pPr algn="ctr"/>
                      <a:r>
                        <a:rPr lang="en-GB" sz="1000" dirty="0" smtClean="0"/>
                        <a:t>Field</a:t>
                      </a:r>
                      <a:r>
                        <a:rPr lang="en-GB" sz="1000" baseline="0" dirty="0" smtClean="0"/>
                        <a:t> (MV/m) / Normalized</a:t>
                      </a:r>
                      <a:endParaRPr lang="en-GB" sz="1000" dirty="0"/>
                    </a:p>
                  </a:txBody>
                  <a:tcPr/>
                </a:tc>
                <a:tc>
                  <a:txBody>
                    <a:bodyPr/>
                    <a:lstStyle/>
                    <a:p>
                      <a:pPr algn="ctr"/>
                      <a:r>
                        <a:rPr lang="en-GB" sz="1000" dirty="0" smtClean="0"/>
                        <a:t>Length (cm)</a:t>
                      </a:r>
                      <a:endParaRPr lang="en-GB" sz="1000" dirty="0"/>
                    </a:p>
                  </a:txBody>
                  <a:tcPr/>
                </a:tc>
                <a:tc>
                  <a:txBody>
                    <a:bodyPr/>
                    <a:lstStyle/>
                    <a:p>
                      <a:pPr algn="ctr"/>
                      <a:r>
                        <a:rPr lang="en-GB" sz="1000" dirty="0" smtClean="0"/>
                        <a:t>Voltage (KV)</a:t>
                      </a:r>
                      <a:endParaRPr lang="en-GB" sz="1000" dirty="0"/>
                    </a:p>
                  </a:txBody>
                  <a:tcPr/>
                </a:tc>
                <a:tc>
                  <a:txBody>
                    <a:bodyPr/>
                    <a:lstStyle/>
                    <a:p>
                      <a:pPr algn="ctr"/>
                      <a:r>
                        <a:rPr lang="en-GB" sz="1000" dirty="0" smtClean="0"/>
                        <a:t>Input</a:t>
                      </a:r>
                      <a:r>
                        <a:rPr lang="en-GB" sz="1000" baseline="0" dirty="0" smtClean="0"/>
                        <a:t> Power</a:t>
                      </a:r>
                      <a:endParaRPr lang="en-GB" sz="1000" dirty="0"/>
                    </a:p>
                  </a:txBody>
                  <a:tcPr/>
                </a:tc>
              </a:tr>
              <a:tr h="258139">
                <a:tc>
                  <a:txBody>
                    <a:bodyPr/>
                    <a:lstStyle/>
                    <a:p>
                      <a:pPr algn="ctr"/>
                      <a:r>
                        <a:rPr lang="en-GB" sz="1000" dirty="0" smtClean="0"/>
                        <a:t>Gun</a:t>
                      </a:r>
                      <a:endParaRPr lang="en-GB" sz="1000" dirty="0"/>
                    </a:p>
                  </a:txBody>
                  <a:tcPr/>
                </a:tc>
                <a:tc>
                  <a:txBody>
                    <a:bodyPr/>
                    <a:lstStyle/>
                    <a:p>
                      <a:pPr algn="ctr"/>
                      <a:endParaRPr lang="en-GB" sz="1000" dirty="0"/>
                    </a:p>
                  </a:txBody>
                  <a:tcPr/>
                </a:tc>
                <a:tc>
                  <a:txBody>
                    <a:bodyPr/>
                    <a:lstStyle/>
                    <a:p>
                      <a:pPr algn="ctr"/>
                      <a:endParaRPr lang="en-GB" sz="1000" dirty="0"/>
                    </a:p>
                  </a:txBody>
                  <a:tcPr/>
                </a:tc>
                <a:tc>
                  <a:txBody>
                    <a:bodyPr/>
                    <a:lstStyle/>
                    <a:p>
                      <a:pPr algn="ctr"/>
                      <a:r>
                        <a:rPr lang="en-GB" sz="1000" dirty="0" smtClean="0"/>
                        <a:t>140</a:t>
                      </a:r>
                      <a:endParaRPr lang="en-GB" sz="1000" dirty="0"/>
                    </a:p>
                  </a:txBody>
                  <a:tcPr/>
                </a:tc>
                <a:tc>
                  <a:txBody>
                    <a:bodyPr/>
                    <a:lstStyle/>
                    <a:p>
                      <a:pPr algn="ctr"/>
                      <a:endParaRPr lang="en-GB" sz="1000" dirty="0"/>
                    </a:p>
                  </a:txBody>
                  <a:tcPr/>
                </a:tc>
              </a:tr>
              <a:tr h="258139">
                <a:tc>
                  <a:txBody>
                    <a:bodyPr/>
                    <a:lstStyle/>
                    <a:p>
                      <a:pPr algn="ctr"/>
                      <a:r>
                        <a:rPr lang="en-GB" sz="1000" dirty="0" smtClean="0"/>
                        <a:t>SHB</a:t>
                      </a:r>
                      <a:r>
                        <a:rPr lang="en-GB" sz="1000" baseline="0" dirty="0" smtClean="0"/>
                        <a:t> - I</a:t>
                      </a:r>
                      <a:endParaRPr lang="en-GB" sz="1000" dirty="0"/>
                    </a:p>
                  </a:txBody>
                  <a:tcPr/>
                </a:tc>
                <a:tc>
                  <a:txBody>
                    <a:bodyPr/>
                    <a:lstStyle/>
                    <a:p>
                      <a:pPr algn="ctr"/>
                      <a:r>
                        <a:rPr lang="en-GB" sz="1000" dirty="0" smtClean="0"/>
                        <a:t>0.128/0.043</a:t>
                      </a:r>
                      <a:endParaRPr lang="en-GB" sz="1000" dirty="0"/>
                    </a:p>
                  </a:txBody>
                  <a:tcPr/>
                </a:tc>
                <a:tc>
                  <a:txBody>
                    <a:bodyPr/>
                    <a:lstStyle/>
                    <a:p>
                      <a:pPr algn="ctr"/>
                      <a:r>
                        <a:rPr lang="en-GB" sz="1000" dirty="0" smtClean="0"/>
                        <a:t>15.6</a:t>
                      </a:r>
                      <a:endParaRPr lang="en-GB" sz="1000" dirty="0"/>
                    </a:p>
                  </a:txBody>
                  <a:tcPr/>
                </a:tc>
                <a:tc>
                  <a:txBody>
                    <a:bodyPr/>
                    <a:lstStyle/>
                    <a:p>
                      <a:pPr algn="ctr"/>
                      <a:r>
                        <a:rPr lang="en-GB" sz="1000" dirty="0" smtClean="0"/>
                        <a:t>20</a:t>
                      </a:r>
                      <a:endParaRPr lang="en-GB" sz="1000" dirty="0"/>
                    </a:p>
                  </a:txBody>
                  <a:tcPr/>
                </a:tc>
                <a:tc>
                  <a:txBody>
                    <a:bodyPr/>
                    <a:lstStyle/>
                    <a:p>
                      <a:pPr algn="ctr"/>
                      <a:r>
                        <a:rPr lang="en-GB" sz="1000" dirty="0" smtClean="0"/>
                        <a:t>40 KW</a:t>
                      </a:r>
                      <a:endParaRPr lang="en-GB" sz="1000" dirty="0"/>
                    </a:p>
                  </a:txBody>
                  <a:tcPr/>
                </a:tc>
              </a:tr>
              <a:tr h="25813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dirty="0" smtClean="0"/>
                        <a:t>SHB</a:t>
                      </a:r>
                      <a:r>
                        <a:rPr lang="en-GB" sz="1000" baseline="0" dirty="0" smtClean="0"/>
                        <a:t> - II</a:t>
                      </a:r>
                      <a:endParaRPr lang="en-GB" sz="1000" dirty="0"/>
                    </a:p>
                  </a:txBody>
                  <a:tcPr/>
                </a:tc>
                <a:tc>
                  <a:txBody>
                    <a:bodyPr/>
                    <a:lstStyle/>
                    <a:p>
                      <a:pPr algn="ctr"/>
                      <a:r>
                        <a:rPr lang="en-GB" sz="1000" dirty="0" smtClean="0"/>
                        <a:t>0.128/0.043</a:t>
                      </a:r>
                      <a:endParaRPr lang="en-GB" sz="1000" dirty="0"/>
                    </a:p>
                  </a:txBody>
                  <a:tcPr/>
                </a:tc>
                <a:tc>
                  <a:txBody>
                    <a:bodyPr/>
                    <a:lstStyle/>
                    <a:p>
                      <a:pPr algn="ctr"/>
                      <a:r>
                        <a:rPr lang="en-GB" sz="1000" dirty="0" smtClean="0"/>
                        <a:t>15.6</a:t>
                      </a:r>
                      <a:endParaRPr lang="en-GB" sz="1000" dirty="0"/>
                    </a:p>
                  </a:txBody>
                  <a:tcPr/>
                </a:tc>
                <a:tc>
                  <a:txBody>
                    <a:bodyPr/>
                    <a:lstStyle/>
                    <a:p>
                      <a:pPr algn="ctr"/>
                      <a:r>
                        <a:rPr lang="en-GB" sz="1000" dirty="0" smtClean="0"/>
                        <a:t>20</a:t>
                      </a:r>
                      <a:endParaRPr lang="en-GB" sz="1000" dirty="0"/>
                    </a:p>
                  </a:txBody>
                  <a:tcPr/>
                </a:tc>
                <a:tc>
                  <a:txBody>
                    <a:bodyPr/>
                    <a:lstStyle/>
                    <a:p>
                      <a:pPr algn="ctr"/>
                      <a:r>
                        <a:rPr lang="en-GB" sz="1000" dirty="0" smtClean="0"/>
                        <a:t>40 KW</a:t>
                      </a:r>
                      <a:endParaRPr lang="en-GB" sz="1000" dirty="0"/>
                    </a:p>
                  </a:txBody>
                  <a:tcPr/>
                </a:tc>
              </a:tr>
              <a:tr h="25813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dirty="0" smtClean="0"/>
                        <a:t>SHB</a:t>
                      </a:r>
                      <a:r>
                        <a:rPr lang="en-GB" sz="1000" baseline="0" dirty="0" smtClean="0"/>
                        <a:t> - III</a:t>
                      </a:r>
                      <a:endParaRPr lang="en-GB" sz="1000" dirty="0"/>
                    </a:p>
                  </a:txBody>
                  <a:tcPr/>
                </a:tc>
                <a:tc>
                  <a:txBody>
                    <a:bodyPr/>
                    <a:lstStyle/>
                    <a:p>
                      <a:pPr algn="ctr"/>
                      <a:r>
                        <a:rPr lang="en-GB" sz="1000" dirty="0" smtClean="0"/>
                        <a:t>0.128/0.043</a:t>
                      </a:r>
                      <a:endParaRPr lang="en-GB" sz="1000" dirty="0"/>
                    </a:p>
                  </a:txBody>
                  <a:tcPr/>
                </a:tc>
                <a:tc>
                  <a:txBody>
                    <a:bodyPr/>
                    <a:lstStyle/>
                    <a:p>
                      <a:pPr algn="ctr"/>
                      <a:r>
                        <a:rPr lang="en-GB" sz="1000" dirty="0" smtClean="0"/>
                        <a:t>15.6</a:t>
                      </a:r>
                      <a:endParaRPr lang="en-GB" sz="1000" dirty="0"/>
                    </a:p>
                  </a:txBody>
                  <a:tcPr/>
                </a:tc>
                <a:tc>
                  <a:txBody>
                    <a:bodyPr/>
                    <a:lstStyle/>
                    <a:p>
                      <a:pPr algn="ctr"/>
                      <a:r>
                        <a:rPr lang="en-GB" sz="1000" dirty="0" smtClean="0"/>
                        <a:t>20</a:t>
                      </a:r>
                      <a:endParaRPr lang="en-GB" sz="1000" dirty="0"/>
                    </a:p>
                  </a:txBody>
                  <a:tcPr/>
                </a:tc>
                <a:tc>
                  <a:txBody>
                    <a:bodyPr/>
                    <a:lstStyle/>
                    <a:p>
                      <a:pPr algn="ctr"/>
                      <a:r>
                        <a:rPr lang="en-GB" sz="1000" dirty="0" smtClean="0"/>
                        <a:t>40 KW</a:t>
                      </a:r>
                      <a:endParaRPr lang="en-GB" sz="1000" dirty="0"/>
                    </a:p>
                  </a:txBody>
                  <a:tcPr/>
                </a:tc>
              </a:tr>
              <a:tr h="258139">
                <a:tc>
                  <a:txBody>
                    <a:bodyPr/>
                    <a:lstStyle/>
                    <a:p>
                      <a:pPr algn="ctr"/>
                      <a:r>
                        <a:rPr lang="en-GB" sz="1000" dirty="0" smtClean="0"/>
                        <a:t>PB</a:t>
                      </a:r>
                      <a:endParaRPr lang="en-GB" sz="1000" dirty="0"/>
                    </a:p>
                  </a:txBody>
                  <a:tcPr/>
                </a:tc>
                <a:tc>
                  <a:txBody>
                    <a:bodyPr/>
                    <a:lstStyle/>
                    <a:p>
                      <a:pPr algn="ctr"/>
                      <a:r>
                        <a:rPr lang="en-GB" sz="1000" dirty="0" smtClean="0"/>
                        <a:t>1.375/0.458</a:t>
                      </a:r>
                      <a:endParaRPr lang="en-GB" sz="1000" dirty="0"/>
                    </a:p>
                  </a:txBody>
                  <a:tcPr/>
                </a:tc>
                <a:tc>
                  <a:txBody>
                    <a:bodyPr/>
                    <a:lstStyle/>
                    <a:p>
                      <a:pPr algn="ctr"/>
                      <a:r>
                        <a:rPr lang="en-GB" sz="1000" dirty="0" smtClean="0"/>
                        <a:t>2</a:t>
                      </a:r>
                      <a:endParaRPr lang="en-GB" sz="1000" dirty="0"/>
                    </a:p>
                  </a:txBody>
                  <a:tcPr/>
                </a:tc>
                <a:tc>
                  <a:txBody>
                    <a:bodyPr/>
                    <a:lstStyle/>
                    <a:p>
                      <a:pPr algn="ctr"/>
                      <a:r>
                        <a:rPr lang="en-GB" sz="1000" dirty="0" smtClean="0"/>
                        <a:t>27.5</a:t>
                      </a:r>
                      <a:endParaRPr lang="en-GB" sz="1000" dirty="0"/>
                    </a:p>
                  </a:txBody>
                  <a:tcPr/>
                </a:tc>
                <a:tc>
                  <a:txBody>
                    <a:bodyPr/>
                    <a:lstStyle/>
                    <a:p>
                      <a:pPr algn="ctr"/>
                      <a:r>
                        <a:rPr lang="en-GB" sz="1000" dirty="0" smtClean="0"/>
                        <a:t>100 KW</a:t>
                      </a:r>
                      <a:endParaRPr lang="en-GB" sz="1000" dirty="0"/>
                    </a:p>
                  </a:txBody>
                  <a:tcPr/>
                </a:tc>
              </a:tr>
              <a:tr h="258139">
                <a:tc>
                  <a:txBody>
                    <a:bodyPr/>
                    <a:lstStyle/>
                    <a:p>
                      <a:pPr algn="ctr"/>
                      <a:r>
                        <a:rPr lang="en-GB" sz="1000" dirty="0" err="1" smtClean="0"/>
                        <a:t>Buncher</a:t>
                      </a:r>
                      <a:endParaRPr lang="en-GB" sz="1000" dirty="0"/>
                    </a:p>
                  </a:txBody>
                  <a:tcPr/>
                </a:tc>
                <a:tc>
                  <a:txBody>
                    <a:bodyPr/>
                    <a:lstStyle/>
                    <a:p>
                      <a:pPr algn="ctr"/>
                      <a:r>
                        <a:rPr lang="en-GB" sz="1000" dirty="0" smtClean="0"/>
                        <a:t>10.7(</a:t>
                      </a:r>
                      <a:r>
                        <a:rPr lang="en-GB" sz="1000" dirty="0" err="1" smtClean="0"/>
                        <a:t>ave</a:t>
                      </a:r>
                      <a:r>
                        <a:rPr lang="en-GB" sz="1000" dirty="0" smtClean="0"/>
                        <a:t>.) / 3.57</a:t>
                      </a:r>
                      <a:endParaRPr lang="en-GB" sz="1000" dirty="0"/>
                    </a:p>
                  </a:txBody>
                  <a:tcPr/>
                </a:tc>
                <a:tc>
                  <a:txBody>
                    <a:bodyPr/>
                    <a:lstStyle/>
                    <a:p>
                      <a:pPr algn="ctr"/>
                      <a:r>
                        <a:rPr lang="en-GB" sz="1000" dirty="0" smtClean="0"/>
                        <a:t>53.7</a:t>
                      </a:r>
                      <a:endParaRPr lang="en-GB" sz="1000" dirty="0"/>
                    </a:p>
                  </a:txBody>
                  <a:tcPr/>
                </a:tc>
                <a:tc>
                  <a:txBody>
                    <a:bodyPr/>
                    <a:lstStyle/>
                    <a:p>
                      <a:pPr algn="ctr"/>
                      <a:endParaRPr lang="en-GB" sz="1000" dirty="0"/>
                    </a:p>
                  </a:txBody>
                  <a:tcPr/>
                </a:tc>
                <a:tc>
                  <a:txBody>
                    <a:bodyPr/>
                    <a:lstStyle/>
                    <a:p>
                      <a:pPr algn="ctr"/>
                      <a:r>
                        <a:rPr lang="en-GB" sz="1000" dirty="0" smtClean="0"/>
                        <a:t>35 MW</a:t>
                      </a:r>
                      <a:endParaRPr lang="en-GB" sz="1000" dirty="0"/>
                    </a:p>
                  </a:txBody>
                  <a:tcPr/>
                </a:tc>
              </a:tr>
            </a:tbl>
          </a:graphicData>
        </a:graphic>
      </p:graphicFrame>
      <p:graphicFrame>
        <p:nvGraphicFramePr>
          <p:cNvPr id="71" name="Table 70"/>
          <p:cNvGraphicFramePr>
            <a:graphicFrameLocks noGrp="1"/>
          </p:cNvGraphicFramePr>
          <p:nvPr/>
        </p:nvGraphicFramePr>
        <p:xfrm>
          <a:off x="4716017" y="3277427"/>
          <a:ext cx="4104455" cy="1979066"/>
        </p:xfrm>
        <a:graphic>
          <a:graphicData uri="http://schemas.openxmlformats.org/drawingml/2006/table">
            <a:tbl>
              <a:tblPr firstRow="1" bandRow="1">
                <a:tableStyleId>{5C22544A-7EE6-4342-B048-85BDC9FD1C3A}</a:tableStyleId>
              </a:tblPr>
              <a:tblGrid>
                <a:gridCol w="939596"/>
                <a:gridCol w="623517"/>
                <a:gridCol w="584884"/>
                <a:gridCol w="804331"/>
                <a:gridCol w="1152127"/>
              </a:tblGrid>
              <a:tr h="430232">
                <a:tc>
                  <a:txBody>
                    <a:bodyPr/>
                    <a:lstStyle/>
                    <a:p>
                      <a:pPr algn="ctr"/>
                      <a:r>
                        <a:rPr lang="en-GB" sz="1000" dirty="0" smtClean="0"/>
                        <a:t>CLIC DB Injector</a:t>
                      </a:r>
                      <a:r>
                        <a:rPr lang="en-GB" sz="1000" baseline="0" dirty="0" smtClean="0"/>
                        <a:t> (CDR)</a:t>
                      </a:r>
                      <a:endParaRPr lang="en-GB" sz="1000" dirty="0"/>
                    </a:p>
                  </a:txBody>
                  <a:tcPr/>
                </a:tc>
                <a:tc>
                  <a:txBody>
                    <a:bodyPr/>
                    <a:lstStyle/>
                    <a:p>
                      <a:pPr algn="ctr"/>
                      <a:r>
                        <a:rPr lang="en-GB" sz="1000" dirty="0" smtClean="0"/>
                        <a:t>Field</a:t>
                      </a:r>
                      <a:r>
                        <a:rPr lang="en-GB" sz="1000" baseline="0" dirty="0" smtClean="0"/>
                        <a:t> (MV/m)</a:t>
                      </a:r>
                      <a:endParaRPr lang="en-GB" sz="1000" dirty="0"/>
                    </a:p>
                  </a:txBody>
                  <a:tcPr/>
                </a:tc>
                <a:tc>
                  <a:txBody>
                    <a:bodyPr/>
                    <a:lstStyle/>
                    <a:p>
                      <a:pPr algn="ctr"/>
                      <a:r>
                        <a:rPr lang="en-GB" sz="1000" dirty="0" smtClean="0"/>
                        <a:t>Length (cm)</a:t>
                      </a:r>
                      <a:endParaRPr lang="en-GB" sz="1000" dirty="0"/>
                    </a:p>
                  </a:txBody>
                  <a:tcPr/>
                </a:tc>
                <a:tc>
                  <a:txBody>
                    <a:bodyPr/>
                    <a:lstStyle/>
                    <a:p>
                      <a:pPr algn="ctr"/>
                      <a:r>
                        <a:rPr lang="en-GB" sz="1000" dirty="0" smtClean="0"/>
                        <a:t>Voltage (KV)</a:t>
                      </a:r>
                      <a:endParaRPr lang="en-GB" sz="1000" dirty="0"/>
                    </a:p>
                  </a:txBody>
                  <a:tcPr/>
                </a:tc>
                <a:tc>
                  <a:txBody>
                    <a:bodyPr/>
                    <a:lstStyle/>
                    <a:p>
                      <a:pPr algn="ctr"/>
                      <a:r>
                        <a:rPr lang="en-GB" sz="1000" dirty="0" smtClean="0"/>
                        <a:t>Input Power (CTF3</a:t>
                      </a:r>
                      <a:r>
                        <a:rPr lang="en-GB" sz="1000" baseline="0" dirty="0" smtClean="0"/>
                        <a:t> rescaling)</a:t>
                      </a:r>
                      <a:endParaRPr lang="en-GB" sz="1000" dirty="0"/>
                    </a:p>
                  </a:txBody>
                  <a:tcPr/>
                </a:tc>
              </a:tr>
              <a:tr h="258139">
                <a:tc>
                  <a:txBody>
                    <a:bodyPr/>
                    <a:lstStyle/>
                    <a:p>
                      <a:pPr algn="ctr"/>
                      <a:r>
                        <a:rPr lang="en-GB" sz="1000" dirty="0" smtClean="0"/>
                        <a:t>Gun</a:t>
                      </a:r>
                      <a:endParaRPr lang="en-GB" sz="1000" dirty="0"/>
                    </a:p>
                  </a:txBody>
                  <a:tcPr/>
                </a:tc>
                <a:tc>
                  <a:txBody>
                    <a:bodyPr/>
                    <a:lstStyle/>
                    <a:p>
                      <a:pPr algn="ctr"/>
                      <a:endParaRPr lang="en-GB" sz="1000" dirty="0"/>
                    </a:p>
                  </a:txBody>
                  <a:tcPr/>
                </a:tc>
                <a:tc>
                  <a:txBody>
                    <a:bodyPr/>
                    <a:lstStyle/>
                    <a:p>
                      <a:pPr algn="ctr"/>
                      <a:endParaRPr lang="en-GB" sz="1000" dirty="0"/>
                    </a:p>
                  </a:txBody>
                  <a:tcPr/>
                </a:tc>
                <a:tc>
                  <a:txBody>
                    <a:bodyPr/>
                    <a:lstStyle/>
                    <a:p>
                      <a:pPr algn="ctr"/>
                      <a:r>
                        <a:rPr lang="en-GB" sz="1000" dirty="0" smtClean="0"/>
                        <a:t>140</a:t>
                      </a:r>
                      <a:endParaRPr lang="en-GB" sz="1000" dirty="0"/>
                    </a:p>
                  </a:txBody>
                  <a:tcPr/>
                </a:tc>
                <a:tc>
                  <a:txBody>
                    <a:bodyPr/>
                    <a:lstStyle/>
                    <a:p>
                      <a:pPr algn="ctr"/>
                      <a:endParaRPr lang="en-GB" sz="1000" dirty="0"/>
                    </a:p>
                  </a:txBody>
                  <a:tcPr/>
                </a:tc>
              </a:tr>
              <a:tr h="258139">
                <a:tc>
                  <a:txBody>
                    <a:bodyPr/>
                    <a:lstStyle/>
                    <a:p>
                      <a:pPr algn="ctr"/>
                      <a:r>
                        <a:rPr lang="en-GB" sz="1000" dirty="0" smtClean="0"/>
                        <a:t>SHB</a:t>
                      </a:r>
                      <a:r>
                        <a:rPr lang="en-GB" sz="1000" baseline="0" dirty="0" smtClean="0"/>
                        <a:t> - I</a:t>
                      </a:r>
                      <a:endParaRPr lang="en-GB" sz="1000" dirty="0"/>
                    </a:p>
                  </a:txBody>
                  <a:tcPr/>
                </a:tc>
                <a:tc>
                  <a:txBody>
                    <a:bodyPr/>
                    <a:lstStyle/>
                    <a:p>
                      <a:pPr algn="ctr"/>
                      <a:r>
                        <a:rPr lang="en-GB" sz="1000" dirty="0" smtClean="0"/>
                        <a:t>0.224</a:t>
                      </a:r>
                      <a:endParaRPr lang="en-GB" sz="1000" dirty="0"/>
                    </a:p>
                  </a:txBody>
                  <a:tcPr/>
                </a:tc>
                <a:tc>
                  <a:txBody>
                    <a:bodyPr/>
                    <a:lstStyle/>
                    <a:p>
                      <a:pPr algn="ctr"/>
                      <a:r>
                        <a:rPr lang="en-GB" sz="1000" dirty="0" smtClean="0"/>
                        <a:t>15.6</a:t>
                      </a:r>
                      <a:endParaRPr lang="en-GB" sz="1000" dirty="0"/>
                    </a:p>
                  </a:txBody>
                  <a:tcPr/>
                </a:tc>
                <a:tc>
                  <a:txBody>
                    <a:bodyPr/>
                    <a:lstStyle/>
                    <a:p>
                      <a:pPr algn="ctr"/>
                      <a:r>
                        <a:rPr lang="en-GB" sz="1000" dirty="0" smtClean="0"/>
                        <a:t>35</a:t>
                      </a:r>
                      <a:endParaRPr lang="en-GB" sz="1000" dirty="0"/>
                    </a:p>
                  </a:txBody>
                  <a:tcPr/>
                </a:tc>
                <a:tc>
                  <a:txBody>
                    <a:bodyPr/>
                    <a:lstStyle/>
                    <a:p>
                      <a:pPr algn="ctr"/>
                      <a:r>
                        <a:rPr lang="en-GB" sz="1000" dirty="0" smtClean="0"/>
                        <a:t>1.1 MW</a:t>
                      </a:r>
                      <a:endParaRPr lang="en-GB" sz="1000" dirty="0"/>
                    </a:p>
                  </a:txBody>
                  <a:tcPr/>
                </a:tc>
              </a:tr>
              <a:tr h="25813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dirty="0" smtClean="0"/>
                        <a:t>SHB</a:t>
                      </a:r>
                      <a:r>
                        <a:rPr lang="en-GB" sz="1000" baseline="0" dirty="0" smtClean="0"/>
                        <a:t> - II</a:t>
                      </a:r>
                      <a:endParaRPr lang="en-GB" sz="1000" dirty="0"/>
                    </a:p>
                  </a:txBody>
                  <a:tcPr/>
                </a:tc>
                <a:tc>
                  <a:txBody>
                    <a:bodyPr/>
                    <a:lstStyle/>
                    <a:p>
                      <a:pPr algn="ctr"/>
                      <a:r>
                        <a:rPr lang="en-GB" sz="1000" dirty="0" smtClean="0"/>
                        <a:t>0.234</a:t>
                      </a:r>
                      <a:endParaRPr lang="en-GB" sz="1000" dirty="0"/>
                    </a:p>
                  </a:txBody>
                  <a:tcPr/>
                </a:tc>
                <a:tc>
                  <a:txBody>
                    <a:bodyPr/>
                    <a:lstStyle/>
                    <a:p>
                      <a:pPr algn="ctr"/>
                      <a:r>
                        <a:rPr lang="en-GB" sz="1000" dirty="0" smtClean="0"/>
                        <a:t>15.6</a:t>
                      </a:r>
                      <a:endParaRPr lang="en-GB" sz="1000" dirty="0"/>
                    </a:p>
                  </a:txBody>
                  <a:tcPr/>
                </a:tc>
                <a:tc>
                  <a:txBody>
                    <a:bodyPr/>
                    <a:lstStyle/>
                    <a:p>
                      <a:pPr algn="ctr"/>
                      <a:r>
                        <a:rPr lang="en-GB" sz="1000" dirty="0" smtClean="0"/>
                        <a:t>36.5</a:t>
                      </a:r>
                      <a:endParaRPr lang="en-GB" sz="1000" dirty="0"/>
                    </a:p>
                  </a:txBody>
                  <a:tcPr/>
                </a:tc>
                <a:tc>
                  <a:txBody>
                    <a:bodyPr/>
                    <a:lstStyle/>
                    <a:p>
                      <a:pPr algn="ctr"/>
                      <a:r>
                        <a:rPr lang="en-GB" sz="1000" dirty="0" smtClean="0"/>
                        <a:t>1.2 MW</a:t>
                      </a:r>
                      <a:endParaRPr lang="en-GB" sz="1000" dirty="0"/>
                    </a:p>
                  </a:txBody>
                  <a:tcPr/>
                </a:tc>
              </a:tr>
              <a:tr h="25813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dirty="0" smtClean="0"/>
                        <a:t>SHB</a:t>
                      </a:r>
                      <a:r>
                        <a:rPr lang="en-GB" sz="1000" baseline="0" dirty="0" smtClean="0"/>
                        <a:t> - III</a:t>
                      </a:r>
                      <a:endParaRPr lang="en-GB" sz="1000" dirty="0"/>
                    </a:p>
                  </a:txBody>
                  <a:tcPr/>
                </a:tc>
                <a:tc>
                  <a:txBody>
                    <a:bodyPr/>
                    <a:lstStyle/>
                    <a:p>
                      <a:pPr algn="ctr"/>
                      <a:r>
                        <a:rPr lang="en-GB" sz="1000" dirty="0" smtClean="0"/>
                        <a:t>0.249</a:t>
                      </a:r>
                      <a:endParaRPr lang="en-GB" sz="1000" dirty="0"/>
                    </a:p>
                  </a:txBody>
                  <a:tcPr/>
                </a:tc>
                <a:tc>
                  <a:txBody>
                    <a:bodyPr/>
                    <a:lstStyle/>
                    <a:p>
                      <a:pPr algn="ctr"/>
                      <a:r>
                        <a:rPr lang="en-GB" sz="1000" dirty="0" smtClean="0"/>
                        <a:t>15.6</a:t>
                      </a:r>
                      <a:endParaRPr lang="en-GB" sz="1000" dirty="0"/>
                    </a:p>
                  </a:txBody>
                  <a:tcPr/>
                </a:tc>
                <a:tc>
                  <a:txBody>
                    <a:bodyPr/>
                    <a:lstStyle/>
                    <a:p>
                      <a:pPr algn="ctr"/>
                      <a:r>
                        <a:rPr lang="en-GB" sz="1000" dirty="0" smtClean="0"/>
                        <a:t>38.8</a:t>
                      </a:r>
                      <a:endParaRPr lang="en-GB" sz="1000" dirty="0"/>
                    </a:p>
                  </a:txBody>
                  <a:tcPr/>
                </a:tc>
                <a:tc>
                  <a:txBody>
                    <a:bodyPr/>
                    <a:lstStyle/>
                    <a:p>
                      <a:pPr algn="ctr"/>
                      <a:r>
                        <a:rPr lang="en-GB" sz="1000" dirty="0" smtClean="0"/>
                        <a:t>1.4 MW</a:t>
                      </a:r>
                      <a:endParaRPr lang="en-GB" sz="1000" dirty="0"/>
                    </a:p>
                  </a:txBody>
                  <a:tcPr/>
                </a:tc>
              </a:tr>
              <a:tr h="258139">
                <a:tc>
                  <a:txBody>
                    <a:bodyPr/>
                    <a:lstStyle/>
                    <a:p>
                      <a:pPr algn="ctr"/>
                      <a:r>
                        <a:rPr lang="en-GB" sz="1000" dirty="0" smtClean="0"/>
                        <a:t>PB</a:t>
                      </a:r>
                      <a:endParaRPr lang="en-GB" sz="1000" dirty="0"/>
                    </a:p>
                  </a:txBody>
                  <a:tcPr/>
                </a:tc>
                <a:tc>
                  <a:txBody>
                    <a:bodyPr/>
                    <a:lstStyle/>
                    <a:p>
                      <a:pPr algn="ctr"/>
                      <a:r>
                        <a:rPr lang="en-GB" sz="1000" dirty="0" smtClean="0"/>
                        <a:t>1.2</a:t>
                      </a:r>
                      <a:endParaRPr lang="en-GB" sz="1000" dirty="0"/>
                    </a:p>
                  </a:txBody>
                  <a:tcPr/>
                </a:tc>
                <a:tc>
                  <a:txBody>
                    <a:bodyPr/>
                    <a:lstStyle/>
                    <a:p>
                      <a:pPr algn="ctr"/>
                      <a:r>
                        <a:rPr lang="en-GB" sz="1000" dirty="0" smtClean="0"/>
                        <a:t>6</a:t>
                      </a:r>
                      <a:endParaRPr lang="en-GB" sz="1000" dirty="0"/>
                    </a:p>
                  </a:txBody>
                  <a:tcPr/>
                </a:tc>
                <a:tc>
                  <a:txBody>
                    <a:bodyPr/>
                    <a:lstStyle/>
                    <a:p>
                      <a:pPr algn="ctr"/>
                      <a:r>
                        <a:rPr lang="en-GB" sz="1000" dirty="0" smtClean="0"/>
                        <a:t>72</a:t>
                      </a:r>
                      <a:endParaRPr lang="en-GB" sz="1000" dirty="0"/>
                    </a:p>
                  </a:txBody>
                  <a:tcPr/>
                </a:tc>
                <a:tc>
                  <a:txBody>
                    <a:bodyPr/>
                    <a:lstStyle/>
                    <a:p>
                      <a:pPr algn="ctr"/>
                      <a:r>
                        <a:rPr lang="en-GB" sz="1000" dirty="0" smtClean="0"/>
                        <a:t>686 KW</a:t>
                      </a:r>
                      <a:endParaRPr lang="en-GB" sz="1000" dirty="0"/>
                    </a:p>
                  </a:txBody>
                  <a:tcPr/>
                </a:tc>
              </a:tr>
              <a:tr h="258139">
                <a:tc>
                  <a:txBody>
                    <a:bodyPr/>
                    <a:lstStyle/>
                    <a:p>
                      <a:pPr algn="ctr"/>
                      <a:r>
                        <a:rPr lang="en-GB" sz="1000" dirty="0" err="1" smtClean="0"/>
                        <a:t>Buncher</a:t>
                      </a:r>
                      <a:endParaRPr lang="en-GB" sz="1000" dirty="0"/>
                    </a:p>
                  </a:txBody>
                  <a:tcPr/>
                </a:tc>
                <a:tc>
                  <a:txBody>
                    <a:bodyPr/>
                    <a:lstStyle/>
                    <a:p>
                      <a:pPr algn="ctr"/>
                      <a:r>
                        <a:rPr lang="en-GB" sz="1000" dirty="0" smtClean="0"/>
                        <a:t>4.2</a:t>
                      </a:r>
                      <a:endParaRPr lang="en-GB" sz="1000" dirty="0"/>
                    </a:p>
                  </a:txBody>
                  <a:tcPr/>
                </a:tc>
                <a:tc>
                  <a:txBody>
                    <a:bodyPr/>
                    <a:lstStyle/>
                    <a:p>
                      <a:pPr algn="ctr"/>
                      <a:r>
                        <a:rPr lang="en-GB" sz="1000" dirty="0" smtClean="0"/>
                        <a:t>168.1</a:t>
                      </a:r>
                      <a:endParaRPr lang="en-GB" sz="1000" dirty="0"/>
                    </a:p>
                  </a:txBody>
                  <a:tcPr/>
                </a:tc>
                <a:tc>
                  <a:txBody>
                    <a:bodyPr/>
                    <a:lstStyle/>
                    <a:p>
                      <a:pPr algn="ctr"/>
                      <a:endParaRPr lang="en-GB" sz="1000" dirty="0"/>
                    </a:p>
                  </a:txBody>
                  <a:tcPr/>
                </a:tc>
                <a:tc>
                  <a:txBody>
                    <a:bodyPr/>
                    <a:lstStyle/>
                    <a:p>
                      <a:pPr algn="ctr"/>
                      <a:r>
                        <a:rPr lang="en-GB" sz="1000" dirty="0" smtClean="0"/>
                        <a:t>26.7 MW</a:t>
                      </a:r>
                      <a:endParaRPr lang="en-GB" sz="1000" dirty="0"/>
                    </a:p>
                  </a:txBody>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RF Source for SHBs</a:t>
            </a:r>
            <a:endParaRPr lang="en-US" dirty="0"/>
          </a:p>
        </p:txBody>
      </p:sp>
      <p:sp>
        <p:nvSpPr>
          <p:cNvPr id="3" name="Content Placeholder 2"/>
          <p:cNvSpPr>
            <a:spLocks noGrp="1"/>
          </p:cNvSpPr>
          <p:nvPr>
            <p:ph idx="1"/>
          </p:nvPr>
        </p:nvSpPr>
        <p:spPr/>
        <p:txBody>
          <a:bodyPr/>
          <a:lstStyle/>
          <a:p>
            <a:r>
              <a:rPr lang="en-US" smtClean="0"/>
              <a:t>L3 </a:t>
            </a:r>
            <a:r>
              <a:rPr lang="en-US" dirty="0" smtClean="0"/>
              <a:t>Electronics: IOT</a:t>
            </a:r>
          </a:p>
          <a:p>
            <a:r>
              <a:rPr lang="en-US" dirty="0" smtClean="0"/>
              <a:t>PSI: Solid-state amplifier</a:t>
            </a:r>
          </a:p>
          <a:p>
            <a:r>
              <a:rPr lang="en-US" dirty="0" smtClean="0"/>
              <a:t>India : Solid-state amplifier</a:t>
            </a:r>
            <a:endParaRPr lang="en-US" dirty="0"/>
          </a:p>
        </p:txBody>
      </p:sp>
      <p:sp>
        <p:nvSpPr>
          <p:cNvPr id="4" name="Slide Number Placeholder 3"/>
          <p:cNvSpPr>
            <a:spLocks noGrp="1"/>
          </p:cNvSpPr>
          <p:nvPr>
            <p:ph type="sldNum" sz="quarter" idx="12"/>
          </p:nvPr>
        </p:nvSpPr>
        <p:spPr/>
        <p:txBody>
          <a:bodyPr/>
          <a:lstStyle/>
          <a:p>
            <a:fld id="{8DC51130-9E96-42F5-BCCF-42281AEC115C}" type="slidenum">
              <a:rPr lang="en-GB" smtClean="0"/>
              <a:pPr/>
              <a:t>30</a:t>
            </a:fld>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Fundamental Equation</a:t>
            </a:r>
            <a:endParaRPr lang="en-GB" dirty="0"/>
          </a:p>
        </p:txBody>
      </p:sp>
      <p:sp>
        <p:nvSpPr>
          <p:cNvPr id="4" name="TextBox 3"/>
          <p:cNvSpPr txBox="1"/>
          <p:nvPr/>
        </p:nvSpPr>
        <p:spPr>
          <a:xfrm>
            <a:off x="539552" y="1628800"/>
            <a:ext cx="252028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dirty="0" smtClean="0">
                <a:solidFill>
                  <a:prstClr val="black"/>
                </a:solidFill>
              </a:rPr>
              <a:t>Standing Wave Structure</a:t>
            </a:r>
            <a:endParaRPr lang="en-GB" dirty="0">
              <a:solidFill>
                <a:prstClr val="black"/>
              </a:solidFill>
            </a:endParaRPr>
          </a:p>
        </p:txBody>
      </p:sp>
      <p:sp>
        <p:nvSpPr>
          <p:cNvPr id="6" name="TextBox 5"/>
          <p:cNvSpPr txBox="1"/>
          <p:nvPr/>
        </p:nvSpPr>
        <p:spPr>
          <a:xfrm>
            <a:off x="539552" y="3212976"/>
            <a:ext cx="2664296"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dirty="0" smtClean="0">
                <a:solidFill>
                  <a:prstClr val="black"/>
                </a:solidFill>
              </a:rPr>
              <a:t>Travelling Wave Structure</a:t>
            </a:r>
            <a:endParaRPr lang="en-GB" dirty="0">
              <a:solidFill>
                <a:prstClr val="black"/>
              </a:solidFill>
            </a:endParaRPr>
          </a:p>
        </p:txBody>
      </p:sp>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sp>
        <p:nvSpPr>
          <p:cNvPr id="3075" name="Rectangle 3"/>
          <p:cNvSpPr>
            <a:spLocks noChangeArrowheads="1"/>
          </p:cNvSpPr>
          <p:nvPr/>
        </p:nvSpPr>
        <p:spPr bwMode="auto">
          <a:xfrm>
            <a:off x="0" y="1000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smtClean="0">
              <a:solidFill>
                <a:prstClr val="black"/>
              </a:solidFill>
              <a:latin typeface="Arial" pitchFamily="34" charset="0"/>
              <a:cs typeface="Arial" pitchFamily="34" charset="0"/>
            </a:endParaRPr>
          </a:p>
        </p:txBody>
      </p:sp>
      <p:grpSp>
        <p:nvGrpSpPr>
          <p:cNvPr id="3" name="Group 38"/>
          <p:cNvGrpSpPr>
            <a:grpSpLocks noChangeAspect="1"/>
          </p:cNvGrpSpPr>
          <p:nvPr/>
        </p:nvGrpSpPr>
        <p:grpSpPr>
          <a:xfrm>
            <a:off x="835141" y="4792521"/>
            <a:ext cx="2430270" cy="1492413"/>
            <a:chOff x="5292080" y="1844824"/>
            <a:chExt cx="3240360" cy="1989883"/>
          </a:xfrm>
        </p:grpSpPr>
        <p:sp>
          <p:nvSpPr>
            <p:cNvPr id="40" name="Rectangle 39"/>
            <p:cNvSpPr/>
            <p:nvPr/>
          </p:nvSpPr>
          <p:spPr>
            <a:xfrm>
              <a:off x="5940152" y="2924944"/>
              <a:ext cx="1944216"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1" name="Oval 40"/>
            <p:cNvSpPr/>
            <p:nvPr/>
          </p:nvSpPr>
          <p:spPr>
            <a:xfrm>
              <a:off x="5868144" y="1844824"/>
              <a:ext cx="504056" cy="504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2" name="TextBox 41"/>
            <p:cNvSpPr txBox="1"/>
            <p:nvPr/>
          </p:nvSpPr>
          <p:spPr>
            <a:xfrm>
              <a:off x="6024480" y="1916832"/>
              <a:ext cx="216024" cy="410369"/>
            </a:xfrm>
            <a:prstGeom prst="rect">
              <a:avLst/>
            </a:prstGeom>
            <a:noFill/>
          </p:spPr>
          <p:txBody>
            <a:bodyPr wrap="square" rtlCol="0">
              <a:spAutoFit/>
            </a:bodyPr>
            <a:lstStyle/>
            <a:p>
              <a:pPr algn="ctr"/>
              <a:r>
                <a:rPr lang="en-GB" sz="1400" dirty="0" smtClean="0">
                  <a:solidFill>
                    <a:prstClr val="black"/>
                  </a:solidFill>
                </a:rPr>
                <a:t>P</a:t>
              </a:r>
              <a:endParaRPr lang="en-GB" sz="1400" dirty="0">
                <a:solidFill>
                  <a:prstClr val="black"/>
                </a:solidFill>
              </a:endParaRPr>
            </a:p>
          </p:txBody>
        </p:sp>
        <p:sp>
          <p:nvSpPr>
            <p:cNvPr id="43" name="Oval 42"/>
            <p:cNvSpPr/>
            <p:nvPr/>
          </p:nvSpPr>
          <p:spPr>
            <a:xfrm>
              <a:off x="7251410" y="1965765"/>
              <a:ext cx="864096" cy="360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4" name="TextBox 43"/>
            <p:cNvSpPr txBox="1"/>
            <p:nvPr/>
          </p:nvSpPr>
          <p:spPr>
            <a:xfrm>
              <a:off x="7364055" y="1960439"/>
              <a:ext cx="648072" cy="369332"/>
            </a:xfrm>
            <a:prstGeom prst="rect">
              <a:avLst/>
            </a:prstGeom>
            <a:noFill/>
          </p:spPr>
          <p:txBody>
            <a:bodyPr wrap="square" rtlCol="0">
              <a:spAutoFit/>
            </a:bodyPr>
            <a:lstStyle/>
            <a:p>
              <a:pPr algn="ctr"/>
              <a:r>
                <a:rPr lang="en-GB" sz="1200" dirty="0" smtClean="0">
                  <a:solidFill>
                    <a:prstClr val="black"/>
                  </a:solidFill>
                </a:rPr>
                <a:t>Load</a:t>
              </a:r>
              <a:endParaRPr lang="en-GB" sz="1200" dirty="0">
                <a:solidFill>
                  <a:prstClr val="black"/>
                </a:solidFill>
              </a:endParaRPr>
            </a:p>
          </p:txBody>
        </p:sp>
        <p:cxnSp>
          <p:nvCxnSpPr>
            <p:cNvPr id="45" name="Straight Connector 44"/>
            <p:cNvCxnSpPr>
              <a:stCxn id="41" idx="4"/>
            </p:cNvCxnSpPr>
            <p:nvPr/>
          </p:nvCxnSpPr>
          <p:spPr>
            <a:xfrm rot="16200000" flipH="1">
              <a:off x="5832140" y="2636912"/>
              <a:ext cx="5760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7387868" y="2629355"/>
              <a:ext cx="576064" cy="0"/>
            </a:xfrm>
            <a:prstGeom prst="line">
              <a:avLst/>
            </a:prstGeom>
          </p:spPr>
          <p:style>
            <a:lnRef idx="1">
              <a:schemeClr val="accent1"/>
            </a:lnRef>
            <a:fillRef idx="0">
              <a:schemeClr val="accent1"/>
            </a:fillRef>
            <a:effectRef idx="0">
              <a:schemeClr val="accent1"/>
            </a:effectRef>
            <a:fontRef idx="minor">
              <a:schemeClr val="tx1"/>
            </a:fontRef>
          </p:style>
        </p:cxnSp>
        <p:sp>
          <p:nvSpPr>
            <p:cNvPr id="47" name="Right Arrow 46"/>
            <p:cNvSpPr/>
            <p:nvPr/>
          </p:nvSpPr>
          <p:spPr>
            <a:xfrm>
              <a:off x="5292080" y="3140968"/>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8" name="Right Arrow 47"/>
            <p:cNvSpPr/>
            <p:nvPr/>
          </p:nvSpPr>
          <p:spPr>
            <a:xfrm>
              <a:off x="8028384" y="3140968"/>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9" name="TextBox 48"/>
            <p:cNvSpPr txBox="1"/>
            <p:nvPr/>
          </p:nvSpPr>
          <p:spPr>
            <a:xfrm>
              <a:off x="6660232" y="3485894"/>
              <a:ext cx="576064" cy="34881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100" dirty="0" smtClean="0">
                  <a:solidFill>
                    <a:prstClr val="black"/>
                  </a:solidFill>
                </a:rPr>
                <a:t>V , </a:t>
              </a:r>
              <a:r>
                <a:rPr lang="el-GR" sz="1100" dirty="0" smtClean="0">
                  <a:solidFill>
                    <a:prstClr val="black"/>
                  </a:solidFill>
                </a:rPr>
                <a:t>τ</a:t>
              </a:r>
              <a:endParaRPr lang="en-GB" sz="1100" dirty="0">
                <a:solidFill>
                  <a:prstClr val="black"/>
                </a:solidFill>
              </a:endParaRPr>
            </a:p>
          </p:txBody>
        </p:sp>
      </p:grpSp>
      <p:grpSp>
        <p:nvGrpSpPr>
          <p:cNvPr id="5" name="Group 49"/>
          <p:cNvGrpSpPr>
            <a:grpSpLocks noChangeAspect="1"/>
          </p:cNvGrpSpPr>
          <p:nvPr/>
        </p:nvGrpSpPr>
        <p:grpSpPr>
          <a:xfrm>
            <a:off x="4011050" y="4797152"/>
            <a:ext cx="2430270" cy="1498081"/>
            <a:chOff x="5364088" y="4293096"/>
            <a:chExt cx="3240360" cy="1997441"/>
          </a:xfrm>
        </p:grpSpPr>
        <p:sp>
          <p:nvSpPr>
            <p:cNvPr id="51" name="Rectangle 50"/>
            <p:cNvSpPr/>
            <p:nvPr/>
          </p:nvSpPr>
          <p:spPr>
            <a:xfrm>
              <a:off x="6012160" y="5373216"/>
              <a:ext cx="1944216"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2" name="Oval 51"/>
            <p:cNvSpPr/>
            <p:nvPr/>
          </p:nvSpPr>
          <p:spPr>
            <a:xfrm>
              <a:off x="7524328" y="4293096"/>
              <a:ext cx="504056" cy="504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53" name="TextBox 52"/>
            <p:cNvSpPr txBox="1"/>
            <p:nvPr/>
          </p:nvSpPr>
          <p:spPr>
            <a:xfrm>
              <a:off x="7675901" y="4365104"/>
              <a:ext cx="216024" cy="410369"/>
            </a:xfrm>
            <a:prstGeom prst="rect">
              <a:avLst/>
            </a:prstGeom>
            <a:noFill/>
          </p:spPr>
          <p:txBody>
            <a:bodyPr wrap="square" rtlCol="0">
              <a:spAutoFit/>
            </a:bodyPr>
            <a:lstStyle/>
            <a:p>
              <a:pPr algn="ctr"/>
              <a:r>
                <a:rPr lang="en-GB" sz="1400" dirty="0" smtClean="0">
                  <a:solidFill>
                    <a:prstClr val="black"/>
                  </a:solidFill>
                </a:rPr>
                <a:t>P</a:t>
              </a:r>
              <a:endParaRPr lang="en-GB" sz="1400" dirty="0">
                <a:solidFill>
                  <a:prstClr val="black"/>
                </a:solidFill>
              </a:endParaRPr>
            </a:p>
          </p:txBody>
        </p:sp>
        <p:sp>
          <p:nvSpPr>
            <p:cNvPr id="54" name="Oval 53"/>
            <p:cNvSpPr/>
            <p:nvPr/>
          </p:nvSpPr>
          <p:spPr>
            <a:xfrm>
              <a:off x="5796136" y="4414037"/>
              <a:ext cx="864096" cy="360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5" name="TextBox 54"/>
            <p:cNvSpPr txBox="1"/>
            <p:nvPr/>
          </p:nvSpPr>
          <p:spPr>
            <a:xfrm>
              <a:off x="5908780" y="4408711"/>
              <a:ext cx="648072" cy="369332"/>
            </a:xfrm>
            <a:prstGeom prst="rect">
              <a:avLst/>
            </a:prstGeom>
            <a:noFill/>
          </p:spPr>
          <p:txBody>
            <a:bodyPr wrap="square" rtlCol="0">
              <a:spAutoFit/>
            </a:bodyPr>
            <a:lstStyle/>
            <a:p>
              <a:pPr algn="ctr"/>
              <a:r>
                <a:rPr lang="en-GB" sz="1200" dirty="0" smtClean="0">
                  <a:solidFill>
                    <a:prstClr val="black"/>
                  </a:solidFill>
                </a:rPr>
                <a:t>Load</a:t>
              </a:r>
              <a:endParaRPr lang="en-GB" sz="1200" dirty="0">
                <a:solidFill>
                  <a:prstClr val="black"/>
                </a:solidFill>
              </a:endParaRPr>
            </a:p>
          </p:txBody>
        </p:sp>
        <p:cxnSp>
          <p:nvCxnSpPr>
            <p:cNvPr id="56" name="Straight Connector 55"/>
            <p:cNvCxnSpPr>
              <a:stCxn id="52" idx="4"/>
            </p:cNvCxnSpPr>
            <p:nvPr/>
          </p:nvCxnSpPr>
          <p:spPr>
            <a:xfrm rot="16200000" flipH="1">
              <a:off x="7488324" y="5085184"/>
              <a:ext cx="5760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16200000" flipH="1">
              <a:off x="5932594" y="5077627"/>
              <a:ext cx="576064" cy="0"/>
            </a:xfrm>
            <a:prstGeom prst="line">
              <a:avLst/>
            </a:prstGeom>
          </p:spPr>
          <p:style>
            <a:lnRef idx="1">
              <a:schemeClr val="accent1"/>
            </a:lnRef>
            <a:fillRef idx="0">
              <a:schemeClr val="accent1"/>
            </a:fillRef>
            <a:effectRef idx="0">
              <a:schemeClr val="accent1"/>
            </a:effectRef>
            <a:fontRef idx="minor">
              <a:schemeClr val="tx1"/>
            </a:fontRef>
          </p:style>
        </p:cxnSp>
        <p:sp>
          <p:nvSpPr>
            <p:cNvPr id="58" name="Right Arrow 57"/>
            <p:cNvSpPr/>
            <p:nvPr/>
          </p:nvSpPr>
          <p:spPr>
            <a:xfrm>
              <a:off x="5364088" y="5589240"/>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9" name="Right Arrow 58"/>
            <p:cNvSpPr/>
            <p:nvPr/>
          </p:nvSpPr>
          <p:spPr>
            <a:xfrm>
              <a:off x="8100392" y="5589240"/>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0" name="TextBox 59"/>
            <p:cNvSpPr txBox="1"/>
            <p:nvPr/>
          </p:nvSpPr>
          <p:spPr>
            <a:xfrm>
              <a:off x="6743792" y="5941724"/>
              <a:ext cx="576064" cy="34881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100" dirty="0" smtClean="0">
                  <a:solidFill>
                    <a:prstClr val="black"/>
                  </a:solidFill>
                </a:rPr>
                <a:t>V , </a:t>
              </a:r>
              <a:r>
                <a:rPr lang="el-GR" sz="1100" dirty="0" smtClean="0">
                  <a:solidFill>
                    <a:prstClr val="black"/>
                  </a:solidFill>
                </a:rPr>
                <a:t>τ</a:t>
              </a:r>
              <a:endParaRPr lang="en-GB" sz="1100" dirty="0">
                <a:solidFill>
                  <a:prstClr val="black"/>
                </a:solidFill>
              </a:endParaRPr>
            </a:p>
          </p:txBody>
        </p:sp>
      </p:grpSp>
      <p:sp>
        <p:nvSpPr>
          <p:cNvPr id="61" name="TextBox 60"/>
          <p:cNvSpPr txBox="1"/>
          <p:nvPr/>
        </p:nvSpPr>
        <p:spPr>
          <a:xfrm>
            <a:off x="683568" y="6381328"/>
            <a:ext cx="2808312"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400" dirty="0" smtClean="0">
                <a:solidFill>
                  <a:prstClr val="black"/>
                </a:solidFill>
              </a:rPr>
              <a:t>Forward Travelling Wave structure </a:t>
            </a:r>
            <a:endParaRPr lang="en-GB" sz="1400" dirty="0">
              <a:solidFill>
                <a:prstClr val="black"/>
              </a:solidFill>
            </a:endParaRPr>
          </a:p>
        </p:txBody>
      </p:sp>
      <p:sp>
        <p:nvSpPr>
          <p:cNvPr id="62" name="TextBox 61"/>
          <p:cNvSpPr txBox="1"/>
          <p:nvPr/>
        </p:nvSpPr>
        <p:spPr>
          <a:xfrm>
            <a:off x="3851920" y="6381328"/>
            <a:ext cx="2808312"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400" dirty="0" smtClean="0">
                <a:solidFill>
                  <a:prstClr val="black"/>
                </a:solidFill>
              </a:rPr>
              <a:t>Backward Travelling Wave structure </a:t>
            </a:r>
            <a:endParaRPr lang="en-GB" sz="1400" dirty="0">
              <a:solidFill>
                <a:prstClr val="black"/>
              </a:solidFill>
            </a:endParaRPr>
          </a:p>
        </p:txBody>
      </p:sp>
      <p:sp>
        <p:nvSpPr>
          <p:cNvPr id="63" name="TextBox 62"/>
          <p:cNvSpPr txBox="1"/>
          <p:nvPr/>
        </p:nvSpPr>
        <p:spPr>
          <a:xfrm>
            <a:off x="7020272" y="4581128"/>
            <a:ext cx="1728192" cy="1569660"/>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solidFill>
                  <a:prstClr val="black"/>
                </a:solidFill>
              </a:rPr>
              <a:t>For the known gap voltage and filling time our goal is to increase </a:t>
            </a:r>
            <a:r>
              <a:rPr lang="en-GB" sz="1600" b="1" dirty="0" smtClean="0">
                <a:solidFill>
                  <a:prstClr val="black"/>
                </a:solidFill>
              </a:rPr>
              <a:t>R/Q</a:t>
            </a:r>
            <a:r>
              <a:rPr lang="en-GB" sz="1600" dirty="0" smtClean="0">
                <a:solidFill>
                  <a:prstClr val="black"/>
                </a:solidFill>
              </a:rPr>
              <a:t> to reduce the input power.  </a:t>
            </a:r>
            <a:endParaRPr lang="en-GB" sz="1600" dirty="0">
              <a:solidFill>
                <a:prstClr val="black"/>
              </a:solidFill>
            </a:endParaRPr>
          </a:p>
        </p:txBody>
      </p:sp>
      <p:sp>
        <p:nvSpPr>
          <p:cNvPr id="64" name="TextBox 63"/>
          <p:cNvSpPr txBox="1"/>
          <p:nvPr/>
        </p:nvSpPr>
        <p:spPr>
          <a:xfrm>
            <a:off x="8244408" y="5877272"/>
            <a:ext cx="792088" cy="43088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l-GR" sz="1100" dirty="0" smtClean="0">
                <a:solidFill>
                  <a:prstClr val="black"/>
                </a:solidFill>
              </a:rPr>
              <a:t>τ</a:t>
            </a:r>
            <a:r>
              <a:rPr lang="en-GB" sz="1100" dirty="0" smtClean="0">
                <a:solidFill>
                  <a:prstClr val="black"/>
                </a:solidFill>
              </a:rPr>
              <a:t>=10ns</a:t>
            </a:r>
          </a:p>
          <a:p>
            <a:pPr algn="ctr"/>
            <a:r>
              <a:rPr lang="en-GB" sz="1100" dirty="0" smtClean="0">
                <a:solidFill>
                  <a:prstClr val="black"/>
                </a:solidFill>
              </a:rPr>
              <a:t>V=36.5 KV</a:t>
            </a:r>
            <a:endParaRPr lang="en-GB" sz="1100" dirty="0">
              <a:solidFill>
                <a:prstClr val="black"/>
              </a:solidFill>
            </a:endParaRPr>
          </a:p>
        </p:txBody>
      </p:sp>
      <p:sp>
        <p:nvSpPr>
          <p:cNvPr id="81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pic>
        <p:nvPicPr>
          <p:cNvPr id="819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39552" y="2348880"/>
            <a:ext cx="3228975" cy="666750"/>
          </a:xfrm>
          <a:prstGeom prst="rect">
            <a:avLst/>
          </a:prstGeom>
          <a:noFill/>
        </p:spPr>
      </p:pic>
      <p:sp>
        <p:nvSpPr>
          <p:cNvPr id="81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pic>
        <p:nvPicPr>
          <p:cNvPr id="8195"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11560" y="3717032"/>
            <a:ext cx="3429000" cy="800100"/>
          </a:xfrm>
          <a:prstGeom prst="rect">
            <a:avLst/>
          </a:prstGeom>
          <a:noFill/>
        </p:spPr>
      </p:pic>
      <p:sp>
        <p:nvSpPr>
          <p:cNvPr id="819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grpSp>
        <p:nvGrpSpPr>
          <p:cNvPr id="7" name="Group 70"/>
          <p:cNvGrpSpPr/>
          <p:nvPr/>
        </p:nvGrpSpPr>
        <p:grpSpPr>
          <a:xfrm>
            <a:off x="5796136" y="3645024"/>
            <a:ext cx="2304256" cy="864096"/>
            <a:chOff x="5796136" y="3645024"/>
            <a:chExt cx="2304256" cy="864096"/>
          </a:xfrm>
        </p:grpSpPr>
        <p:sp>
          <p:nvSpPr>
            <p:cNvPr id="16" name="Rectangle 15"/>
            <p:cNvSpPr/>
            <p:nvPr/>
          </p:nvSpPr>
          <p:spPr>
            <a:xfrm>
              <a:off x="5796136" y="3645024"/>
              <a:ext cx="2304256" cy="864096"/>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solidFill>
                  <a:prstClr val="black"/>
                </a:solidFill>
              </a:endParaRPr>
            </a:p>
          </p:txBody>
        </p:sp>
        <p:pic>
          <p:nvPicPr>
            <p:cNvPr id="8197"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940152" y="3789040"/>
              <a:ext cx="2038350" cy="685800"/>
            </a:xfrm>
            <a:prstGeom prst="rect">
              <a:avLst/>
            </a:prstGeom>
            <a:noFill/>
          </p:spPr>
        </p:pic>
      </p:grpSp>
      <p:sp>
        <p:nvSpPr>
          <p:cNvPr id="69" name="Oval 68"/>
          <p:cNvSpPr/>
          <p:nvPr/>
        </p:nvSpPr>
        <p:spPr>
          <a:xfrm>
            <a:off x="2434431" y="2174636"/>
            <a:ext cx="1728192"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0" name="Oval 69"/>
          <p:cNvSpPr/>
          <p:nvPr/>
        </p:nvSpPr>
        <p:spPr>
          <a:xfrm>
            <a:off x="3283413" y="3607239"/>
            <a:ext cx="1008112"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74" name="Straight Arrow Connector 73"/>
          <p:cNvCxnSpPr>
            <a:stCxn id="69" idx="5"/>
            <a:endCxn id="16" idx="1"/>
          </p:cNvCxnSpPr>
          <p:nvPr/>
        </p:nvCxnSpPr>
        <p:spPr>
          <a:xfrm rot="16200000" flipH="1">
            <a:off x="4270393" y="2551329"/>
            <a:ext cx="1164884" cy="18866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stCxn id="70" idx="6"/>
            <a:endCxn id="16" idx="1"/>
          </p:cNvCxnSpPr>
          <p:nvPr/>
        </p:nvCxnSpPr>
        <p:spPr>
          <a:xfrm>
            <a:off x="4291525" y="4075291"/>
            <a:ext cx="1504611" cy="17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3124283" y="1174081"/>
            <a:ext cx="2304256" cy="830997"/>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200" dirty="0" smtClean="0">
                <a:solidFill>
                  <a:prstClr val="black"/>
                </a:solidFill>
              </a:rPr>
              <a:t>P</a:t>
            </a:r>
            <a:r>
              <a:rPr lang="en-GB" sz="1200" baseline="-25000" dirty="0" smtClean="0">
                <a:solidFill>
                  <a:prstClr val="black"/>
                </a:solidFill>
              </a:rPr>
              <a:t>d</a:t>
            </a:r>
            <a:r>
              <a:rPr lang="en-GB" sz="1200" dirty="0" smtClean="0">
                <a:solidFill>
                  <a:prstClr val="black"/>
                </a:solidFill>
              </a:rPr>
              <a:t> : Power disappears on surface.</a:t>
            </a:r>
          </a:p>
          <a:p>
            <a:r>
              <a:rPr lang="el-GR" sz="1200" dirty="0" smtClean="0">
                <a:solidFill>
                  <a:prstClr val="black"/>
                </a:solidFill>
              </a:rPr>
              <a:t>β</a:t>
            </a:r>
            <a:r>
              <a:rPr lang="en-GB" sz="1200" dirty="0" smtClean="0">
                <a:solidFill>
                  <a:prstClr val="black"/>
                </a:solidFill>
              </a:rPr>
              <a:t> : Coupling coefficient</a:t>
            </a:r>
          </a:p>
          <a:p>
            <a:r>
              <a:rPr lang="en-GB" sz="1200" dirty="0" smtClean="0">
                <a:solidFill>
                  <a:prstClr val="black"/>
                </a:solidFill>
              </a:rPr>
              <a:t>Q</a:t>
            </a:r>
            <a:r>
              <a:rPr lang="en-GB" sz="1200" baseline="-25000" dirty="0" smtClean="0">
                <a:solidFill>
                  <a:prstClr val="black"/>
                </a:solidFill>
              </a:rPr>
              <a:t>e</a:t>
            </a:r>
            <a:r>
              <a:rPr lang="en-GB" sz="1200" dirty="0" smtClean="0">
                <a:solidFill>
                  <a:prstClr val="black"/>
                </a:solidFill>
              </a:rPr>
              <a:t> = </a:t>
            </a:r>
            <a:r>
              <a:rPr lang="el-GR" sz="1200" dirty="0" smtClean="0">
                <a:solidFill>
                  <a:prstClr val="black"/>
                </a:solidFill>
              </a:rPr>
              <a:t>ωτ</a:t>
            </a:r>
            <a:r>
              <a:rPr lang="en-GB" sz="1200" dirty="0" smtClean="0">
                <a:solidFill>
                  <a:prstClr val="black"/>
                </a:solidFill>
              </a:rPr>
              <a:t> : External quality factor</a:t>
            </a:r>
          </a:p>
          <a:p>
            <a:r>
              <a:rPr lang="en-GB" sz="1200" dirty="0" smtClean="0">
                <a:solidFill>
                  <a:prstClr val="black"/>
                </a:solidFill>
              </a:rPr>
              <a:t>τ : Filling time</a:t>
            </a:r>
            <a:endParaRPr lang="en-GB" sz="1200" dirty="0">
              <a:solidFill>
                <a:prstClr val="black"/>
              </a:solidFill>
            </a:endParaRPr>
          </a:p>
        </p:txBody>
      </p:sp>
      <p:sp>
        <p:nvSpPr>
          <p:cNvPr id="72" name="TextBox 71"/>
          <p:cNvSpPr txBox="1"/>
          <p:nvPr/>
        </p:nvSpPr>
        <p:spPr>
          <a:xfrm>
            <a:off x="7452320" y="116632"/>
            <a:ext cx="1584176" cy="2492990"/>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200" dirty="0" smtClean="0">
                <a:solidFill>
                  <a:prstClr val="black"/>
                </a:solidFill>
              </a:rPr>
              <a:t>R : Effective shunt impedance</a:t>
            </a:r>
          </a:p>
          <a:p>
            <a:r>
              <a:rPr lang="en-GB" sz="1200" dirty="0" smtClean="0">
                <a:solidFill>
                  <a:prstClr val="black"/>
                </a:solidFill>
              </a:rPr>
              <a:t>R’: Effective shunt impedance per length </a:t>
            </a:r>
          </a:p>
          <a:p>
            <a:r>
              <a:rPr lang="en-GB" sz="1200" dirty="0" smtClean="0">
                <a:solidFill>
                  <a:prstClr val="black"/>
                </a:solidFill>
              </a:rPr>
              <a:t>Q : Unloaded quality factor</a:t>
            </a:r>
          </a:p>
          <a:p>
            <a:r>
              <a:rPr lang="en-GB" sz="1200" dirty="0" smtClean="0">
                <a:solidFill>
                  <a:prstClr val="black"/>
                </a:solidFill>
              </a:rPr>
              <a:t>P: Source power</a:t>
            </a:r>
          </a:p>
          <a:p>
            <a:r>
              <a:rPr lang="en-GB" sz="1200" dirty="0" smtClean="0">
                <a:solidFill>
                  <a:prstClr val="black"/>
                </a:solidFill>
              </a:rPr>
              <a:t>V : Gap voltage</a:t>
            </a:r>
          </a:p>
          <a:p>
            <a:r>
              <a:rPr lang="en-GB" sz="1200" dirty="0" smtClean="0">
                <a:solidFill>
                  <a:prstClr val="black"/>
                </a:solidFill>
              </a:rPr>
              <a:t>W’ : Stored energy per length</a:t>
            </a:r>
          </a:p>
          <a:p>
            <a:r>
              <a:rPr lang="en-GB" sz="1200" dirty="0" smtClean="0">
                <a:solidFill>
                  <a:prstClr val="black"/>
                </a:solidFill>
              </a:rPr>
              <a:t>L:  Structure length</a:t>
            </a:r>
          </a:p>
          <a:p>
            <a:r>
              <a:rPr lang="en-GB" sz="1200" dirty="0" smtClean="0">
                <a:solidFill>
                  <a:prstClr val="black"/>
                </a:solidFill>
              </a:rPr>
              <a:t>v</a:t>
            </a:r>
            <a:r>
              <a:rPr lang="en-GB" sz="1200" baseline="-25000" dirty="0" smtClean="0">
                <a:solidFill>
                  <a:prstClr val="black"/>
                </a:solidFill>
              </a:rPr>
              <a:t>g</a:t>
            </a:r>
            <a:r>
              <a:rPr lang="en-GB" sz="1200" dirty="0" smtClean="0">
                <a:solidFill>
                  <a:prstClr val="black"/>
                </a:solidFill>
              </a:rPr>
              <a:t> : Group velocity</a:t>
            </a:r>
          </a:p>
          <a:p>
            <a:r>
              <a:rPr lang="en-GB" sz="1200" dirty="0" smtClean="0">
                <a:solidFill>
                  <a:prstClr val="black"/>
                </a:solidFill>
              </a:rPr>
              <a:t>n : Cell numbers </a:t>
            </a:r>
            <a:endParaRPr lang="en-GB" sz="1200" dirty="0">
              <a:solidFill>
                <a:prstClr val="black"/>
              </a:solidFill>
            </a:endParaRPr>
          </a:p>
        </p:txBody>
      </p:sp>
      <p:grpSp>
        <p:nvGrpSpPr>
          <p:cNvPr id="8" name="Group 90"/>
          <p:cNvGrpSpPr/>
          <p:nvPr/>
        </p:nvGrpSpPr>
        <p:grpSpPr>
          <a:xfrm>
            <a:off x="4499992" y="1196752"/>
            <a:ext cx="3098342" cy="2122258"/>
            <a:chOff x="4499992" y="1196752"/>
            <a:chExt cx="3098342" cy="2122258"/>
          </a:xfrm>
        </p:grpSpPr>
        <p:grpSp>
          <p:nvGrpSpPr>
            <p:cNvPr id="9" name="Group 17"/>
            <p:cNvGrpSpPr>
              <a:grpSpLocks noChangeAspect="1"/>
            </p:cNvGrpSpPr>
            <p:nvPr/>
          </p:nvGrpSpPr>
          <p:grpSpPr>
            <a:xfrm>
              <a:off x="4499992" y="1196752"/>
              <a:ext cx="3098342" cy="2122258"/>
              <a:chOff x="842698" y="1916832"/>
              <a:chExt cx="4131122" cy="2829675"/>
            </a:xfrm>
          </p:grpSpPr>
          <p:sp>
            <p:nvSpPr>
              <p:cNvPr id="19" name="Rectangle 18"/>
              <p:cNvSpPr/>
              <p:nvPr/>
            </p:nvSpPr>
            <p:spPr>
              <a:xfrm>
                <a:off x="1475656" y="3717032"/>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0" name="Rectangle 19"/>
              <p:cNvSpPr/>
              <p:nvPr/>
            </p:nvSpPr>
            <p:spPr>
              <a:xfrm>
                <a:off x="2339752" y="3717032"/>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1" name="Rectangle 20"/>
              <p:cNvSpPr/>
              <p:nvPr/>
            </p:nvSpPr>
            <p:spPr>
              <a:xfrm>
                <a:off x="3779912" y="3717032"/>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2" name="Rectangle 21"/>
              <p:cNvSpPr/>
              <p:nvPr/>
            </p:nvSpPr>
            <p:spPr>
              <a:xfrm>
                <a:off x="2987824" y="3284984"/>
                <a:ext cx="676787" cy="1025920"/>
              </a:xfrm>
              <a:prstGeom prst="rect">
                <a:avLst/>
              </a:prstGeom>
              <a:noFill/>
            </p:spPr>
            <p:txBody>
              <a:bodyPr wrap="square" lIns="91440" tIns="45720" rIns="91440" bIns="45720">
                <a:spAutoFit/>
              </a:bodyPr>
              <a:lstStyle/>
              <a:p>
                <a:pPr algn="ctr"/>
                <a:r>
                  <a:rPr lang="en-US" sz="4400" b="1" dirty="0" smtClean="0">
                    <a:ln w="12700">
                      <a:solidFill>
                        <a:srgbClr val="1F497D">
                          <a:satMod val="155000"/>
                        </a:srgbClr>
                      </a:solidFill>
                      <a:prstDash val="solid"/>
                    </a:ln>
                    <a:solidFill>
                      <a:srgbClr val="EEECE1">
                        <a:tint val="85000"/>
                        <a:satMod val="155000"/>
                      </a:srgbClr>
                    </a:solidFill>
                    <a:effectLst>
                      <a:outerShdw blurRad="41275" dist="20320" dir="1800000" algn="tl" rotWithShape="0">
                        <a:srgbClr val="000000">
                          <a:alpha val="40000"/>
                        </a:srgbClr>
                      </a:outerShdw>
                    </a:effectLst>
                  </a:rPr>
                  <a:t>…</a:t>
                </a:r>
                <a:endParaRPr lang="en-US" sz="4400" b="1" dirty="0">
                  <a:ln w="12700">
                    <a:solidFill>
                      <a:srgbClr val="1F497D">
                        <a:satMod val="155000"/>
                      </a:srgbClr>
                    </a:solidFill>
                    <a:prstDash val="solid"/>
                  </a:ln>
                  <a:solidFill>
                    <a:srgbClr val="EEECE1">
                      <a:tint val="85000"/>
                      <a:satMod val="155000"/>
                    </a:srgbClr>
                  </a:solidFill>
                  <a:effectLst>
                    <a:outerShdw blurRad="41275" dist="20320" dir="1800000" algn="tl" rotWithShape="0">
                      <a:srgbClr val="000000">
                        <a:alpha val="40000"/>
                      </a:srgbClr>
                    </a:outerShdw>
                  </a:effectLst>
                </a:endParaRPr>
              </a:p>
            </p:txBody>
          </p:sp>
          <p:sp>
            <p:nvSpPr>
              <p:cNvPr id="23" name="Oval 22"/>
              <p:cNvSpPr/>
              <p:nvPr/>
            </p:nvSpPr>
            <p:spPr>
              <a:xfrm>
                <a:off x="2627784" y="1916832"/>
                <a:ext cx="504056" cy="504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cxnSp>
            <p:nvCxnSpPr>
              <p:cNvPr id="24" name="Straight Connector 23"/>
              <p:cNvCxnSpPr>
                <a:stCxn id="23" idx="4"/>
              </p:cNvCxnSpPr>
              <p:nvPr/>
            </p:nvCxnSpPr>
            <p:spPr>
              <a:xfrm rot="5400000">
                <a:off x="2555776" y="2744924"/>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0800000">
                <a:off x="1763690" y="3068960"/>
                <a:ext cx="23042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19" idx="0"/>
              </p:cNvCxnSpPr>
              <p:nvPr/>
            </p:nvCxnSpPr>
            <p:spPr>
              <a:xfrm rot="5400000">
                <a:off x="1439652" y="3392996"/>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0" idx="0"/>
              </p:cNvCxnSpPr>
              <p:nvPr/>
            </p:nvCxnSpPr>
            <p:spPr>
              <a:xfrm rot="5400000" flipH="1" flipV="1">
                <a:off x="2303748" y="3392996"/>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1" idx="0"/>
              </p:cNvCxnSpPr>
              <p:nvPr/>
            </p:nvCxnSpPr>
            <p:spPr>
              <a:xfrm rot="5400000" flipH="1" flipV="1">
                <a:off x="3743908" y="3392996"/>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3023828" y="3392996"/>
                <a:ext cx="64807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776563" y="1988840"/>
                <a:ext cx="216024" cy="410369"/>
              </a:xfrm>
              <a:prstGeom prst="rect">
                <a:avLst/>
              </a:prstGeom>
              <a:noFill/>
            </p:spPr>
            <p:txBody>
              <a:bodyPr wrap="square" rtlCol="0">
                <a:spAutoFit/>
              </a:bodyPr>
              <a:lstStyle/>
              <a:p>
                <a:pPr algn="ctr"/>
                <a:r>
                  <a:rPr lang="en-GB" sz="1400" dirty="0" smtClean="0">
                    <a:solidFill>
                      <a:prstClr val="black"/>
                    </a:solidFill>
                  </a:rPr>
                  <a:t>P</a:t>
                </a:r>
                <a:endParaRPr lang="en-GB" sz="1400" dirty="0">
                  <a:solidFill>
                    <a:prstClr val="black"/>
                  </a:solidFill>
                </a:endParaRPr>
              </a:p>
            </p:txBody>
          </p:sp>
          <p:sp>
            <p:nvSpPr>
              <p:cNvPr id="31" name="TextBox 30"/>
              <p:cNvSpPr txBox="1"/>
              <p:nvPr/>
            </p:nvSpPr>
            <p:spPr>
              <a:xfrm>
                <a:off x="1403649" y="4192510"/>
                <a:ext cx="720080" cy="553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050" dirty="0" err="1" smtClean="0">
                    <a:solidFill>
                      <a:prstClr val="black"/>
                    </a:solidFill>
                  </a:rPr>
                  <a:t>P/n</a:t>
                </a:r>
                <a:r>
                  <a:rPr lang="en-GB" sz="1050" dirty="0" smtClean="0">
                    <a:solidFill>
                      <a:prstClr val="black"/>
                    </a:solidFill>
                  </a:rPr>
                  <a:t> V/n , </a:t>
                </a:r>
                <a:r>
                  <a:rPr lang="el-GR" sz="1050" dirty="0" smtClean="0">
                    <a:solidFill>
                      <a:prstClr val="black"/>
                    </a:solidFill>
                  </a:rPr>
                  <a:t>τ</a:t>
                </a:r>
                <a:endParaRPr lang="en-GB" sz="1050" dirty="0">
                  <a:solidFill>
                    <a:prstClr val="black"/>
                  </a:solidFill>
                </a:endParaRPr>
              </a:p>
            </p:txBody>
          </p:sp>
          <p:sp>
            <p:nvSpPr>
              <p:cNvPr id="32" name="TextBox 31"/>
              <p:cNvSpPr txBox="1"/>
              <p:nvPr/>
            </p:nvSpPr>
            <p:spPr>
              <a:xfrm>
                <a:off x="2262980" y="4191945"/>
                <a:ext cx="720080" cy="553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050" dirty="0" err="1" smtClean="0">
                    <a:solidFill>
                      <a:prstClr val="black"/>
                    </a:solidFill>
                  </a:rPr>
                  <a:t>P/n</a:t>
                </a:r>
                <a:r>
                  <a:rPr lang="en-GB" sz="1050" dirty="0" smtClean="0">
                    <a:solidFill>
                      <a:prstClr val="black"/>
                    </a:solidFill>
                  </a:rPr>
                  <a:t> V/n , </a:t>
                </a:r>
                <a:r>
                  <a:rPr lang="el-GR" sz="1050" dirty="0" smtClean="0">
                    <a:solidFill>
                      <a:prstClr val="black"/>
                    </a:solidFill>
                  </a:rPr>
                  <a:t>τ</a:t>
                </a:r>
                <a:endParaRPr lang="en-GB" sz="1050" dirty="0">
                  <a:solidFill>
                    <a:prstClr val="black"/>
                  </a:solidFill>
                </a:endParaRPr>
              </a:p>
            </p:txBody>
          </p:sp>
          <p:sp>
            <p:nvSpPr>
              <p:cNvPr id="33" name="TextBox 32"/>
              <p:cNvSpPr txBox="1"/>
              <p:nvPr/>
            </p:nvSpPr>
            <p:spPr>
              <a:xfrm>
                <a:off x="3712667" y="4192509"/>
                <a:ext cx="720080" cy="553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050" dirty="0" err="1" smtClean="0">
                    <a:solidFill>
                      <a:prstClr val="black"/>
                    </a:solidFill>
                  </a:rPr>
                  <a:t>P/n</a:t>
                </a:r>
                <a:r>
                  <a:rPr lang="en-GB" sz="1050" dirty="0" smtClean="0">
                    <a:solidFill>
                      <a:prstClr val="black"/>
                    </a:solidFill>
                  </a:rPr>
                  <a:t> V/n , </a:t>
                </a:r>
                <a:r>
                  <a:rPr lang="el-GR" sz="1050" dirty="0" smtClean="0">
                    <a:solidFill>
                      <a:prstClr val="black"/>
                    </a:solidFill>
                  </a:rPr>
                  <a:t>τ</a:t>
                </a:r>
                <a:endParaRPr lang="en-GB" sz="1050" dirty="0">
                  <a:solidFill>
                    <a:prstClr val="black"/>
                  </a:solidFill>
                </a:endParaRPr>
              </a:p>
            </p:txBody>
          </p:sp>
          <p:cxnSp>
            <p:nvCxnSpPr>
              <p:cNvPr id="34" name="Straight Connector 33"/>
              <p:cNvCxnSpPr/>
              <p:nvPr/>
            </p:nvCxnSpPr>
            <p:spPr>
              <a:xfrm>
                <a:off x="2882475" y="2636912"/>
                <a:ext cx="684000" cy="0"/>
              </a:xfrm>
              <a:prstGeom prst="line">
                <a:avLst/>
              </a:prstGeom>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3578177" y="2458992"/>
                <a:ext cx="864096" cy="360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6" name="TextBox 35"/>
              <p:cNvSpPr txBox="1"/>
              <p:nvPr/>
            </p:nvSpPr>
            <p:spPr>
              <a:xfrm>
                <a:off x="3698378" y="2453666"/>
                <a:ext cx="648072" cy="369332"/>
              </a:xfrm>
              <a:prstGeom prst="rect">
                <a:avLst/>
              </a:prstGeom>
              <a:noFill/>
            </p:spPr>
            <p:txBody>
              <a:bodyPr wrap="square" rtlCol="0">
                <a:spAutoFit/>
              </a:bodyPr>
              <a:lstStyle/>
              <a:p>
                <a:pPr algn="ctr"/>
                <a:r>
                  <a:rPr lang="en-GB" sz="1200" dirty="0" smtClean="0">
                    <a:solidFill>
                      <a:prstClr val="black"/>
                    </a:solidFill>
                  </a:rPr>
                  <a:t>Load</a:t>
                </a:r>
                <a:endParaRPr lang="en-GB" sz="1200" dirty="0">
                  <a:solidFill>
                    <a:prstClr val="black"/>
                  </a:solidFill>
                </a:endParaRPr>
              </a:p>
            </p:txBody>
          </p:sp>
          <p:sp>
            <p:nvSpPr>
              <p:cNvPr id="37" name="Right Arrow 36"/>
              <p:cNvSpPr/>
              <p:nvPr/>
            </p:nvSpPr>
            <p:spPr>
              <a:xfrm>
                <a:off x="842698" y="3913947"/>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8" name="Right Arrow 37"/>
              <p:cNvSpPr/>
              <p:nvPr/>
            </p:nvSpPr>
            <p:spPr>
              <a:xfrm>
                <a:off x="4469764" y="3913947"/>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grpSp>
          <p:nvGrpSpPr>
            <p:cNvPr id="10" name="Group 80"/>
            <p:cNvGrpSpPr/>
            <p:nvPr/>
          </p:nvGrpSpPr>
          <p:grpSpPr>
            <a:xfrm>
              <a:off x="5652120" y="2132856"/>
              <a:ext cx="390268" cy="267230"/>
              <a:chOff x="399531" y="650916"/>
              <a:chExt cx="390268" cy="267230"/>
            </a:xfrm>
          </p:grpSpPr>
          <p:sp>
            <p:nvSpPr>
              <p:cNvPr id="73" name="Oval 72"/>
              <p:cNvSpPr/>
              <p:nvPr/>
            </p:nvSpPr>
            <p:spPr>
              <a:xfrm>
                <a:off x="467544" y="692696"/>
                <a:ext cx="216024"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79" name="Straight Arrow Connector 78"/>
              <p:cNvCxnSpPr/>
              <p:nvPr/>
            </p:nvCxnSpPr>
            <p:spPr>
              <a:xfrm flipV="1">
                <a:off x="399531" y="650916"/>
                <a:ext cx="390268" cy="267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1" name="Group 81"/>
            <p:cNvGrpSpPr/>
            <p:nvPr/>
          </p:nvGrpSpPr>
          <p:grpSpPr>
            <a:xfrm>
              <a:off x="6747354" y="2125299"/>
              <a:ext cx="390268" cy="267230"/>
              <a:chOff x="399531" y="650916"/>
              <a:chExt cx="390268" cy="267230"/>
            </a:xfrm>
          </p:grpSpPr>
          <p:sp>
            <p:nvSpPr>
              <p:cNvPr id="83" name="Oval 82"/>
              <p:cNvSpPr/>
              <p:nvPr/>
            </p:nvSpPr>
            <p:spPr>
              <a:xfrm>
                <a:off x="467544" y="692696"/>
                <a:ext cx="216024"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84" name="Straight Arrow Connector 83"/>
              <p:cNvCxnSpPr/>
              <p:nvPr/>
            </p:nvCxnSpPr>
            <p:spPr>
              <a:xfrm flipV="1">
                <a:off x="399531" y="650916"/>
                <a:ext cx="390268" cy="267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2" name="Group 84"/>
            <p:cNvGrpSpPr/>
            <p:nvPr/>
          </p:nvGrpSpPr>
          <p:grpSpPr>
            <a:xfrm>
              <a:off x="5011605" y="2144408"/>
              <a:ext cx="390268" cy="267230"/>
              <a:chOff x="399531" y="650916"/>
              <a:chExt cx="390268" cy="267230"/>
            </a:xfrm>
          </p:grpSpPr>
          <p:sp>
            <p:nvSpPr>
              <p:cNvPr id="86" name="Oval 85"/>
              <p:cNvSpPr/>
              <p:nvPr/>
            </p:nvSpPr>
            <p:spPr>
              <a:xfrm>
                <a:off x="467544" y="692696"/>
                <a:ext cx="216024"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87" name="Straight Arrow Connector 86"/>
              <p:cNvCxnSpPr/>
              <p:nvPr/>
            </p:nvCxnSpPr>
            <p:spPr>
              <a:xfrm flipV="1">
                <a:off x="399531" y="650916"/>
                <a:ext cx="390268" cy="267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3" name="Group 87"/>
            <p:cNvGrpSpPr/>
            <p:nvPr/>
          </p:nvGrpSpPr>
          <p:grpSpPr>
            <a:xfrm>
              <a:off x="6201518" y="2132856"/>
              <a:ext cx="390268" cy="267230"/>
              <a:chOff x="399531" y="650916"/>
              <a:chExt cx="390268" cy="267230"/>
            </a:xfrm>
          </p:grpSpPr>
          <p:sp>
            <p:nvSpPr>
              <p:cNvPr id="89" name="Oval 88"/>
              <p:cNvSpPr/>
              <p:nvPr/>
            </p:nvSpPr>
            <p:spPr>
              <a:xfrm>
                <a:off x="467544" y="692696"/>
                <a:ext cx="216024"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90" name="Straight Arrow Connector 89"/>
              <p:cNvCxnSpPr/>
              <p:nvPr/>
            </p:nvCxnSpPr>
            <p:spPr>
              <a:xfrm flipV="1">
                <a:off x="399531" y="650916"/>
                <a:ext cx="390268" cy="267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Pill Box Model – TM</a:t>
            </a:r>
            <a:r>
              <a:rPr lang="en-GB" baseline="-25000" dirty="0" smtClean="0"/>
              <a:t>010</a:t>
            </a:r>
            <a:r>
              <a:rPr lang="en-GB" dirty="0" smtClean="0"/>
              <a:t> mode</a:t>
            </a:r>
            <a:endParaRPr lang="en-GB" dirty="0"/>
          </a:p>
        </p:txBody>
      </p:sp>
      <p:sp>
        <p:nvSpPr>
          <p:cNvPr id="3079"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sp>
        <p:nvSpPr>
          <p:cNvPr id="3080" name="Rectangle 8"/>
          <p:cNvSpPr>
            <a:spLocks noChangeArrowheads="1"/>
          </p:cNvSpPr>
          <p:nvPr/>
        </p:nvSpPr>
        <p:spPr bwMode="auto">
          <a:xfrm>
            <a:off x="0" y="819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smtClean="0">
              <a:solidFill>
                <a:prstClr val="black"/>
              </a:solidFill>
              <a:latin typeface="Arial" pitchFamily="34" charset="0"/>
              <a:cs typeface="Arial" pitchFamily="34" charset="0"/>
            </a:endParaRPr>
          </a:p>
        </p:txBody>
      </p:sp>
      <p:sp>
        <p:nvSpPr>
          <p:cNvPr id="3081" name="Rectangle 9"/>
          <p:cNvSpPr>
            <a:spLocks noChangeArrowheads="1"/>
          </p:cNvSpPr>
          <p:nvPr/>
        </p:nvSpPr>
        <p:spPr bwMode="auto">
          <a:xfrm>
            <a:off x="0" y="1285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smtClean="0">
              <a:solidFill>
                <a:prstClr val="black"/>
              </a:solidFill>
              <a:latin typeface="Arial" pitchFamily="34" charset="0"/>
              <a:cs typeface="Arial" pitchFamily="34" charset="0"/>
            </a:endParaRPr>
          </a:p>
        </p:txBody>
      </p:sp>
      <p:sp>
        <p:nvSpPr>
          <p:cNvPr id="3082" name="Rectangle 10"/>
          <p:cNvSpPr>
            <a:spLocks noChangeArrowheads="1"/>
          </p:cNvSpPr>
          <p:nvPr/>
        </p:nvSpPr>
        <p:spPr bwMode="auto">
          <a:xfrm>
            <a:off x="0" y="1943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smtClean="0">
              <a:solidFill>
                <a:prstClr val="black"/>
              </a:solidFill>
              <a:latin typeface="Arial" pitchFamily="34" charset="0"/>
              <a:cs typeface="Arial" pitchFamily="34" charset="0"/>
            </a:endParaRPr>
          </a:p>
        </p:txBody>
      </p:sp>
      <p:sp>
        <p:nvSpPr>
          <p:cNvPr id="3083" name="Rectangle 11"/>
          <p:cNvSpPr>
            <a:spLocks noChangeArrowheads="1"/>
          </p:cNvSpPr>
          <p:nvPr/>
        </p:nvSpPr>
        <p:spPr bwMode="auto">
          <a:xfrm>
            <a:off x="0" y="2495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smtClean="0">
              <a:solidFill>
                <a:prstClr val="black"/>
              </a:solidFill>
              <a:latin typeface="Arial" pitchFamily="34" charset="0"/>
              <a:cs typeface="Arial" pitchFamily="34" charset="0"/>
            </a:endParaRPr>
          </a:p>
        </p:txBody>
      </p:sp>
      <p:sp>
        <p:nvSpPr>
          <p:cNvPr id="3084" name="Rectangle 12"/>
          <p:cNvSpPr>
            <a:spLocks noChangeArrowheads="1"/>
          </p:cNvSpPr>
          <p:nvPr/>
        </p:nvSpPr>
        <p:spPr bwMode="auto">
          <a:xfrm>
            <a:off x="0" y="2962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smtClean="0">
              <a:solidFill>
                <a:prstClr val="black"/>
              </a:solidFill>
              <a:latin typeface="Arial" pitchFamily="34" charset="0"/>
              <a:cs typeface="Arial" pitchFamily="34" charset="0"/>
            </a:endParaRPr>
          </a:p>
        </p:txBody>
      </p:sp>
      <p:sp>
        <p:nvSpPr>
          <p:cNvPr id="3085" name="Rectangle 13"/>
          <p:cNvSpPr>
            <a:spLocks noChangeArrowheads="1"/>
          </p:cNvSpPr>
          <p:nvPr/>
        </p:nvSpPr>
        <p:spPr bwMode="auto">
          <a:xfrm>
            <a:off x="0" y="3429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smtClean="0">
              <a:solidFill>
                <a:prstClr val="black"/>
              </a:solidFill>
              <a:latin typeface="Arial" pitchFamily="34" charset="0"/>
              <a:cs typeface="Arial" pitchFamily="34" charset="0"/>
            </a:endParaRPr>
          </a:p>
        </p:txBody>
      </p:sp>
      <p:sp>
        <p:nvSpPr>
          <p:cNvPr id="615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sp>
        <p:nvSpPr>
          <p:cNvPr id="6153" name="Rectangle 9"/>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smtClean="0">
              <a:solidFill>
                <a:prstClr val="black"/>
              </a:solidFill>
              <a:latin typeface="Arial" pitchFamily="34" charset="0"/>
              <a:cs typeface="Arial" pitchFamily="34" charset="0"/>
            </a:endParaRPr>
          </a:p>
        </p:txBody>
      </p:sp>
      <p:sp>
        <p:nvSpPr>
          <p:cNvPr id="6154" name="Rectangle 10"/>
          <p:cNvSpPr>
            <a:spLocks noChangeArrowheads="1"/>
          </p:cNvSpPr>
          <p:nvPr/>
        </p:nvSpPr>
        <p:spPr bwMode="auto">
          <a:xfrm>
            <a:off x="0" y="1200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smtClean="0">
              <a:solidFill>
                <a:prstClr val="black"/>
              </a:solidFill>
              <a:latin typeface="Arial" pitchFamily="34" charset="0"/>
              <a:cs typeface="Arial" pitchFamily="34" charset="0"/>
            </a:endParaRPr>
          </a:p>
        </p:txBody>
      </p:sp>
      <p:sp>
        <p:nvSpPr>
          <p:cNvPr id="6156" name="Rectangle 12"/>
          <p:cNvSpPr>
            <a:spLocks noChangeArrowheads="1"/>
          </p:cNvSpPr>
          <p:nvPr/>
        </p:nvSpPr>
        <p:spPr bwMode="auto">
          <a:xfrm>
            <a:off x="0" y="1857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smtClean="0">
              <a:solidFill>
                <a:prstClr val="black"/>
              </a:solidFill>
              <a:latin typeface="Arial" pitchFamily="34" charset="0"/>
              <a:cs typeface="Arial" pitchFamily="34" charset="0"/>
            </a:endParaRPr>
          </a:p>
        </p:txBody>
      </p:sp>
      <p:sp>
        <p:nvSpPr>
          <p:cNvPr id="6157" name="Rectangle 13"/>
          <p:cNvSpPr>
            <a:spLocks noChangeArrowheads="1"/>
          </p:cNvSpPr>
          <p:nvPr/>
        </p:nvSpPr>
        <p:spPr bwMode="auto">
          <a:xfrm>
            <a:off x="0" y="2247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smtClean="0">
              <a:solidFill>
                <a:prstClr val="black"/>
              </a:solidFill>
              <a:latin typeface="Arial" pitchFamily="34" charset="0"/>
              <a:cs typeface="Arial" pitchFamily="34" charset="0"/>
            </a:endParaRPr>
          </a:p>
        </p:txBody>
      </p:sp>
      <p:sp>
        <p:nvSpPr>
          <p:cNvPr id="6158" name="Rectangle 14"/>
          <p:cNvSpPr>
            <a:spLocks noChangeArrowheads="1"/>
          </p:cNvSpPr>
          <p:nvPr/>
        </p:nvSpPr>
        <p:spPr bwMode="auto">
          <a:xfrm>
            <a:off x="0" y="2619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smtClean="0">
              <a:solidFill>
                <a:prstClr val="black"/>
              </a:solidFill>
              <a:latin typeface="Arial" pitchFamily="34" charset="0"/>
              <a:cs typeface="Arial" pitchFamily="34" charset="0"/>
            </a:endParaRPr>
          </a:p>
        </p:txBody>
      </p:sp>
      <p:sp>
        <p:nvSpPr>
          <p:cNvPr id="61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sp>
        <p:nvSpPr>
          <p:cNvPr id="3"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sp>
        <p:nvSpPr>
          <p:cNvPr id="5" name="Rectangle 3"/>
          <p:cNvSpPr>
            <a:spLocks noChangeArrowheads="1"/>
          </p:cNvSpPr>
          <p:nvPr/>
        </p:nvSpPr>
        <p:spPr bwMode="auto">
          <a:xfrm>
            <a:off x="0" y="923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smtClean="0">
              <a:solidFill>
                <a:prstClr val="black"/>
              </a:solidFill>
              <a:latin typeface="Arial" pitchFamily="34" charset="0"/>
              <a:cs typeface="Arial" pitchFamily="34" charset="0"/>
            </a:endParaRPr>
          </a:p>
        </p:txBody>
      </p:sp>
      <p:sp>
        <p:nvSpPr>
          <p:cNvPr id="6"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sp>
        <p:nvSpPr>
          <p:cNvPr id="8" name="Rectangle 6"/>
          <p:cNvSpPr>
            <a:spLocks noChangeArrowheads="1"/>
          </p:cNvSpPr>
          <p:nvPr/>
        </p:nvSpPr>
        <p:spPr bwMode="auto">
          <a:xfrm>
            <a:off x="0" y="1114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smtClean="0">
              <a:solidFill>
                <a:prstClr val="black"/>
              </a:solidFill>
              <a:latin typeface="Arial" pitchFamily="34" charset="0"/>
              <a:cs typeface="Arial" pitchFamily="34" charset="0"/>
            </a:endParaRPr>
          </a:p>
        </p:txBody>
      </p:sp>
      <p:sp>
        <p:nvSpPr>
          <p:cNvPr id="9"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sp>
        <p:nvSpPr>
          <p:cNvPr id="11"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sp>
        <p:nvSpPr>
          <p:cNvPr id="13"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sp>
        <p:nvSpPr>
          <p:cNvPr id="14"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sp>
        <p:nvSpPr>
          <p:cNvPr id="17"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sp>
        <p:nvSpPr>
          <p:cNvPr id="6162"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grpSp>
        <p:nvGrpSpPr>
          <p:cNvPr id="4" name="Group 24"/>
          <p:cNvGrpSpPr/>
          <p:nvPr/>
        </p:nvGrpSpPr>
        <p:grpSpPr>
          <a:xfrm>
            <a:off x="467544" y="4797152"/>
            <a:ext cx="2664296" cy="1584176"/>
            <a:chOff x="4211960" y="2204864"/>
            <a:chExt cx="2664296" cy="1584176"/>
          </a:xfrm>
        </p:grpSpPr>
        <p:sp>
          <p:nvSpPr>
            <p:cNvPr id="16" name="Rectangle 15"/>
            <p:cNvSpPr/>
            <p:nvPr/>
          </p:nvSpPr>
          <p:spPr>
            <a:xfrm>
              <a:off x="4860032" y="2204864"/>
              <a:ext cx="1512168" cy="15841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18" name="Straight Connector 17"/>
            <p:cNvCxnSpPr/>
            <p:nvPr/>
          </p:nvCxnSpPr>
          <p:spPr>
            <a:xfrm>
              <a:off x="4283968" y="2996952"/>
              <a:ext cx="259228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4247964" y="2600908"/>
              <a:ext cx="792088"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211960" y="2420888"/>
              <a:ext cx="216024" cy="338554"/>
            </a:xfrm>
            <a:prstGeom prst="rect">
              <a:avLst/>
            </a:prstGeom>
            <a:noFill/>
          </p:spPr>
          <p:txBody>
            <a:bodyPr wrap="square" rtlCol="0">
              <a:spAutoFit/>
            </a:bodyPr>
            <a:lstStyle/>
            <a:p>
              <a:pPr algn="ctr"/>
              <a:r>
                <a:rPr lang="en-GB" sz="1600" dirty="0" smtClean="0">
                  <a:solidFill>
                    <a:prstClr val="black"/>
                  </a:solidFill>
                </a:rPr>
                <a:t>a</a:t>
              </a:r>
              <a:endParaRPr lang="en-GB" sz="1600" dirty="0">
                <a:solidFill>
                  <a:prstClr val="black"/>
                </a:solidFill>
              </a:endParaRPr>
            </a:p>
          </p:txBody>
        </p:sp>
        <p:cxnSp>
          <p:nvCxnSpPr>
            <p:cNvPr id="23" name="Straight Arrow Connector 22"/>
            <p:cNvCxnSpPr/>
            <p:nvPr/>
          </p:nvCxnSpPr>
          <p:spPr>
            <a:xfrm>
              <a:off x="4860032" y="2708920"/>
              <a:ext cx="1512168"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436096" y="2276872"/>
              <a:ext cx="360040" cy="369332"/>
            </a:xfrm>
            <a:prstGeom prst="rect">
              <a:avLst/>
            </a:prstGeom>
            <a:noFill/>
          </p:spPr>
          <p:txBody>
            <a:bodyPr wrap="square" rtlCol="0">
              <a:spAutoFit/>
            </a:bodyPr>
            <a:lstStyle/>
            <a:p>
              <a:pPr algn="ctr"/>
              <a:r>
                <a:rPr lang="en-GB" dirty="0" smtClean="0">
                  <a:solidFill>
                    <a:prstClr val="black"/>
                  </a:solidFill>
                </a:rPr>
                <a:t>g</a:t>
              </a:r>
              <a:endParaRPr lang="en-GB" dirty="0">
                <a:solidFill>
                  <a:prstClr val="black"/>
                </a:solidFill>
              </a:endParaRPr>
            </a:p>
          </p:txBody>
        </p:sp>
      </p:grpSp>
      <p:pic>
        <p:nvPicPr>
          <p:cNvPr id="10"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51520" y="1556792"/>
            <a:ext cx="3486150" cy="533400"/>
          </a:xfrm>
          <a:prstGeom prst="rect">
            <a:avLst/>
          </a:prstGeom>
          <a:noFill/>
        </p:spPr>
      </p:pic>
      <p:pic>
        <p:nvPicPr>
          <p:cNvPr id="12" name="Picture 9"/>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1520" y="2841501"/>
            <a:ext cx="1952625" cy="371475"/>
          </a:xfrm>
          <a:prstGeom prst="rect">
            <a:avLst/>
          </a:prstGeom>
          <a:noFill/>
        </p:spPr>
      </p:pic>
      <p:pic>
        <p:nvPicPr>
          <p:cNvPr id="6155" name="Picture 1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51520" y="3278882"/>
            <a:ext cx="1647825" cy="438150"/>
          </a:xfrm>
          <a:prstGeom prst="rect">
            <a:avLst/>
          </a:prstGeom>
          <a:noFill/>
        </p:spPr>
      </p:pic>
      <p:pic>
        <p:nvPicPr>
          <p:cNvPr id="15" name="Picture 1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51520" y="2204864"/>
            <a:ext cx="2733675" cy="657225"/>
          </a:xfrm>
          <a:prstGeom prst="rect">
            <a:avLst/>
          </a:prstGeom>
          <a:noFill/>
        </p:spPr>
      </p:pic>
      <p:pic>
        <p:nvPicPr>
          <p:cNvPr id="6159" name="Picture 15"/>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51520" y="3838947"/>
            <a:ext cx="2428875" cy="238125"/>
          </a:xfrm>
          <a:prstGeom prst="rect">
            <a:avLst/>
          </a:prstGeom>
          <a:noFill/>
        </p:spPr>
      </p:pic>
      <p:pic>
        <p:nvPicPr>
          <p:cNvPr id="6161" name="Picture 17"/>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51520" y="4246612"/>
            <a:ext cx="2600325" cy="190500"/>
          </a:xfrm>
          <a:prstGeom prst="rect">
            <a:avLst/>
          </a:prstGeom>
          <a:noFill/>
        </p:spPr>
      </p:pic>
      <p:sp>
        <p:nvSpPr>
          <p:cNvPr id="59" name="Rectangle 58"/>
          <p:cNvSpPr/>
          <p:nvPr/>
        </p:nvSpPr>
        <p:spPr>
          <a:xfrm>
            <a:off x="179512" y="1340768"/>
            <a:ext cx="3672408" cy="52565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aphicFrame>
        <p:nvGraphicFramePr>
          <p:cNvPr id="61" name="Chart 60"/>
          <p:cNvGraphicFramePr/>
          <p:nvPr/>
        </p:nvGraphicFramePr>
        <p:xfrm>
          <a:off x="4067944" y="1340768"/>
          <a:ext cx="4104456" cy="2304256"/>
        </p:xfrm>
        <a:graphic>
          <a:graphicData uri="http://schemas.openxmlformats.org/drawingml/2006/chart">
            <c:chart xmlns:c="http://schemas.openxmlformats.org/drawingml/2006/chart" xmlns:r="http://schemas.openxmlformats.org/officeDocument/2006/relationships" r:id="rId8"/>
          </a:graphicData>
        </a:graphic>
      </p:graphicFrame>
      <p:sp>
        <p:nvSpPr>
          <p:cNvPr id="616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sp>
        <p:nvSpPr>
          <p:cNvPr id="6170" name="Rectangle 2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sp>
        <p:nvSpPr>
          <p:cNvPr id="617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pic>
        <p:nvPicPr>
          <p:cNvPr id="6171" name="Picture 27"/>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4067944" y="3789040"/>
            <a:ext cx="4686300" cy="371475"/>
          </a:xfrm>
          <a:prstGeom prst="rect">
            <a:avLst/>
          </a:prstGeom>
          <a:noFill/>
        </p:spPr>
      </p:pic>
      <p:graphicFrame>
        <p:nvGraphicFramePr>
          <p:cNvPr id="72" name="Chart 71"/>
          <p:cNvGraphicFramePr/>
          <p:nvPr/>
        </p:nvGraphicFramePr>
        <p:xfrm>
          <a:off x="4067944" y="4221088"/>
          <a:ext cx="4104456" cy="2376263"/>
        </p:xfrm>
        <a:graphic>
          <a:graphicData uri="http://schemas.openxmlformats.org/drawingml/2006/chart">
            <c:chart xmlns:c="http://schemas.openxmlformats.org/drawingml/2006/chart" xmlns:r="http://schemas.openxmlformats.org/officeDocument/2006/relationships" r:id="rId10"/>
          </a:graphicData>
        </a:graphic>
      </p:graphicFrame>
      <p:sp>
        <p:nvSpPr>
          <p:cNvPr id="73" name="TextBox 72"/>
          <p:cNvSpPr txBox="1"/>
          <p:nvPr/>
        </p:nvSpPr>
        <p:spPr>
          <a:xfrm>
            <a:off x="6876256" y="1484784"/>
            <a:ext cx="1152128" cy="584775"/>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1600" dirty="0" smtClean="0">
                <a:solidFill>
                  <a:prstClr val="black"/>
                </a:solidFill>
              </a:rPr>
              <a:t>Maximum at 133.5°</a:t>
            </a:r>
            <a:endParaRPr lang="en-GB" sz="1600" dirty="0">
              <a:solidFill>
                <a:prstClr val="black"/>
              </a:solidFill>
            </a:endParaRPr>
          </a:p>
        </p:txBody>
      </p:sp>
      <p:sp>
        <p:nvSpPr>
          <p:cNvPr id="74" name="TextBox 73"/>
          <p:cNvSpPr txBox="1"/>
          <p:nvPr/>
        </p:nvSpPr>
        <p:spPr>
          <a:xfrm>
            <a:off x="6948264" y="4293096"/>
            <a:ext cx="1152128" cy="584775"/>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1600" dirty="0" smtClean="0">
                <a:solidFill>
                  <a:prstClr val="black"/>
                </a:solidFill>
              </a:rPr>
              <a:t>Maximum at 77°</a:t>
            </a:r>
            <a:endParaRPr lang="en-GB" sz="1600" dirty="0">
              <a:solidFill>
                <a:prstClr val="black"/>
              </a:solidFill>
            </a:endParaRPr>
          </a:p>
        </p:txBody>
      </p:sp>
      <p:sp>
        <p:nvSpPr>
          <p:cNvPr id="12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pic>
        <p:nvPicPr>
          <p:cNvPr id="12289" name="Picture 1"/>
          <p:cNvPicPr>
            <a:picLocks noChangeAspect="1" noChangeArrowheads="1"/>
          </p:cNvPicPr>
          <p:nvPr/>
        </p:nvPicPr>
        <p:blipFill>
          <a:blip r:embed="rId11" cstate="print">
            <a:clrChange>
              <a:clrFrom>
                <a:srgbClr val="FFFFFF"/>
              </a:clrFrom>
              <a:clrTo>
                <a:srgbClr val="FFFFFF">
                  <a:alpha val="0"/>
                </a:srgbClr>
              </a:clrTo>
            </a:clrChange>
          </a:blip>
          <a:srcRect/>
          <a:stretch>
            <a:fillRect/>
          </a:stretch>
        </p:blipFill>
        <p:spPr bwMode="auto">
          <a:xfrm>
            <a:off x="2699792" y="2924944"/>
            <a:ext cx="533400" cy="190500"/>
          </a:xfrm>
          <a:prstGeom prst="rect">
            <a:avLst/>
          </a:prstGeom>
          <a:noFill/>
        </p:spPr>
      </p:pic>
      <p:sp>
        <p:nvSpPr>
          <p:cNvPr id="122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pic>
        <p:nvPicPr>
          <p:cNvPr id="12291" name="Picture 3"/>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2699792" y="3284984"/>
            <a:ext cx="428625" cy="3143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CTF3 case – Forward TW structure</a:t>
            </a:r>
            <a:endParaRPr lang="en-GB" dirty="0"/>
          </a:p>
        </p:txBody>
      </p:sp>
      <p:sp>
        <p:nvSpPr>
          <p:cNvPr id="17" name="TextBox 16"/>
          <p:cNvSpPr txBox="1"/>
          <p:nvPr/>
        </p:nvSpPr>
        <p:spPr>
          <a:xfrm>
            <a:off x="5508104" y="4398203"/>
            <a:ext cx="3096344" cy="738664"/>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solidFill>
                  <a:prstClr val="black"/>
                </a:solidFill>
              </a:rPr>
              <a:t>It means the minimum input power needs using the fundamental equation is around 1.11MW  for CLIC DB injector. </a:t>
            </a:r>
            <a:endParaRPr lang="en-GB" sz="1400" dirty="0">
              <a:solidFill>
                <a:prstClr val="black"/>
              </a:solidFill>
            </a:endParaRPr>
          </a:p>
        </p:txBody>
      </p:sp>
      <p:sp>
        <p:nvSpPr>
          <p:cNvPr id="20" name="TextBox 19"/>
          <p:cNvSpPr txBox="1"/>
          <p:nvPr/>
        </p:nvSpPr>
        <p:spPr>
          <a:xfrm>
            <a:off x="323528" y="1196752"/>
            <a:ext cx="8280920"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solidFill>
                  <a:prstClr val="black"/>
                </a:solidFill>
              </a:rPr>
              <a:t>Related to pill-box model and by attention to the disk thickness, the maximum R/Q is at 85° phase advance but 75.5° was chosen for CTF3 SHBs before detuning for beam loading compensation. </a:t>
            </a:r>
            <a:endParaRPr lang="en-GB" sz="1600" dirty="0">
              <a:solidFill>
                <a:prstClr val="black"/>
              </a:solidFill>
            </a:endParaRPr>
          </a:p>
        </p:txBody>
      </p:sp>
      <p:sp>
        <p:nvSpPr>
          <p:cNvPr id="23" name="TextBox 22"/>
          <p:cNvSpPr txBox="1"/>
          <p:nvPr/>
        </p:nvSpPr>
        <p:spPr>
          <a:xfrm>
            <a:off x="3923928" y="5262299"/>
            <a:ext cx="4680520"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solidFill>
                  <a:prstClr val="black"/>
                </a:solidFill>
              </a:rPr>
              <a:t>The best thing was done for the CTF3 SHBs with Forward TW structure and it can not be reduced so much then we should look for another structure type.</a:t>
            </a:r>
            <a:endParaRPr lang="en-GB" sz="1600" dirty="0">
              <a:solidFill>
                <a:prstClr val="black"/>
              </a:solidFill>
            </a:endParaRPr>
          </a:p>
        </p:txBody>
      </p:sp>
      <p:graphicFrame>
        <p:nvGraphicFramePr>
          <p:cNvPr id="21" name="Chart 20"/>
          <p:cNvGraphicFramePr/>
          <p:nvPr/>
        </p:nvGraphicFramePr>
        <p:xfrm>
          <a:off x="323528" y="1844824"/>
          <a:ext cx="3960440" cy="244827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p:cNvGraphicFramePr/>
          <p:nvPr/>
        </p:nvGraphicFramePr>
        <p:xfrm>
          <a:off x="4355976" y="1844824"/>
          <a:ext cx="4248472" cy="2448272"/>
        </p:xfrm>
        <a:graphic>
          <a:graphicData uri="http://schemas.openxmlformats.org/drawingml/2006/chart">
            <c:chart xmlns:c="http://schemas.openxmlformats.org/drawingml/2006/chart" xmlns:r="http://schemas.openxmlformats.org/officeDocument/2006/relationships" r:id="rId3"/>
          </a:graphicData>
        </a:graphic>
      </p:graphicFrame>
      <p:sp>
        <p:nvSpPr>
          <p:cNvPr id="16" name="TextBox 15"/>
          <p:cNvSpPr txBox="1"/>
          <p:nvPr/>
        </p:nvSpPr>
        <p:spPr>
          <a:xfrm>
            <a:off x="6012160" y="2453987"/>
            <a:ext cx="1224136" cy="830997"/>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200" dirty="0" smtClean="0">
                <a:solidFill>
                  <a:prstClr val="black"/>
                </a:solidFill>
              </a:rPr>
              <a:t>Maximum is  around 4.8%   that was chosen for CTF3 SHBs.</a:t>
            </a:r>
            <a:endParaRPr lang="en-GB" sz="1200" dirty="0">
              <a:solidFill>
                <a:prstClr val="black"/>
              </a:solidFill>
            </a:endParaRPr>
          </a:p>
        </p:txBody>
      </p:sp>
      <p:cxnSp>
        <p:nvCxnSpPr>
          <p:cNvPr id="27" name="Straight Arrow Connector 26"/>
          <p:cNvCxnSpPr/>
          <p:nvPr/>
        </p:nvCxnSpPr>
        <p:spPr>
          <a:xfrm rot="5400000">
            <a:off x="6624228" y="3839467"/>
            <a:ext cx="108091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4" cstate="print"/>
          <a:srcRect/>
          <a:stretch>
            <a:fillRect/>
          </a:stretch>
        </p:blipFill>
        <p:spPr bwMode="auto">
          <a:xfrm>
            <a:off x="1751657" y="4332159"/>
            <a:ext cx="2100263" cy="2503170"/>
          </a:xfrm>
          <a:prstGeom prst="rect">
            <a:avLst/>
          </a:prstGeom>
          <a:noFill/>
          <a:ln w="9525">
            <a:noFill/>
            <a:miter lim="800000"/>
            <a:headEnd/>
            <a:tailEnd/>
          </a:ln>
        </p:spPr>
      </p:pic>
      <p:sp>
        <p:nvSpPr>
          <p:cNvPr id="13" name="TextBox 12"/>
          <p:cNvSpPr txBox="1"/>
          <p:nvPr/>
        </p:nvSpPr>
        <p:spPr>
          <a:xfrm>
            <a:off x="54605" y="4349990"/>
            <a:ext cx="1728192" cy="116955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1400" dirty="0" smtClean="0">
                <a:solidFill>
                  <a:prstClr val="black"/>
                </a:solidFill>
              </a:rPr>
              <a:t>From </a:t>
            </a:r>
            <a:r>
              <a:rPr lang="it-IT" sz="1400" dirty="0" smtClean="0">
                <a:solidFill>
                  <a:prstClr val="black"/>
                </a:solidFill>
              </a:rPr>
              <a:t>L. Thorndahl presentation (2) for 4 cells model. Finally 6 cells structure was chosen.</a:t>
            </a:r>
            <a:endParaRPr lang="en-GB" sz="1400" dirty="0">
              <a:solidFill>
                <a:prstClr val="black"/>
              </a:solidFill>
            </a:endParaRPr>
          </a:p>
        </p:txBody>
      </p:sp>
      <p:sp>
        <p:nvSpPr>
          <p:cNvPr id="14" name="TextBox 13"/>
          <p:cNvSpPr txBox="1"/>
          <p:nvPr/>
        </p:nvSpPr>
        <p:spPr>
          <a:xfrm>
            <a:off x="3347864" y="4387775"/>
            <a:ext cx="2088232" cy="76944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100" dirty="0" smtClean="0">
                <a:solidFill>
                  <a:prstClr val="black"/>
                </a:solidFill>
              </a:rPr>
              <a:t>The group velocity is increased by increasing the iris radius. The iris radius is about 10cm for 4.8% group velocity.</a:t>
            </a:r>
            <a:endParaRPr lang="en-GB" sz="1100" dirty="0">
              <a:solidFill>
                <a:prstClr val="black"/>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Optimization - II</a:t>
            </a:r>
            <a:endParaRPr lang="en-GB" dirty="0"/>
          </a:p>
        </p:txBody>
      </p:sp>
      <p:graphicFrame>
        <p:nvGraphicFramePr>
          <p:cNvPr id="5" name="Table 4"/>
          <p:cNvGraphicFramePr>
            <a:graphicFrameLocks noGrp="1"/>
          </p:cNvGraphicFramePr>
          <p:nvPr/>
        </p:nvGraphicFramePr>
        <p:xfrm>
          <a:off x="251520" y="1916832"/>
          <a:ext cx="8640961" cy="822960"/>
        </p:xfrm>
        <a:graphic>
          <a:graphicData uri="http://schemas.openxmlformats.org/drawingml/2006/table">
            <a:tbl>
              <a:tblPr>
                <a:tableStyleId>{3C2FFA5D-87B4-456A-9821-1D502468CF0F}</a:tableStyleId>
              </a:tblPr>
              <a:tblGrid>
                <a:gridCol w="682182"/>
                <a:gridCol w="658659"/>
                <a:gridCol w="565443"/>
                <a:gridCol w="733185"/>
                <a:gridCol w="638140"/>
                <a:gridCol w="636966"/>
                <a:gridCol w="756563"/>
                <a:gridCol w="468747"/>
                <a:gridCol w="446946"/>
                <a:gridCol w="446946"/>
                <a:gridCol w="446946"/>
                <a:gridCol w="446946"/>
                <a:gridCol w="446946"/>
                <a:gridCol w="446946"/>
                <a:gridCol w="315344"/>
                <a:gridCol w="504056"/>
              </a:tblGrid>
              <a:tr h="90000">
                <a:tc>
                  <a:txBody>
                    <a:bodyPr/>
                    <a:lstStyle/>
                    <a:p>
                      <a:pPr algn="ctr" fontAlgn="b"/>
                      <a:r>
                        <a:rPr lang="en-GB" sz="900" u="none" strike="noStrike" dirty="0"/>
                        <a:t>number of cells</a:t>
                      </a:r>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phase(deg</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vg/c</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R/Q - cell (</a:t>
                      </a:r>
                      <a:r>
                        <a:rPr lang="el-GR" sz="900" u="none" strike="noStrike" dirty="0"/>
                        <a:t>Ω</a:t>
                      </a:r>
                      <a:r>
                        <a:rPr lang="el-GR" sz="900" u="none" strike="noStrike" dirty="0" smtClean="0"/>
                        <a:t>)</a:t>
                      </a:r>
                      <a:endParaRPr lang="en-GB" sz="900" u="none" strike="noStrike" dirty="0" smtClean="0"/>
                    </a:p>
                    <a:p>
                      <a:pPr algn="ctr" fontAlgn="b"/>
                      <a:endParaRPr lang="el-GR" sz="900" b="0" i="0" u="none" strike="noStrike" dirty="0">
                        <a:solidFill>
                          <a:srgbClr val="000000"/>
                        </a:solidFill>
                        <a:latin typeface="Calibri"/>
                      </a:endParaRPr>
                    </a:p>
                  </a:txBody>
                  <a:tcPr marL="0" marR="0" marT="0" marB="0" anchor="b"/>
                </a:tc>
                <a:tc>
                  <a:txBody>
                    <a:bodyPr/>
                    <a:lstStyle/>
                    <a:p>
                      <a:pPr algn="ctr" fontAlgn="b"/>
                      <a:r>
                        <a:rPr lang="en-GB" sz="900" u="none" strike="noStrike" dirty="0"/>
                        <a:t>R'/Q  (</a:t>
                      </a:r>
                      <a:r>
                        <a:rPr lang="el-GR" sz="900" u="none" strike="noStrike" dirty="0"/>
                        <a:t>Ω/</a:t>
                      </a:r>
                      <a:r>
                        <a:rPr lang="en-GB" sz="900" u="none" strike="noStrike" dirty="0"/>
                        <a:t>m</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R/Q (</a:t>
                      </a:r>
                      <a:r>
                        <a:rPr lang="el-GR" sz="900" u="none" strike="noStrike" dirty="0"/>
                        <a:t>Ω</a:t>
                      </a:r>
                      <a:r>
                        <a:rPr lang="el-GR" sz="900" u="none" strike="noStrike" dirty="0" smtClean="0"/>
                        <a:t>)</a:t>
                      </a:r>
                      <a:endParaRPr lang="en-GB" sz="900" u="none" strike="noStrike" dirty="0" smtClean="0"/>
                    </a:p>
                    <a:p>
                      <a:pPr algn="ctr" fontAlgn="b"/>
                      <a:endParaRPr lang="el-GR" sz="900" b="0" i="0" u="none" strike="noStrike" dirty="0">
                        <a:solidFill>
                          <a:srgbClr val="000000"/>
                        </a:solidFill>
                        <a:latin typeface="Calibri"/>
                      </a:endParaRPr>
                    </a:p>
                  </a:txBody>
                  <a:tcPr marL="0" marR="0" marT="0" marB="0" anchor="b"/>
                </a:tc>
                <a:tc>
                  <a:txBody>
                    <a:bodyPr/>
                    <a:lstStyle/>
                    <a:p>
                      <a:pPr algn="ctr" fontAlgn="b"/>
                      <a:r>
                        <a:rPr lang="en-GB" sz="900" u="none" strike="noStrike"/>
                        <a:t>Input power (KW)</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dirty="0"/>
                        <a:t>r</a:t>
                      </a:r>
                      <a:r>
                        <a:rPr lang="en-GB" sz="900" u="none" strike="noStrike" baseline="-25000" dirty="0"/>
                        <a:t>1</a:t>
                      </a:r>
                      <a:r>
                        <a:rPr lang="en-GB" sz="900" u="none" strike="noStrike" dirty="0"/>
                        <a:t>(mm</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r</a:t>
                      </a:r>
                      <a:r>
                        <a:rPr lang="en-GB" sz="900" u="none" strike="noStrike" baseline="-25000" dirty="0"/>
                        <a:t>2</a:t>
                      </a:r>
                      <a:r>
                        <a:rPr lang="en-GB" sz="900" u="none" strike="noStrike" dirty="0"/>
                        <a:t>(mm</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r</a:t>
                      </a:r>
                      <a:r>
                        <a:rPr lang="en-GB" sz="900" u="none" strike="noStrike" baseline="-25000" dirty="0"/>
                        <a:t>c</a:t>
                      </a:r>
                      <a:r>
                        <a:rPr lang="en-GB" sz="900" u="none" strike="noStrike" dirty="0"/>
                        <a:t>(mm</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l-GR" sz="900" u="none" strike="noStrike" dirty="0"/>
                        <a:t>θ</a:t>
                      </a:r>
                      <a:r>
                        <a:rPr lang="en-GB" sz="900" u="none" strike="noStrike" baseline="-25000" dirty="0"/>
                        <a:t>c</a:t>
                      </a:r>
                      <a:r>
                        <a:rPr lang="en-GB" sz="900" u="none" strike="noStrike" dirty="0"/>
                        <a:t>(deg</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l</a:t>
                      </a:r>
                      <a:r>
                        <a:rPr lang="en-GB" sz="900" u="none" strike="noStrike" baseline="-25000" dirty="0"/>
                        <a:t>c</a:t>
                      </a:r>
                      <a:r>
                        <a:rPr lang="en-GB" sz="900" u="none" strike="noStrike" dirty="0"/>
                        <a:t>(mm</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r</a:t>
                      </a:r>
                      <a:r>
                        <a:rPr lang="en-GB" sz="900" u="none" strike="noStrike" baseline="-25000" dirty="0"/>
                        <a:t>n</a:t>
                      </a:r>
                      <a:r>
                        <a:rPr lang="en-GB" sz="900" u="none" strike="noStrike" dirty="0"/>
                        <a:t>(mm</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t(mm</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smtClean="0"/>
                        <a:t>g/l</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a:t>phase velocity/c</a:t>
                      </a:r>
                      <a:endParaRPr lang="en-GB" sz="900" b="0" i="0" u="none" strike="noStrike">
                        <a:solidFill>
                          <a:srgbClr val="000000"/>
                        </a:solidFill>
                        <a:latin typeface="Calibri"/>
                      </a:endParaRPr>
                    </a:p>
                  </a:txBody>
                  <a:tcPr marL="0" marR="0" marT="0" marB="0" anchor="b"/>
                </a:tc>
              </a:tr>
              <a:tr h="127248">
                <a:tc>
                  <a:txBody>
                    <a:bodyPr/>
                    <a:lstStyle/>
                    <a:p>
                      <a:pPr algn="ctr" fontAlgn="b"/>
                      <a:r>
                        <a:rPr lang="en-GB" sz="900" u="none" strike="noStrike"/>
                        <a:t>3</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105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10.86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142.76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1337.61</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428.28</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100.79</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169.8</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186.35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164.9</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75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49.04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6.13</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12.26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0.45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0.61</a:t>
                      </a:r>
                      <a:endParaRPr lang="en-GB" sz="900" b="0" i="0" u="none" strike="noStrike">
                        <a:solidFill>
                          <a:srgbClr val="000000"/>
                        </a:solidFill>
                        <a:latin typeface="Calibri"/>
                      </a:endParaRPr>
                    </a:p>
                  </a:txBody>
                  <a:tcPr marL="0" marR="0" marT="0" marB="0" anchor="b"/>
                </a:tc>
              </a:tr>
              <a:tr h="90000">
                <a:tc>
                  <a:txBody>
                    <a:bodyPr/>
                    <a:lstStyle/>
                    <a:p>
                      <a:pPr algn="ctr" fontAlgn="b"/>
                      <a:r>
                        <a:rPr lang="en-GB" sz="900" u="none" strike="noStrike"/>
                        <a:t>3</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120</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12.2</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163</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1336.35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489</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86.81</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152.9</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167.8</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148.49</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89</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44.16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5.52</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11.04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0.44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0.61</a:t>
                      </a:r>
                      <a:endParaRPr lang="en-GB" sz="900" b="0" i="0" u="none" strike="noStrike">
                        <a:solidFill>
                          <a:srgbClr val="000000"/>
                        </a:solidFill>
                        <a:latin typeface="Calibri"/>
                      </a:endParaRPr>
                    </a:p>
                  </a:txBody>
                  <a:tcPr marL="0" marR="0" marT="0" marB="0" anchor="b"/>
                </a:tc>
              </a:tr>
              <a:tr h="90000">
                <a:tc>
                  <a:txBody>
                    <a:bodyPr/>
                    <a:lstStyle/>
                    <a:p>
                      <a:pPr algn="ctr" fontAlgn="b"/>
                      <a:r>
                        <a:rPr lang="en-GB" sz="900" u="none" strike="noStrike"/>
                        <a:t>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105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14.34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142.16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1331.96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568.64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75.04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159.55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175.1</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154.94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87</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46.08</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5.76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11.52</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0.46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0.61</a:t>
                      </a:r>
                      <a:endParaRPr lang="en-GB" sz="900" b="0" i="0" u="none" strike="noStrike">
                        <a:solidFill>
                          <a:srgbClr val="000000"/>
                        </a:solidFill>
                        <a:latin typeface="Calibri"/>
                      </a:endParaRPr>
                    </a:p>
                  </a:txBody>
                  <a:tcPr marL="0" marR="0" marT="0" marB="0" anchor="b"/>
                </a:tc>
              </a:tr>
              <a:tr h="90000">
                <a:tc>
                  <a:txBody>
                    <a:bodyPr/>
                    <a:lstStyle/>
                    <a:p>
                      <a:pPr algn="ctr" fontAlgn="b"/>
                      <a:r>
                        <a:rPr lang="en-GB" sz="900" u="none" strike="noStrike"/>
                        <a:t>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105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16.14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126.89</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dirty="0"/>
                        <a:t>1314.05</a:t>
                      </a:r>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634.45</a:t>
                      </a:r>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a:t>67.07</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162.88</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178.75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158.17</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95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47.04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5.88</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11.76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0.54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dirty="0"/>
                        <a:t>0.61</a:t>
                      </a:r>
                      <a:endParaRPr lang="en-GB" sz="900" b="0" i="0" u="none" strike="noStrike" dirty="0">
                        <a:solidFill>
                          <a:srgbClr val="000000"/>
                        </a:solidFill>
                        <a:latin typeface="Calibri"/>
                      </a:endParaRPr>
                    </a:p>
                  </a:txBody>
                  <a:tcPr marL="0" marR="0" marT="0" marB="0" anchor="b"/>
                </a:tc>
              </a:tr>
            </a:tbl>
          </a:graphicData>
        </a:graphic>
      </p:graphicFrame>
      <p:pic>
        <p:nvPicPr>
          <p:cNvPr id="7" name="Picture 6" descr="pic3.bmp"/>
          <p:cNvPicPr>
            <a:picLocks noChangeAspect="1"/>
          </p:cNvPicPr>
          <p:nvPr/>
        </p:nvPicPr>
        <p:blipFill>
          <a:blip r:embed="rId2" cstate="print"/>
          <a:stretch>
            <a:fillRect/>
          </a:stretch>
        </p:blipFill>
        <p:spPr>
          <a:xfrm>
            <a:off x="179512" y="2780928"/>
            <a:ext cx="3070860" cy="2305050"/>
          </a:xfrm>
          <a:prstGeom prst="rect">
            <a:avLst/>
          </a:prstGeom>
        </p:spPr>
      </p:pic>
      <p:pic>
        <p:nvPicPr>
          <p:cNvPr id="8" name="Picture 7" descr="pic4.bmp"/>
          <p:cNvPicPr>
            <a:picLocks noChangeAspect="1"/>
          </p:cNvPicPr>
          <p:nvPr/>
        </p:nvPicPr>
        <p:blipFill>
          <a:blip r:embed="rId3" cstate="print"/>
          <a:stretch>
            <a:fillRect/>
          </a:stretch>
        </p:blipFill>
        <p:spPr>
          <a:xfrm>
            <a:off x="3635896" y="2780928"/>
            <a:ext cx="2560320" cy="2933700"/>
          </a:xfrm>
          <a:prstGeom prst="rect">
            <a:avLst/>
          </a:prstGeom>
        </p:spPr>
      </p:pic>
      <p:sp>
        <p:nvSpPr>
          <p:cNvPr id="10" name="Rectangle 9"/>
          <p:cNvSpPr/>
          <p:nvPr/>
        </p:nvSpPr>
        <p:spPr>
          <a:xfrm>
            <a:off x="251520" y="1484784"/>
            <a:ext cx="3883692" cy="338554"/>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GB" sz="1600" dirty="0" smtClean="0">
                <a:solidFill>
                  <a:prstClr val="black"/>
                </a:solidFill>
              </a:rPr>
              <a:t>another HFSS models with a little better R/Q</a:t>
            </a:r>
            <a:endParaRPr lang="en-GB" sz="1600" dirty="0">
              <a:solidFill>
                <a:prstClr val="black"/>
              </a:solidFill>
            </a:endParaRPr>
          </a:p>
        </p:txBody>
      </p:sp>
      <p:sp>
        <p:nvSpPr>
          <p:cNvPr id="11" name="TextBox 10"/>
          <p:cNvSpPr txBox="1"/>
          <p:nvPr/>
        </p:nvSpPr>
        <p:spPr>
          <a:xfrm>
            <a:off x="6516216" y="2996952"/>
            <a:ext cx="2232248" cy="1077218"/>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solidFill>
                  <a:prstClr val="black"/>
                </a:solidFill>
              </a:rPr>
              <a:t>It is possible to reduce the power a little. For example to 75 KW from 80 KW in last slide.</a:t>
            </a:r>
            <a:endParaRPr lang="en-GB" sz="1600" dirty="0">
              <a:solidFill>
                <a:prstClr val="black"/>
              </a:solidFill>
            </a:endParaRPr>
          </a:p>
        </p:txBody>
      </p:sp>
      <p:sp>
        <p:nvSpPr>
          <p:cNvPr id="12" name="Oval 11"/>
          <p:cNvSpPr/>
          <p:nvPr/>
        </p:nvSpPr>
        <p:spPr>
          <a:xfrm>
            <a:off x="4333305" y="2466230"/>
            <a:ext cx="432048" cy="1440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14" name="Straight Arrow Connector 13"/>
          <p:cNvCxnSpPr>
            <a:stCxn id="12" idx="5"/>
            <a:endCxn id="11" idx="1"/>
          </p:cNvCxnSpPr>
          <p:nvPr/>
        </p:nvCxnSpPr>
        <p:spPr>
          <a:xfrm rot="16200000" flipH="1">
            <a:off x="5135945" y="2155290"/>
            <a:ext cx="946406" cy="18141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372200" y="4221088"/>
            <a:ext cx="2520280" cy="206210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solidFill>
                  <a:prstClr val="black"/>
                </a:solidFill>
              </a:rPr>
              <a:t>After choosing the structure we can work to optimize cells depend on all parameters affect the design like beam loading, HOMs, minimum wall thickness for cooling water pipe holes and ...</a:t>
            </a:r>
            <a:endParaRPr lang="en-GB" sz="1600" dirty="0">
              <a:solidFill>
                <a:prstClr val="black"/>
              </a:solidFill>
            </a:endParaRPr>
          </a:p>
        </p:txBody>
      </p:sp>
      <p:sp>
        <p:nvSpPr>
          <p:cNvPr id="13" name="TextBox 12"/>
          <p:cNvSpPr txBox="1"/>
          <p:nvPr/>
        </p:nvSpPr>
        <p:spPr>
          <a:xfrm>
            <a:off x="191064" y="5589240"/>
            <a:ext cx="4164912" cy="116955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solidFill>
                  <a:prstClr val="black"/>
                </a:solidFill>
              </a:rPr>
              <a:t>It is the definition of drain time as was introduce by L. Thorndahl et al.(2) . This time is used to find the number of bunches  passages during phase switching. For FTW case it is about 8% less (</a:t>
            </a:r>
            <a:r>
              <a:rPr lang="el-GR" sz="1400" dirty="0" smtClean="0">
                <a:solidFill>
                  <a:prstClr val="black"/>
                </a:solidFill>
              </a:rPr>
              <a:t>τ</a:t>
            </a:r>
            <a:r>
              <a:rPr lang="en-GB" sz="1400" dirty="0" smtClean="0">
                <a:solidFill>
                  <a:prstClr val="black"/>
                </a:solidFill>
              </a:rPr>
              <a:t>’≈9ns) and for BTW case it is about 20 % more than filling time(</a:t>
            </a:r>
            <a:r>
              <a:rPr lang="el-GR" sz="1400" dirty="0" smtClean="0">
                <a:solidFill>
                  <a:prstClr val="black"/>
                </a:solidFill>
              </a:rPr>
              <a:t>τ</a:t>
            </a:r>
            <a:r>
              <a:rPr lang="en-GB" sz="1400" dirty="0" smtClean="0">
                <a:solidFill>
                  <a:prstClr val="black"/>
                </a:solidFill>
              </a:rPr>
              <a:t>’≈12ns).</a:t>
            </a:r>
            <a:endParaRPr lang="en-GB" sz="1400" dirty="0">
              <a:solidFill>
                <a:prstClr val="black"/>
              </a:solidFill>
            </a:endParaRPr>
          </a:p>
        </p:txBody>
      </p:sp>
      <p:sp>
        <p:nvSpPr>
          <p:cNvPr id="5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sp>
        <p:nvSpPr>
          <p:cNvPr id="51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solidFill>
                <a:prstClr val="black"/>
              </a:solidFill>
            </a:endParaRPr>
          </a:p>
        </p:txBody>
      </p:sp>
      <p:pic>
        <p:nvPicPr>
          <p:cNvPr id="5123"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51520" y="5229200"/>
            <a:ext cx="2543175" cy="3429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fig1.png"/>
          <p:cNvPicPr>
            <a:picLocks noChangeAspect="1"/>
          </p:cNvPicPr>
          <p:nvPr/>
        </p:nvPicPr>
        <p:blipFill>
          <a:blip r:embed="rId2" cstate="print"/>
          <a:stretch>
            <a:fillRect/>
          </a:stretch>
        </p:blipFill>
        <p:spPr>
          <a:xfrm>
            <a:off x="179512" y="1987715"/>
            <a:ext cx="3634286" cy="3314286"/>
          </a:xfrm>
          <a:prstGeom prst="rect">
            <a:avLst/>
          </a:prstGeom>
        </p:spPr>
      </p:pic>
      <p:sp>
        <p:nvSpPr>
          <p:cNvPr id="2" name="Title 1"/>
          <p:cNvSpPr>
            <a:spLocks noGrp="1"/>
          </p:cNvSpPr>
          <p:nvPr>
            <p:ph type="title"/>
          </p:nvPr>
        </p:nvSpPr>
        <p:spPr>
          <a:xfrm>
            <a:off x="457200" y="0"/>
            <a:ext cx="8229600" cy="1556792"/>
          </a:xfrm>
        </p:spPr>
        <p:txBody>
          <a:bodyPr>
            <a:normAutofit/>
          </a:bodyPr>
          <a:lstStyle/>
          <a:p>
            <a:r>
              <a:rPr lang="en-US" sz="4000" dirty="0" smtClean="0"/>
              <a:t>Phase Switching Model and the Power Source Bandwidth</a:t>
            </a:r>
            <a:endParaRPr lang="en-US" sz="4000" dirty="0"/>
          </a:p>
        </p:txBody>
      </p:sp>
      <p:sp>
        <p:nvSpPr>
          <p:cNvPr id="4" name="Date Placeholder 3"/>
          <p:cNvSpPr>
            <a:spLocks noGrp="1"/>
          </p:cNvSpPr>
          <p:nvPr>
            <p:ph type="dt" sz="half" idx="10"/>
          </p:nvPr>
        </p:nvSpPr>
        <p:spPr/>
        <p:txBody>
          <a:bodyPr/>
          <a:lstStyle/>
          <a:p>
            <a:r>
              <a:rPr lang="en-GB" dirty="0" smtClean="0">
                <a:solidFill>
                  <a:prstClr val="black">
                    <a:tint val="75000"/>
                  </a:prstClr>
                </a:solidFill>
              </a:rPr>
              <a:t>Hamed Shaker</a:t>
            </a:r>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dirty="0" smtClean="0">
                <a:solidFill>
                  <a:prstClr val="black">
                    <a:tint val="75000"/>
                  </a:prstClr>
                </a:solidFill>
              </a:rPr>
              <a:t>LCWS 2011 - Granada</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E88829A8-DA49-4AE3-829D-6CC8E347847B}" type="slidenum">
              <a:rPr lang="en-GB" smtClean="0">
                <a:solidFill>
                  <a:prstClr val="black">
                    <a:tint val="75000"/>
                  </a:prstClr>
                </a:solidFill>
              </a:rPr>
              <a:pPr/>
              <a:t>8</a:t>
            </a:fld>
            <a:endParaRPr lang="en-GB">
              <a:solidFill>
                <a:prstClr val="black">
                  <a:tint val="75000"/>
                </a:prstClr>
              </a:solidFill>
            </a:endParaRPr>
          </a:p>
        </p:txBody>
      </p:sp>
      <p:sp>
        <p:nvSpPr>
          <p:cNvPr id="8" name="TextBox 7"/>
          <p:cNvSpPr txBox="1"/>
          <p:nvPr/>
        </p:nvSpPr>
        <p:spPr>
          <a:xfrm>
            <a:off x="3074346" y="1700808"/>
            <a:ext cx="36004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smtClean="0">
                <a:solidFill>
                  <a:prstClr val="black"/>
                </a:solidFill>
              </a:rPr>
              <a:t>C</a:t>
            </a:r>
            <a:endParaRPr lang="en-US" dirty="0">
              <a:solidFill>
                <a:prstClr val="black"/>
              </a:solidFill>
            </a:endParaRPr>
          </a:p>
        </p:txBody>
      </p:sp>
      <p:sp>
        <p:nvSpPr>
          <p:cNvPr id="9" name="TextBox 8"/>
          <p:cNvSpPr txBox="1"/>
          <p:nvPr/>
        </p:nvSpPr>
        <p:spPr>
          <a:xfrm>
            <a:off x="1979712" y="1700808"/>
            <a:ext cx="36004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smtClean="0">
                <a:solidFill>
                  <a:prstClr val="black"/>
                </a:solidFill>
              </a:rPr>
              <a:t>B</a:t>
            </a:r>
            <a:endParaRPr lang="en-US" dirty="0">
              <a:solidFill>
                <a:prstClr val="black"/>
              </a:solidFill>
            </a:endParaRPr>
          </a:p>
        </p:txBody>
      </p:sp>
      <p:sp>
        <p:nvSpPr>
          <p:cNvPr id="10" name="TextBox 9"/>
          <p:cNvSpPr txBox="1"/>
          <p:nvPr/>
        </p:nvSpPr>
        <p:spPr>
          <a:xfrm>
            <a:off x="856612" y="1700808"/>
            <a:ext cx="36004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smtClean="0">
                <a:solidFill>
                  <a:prstClr val="black"/>
                </a:solidFill>
              </a:rPr>
              <a:t>A</a:t>
            </a:r>
            <a:endParaRPr lang="en-US" dirty="0">
              <a:solidFill>
                <a:prstClr val="black"/>
              </a:solidFill>
            </a:endParaRPr>
          </a:p>
        </p:txBody>
      </p:sp>
      <p:sp>
        <p:nvSpPr>
          <p:cNvPr id="430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solidFill>
                <a:prstClr val="black"/>
              </a:solidFill>
            </a:endParaRPr>
          </a:p>
        </p:txBody>
      </p:sp>
      <p:sp>
        <p:nvSpPr>
          <p:cNvPr id="430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solidFill>
                <a:prstClr val="black"/>
              </a:solidFill>
            </a:endParaRPr>
          </a:p>
        </p:txBody>
      </p:sp>
      <p:sp>
        <p:nvSpPr>
          <p:cNvPr id="14" name="TextBox 13"/>
          <p:cNvSpPr txBox="1"/>
          <p:nvPr/>
        </p:nvSpPr>
        <p:spPr>
          <a:xfrm>
            <a:off x="3707904" y="3645024"/>
            <a:ext cx="4896544"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solidFill>
                  <a:prstClr val="black"/>
                </a:solidFill>
              </a:rPr>
              <a:t>At f</a:t>
            </a:r>
            <a:r>
              <a:rPr lang="en-US" sz="1600" baseline="-25000" dirty="0" smtClean="0">
                <a:solidFill>
                  <a:prstClr val="black"/>
                </a:solidFill>
              </a:rPr>
              <a:t>0</a:t>
            </a:r>
            <a:r>
              <a:rPr lang="en-US" sz="1600" dirty="0" smtClean="0">
                <a:solidFill>
                  <a:prstClr val="black"/>
                </a:solidFill>
                <a:sym typeface="Symbol"/>
              </a:rPr>
              <a:t></a:t>
            </a:r>
            <a:r>
              <a:rPr lang="en-US" sz="1600" dirty="0" smtClean="0">
                <a:solidFill>
                  <a:prstClr val="black"/>
                </a:solidFill>
              </a:rPr>
              <a:t>f</a:t>
            </a:r>
            <a:r>
              <a:rPr lang="en-US" sz="1600" baseline="-25000" dirty="0" smtClean="0">
                <a:solidFill>
                  <a:prstClr val="black"/>
                </a:solidFill>
              </a:rPr>
              <a:t>s</a:t>
            </a:r>
            <a:r>
              <a:rPr lang="en-US" sz="1600" dirty="0" smtClean="0">
                <a:solidFill>
                  <a:prstClr val="black"/>
                </a:solidFill>
              </a:rPr>
              <a:t> (499.75</a:t>
            </a:r>
            <a:r>
              <a:rPr lang="en-US" sz="1600" dirty="0" smtClean="0">
                <a:solidFill>
                  <a:prstClr val="black"/>
                </a:solidFill>
                <a:sym typeface="Symbol"/>
              </a:rPr>
              <a:t>  50 MHz) </a:t>
            </a:r>
            <a:r>
              <a:rPr lang="en-US" sz="1600" dirty="0" smtClean="0">
                <a:solidFill>
                  <a:prstClr val="black"/>
                </a:solidFill>
              </a:rPr>
              <a:t>frequencies the amplitude is half of f</a:t>
            </a:r>
            <a:r>
              <a:rPr lang="en-US" sz="1600" baseline="-25000" dirty="0" smtClean="0">
                <a:solidFill>
                  <a:prstClr val="black"/>
                </a:solidFill>
              </a:rPr>
              <a:t>0</a:t>
            </a:r>
            <a:r>
              <a:rPr lang="en-US" sz="1600" dirty="0" smtClean="0">
                <a:solidFill>
                  <a:prstClr val="black"/>
                </a:solidFill>
              </a:rPr>
              <a:t> frequency. By this fact that the bandwidth is measured from the frequencies that power consumption is half , the BW is about </a:t>
            </a:r>
            <a:r>
              <a:rPr lang="en-US" sz="1600" dirty="0" smtClean="0">
                <a:solidFill>
                  <a:prstClr val="black"/>
                </a:solidFill>
                <a:sym typeface="Symbol"/>
              </a:rPr>
              <a:t>57.7 MHz or 11.5%.</a:t>
            </a:r>
            <a:r>
              <a:rPr lang="en-US" sz="1600" dirty="0" smtClean="0">
                <a:solidFill>
                  <a:prstClr val="black"/>
                </a:solidFill>
              </a:rPr>
              <a:t>    </a:t>
            </a:r>
            <a:endParaRPr lang="en-US" sz="1600" dirty="0">
              <a:solidFill>
                <a:prstClr val="black"/>
              </a:solidFill>
            </a:endParaRPr>
          </a:p>
        </p:txBody>
      </p:sp>
      <p:sp>
        <p:nvSpPr>
          <p:cNvPr id="450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solidFill>
                <a:prstClr val="black"/>
              </a:solidFill>
            </a:endParaRPr>
          </a:p>
        </p:txBody>
      </p:sp>
      <p:sp>
        <p:nvSpPr>
          <p:cNvPr id="450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solidFill>
                <a:prstClr val="black"/>
              </a:solidFill>
            </a:endParaRPr>
          </a:p>
        </p:txBody>
      </p:sp>
      <p:sp>
        <p:nvSpPr>
          <p:cNvPr id="18" name="Oval 17"/>
          <p:cNvSpPr/>
          <p:nvPr/>
        </p:nvSpPr>
        <p:spPr>
          <a:xfrm>
            <a:off x="6444208" y="2780366"/>
            <a:ext cx="1728192" cy="6480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9" name="Straight Arrow Connector 18"/>
          <p:cNvCxnSpPr/>
          <p:nvPr/>
        </p:nvCxnSpPr>
        <p:spPr>
          <a:xfrm flipH="1">
            <a:off x="6256650" y="3299498"/>
            <a:ext cx="288032"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707904" y="4797152"/>
            <a:ext cx="4896544"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solidFill>
                  <a:prstClr val="black"/>
                </a:solidFill>
              </a:rPr>
              <a:t>The BW of CTF3 SHBs sources  - that are TWT structures -are about 160 MHz (10.7 %)  then they have capability of phase switching at less than 4 ns.    </a:t>
            </a:r>
            <a:endParaRPr lang="en-US" sz="1600" dirty="0">
              <a:solidFill>
                <a:prstClr val="black"/>
              </a:solidFill>
            </a:endParaRPr>
          </a:p>
        </p:txBody>
      </p:sp>
      <p:sp>
        <p:nvSpPr>
          <p:cNvPr id="3"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solidFill>
                <a:prstClr val="black"/>
              </a:solidFill>
            </a:endParaRPr>
          </a:p>
        </p:txBody>
      </p:sp>
      <p:pic>
        <p:nvPicPr>
          <p:cNvPr id="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716213" y="1946920"/>
            <a:ext cx="5248275" cy="762000"/>
          </a:xfrm>
          <a:prstGeom prst="rect">
            <a:avLst/>
          </a:prstGeom>
          <a:noFill/>
        </p:spPr>
      </p:pic>
      <p:sp>
        <p:nvSpPr>
          <p:cNvPr id="11"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solidFill>
                <a:prstClr val="black"/>
              </a:solidFill>
            </a:endParaRPr>
          </a:p>
        </p:txBody>
      </p:sp>
      <p:pic>
        <p:nvPicPr>
          <p:cNvPr id="12"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750884" y="2924944"/>
            <a:ext cx="4381500" cy="4000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solidFill>
                  <a:prstClr val="black"/>
                </a:solidFill>
              </a:rPr>
              <a:t>180° </a:t>
            </a:r>
            <a:r>
              <a:rPr lang="en-US" sz="3600" dirty="0" smtClean="0"/>
              <a:t>Phase flipping test</a:t>
            </a:r>
            <a:endParaRPr lang="en-US" sz="3600" dirty="0"/>
          </a:p>
        </p:txBody>
      </p:sp>
      <p:pic>
        <p:nvPicPr>
          <p:cNvPr id="6" name="Content Placeholder 5" descr="RTOScreenshot_2013-01-22_0_163721.png"/>
          <p:cNvPicPr>
            <a:picLocks noGrp="1" noChangeAspect="1"/>
          </p:cNvPicPr>
          <p:nvPr>
            <p:ph idx="1"/>
          </p:nvPr>
        </p:nvPicPr>
        <p:blipFill>
          <a:blip r:embed="rId2" cstate="print"/>
          <a:stretch>
            <a:fillRect/>
          </a:stretch>
        </p:blipFill>
        <p:spPr>
          <a:xfrm>
            <a:off x="228600" y="1371600"/>
            <a:ext cx="6503882" cy="4877912"/>
          </a:xfrm>
        </p:spPr>
      </p:pic>
      <p:sp>
        <p:nvSpPr>
          <p:cNvPr id="5" name="Slide Number Placeholder 4"/>
          <p:cNvSpPr>
            <a:spLocks noGrp="1"/>
          </p:cNvSpPr>
          <p:nvPr>
            <p:ph type="sldNum" sz="quarter" idx="12"/>
          </p:nvPr>
        </p:nvSpPr>
        <p:spPr/>
        <p:txBody>
          <a:bodyPr/>
          <a:lstStyle/>
          <a:p>
            <a:fld id="{DA53BD3B-4BD3-48CE-9F87-A19E61665839}" type="slidenum">
              <a:rPr lang="en-US" smtClean="0"/>
              <a:pPr/>
              <a:t>9</a:t>
            </a:fld>
            <a:endParaRPr lang="en-US"/>
          </a:p>
        </p:txBody>
      </p:sp>
      <p:sp>
        <p:nvSpPr>
          <p:cNvPr id="3" name="Footer Placeholder 2"/>
          <p:cNvSpPr>
            <a:spLocks noGrp="1"/>
          </p:cNvSpPr>
          <p:nvPr>
            <p:ph type="ftr" sz="quarter" idx="11"/>
          </p:nvPr>
        </p:nvSpPr>
        <p:spPr/>
        <p:txBody>
          <a:bodyPr/>
          <a:lstStyle/>
          <a:p>
            <a:r>
              <a:rPr lang="en-US" smtClean="0"/>
              <a:t>CLIC Workshop 2013</a:t>
            </a:r>
            <a:endParaRPr lang="en-US"/>
          </a:p>
        </p:txBody>
      </p:sp>
      <p:sp>
        <p:nvSpPr>
          <p:cNvPr id="9" name="Rectangle 8"/>
          <p:cNvSpPr/>
          <p:nvPr/>
        </p:nvSpPr>
        <p:spPr>
          <a:xfrm>
            <a:off x="6822744" y="1220688"/>
            <a:ext cx="2239951" cy="33855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GB" sz="1600" dirty="0" smtClean="0"/>
              <a:t>Borrowed from Steffen</a:t>
            </a:r>
            <a:endParaRPr lang="en-GB" sz="1600" dirty="0"/>
          </a:p>
        </p:txBody>
      </p:sp>
      <p:sp>
        <p:nvSpPr>
          <p:cNvPr id="10" name="Rectangle 9"/>
          <p:cNvSpPr/>
          <p:nvPr/>
        </p:nvSpPr>
        <p:spPr>
          <a:xfrm>
            <a:off x="6819605" y="1904480"/>
            <a:ext cx="2239952" cy="95410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GB" sz="1400" dirty="0" smtClean="0"/>
              <a:t>This measurement was done for a 800 MHz IOT with about 6MHz band-width.</a:t>
            </a:r>
            <a:endParaRPr lang="en-GB" sz="1400" dirty="0"/>
          </a:p>
        </p:txBody>
      </p:sp>
      <p:sp>
        <p:nvSpPr>
          <p:cNvPr id="11" name="Rectangle 10"/>
          <p:cNvSpPr/>
          <p:nvPr/>
        </p:nvSpPr>
        <p:spPr>
          <a:xfrm>
            <a:off x="6819605" y="4063625"/>
            <a:ext cx="2239952" cy="138499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GB" sz="1400" dirty="0" smtClean="0"/>
              <a:t>About 100ns is needed for switching for 6 MHz band-width then about 60 MHz band-width is needed for 10ns switching as was shown in the previous slide.</a:t>
            </a:r>
            <a:endParaRPr lang="en-GB" sz="1400" dirty="0"/>
          </a:p>
        </p:txBody>
      </p:sp>
      <p:sp>
        <p:nvSpPr>
          <p:cNvPr id="12" name="Rectangle 11"/>
          <p:cNvSpPr/>
          <p:nvPr/>
        </p:nvSpPr>
        <p:spPr>
          <a:xfrm>
            <a:off x="0" y="0"/>
            <a:ext cx="2239951" cy="83099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GB" sz="1600" b="1" dirty="0" smtClean="0"/>
              <a:t>Done at the end of 2012 that confirmed the analytical result</a:t>
            </a:r>
            <a:endParaRPr lang="en-GB" sz="1600"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10.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templat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487</TotalTime>
  <Words>3365</Words>
  <Application>Microsoft Office PowerPoint</Application>
  <PresentationFormat>On-screen Show (4:3)</PresentationFormat>
  <Paragraphs>926</Paragraphs>
  <Slides>30</Slides>
  <Notes>4</Notes>
  <HiddenSlides>0</HiddenSlides>
  <MMClips>0</MMClips>
  <ScaleCrop>false</ScaleCrop>
  <HeadingPairs>
    <vt:vector size="6" baseType="variant">
      <vt:variant>
        <vt:lpstr>Theme</vt:lpstr>
      </vt:variant>
      <vt:variant>
        <vt:i4>10</vt:i4>
      </vt:variant>
      <vt:variant>
        <vt:lpstr>Embedded OLE Servers</vt:lpstr>
      </vt:variant>
      <vt:variant>
        <vt:i4>1</vt:i4>
      </vt:variant>
      <vt:variant>
        <vt:lpstr>Slide Titles</vt:lpstr>
      </vt:variant>
      <vt:variant>
        <vt:i4>30</vt:i4>
      </vt:variant>
    </vt:vector>
  </HeadingPairs>
  <TitlesOfParts>
    <vt:vector size="41" baseType="lpstr">
      <vt:lpstr>Adjacency</vt:lpstr>
      <vt:lpstr>Office Theme</vt:lpstr>
      <vt:lpstr>1_Office Theme</vt:lpstr>
      <vt:lpstr>2_Office Theme</vt:lpstr>
      <vt:lpstr>3_Office Theme</vt:lpstr>
      <vt:lpstr>5_Office Theme</vt:lpstr>
      <vt:lpstr>4_Office Theme</vt:lpstr>
      <vt:lpstr>6_Office Theme</vt:lpstr>
      <vt:lpstr>template</vt:lpstr>
      <vt:lpstr>7_Office Theme</vt:lpstr>
      <vt:lpstr>Equation</vt:lpstr>
      <vt:lpstr>My Works Review </vt:lpstr>
      <vt:lpstr>Timeline-2011</vt:lpstr>
      <vt:lpstr>Powering – CTF3 vs. CLIC DB</vt:lpstr>
      <vt:lpstr>Fundamental Equation</vt:lpstr>
      <vt:lpstr>Pill Box Model – TM010 mode</vt:lpstr>
      <vt:lpstr>CTF3 case – Forward TW structure</vt:lpstr>
      <vt:lpstr>Optimization - II</vt:lpstr>
      <vt:lpstr>Phase Switching Model and the Power Source Bandwidth</vt:lpstr>
      <vt:lpstr>180° Phase flipping test</vt:lpstr>
      <vt:lpstr>Timeline-2012</vt:lpstr>
      <vt:lpstr>Four cells structure with waveguide couplers</vt:lpstr>
      <vt:lpstr>Phase flipping simulation with beam – 10 ns</vt:lpstr>
      <vt:lpstr>Phase flipping simulation with beam – 10 ns</vt:lpstr>
      <vt:lpstr>Phase flipping simulation with beam – 10 ns</vt:lpstr>
      <vt:lpstr>Detuning definition in a TW structure</vt:lpstr>
      <vt:lpstr>Fundamental mode beam-induced field</vt:lpstr>
      <vt:lpstr>Bunching phase</vt:lpstr>
      <vt:lpstr>Timeline-2013</vt:lpstr>
      <vt:lpstr>First SHB</vt:lpstr>
      <vt:lpstr>PowerPoint Presentation</vt:lpstr>
      <vt:lpstr>Results from Beam Dynamics study done by Shahin</vt:lpstr>
      <vt:lpstr>Normalized field</vt:lpstr>
      <vt:lpstr>Cells design</vt:lpstr>
      <vt:lpstr>Cells design-2</vt:lpstr>
      <vt:lpstr>Cells design-3</vt:lpstr>
      <vt:lpstr>optimisations</vt:lpstr>
      <vt:lpstr>Accelerating structure efficiency</vt:lpstr>
      <vt:lpstr>Full beam loading in Constant impedance TWS</vt:lpstr>
      <vt:lpstr>Future plans</vt:lpstr>
      <vt:lpstr>RF Source for SHBs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 DB Front-End Review</dc:title>
  <dc:creator>Hamed Shaker</dc:creator>
  <cp:lastModifiedBy>Hamed Shaker</cp:lastModifiedBy>
  <cp:revision>50</cp:revision>
  <dcterms:created xsi:type="dcterms:W3CDTF">2013-11-15T13:17:48Z</dcterms:created>
  <dcterms:modified xsi:type="dcterms:W3CDTF">2013-11-22T10:35:22Z</dcterms:modified>
</cp:coreProperties>
</file>