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m" ContentType="application/vnd.ms-excel.sheet.macroEnabled.12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0" r:id="rId5"/>
    <p:sldMasterId id="2147483658" r:id="rId6"/>
  </p:sldMasterIdLst>
  <p:notesMasterIdLst>
    <p:notesMasterId r:id="rId33"/>
  </p:notesMasterIdLst>
  <p:handoutMasterIdLst>
    <p:handoutMasterId r:id="rId34"/>
  </p:handoutMasterIdLst>
  <p:sldIdLst>
    <p:sldId id="261" r:id="rId7"/>
    <p:sldId id="385" r:id="rId8"/>
    <p:sldId id="367" r:id="rId9"/>
    <p:sldId id="393" r:id="rId10"/>
    <p:sldId id="396" r:id="rId11"/>
    <p:sldId id="397" r:id="rId12"/>
    <p:sldId id="395" r:id="rId13"/>
    <p:sldId id="400" r:id="rId14"/>
    <p:sldId id="394" r:id="rId15"/>
    <p:sldId id="398" r:id="rId16"/>
    <p:sldId id="399" r:id="rId17"/>
    <p:sldId id="401" r:id="rId18"/>
    <p:sldId id="368" r:id="rId19"/>
    <p:sldId id="416" r:id="rId20"/>
    <p:sldId id="413" r:id="rId21"/>
    <p:sldId id="414" r:id="rId22"/>
    <p:sldId id="412" r:id="rId23"/>
    <p:sldId id="404" r:id="rId24"/>
    <p:sldId id="405" r:id="rId25"/>
    <p:sldId id="406" r:id="rId26"/>
    <p:sldId id="407" r:id="rId27"/>
    <p:sldId id="417" r:id="rId28"/>
    <p:sldId id="387" r:id="rId29"/>
    <p:sldId id="402" r:id="rId30"/>
    <p:sldId id="419" r:id="rId31"/>
    <p:sldId id="418" r:id="rId32"/>
  </p:sldIdLst>
  <p:sldSz cx="9144000" cy="6858000" type="screen4x3"/>
  <p:notesSz cx="7010400" cy="9296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BE1B"/>
    <a:srgbClr val="C2C420"/>
    <a:srgbClr val="AFC4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45" autoAdjust="0"/>
    <p:restoredTop sz="90199" autoAdjust="0"/>
  </p:normalViewPr>
  <p:slideViewPr>
    <p:cSldViewPr snapToObjects="1">
      <p:cViewPr>
        <p:scale>
          <a:sx n="95" d="100"/>
          <a:sy n="95" d="100"/>
        </p:scale>
        <p:origin x="-1312" y="40"/>
      </p:cViewPr>
      <p:guideLst>
        <p:guide orient="horz" pos="391"/>
        <p:guide pos="12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uliawoithe:Documents:LEIFI:Big_Ideas:big_ideas_lehr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uliawoithe:Documents:LEIFI:Big_Ideas:big_ideas_lehre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uliawoithe:Documents:LEIFI:Big_Ideas:big_ideas_lehre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uliawoithe:Documents:LEIFI:Big_Ideas:big_ideas_lehrer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uliawoithe:Documents:LEIFI:Big_Ideas:big_ideas_lehrer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uliawoithe:Documents:LEIFI:Big_Ideas:big_ideas_lehrer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1.xlsm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2.xlsm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   </a:t>
            </a:r>
            <a:endParaRPr lang="en-US" baseline="0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Tabelle1!$B$52:$B$61</c:f>
              <c:strCache>
                <c:ptCount val="1"/>
                <c:pt idx="0">
                  <c:v>Technologietransfer Forschungsmethoden Symmetrien &amp; Erhaltungssätze Übergang klass. - relativistische Physik Elementarteilchen Kopplungsstärke Ladung als Eigenschaft eines Teilchens Austauschteilchen Konzept der Wechselwirkungen Prinzip der Vereinfachung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val>
            <c:numRef>
              <c:f>Tabelle1!$H$52:$H$61</c:f>
              <c:numCache>
                <c:formatCode>0.0</c:formatCode>
                <c:ptCount val="10"/>
                <c:pt idx="0">
                  <c:v>4.303030303030303</c:v>
                </c:pt>
                <c:pt idx="1">
                  <c:v>4.03030303030303</c:v>
                </c:pt>
                <c:pt idx="2">
                  <c:v>2.125</c:v>
                </c:pt>
                <c:pt idx="3">
                  <c:v>3.090909090909091</c:v>
                </c:pt>
                <c:pt idx="4">
                  <c:v>4.0</c:v>
                </c:pt>
                <c:pt idx="5">
                  <c:v>1.225806451612903</c:v>
                </c:pt>
                <c:pt idx="6">
                  <c:v>3.393939393939394</c:v>
                </c:pt>
                <c:pt idx="7">
                  <c:v>2.96969696969697</c:v>
                </c:pt>
                <c:pt idx="8">
                  <c:v>3.87878787878788</c:v>
                </c:pt>
                <c:pt idx="9">
                  <c:v>2.939393939393939</c:v>
                </c:pt>
              </c:numCache>
            </c:numRef>
          </c:val>
        </c:ser>
        <c:ser>
          <c:idx val="1"/>
          <c:order val="1"/>
          <c:tx>
            <c:strRef>
              <c:f>Tabelle1!$L$50</c:f>
              <c:strCache>
                <c:ptCount val="1"/>
                <c:pt idx="0">
                  <c:v>MK</c:v>
                </c:pt>
              </c:strCache>
            </c:strRef>
          </c:tx>
          <c:spPr>
            <a:solidFill>
              <a:srgbClr val="C2C420"/>
            </a:solidFill>
          </c:spPr>
          <c:invertIfNegative val="0"/>
          <c:val>
            <c:numRef>
              <c:f>Tabelle1!$K$52:$K$61</c:f>
              <c:numCache>
                <c:formatCode>0</c:formatCode>
                <c:ptCount val="10"/>
                <c:pt idx="0">
                  <c:v>4.0</c:v>
                </c:pt>
                <c:pt idx="1">
                  <c:v>5.0</c:v>
                </c:pt>
                <c:pt idx="2">
                  <c:v>4.0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5.0</c:v>
                </c:pt>
                <c:pt idx="8">
                  <c:v>5.0</c:v>
                </c:pt>
                <c:pt idx="9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axId val="2122798536"/>
        <c:axId val="2122791048"/>
      </c:barChart>
      <c:catAx>
        <c:axId val="2122798536"/>
        <c:scaling>
          <c:orientation val="minMax"/>
        </c:scaling>
        <c:delete val="1"/>
        <c:axPos val="l"/>
        <c:majorTickMark val="none"/>
        <c:minorTickMark val="none"/>
        <c:tickLblPos val="nextTo"/>
        <c:crossAx val="2122791048"/>
        <c:crosses val="autoZero"/>
        <c:auto val="1"/>
        <c:lblAlgn val="ctr"/>
        <c:lblOffset val="100"/>
        <c:noMultiLvlLbl val="0"/>
      </c:catAx>
      <c:valAx>
        <c:axId val="2122791048"/>
        <c:scaling>
          <c:orientation val="minMax"/>
          <c:max val="5.0"/>
          <c:min val="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err="1"/>
                  <a:t>Bedeutung</a:t>
                </a:r>
                <a:r>
                  <a:rPr lang="en-US" sz="1400" baseline="0" dirty="0"/>
                  <a:t> </a:t>
                </a:r>
                <a:r>
                  <a:rPr lang="en-US" sz="1400" baseline="0" dirty="0" err="1"/>
                  <a:t>für</a:t>
                </a:r>
                <a:r>
                  <a:rPr lang="en-US" sz="1400" baseline="0" dirty="0"/>
                  <a:t> </a:t>
                </a:r>
                <a:r>
                  <a:rPr lang="en-US" sz="1400" baseline="0" dirty="0" err="1" smtClean="0"/>
                  <a:t>Schüler</a:t>
                </a:r>
                <a:r>
                  <a:rPr lang="en-US" sz="1400" baseline="0" dirty="0"/>
                  <a:t> </a:t>
                </a:r>
                <a:r>
                  <a:rPr lang="en-US" sz="1400" baseline="0" dirty="0" smtClean="0"/>
                  <a:t>(0 </a:t>
                </a:r>
                <a:r>
                  <a:rPr lang="en-US" sz="1400" baseline="0" dirty="0"/>
                  <a:t>- </a:t>
                </a:r>
                <a:r>
                  <a:rPr lang="en-US" sz="1400" baseline="0" dirty="0" err="1"/>
                  <a:t>unwichtig</a:t>
                </a:r>
                <a:r>
                  <a:rPr lang="en-US" sz="1400" baseline="0" dirty="0"/>
                  <a:t> ... 5 - </a:t>
                </a:r>
                <a:r>
                  <a:rPr lang="en-US" sz="1400" baseline="0" dirty="0" err="1"/>
                  <a:t>sehr</a:t>
                </a:r>
                <a:r>
                  <a:rPr lang="en-US" sz="1400" baseline="0" dirty="0"/>
                  <a:t> </a:t>
                </a:r>
                <a:r>
                  <a:rPr lang="en-US" sz="1400" baseline="0" dirty="0" err="1" smtClean="0"/>
                  <a:t>wichtig</a:t>
                </a:r>
                <a:r>
                  <a:rPr lang="en-US" sz="1400" baseline="0" dirty="0" smtClean="0"/>
                  <a:t>)</a:t>
                </a:r>
                <a:endParaRPr lang="en-US" sz="1400" dirty="0"/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22798536"/>
        <c:crosses val="autoZero"/>
        <c:crossBetween val="between"/>
        <c:majorUnit val="1.0"/>
        <c:min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85409895542017"/>
          <c:y val="0.0147754824718568"/>
          <c:w val="0.923559923508337"/>
          <c:h val="0.8362717540863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Tabelle1!$A$52:$A$61</c:f>
              <c:strCache>
                <c:ptCount val="1"/>
                <c:pt idx="0">
                  <c:v>10 9 8 7 6 5 4 3 2 1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val>
            <c:numRef>
              <c:f>Tabelle1!$I$52:$I$61</c:f>
              <c:numCache>
                <c:formatCode>0.0</c:formatCode>
                <c:ptCount val="10"/>
                <c:pt idx="0">
                  <c:v>2.939393939393939</c:v>
                </c:pt>
                <c:pt idx="1">
                  <c:v>3.454545454545455</c:v>
                </c:pt>
                <c:pt idx="2">
                  <c:v>4.575757575757576</c:v>
                </c:pt>
                <c:pt idx="3">
                  <c:v>4.12121212121212</c:v>
                </c:pt>
                <c:pt idx="4">
                  <c:v>2.909090909090909</c:v>
                </c:pt>
                <c:pt idx="5">
                  <c:v>4.484848484848487</c:v>
                </c:pt>
                <c:pt idx="6">
                  <c:v>3.939393939393939</c:v>
                </c:pt>
                <c:pt idx="7">
                  <c:v>4.0</c:v>
                </c:pt>
                <c:pt idx="8">
                  <c:v>3.727272727272727</c:v>
                </c:pt>
                <c:pt idx="9">
                  <c:v>3.242424242424242</c:v>
                </c:pt>
              </c:numCache>
            </c:numRef>
          </c:val>
        </c:ser>
        <c:ser>
          <c:idx val="1"/>
          <c:order val="1"/>
          <c:tx>
            <c:strRef>
              <c:f>Tabelle1!$L$50</c:f>
              <c:strCache>
                <c:ptCount val="1"/>
                <c:pt idx="0">
                  <c:v>MK</c:v>
                </c:pt>
              </c:strCache>
            </c:strRef>
          </c:tx>
          <c:spPr>
            <a:solidFill>
              <a:srgbClr val="C2C420"/>
            </a:solidFill>
          </c:spPr>
          <c:invertIfNegative val="0"/>
          <c:val>
            <c:numRef>
              <c:f>Tabelle1!$L$52:$L$61</c:f>
              <c:numCache>
                <c:formatCode>0</c:formatCode>
                <c:ptCount val="10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4.0</c:v>
                </c:pt>
                <c:pt idx="4">
                  <c:v>2.0</c:v>
                </c:pt>
                <c:pt idx="5">
                  <c:v>3.0</c:v>
                </c:pt>
                <c:pt idx="6">
                  <c:v>3.0</c:v>
                </c:pt>
                <c:pt idx="7">
                  <c:v>1.0</c:v>
                </c:pt>
                <c:pt idx="8">
                  <c:v>3.0</c:v>
                </c:pt>
                <c:pt idx="9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axId val="2122706520"/>
        <c:axId val="2122703752"/>
      </c:barChart>
      <c:catAx>
        <c:axId val="2122706520"/>
        <c:scaling>
          <c:orientation val="minMax"/>
        </c:scaling>
        <c:delete val="1"/>
        <c:axPos val="l"/>
        <c:majorTickMark val="none"/>
        <c:minorTickMark val="none"/>
        <c:tickLblPos val="nextTo"/>
        <c:crossAx val="2122703752"/>
        <c:crosses val="autoZero"/>
        <c:auto val="1"/>
        <c:lblAlgn val="ctr"/>
        <c:lblOffset val="100"/>
        <c:noMultiLvlLbl val="0"/>
      </c:catAx>
      <c:valAx>
        <c:axId val="2122703752"/>
        <c:scaling>
          <c:orientation val="minMax"/>
          <c:max val="5.0"/>
          <c:min val="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err="1"/>
                  <a:t>Komplexität</a:t>
                </a:r>
                <a:r>
                  <a:rPr lang="en-US" sz="1400" dirty="0"/>
                  <a:t> </a:t>
                </a:r>
                <a:r>
                  <a:rPr lang="en-US" sz="1400" dirty="0" smtClean="0"/>
                  <a:t>(0 </a:t>
                </a:r>
                <a:r>
                  <a:rPr lang="en-US" sz="1400" dirty="0"/>
                  <a:t>- trivial ... 5 - </a:t>
                </a:r>
                <a:r>
                  <a:rPr lang="en-US" sz="1400" dirty="0" err="1"/>
                  <a:t>sehr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abstrakt</a:t>
                </a:r>
                <a:r>
                  <a:rPr lang="en-US" sz="1400" dirty="0"/>
                  <a:t>/</a:t>
                </a:r>
                <a:r>
                  <a:rPr lang="en-US" sz="1400" dirty="0" err="1" smtClean="0"/>
                  <a:t>komplex</a:t>
                </a:r>
                <a:r>
                  <a:rPr lang="en-US" sz="1400" dirty="0" smtClean="0"/>
                  <a:t>)</a:t>
                </a:r>
                <a:endParaRPr lang="en-US" sz="1400" dirty="0"/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22706520"/>
        <c:crosses val="autoZero"/>
        <c:crossBetween val="between"/>
        <c:majorUnit val="1.0"/>
        <c:min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99006211180124"/>
          <c:y val="0.0309837945933935"/>
          <c:w val="0.920863305130337"/>
          <c:h val="0.80626439404630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Tabelle1!$A$52:$A$61</c:f>
              <c:strCache>
                <c:ptCount val="1"/>
                <c:pt idx="0">
                  <c:v>10 9 8 7 6 5 4 3 2 1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val>
            <c:numRef>
              <c:f>Tabelle1!$J$52:$J$61</c:f>
              <c:numCache>
                <c:formatCode>0.0</c:formatCode>
                <c:ptCount val="10"/>
                <c:pt idx="0">
                  <c:v>3.466666666666667</c:v>
                </c:pt>
                <c:pt idx="1">
                  <c:v>3.866666666666667</c:v>
                </c:pt>
                <c:pt idx="2">
                  <c:v>2.451612903225802</c:v>
                </c:pt>
                <c:pt idx="3">
                  <c:v>3.580645161290322</c:v>
                </c:pt>
                <c:pt idx="4">
                  <c:v>4.193548387096774</c:v>
                </c:pt>
                <c:pt idx="5">
                  <c:v>2.166666666666666</c:v>
                </c:pt>
                <c:pt idx="6">
                  <c:v>3.32258064516129</c:v>
                </c:pt>
                <c:pt idx="7">
                  <c:v>3.290322580645161</c:v>
                </c:pt>
                <c:pt idx="8">
                  <c:v>3.580645161290322</c:v>
                </c:pt>
                <c:pt idx="9">
                  <c:v>3.903225806451613</c:v>
                </c:pt>
              </c:numCache>
            </c:numRef>
          </c:val>
        </c:ser>
        <c:ser>
          <c:idx val="1"/>
          <c:order val="1"/>
          <c:tx>
            <c:strRef>
              <c:f>Tabelle1!$L$50</c:f>
              <c:strCache>
                <c:ptCount val="1"/>
                <c:pt idx="0">
                  <c:v>MK</c:v>
                </c:pt>
              </c:strCache>
            </c:strRef>
          </c:tx>
          <c:spPr>
            <a:solidFill>
              <a:srgbClr val="C2C420"/>
            </a:solidFill>
          </c:spPr>
          <c:invertIfNegative val="0"/>
          <c:val>
            <c:numRef>
              <c:f>Tabelle1!$M$52:$M$61</c:f>
              <c:numCache>
                <c:formatCode>0</c:formatCode>
                <c:ptCount val="10"/>
                <c:pt idx="0">
                  <c:v>4.0</c:v>
                </c:pt>
                <c:pt idx="1">
                  <c:v>5.0</c:v>
                </c:pt>
                <c:pt idx="2">
                  <c:v>3.0</c:v>
                </c:pt>
                <c:pt idx="3">
                  <c:v>5.0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5.0</c:v>
                </c:pt>
                <c:pt idx="8">
                  <c:v>5.0</c:v>
                </c:pt>
                <c:pt idx="9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axId val="2122655208"/>
        <c:axId val="2122652408"/>
      </c:barChart>
      <c:catAx>
        <c:axId val="2122655208"/>
        <c:scaling>
          <c:orientation val="minMax"/>
        </c:scaling>
        <c:delete val="1"/>
        <c:axPos val="l"/>
        <c:majorTickMark val="none"/>
        <c:minorTickMark val="none"/>
        <c:tickLblPos val="nextTo"/>
        <c:crossAx val="2122652408"/>
        <c:crosses val="autoZero"/>
        <c:auto val="1"/>
        <c:lblAlgn val="ctr"/>
        <c:lblOffset val="100"/>
        <c:noMultiLvlLbl val="0"/>
      </c:catAx>
      <c:valAx>
        <c:axId val="2122652408"/>
        <c:scaling>
          <c:orientation val="minMax"/>
          <c:max val="5.0"/>
          <c:min val="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Mein</a:t>
                </a:r>
                <a:r>
                  <a:rPr lang="en-US" sz="1400" baseline="0" dirty="0" smtClean="0"/>
                  <a:t> </a:t>
                </a:r>
                <a:r>
                  <a:rPr lang="en-US" sz="1400" baseline="0" dirty="0" err="1" smtClean="0"/>
                  <a:t>Wissen</a:t>
                </a:r>
                <a:r>
                  <a:rPr lang="en-US" sz="1400" dirty="0" smtClean="0"/>
                  <a:t> </a:t>
                </a:r>
                <a:r>
                  <a:rPr lang="en-US" sz="1400" dirty="0" err="1"/>
                  <a:t>zu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dem</a:t>
                </a:r>
                <a:r>
                  <a:rPr lang="en-US" sz="1400" dirty="0"/>
                  <a:t> </a:t>
                </a:r>
                <a:r>
                  <a:rPr lang="en-US" sz="1400" dirty="0" err="1" smtClean="0"/>
                  <a:t>Konzept</a:t>
                </a:r>
                <a:r>
                  <a:rPr lang="en-US" sz="1400" baseline="0" dirty="0"/>
                  <a:t> </a:t>
                </a:r>
                <a:endParaRPr lang="en-US" sz="1400" baseline="0" dirty="0" smtClean="0"/>
              </a:p>
              <a:p>
                <a:pPr>
                  <a:defRPr sz="1400"/>
                </a:pPr>
                <a:r>
                  <a:rPr lang="en-US" sz="1400" dirty="0" smtClean="0"/>
                  <a:t>(0 </a:t>
                </a:r>
                <a:r>
                  <a:rPr lang="en-US" sz="1400" dirty="0"/>
                  <a:t>- </a:t>
                </a:r>
                <a:r>
                  <a:rPr lang="en-US" sz="1400" dirty="0" err="1"/>
                  <a:t>kein</a:t>
                </a:r>
                <a:r>
                  <a:rPr lang="en-US" sz="1400" dirty="0"/>
                  <a:t> </a:t>
                </a:r>
                <a:r>
                  <a:rPr lang="en-US" sz="1400" dirty="0" err="1"/>
                  <a:t>Vorwissen</a:t>
                </a:r>
                <a:r>
                  <a:rPr lang="en-US" sz="1400" dirty="0"/>
                  <a:t> ... 5 - </a:t>
                </a:r>
                <a:r>
                  <a:rPr lang="en-US" sz="1400" dirty="0" err="1"/>
                  <a:t>könnte</a:t>
                </a:r>
                <a:r>
                  <a:rPr lang="en-US" sz="1400" dirty="0"/>
                  <a:t> </a:t>
                </a:r>
                <a:r>
                  <a:rPr lang="en-US" sz="1400" dirty="0" err="1"/>
                  <a:t>ich</a:t>
                </a:r>
                <a:r>
                  <a:rPr lang="en-US" sz="1400" dirty="0"/>
                  <a:t> </a:t>
                </a:r>
                <a:r>
                  <a:rPr lang="en-US" sz="1400" dirty="0" err="1" smtClean="0"/>
                  <a:t>sicher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unterrichten</a:t>
                </a:r>
                <a:r>
                  <a:rPr lang="en-US" sz="1400" dirty="0" smtClean="0"/>
                  <a:t>)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107950428461112"/>
              <c:y val="0.893701938523347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22655208"/>
        <c:crosses val="autoZero"/>
        <c:crossBetween val="between"/>
        <c:majorUnit val="1.0"/>
        <c:min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28575">
              <a:noFill/>
            </a:ln>
          </c:spPr>
          <c:marker>
            <c:symbol val="square"/>
            <c:size val="3"/>
            <c:spPr>
              <a:solidFill>
                <a:schemeClr val="tx2">
                  <a:lumMod val="5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</c:spPr>
          </c:marker>
          <c:trendline>
            <c:trendlineType val="linear"/>
            <c:dispRSqr val="1"/>
            <c:dispEq val="0"/>
            <c:trendlineLbl>
              <c:layout>
                <c:manualLayout>
                  <c:x val="0.127727773224744"/>
                  <c:y val="0.486614334518387"/>
                </c:manualLayout>
              </c:layout>
              <c:numFmt formatCode="General" sourceLinked="0"/>
            </c:trendlineLbl>
          </c:trendline>
          <c:xVal>
            <c:numRef>
              <c:f>Tabelle1!$H$52:$H$61</c:f>
              <c:numCache>
                <c:formatCode>0.0</c:formatCode>
                <c:ptCount val="10"/>
                <c:pt idx="0">
                  <c:v>4.303030303030303</c:v>
                </c:pt>
                <c:pt idx="1">
                  <c:v>4.03030303030303</c:v>
                </c:pt>
                <c:pt idx="2">
                  <c:v>2.125</c:v>
                </c:pt>
                <c:pt idx="3">
                  <c:v>3.090909090909091</c:v>
                </c:pt>
                <c:pt idx="4">
                  <c:v>4.0</c:v>
                </c:pt>
                <c:pt idx="5">
                  <c:v>1.225806451612903</c:v>
                </c:pt>
                <c:pt idx="6">
                  <c:v>3.393939393939394</c:v>
                </c:pt>
                <c:pt idx="7">
                  <c:v>2.96969696969697</c:v>
                </c:pt>
                <c:pt idx="8">
                  <c:v>3.87878787878788</c:v>
                </c:pt>
                <c:pt idx="9">
                  <c:v>2.939393939393939</c:v>
                </c:pt>
              </c:numCache>
            </c:numRef>
          </c:xVal>
          <c:yVal>
            <c:numRef>
              <c:f>Tabelle1!$J$52:$J$61</c:f>
              <c:numCache>
                <c:formatCode>0.0</c:formatCode>
                <c:ptCount val="10"/>
                <c:pt idx="0">
                  <c:v>3.466666666666667</c:v>
                </c:pt>
                <c:pt idx="1">
                  <c:v>3.866666666666667</c:v>
                </c:pt>
                <c:pt idx="2">
                  <c:v>2.451612903225802</c:v>
                </c:pt>
                <c:pt idx="3">
                  <c:v>3.580645161290322</c:v>
                </c:pt>
                <c:pt idx="4">
                  <c:v>4.193548387096774</c:v>
                </c:pt>
                <c:pt idx="5">
                  <c:v>2.166666666666666</c:v>
                </c:pt>
                <c:pt idx="6">
                  <c:v>3.32258064516129</c:v>
                </c:pt>
                <c:pt idx="7">
                  <c:v>3.290322580645161</c:v>
                </c:pt>
                <c:pt idx="8">
                  <c:v>3.580645161290322</c:v>
                </c:pt>
                <c:pt idx="9">
                  <c:v>3.903225806451613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2603752"/>
        <c:axId val="2122598536"/>
      </c:scatterChart>
      <c:valAx>
        <c:axId val="2122603752"/>
        <c:scaling>
          <c:orientation val="minMax"/>
          <c:max val="5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Bedeutung für Schüler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in"/>
        <c:tickLblPos val="nextTo"/>
        <c:crossAx val="2122598536"/>
        <c:crosses val="autoZero"/>
        <c:crossBetween val="midCat"/>
      </c:valAx>
      <c:valAx>
        <c:axId val="21225985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Mein Wissen über das Thema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in"/>
        <c:tickLblPos val="nextTo"/>
        <c:crossAx val="2122603752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28575">
              <a:noFill/>
            </a:ln>
          </c:spPr>
          <c:marker>
            <c:symbol val="square"/>
            <c:size val="3"/>
            <c:spPr>
              <a:solidFill>
                <a:schemeClr val="tx2">
                  <a:lumMod val="5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</c:spPr>
          </c:marker>
          <c:trendline>
            <c:trendlineType val="linear"/>
            <c:dispRSqr val="1"/>
            <c:dispEq val="0"/>
            <c:trendlineLbl>
              <c:layout>
                <c:manualLayout>
                  <c:x val="0.134055563271687"/>
                  <c:y val="0.299433139785317"/>
                </c:manualLayout>
              </c:layout>
              <c:numFmt formatCode="General" sourceLinked="0"/>
            </c:trendlineLbl>
          </c:trendline>
          <c:xVal>
            <c:numRef>
              <c:f>Tabelle1!$H$52:$H$61</c:f>
              <c:numCache>
                <c:formatCode>0.0</c:formatCode>
                <c:ptCount val="10"/>
                <c:pt idx="0">
                  <c:v>4.303030303030303</c:v>
                </c:pt>
                <c:pt idx="1">
                  <c:v>4.03030303030303</c:v>
                </c:pt>
                <c:pt idx="2">
                  <c:v>2.125</c:v>
                </c:pt>
                <c:pt idx="3">
                  <c:v>3.090909090909091</c:v>
                </c:pt>
                <c:pt idx="4">
                  <c:v>4.0</c:v>
                </c:pt>
                <c:pt idx="5">
                  <c:v>1.225806451612903</c:v>
                </c:pt>
                <c:pt idx="6">
                  <c:v>3.393939393939394</c:v>
                </c:pt>
                <c:pt idx="7">
                  <c:v>2.96969696969697</c:v>
                </c:pt>
                <c:pt idx="8">
                  <c:v>3.87878787878788</c:v>
                </c:pt>
                <c:pt idx="9">
                  <c:v>2.939393939393939</c:v>
                </c:pt>
              </c:numCache>
            </c:numRef>
          </c:xVal>
          <c:yVal>
            <c:numRef>
              <c:f>Tabelle1!$I$52:$I$61</c:f>
              <c:numCache>
                <c:formatCode>0.0</c:formatCode>
                <c:ptCount val="10"/>
                <c:pt idx="0">
                  <c:v>2.939393939393939</c:v>
                </c:pt>
                <c:pt idx="1">
                  <c:v>3.454545454545455</c:v>
                </c:pt>
                <c:pt idx="2">
                  <c:v>4.575757575757576</c:v>
                </c:pt>
                <c:pt idx="3">
                  <c:v>4.12121212121212</c:v>
                </c:pt>
                <c:pt idx="4">
                  <c:v>2.909090909090909</c:v>
                </c:pt>
                <c:pt idx="5">
                  <c:v>4.484848484848487</c:v>
                </c:pt>
                <c:pt idx="6">
                  <c:v>3.939393939393939</c:v>
                </c:pt>
                <c:pt idx="7">
                  <c:v>4.0</c:v>
                </c:pt>
                <c:pt idx="8">
                  <c:v>3.727272727272727</c:v>
                </c:pt>
                <c:pt idx="9">
                  <c:v>3.242424242424242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2569976"/>
        <c:axId val="2122564760"/>
      </c:scatterChart>
      <c:valAx>
        <c:axId val="2122569976"/>
        <c:scaling>
          <c:orientation val="minMax"/>
          <c:max val="5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Bedeutung für Schüler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in"/>
        <c:tickLblPos val="nextTo"/>
        <c:crossAx val="2122564760"/>
        <c:crosses val="autoZero"/>
        <c:crossBetween val="midCat"/>
      </c:valAx>
      <c:valAx>
        <c:axId val="21225647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Komplexität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in"/>
        <c:tickLblPos val="nextTo"/>
        <c:crossAx val="2122569976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28575">
              <a:noFill/>
            </a:ln>
          </c:spPr>
          <c:marker>
            <c:symbol val="square"/>
            <c:size val="3"/>
            <c:spPr>
              <a:solidFill>
                <a:schemeClr val="tx2">
                  <a:lumMod val="5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</c:spPr>
          </c:marker>
          <c:trendline>
            <c:trendlineType val="linear"/>
            <c:dispRSqr val="1"/>
            <c:dispEq val="0"/>
            <c:trendlineLbl>
              <c:layout>
                <c:manualLayout>
                  <c:x val="0.146780058191505"/>
                  <c:y val="0.291080710097233"/>
                </c:manualLayout>
              </c:layout>
              <c:numFmt formatCode="General" sourceLinked="0"/>
            </c:trendlineLbl>
          </c:trendline>
          <c:xVal>
            <c:numRef>
              <c:f>Tabelle1!$J$52:$J$61</c:f>
              <c:numCache>
                <c:formatCode>0.0</c:formatCode>
                <c:ptCount val="10"/>
                <c:pt idx="0">
                  <c:v>3.466666666666667</c:v>
                </c:pt>
                <c:pt idx="1">
                  <c:v>3.866666666666667</c:v>
                </c:pt>
                <c:pt idx="2">
                  <c:v>2.451612903225802</c:v>
                </c:pt>
                <c:pt idx="3">
                  <c:v>3.580645161290322</c:v>
                </c:pt>
                <c:pt idx="4">
                  <c:v>4.193548387096774</c:v>
                </c:pt>
                <c:pt idx="5">
                  <c:v>2.166666666666666</c:v>
                </c:pt>
                <c:pt idx="6">
                  <c:v>3.32258064516129</c:v>
                </c:pt>
                <c:pt idx="7">
                  <c:v>3.290322580645161</c:v>
                </c:pt>
                <c:pt idx="8">
                  <c:v>3.580645161290322</c:v>
                </c:pt>
                <c:pt idx="9">
                  <c:v>3.903225806451613</c:v>
                </c:pt>
              </c:numCache>
            </c:numRef>
          </c:xVal>
          <c:yVal>
            <c:numRef>
              <c:f>Tabelle1!$I$52:$I$61</c:f>
              <c:numCache>
                <c:formatCode>0.0</c:formatCode>
                <c:ptCount val="10"/>
                <c:pt idx="0">
                  <c:v>2.939393939393939</c:v>
                </c:pt>
                <c:pt idx="1">
                  <c:v>3.454545454545455</c:v>
                </c:pt>
                <c:pt idx="2">
                  <c:v>4.575757575757576</c:v>
                </c:pt>
                <c:pt idx="3">
                  <c:v>4.12121212121212</c:v>
                </c:pt>
                <c:pt idx="4">
                  <c:v>2.909090909090909</c:v>
                </c:pt>
                <c:pt idx="5">
                  <c:v>4.484848484848487</c:v>
                </c:pt>
                <c:pt idx="6">
                  <c:v>3.939393939393939</c:v>
                </c:pt>
                <c:pt idx="7">
                  <c:v>4.0</c:v>
                </c:pt>
                <c:pt idx="8">
                  <c:v>3.727272727272727</c:v>
                </c:pt>
                <c:pt idx="9">
                  <c:v>3.242424242424242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2536152"/>
        <c:axId val="2122530952"/>
      </c:scatterChart>
      <c:valAx>
        <c:axId val="2122536152"/>
        <c:scaling>
          <c:orientation val="minMax"/>
          <c:max val="5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Mein Wissen über das Thema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in"/>
        <c:tickLblPos val="nextTo"/>
        <c:crossAx val="2122530952"/>
        <c:crosses val="autoZero"/>
        <c:crossBetween val="midCat"/>
      </c:valAx>
      <c:valAx>
        <c:axId val="21225309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Komplexität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in"/>
        <c:tickLblPos val="nextTo"/>
        <c:crossAx val="2122536152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14592274678112"/>
          <c:y val="0.0045662100456621"/>
          <c:w val="0.469957081545064"/>
          <c:h val="1.0"/>
        </c:manualLayout>
      </c:layout>
      <c:pi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Untitled 1</c:v>
                </c:pt>
              </c:strCache>
            </c:strRef>
          </c:tx>
          <c:dPt>
            <c:idx val="0"/>
            <c:bubble3D val="0"/>
            <c:spPr>
              <a:solidFill>
                <a:srgbClr val="C2C420"/>
              </a:solidFill>
            </c:spPr>
          </c:dPt>
          <c:dPt>
            <c:idx val="1"/>
            <c:bubble3D val="0"/>
            <c:spPr>
              <a:solidFill>
                <a:schemeClr val="tx2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0.147835619393913"/>
                  <c:y val="0.157023539510496"/>
                </c:manualLayout>
              </c:layout>
              <c:numFmt formatCode="0" sourceLinked="0"/>
              <c:spPr>
                <a:noFill/>
                <a:ln w="35303">
                  <a:noFill/>
                </a:ln>
              </c:spPr>
              <c:txPr>
                <a:bodyPr/>
                <a:lstStyle/>
                <a:p>
                  <a:pPr>
                    <a:defRPr sz="2800" b="1" i="0" u="none" strike="noStrike" baseline="0">
                      <a:solidFill>
                        <a:srgbClr val="FFFFFF"/>
                      </a:solidFill>
                      <a:latin typeface="Helvetica Neue"/>
                      <a:ea typeface="Helvetica Neue"/>
                      <a:cs typeface="Helvetica Neue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43776824034335"/>
                  <c:y val="-0.127285998219437"/>
                </c:manualLayout>
              </c:layout>
              <c:numFmt formatCode="0" sourceLinked="0"/>
              <c:spPr>
                <a:noFill/>
                <a:ln w="35303">
                  <a:noFill/>
                </a:ln>
              </c:spPr>
              <c:txPr>
                <a:bodyPr/>
                <a:lstStyle/>
                <a:p>
                  <a:pPr>
                    <a:defRPr sz="2800" b="1" i="0" u="none" strike="noStrike" baseline="0">
                      <a:solidFill>
                        <a:srgbClr val="FFFFFF"/>
                      </a:solidFill>
                      <a:latin typeface="Helvetica Neue"/>
                      <a:ea typeface="Helvetica Neue"/>
                      <a:cs typeface="Helvetica Neue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35303">
                <a:noFill/>
              </a:ln>
            </c:spPr>
            <c:txPr>
              <a:bodyPr/>
              <a:lstStyle/>
              <a:p>
                <a:pPr>
                  <a:defRPr sz="2800" b="0" i="0" u="none" strike="noStrike" baseline="0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Weiblich</c:v>
                </c:pt>
                <c:pt idx="1">
                  <c:v>Männlich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36.0</c:v>
                </c:pt>
                <c:pt idx="1">
                  <c:v>64.0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35303">
          <a:noFill/>
        </a:ln>
      </c:spPr>
    </c:plotArea>
    <c:legend>
      <c:legendPos val="r"/>
      <c:layout>
        <c:manualLayout>
          <c:xMode val="edge"/>
          <c:yMode val="edge"/>
          <c:x val="0.490690873955606"/>
          <c:y val="0.183746447090275"/>
          <c:w val="0.43715551673532"/>
          <c:h val="0.64510890583522"/>
        </c:manualLayout>
      </c:layout>
      <c:overlay val="0"/>
      <c:spPr>
        <a:noFill/>
        <a:ln w="35303">
          <a:noFill/>
        </a:ln>
      </c:spPr>
      <c:txPr>
        <a:bodyPr/>
        <a:lstStyle/>
        <a:p>
          <a:pPr>
            <a:defRPr sz="2000" b="0" i="0" u="none" strike="noStrike" baseline="0">
              <a:solidFill>
                <a:srgbClr val="000000"/>
              </a:solidFill>
              <a:latin typeface="Helvetica Neue"/>
              <a:ea typeface="Helvetica Neue"/>
              <a:cs typeface="Helvetica Neue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251" b="0" i="0" u="none" strike="noStrike" baseline="0">
          <a:solidFill>
            <a:srgbClr val="000000"/>
          </a:solidFill>
          <a:latin typeface="Helvetica Neue"/>
          <a:ea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95708154506438"/>
          <c:y val="0.0045662100456621"/>
          <c:w val="0.478540772532189"/>
          <c:h val="0.8858447488584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Untitled 1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Lehre/Schule</c:v>
                </c:pt>
                <c:pt idx="1">
                  <c:v>Fortbildung</c:v>
                </c:pt>
                <c:pt idx="2">
                  <c:v>Schulverwaltung</c:v>
                </c:pt>
                <c:pt idx="3">
                  <c:v>Wissenschaft</c:v>
                </c:pt>
                <c:pt idx="4">
                  <c:v>Sonstiges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84.0</c:v>
                </c:pt>
                <c:pt idx="1">
                  <c:v>10.0</c:v>
                </c:pt>
                <c:pt idx="2">
                  <c:v>3.0</c:v>
                </c:pt>
                <c:pt idx="3">
                  <c:v>0.0</c:v>
                </c:pt>
                <c:pt idx="4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2049466088"/>
        <c:axId val="2049630728"/>
      </c:barChart>
      <c:catAx>
        <c:axId val="20494660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txPr>
          <a:bodyPr rot="0" vert="horz"/>
          <a:lstStyle/>
          <a:p>
            <a:pPr>
              <a:defRPr/>
            </a:pPr>
            <a:endParaRPr lang="en-US"/>
          </a:p>
        </c:txPr>
        <c:crossAx val="20496307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049630728"/>
        <c:scaling>
          <c:orientation val="minMax"/>
          <c:max val="84.0"/>
          <c:min val="0.0"/>
        </c:scaling>
        <c:delete val="0"/>
        <c:axPos val="t"/>
        <c:majorGridlines/>
        <c:numFmt formatCode="#,##0" sourceLinked="0"/>
        <c:majorTickMark val="none"/>
        <c:minorTickMark val="none"/>
        <c:tickLblPos val="high"/>
        <c:txPr>
          <a:bodyPr rot="0" vert="horz"/>
          <a:lstStyle/>
          <a:p>
            <a:pPr>
              <a:defRPr/>
            </a:pPr>
            <a:endParaRPr lang="en-US"/>
          </a:p>
        </c:txPr>
        <c:crossAx val="2049466088"/>
        <c:crosses val="autoZero"/>
        <c:crossBetween val="between"/>
        <c:majorUnit val="12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9CF48-4100-42A3-9C66-2D64F7389251}" type="datetimeFigureOut">
              <a:rPr lang="de-DE" smtClean="0"/>
              <a:t>15.11.13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29F41-A7DC-493C-A7F3-1A9BF2C2142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69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89D7936-4776-417F-A093-7B0B3DD7DF72}" type="datetimeFigureOut">
              <a:rPr lang="de-DE" smtClean="0"/>
              <a:pPr/>
              <a:t>15.11.13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8334F4-BBE0-466D-8A8D-8869AE82A8C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636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283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001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Neu</a:t>
            </a:r>
            <a:r>
              <a:rPr lang="en-US" dirty="0" smtClean="0"/>
              <a:t>: </a:t>
            </a:r>
            <a:r>
              <a:rPr lang="en-US" dirty="0" err="1" smtClean="0"/>
              <a:t>animiert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93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Neu:animiert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024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Neu</a:t>
            </a:r>
            <a:r>
              <a:rPr lang="en-US" dirty="0" smtClean="0"/>
              <a:t> </a:t>
            </a:r>
            <a:r>
              <a:rPr lang="en-US" dirty="0" err="1" smtClean="0"/>
              <a:t>animiert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145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283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Neu</a:t>
            </a:r>
            <a:r>
              <a:rPr lang="en-US" dirty="0" smtClean="0"/>
              <a:t>: </a:t>
            </a:r>
            <a:r>
              <a:rPr lang="en-US" dirty="0" err="1" smtClean="0"/>
              <a:t>reihenfolge</a:t>
            </a:r>
            <a:r>
              <a:rPr lang="en-US" dirty="0" smtClean="0"/>
              <a:t> + </a:t>
            </a:r>
            <a:r>
              <a:rPr lang="en-US" dirty="0" err="1" smtClean="0"/>
              <a:t>animiert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50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283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28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8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13.07.2010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Bericht aus der Projektkoordination, Anne Glück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BBF70E1A-33EA-45EC-B329-3FEAEBE55B7B}" type="datetime1">
              <a:rPr lang="de-DE" smtClean="0"/>
              <a:pPr/>
              <a:t>15.11.13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Präsentationstitel, Autor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80BCE813-4DF7-E641-A3E5-EC87BE211C3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BC4-9272-4E91-A839-B9559FB3F9D1}" type="datetime1">
              <a:rPr lang="de-DE" smtClean="0"/>
              <a:pPr/>
              <a:t>15.11.13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E813-4DF7-E641-A3E5-EC87BE211C3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4999" y="4406900"/>
            <a:ext cx="658971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4999" y="2906713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2C42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theme" Target="../theme/theme2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theme" Target="../theme/theme3.xml"/><Relationship Id="rId3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41FF7BC4-9272-4E91-A839-B9559FB3F9D1}" type="datetime1">
              <a:rPr lang="de-DE" smtClean="0"/>
              <a:pPr/>
              <a:t>15.11.13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Präsentationstitel, Autor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80BCE813-4DF7-E641-A3E5-EC87BE211C3A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13.07.2010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Bericht aus der Projektkoordination, Anne Glück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22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5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kmk.org/dokumentation/lehrplaene/uebersicht-lehrplaene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7.xml"/><Relationship Id="rId3" Type="http://schemas.openxmlformats.org/officeDocument/2006/relationships/chart" Target="../charts/char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dirty="0" smtClean="0"/>
              <a:t>Unterrichtsmaterial Teilchenphysik </a:t>
            </a:r>
            <a:br>
              <a:rPr lang="de-DE" dirty="0" smtClean="0"/>
            </a:br>
            <a:r>
              <a:rPr lang="de-DE" dirty="0" smtClean="0"/>
              <a:t>– Status Quo –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39752" y="1729442"/>
            <a:ext cx="5432648" cy="1271865"/>
          </a:xfrm>
        </p:spPr>
        <p:txBody>
          <a:bodyPr>
            <a:normAutofit/>
          </a:bodyPr>
          <a:lstStyle/>
          <a:p>
            <a:pPr algn="ctr"/>
            <a:r>
              <a:rPr lang="de-DE" dirty="0" smtClean="0"/>
              <a:t>16. November 2013</a:t>
            </a:r>
            <a:br>
              <a:rPr lang="de-DE" dirty="0" smtClean="0"/>
            </a:br>
            <a:r>
              <a:rPr lang="de-DE" dirty="0" smtClean="0"/>
              <a:t>Kickoff-Meeting in Dresden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16.11.2013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Julia Woithe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Diagramm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699801"/>
              </p:ext>
            </p:extLst>
          </p:nvPr>
        </p:nvGraphicFramePr>
        <p:xfrm>
          <a:off x="3851920" y="1700808"/>
          <a:ext cx="5292080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772816"/>
            <a:ext cx="3995935" cy="446449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/>
              <a:t>1 Prinzip der Vereinfachung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2 Wechselwirkungen </a:t>
            </a:r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3 </a:t>
            </a:r>
            <a:r>
              <a:rPr lang="de-DE" sz="1900" dirty="0"/>
              <a:t>Austauschteilchen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4 </a:t>
            </a:r>
            <a:r>
              <a:rPr lang="de-DE" sz="1900" dirty="0"/>
              <a:t>Ladung </a:t>
            </a:r>
            <a:r>
              <a:rPr lang="de-DE" sz="1900" dirty="0" smtClean="0"/>
              <a:t>als Eigenschaft </a:t>
            </a:r>
            <a:r>
              <a:rPr lang="de-DE" sz="1900" dirty="0"/>
              <a:t>eines Teilchens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5 </a:t>
            </a:r>
            <a:r>
              <a:rPr lang="de-DE" sz="1900" dirty="0"/>
              <a:t>Kopplungsstärke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6 </a:t>
            </a:r>
            <a:r>
              <a:rPr lang="de-DE" sz="1900" dirty="0"/>
              <a:t>Elementarteilchen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7 </a:t>
            </a:r>
            <a:r>
              <a:rPr lang="de-DE" sz="1900" dirty="0"/>
              <a:t>Übergang klass. </a:t>
            </a:r>
            <a:r>
              <a:rPr lang="de-DE" sz="1900" dirty="0" smtClean="0"/>
              <a:t>– relativ. </a:t>
            </a:r>
            <a:r>
              <a:rPr lang="de-DE" sz="1900" dirty="0"/>
              <a:t>Physik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8 </a:t>
            </a:r>
            <a:r>
              <a:rPr lang="de-DE" sz="1900" dirty="0"/>
              <a:t>Symmetrien &amp; Erhaltungssätze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9 </a:t>
            </a:r>
            <a:r>
              <a:rPr lang="de-DE" sz="1900" dirty="0"/>
              <a:t>Forschungsmethoden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10 </a:t>
            </a:r>
            <a:r>
              <a:rPr lang="de-DE" sz="1900" dirty="0"/>
              <a:t>Technologietransfer </a:t>
            </a:r>
            <a:endParaRPr lang="en-US" sz="19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114288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2C420"/>
                </a:solidFill>
              </a:rPr>
              <a:t>Michael </a:t>
            </a:r>
            <a:r>
              <a:rPr lang="en-US" b="1" dirty="0" err="1" smtClean="0">
                <a:solidFill>
                  <a:srgbClr val="C2C420"/>
                </a:solidFill>
              </a:rPr>
              <a:t>Kobel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Lehrer des GTP 27.10.-01.11.13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/>
        </p:nvSpPr>
        <p:spPr>
          <a:xfrm>
            <a:off x="1763688" y="54868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Komplexität</a:t>
            </a:r>
            <a:r>
              <a:rPr lang="en-US" dirty="0" smtClean="0"/>
              <a:t> des </a:t>
            </a:r>
            <a:r>
              <a:rPr lang="en-US" dirty="0" err="1" smtClean="0"/>
              <a:t>Konzepts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3439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Diagram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207791"/>
              </p:ext>
            </p:extLst>
          </p:nvPr>
        </p:nvGraphicFramePr>
        <p:xfrm>
          <a:off x="3852738" y="1628800"/>
          <a:ext cx="529126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772816"/>
            <a:ext cx="3995935" cy="446449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/>
              <a:t>1 Prinzip der Vereinfachung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2 Wechselwirkungen </a:t>
            </a:r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3 </a:t>
            </a:r>
            <a:r>
              <a:rPr lang="de-DE" sz="1900" dirty="0"/>
              <a:t>Austauschteilchen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4 </a:t>
            </a:r>
            <a:r>
              <a:rPr lang="de-DE" sz="1900" dirty="0"/>
              <a:t>Ladung </a:t>
            </a:r>
            <a:r>
              <a:rPr lang="de-DE" sz="1900" dirty="0" smtClean="0"/>
              <a:t>als Eigenschaft </a:t>
            </a:r>
            <a:r>
              <a:rPr lang="de-DE" sz="1900" dirty="0"/>
              <a:t>eines Teilchens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5 </a:t>
            </a:r>
            <a:r>
              <a:rPr lang="de-DE" sz="1900" dirty="0"/>
              <a:t>Kopplungsstärke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6 </a:t>
            </a:r>
            <a:r>
              <a:rPr lang="de-DE" sz="1900" dirty="0"/>
              <a:t>Elementarteilchen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7 </a:t>
            </a:r>
            <a:r>
              <a:rPr lang="de-DE" sz="1900" dirty="0"/>
              <a:t>Übergang klass. </a:t>
            </a:r>
            <a:r>
              <a:rPr lang="de-DE" sz="1900" dirty="0" smtClean="0"/>
              <a:t>– relativ. </a:t>
            </a:r>
            <a:r>
              <a:rPr lang="de-DE" sz="1900" dirty="0"/>
              <a:t>Physik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8 </a:t>
            </a:r>
            <a:r>
              <a:rPr lang="de-DE" sz="1900" dirty="0"/>
              <a:t>Symmetrien &amp; Erhaltungssätze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9 </a:t>
            </a:r>
            <a:r>
              <a:rPr lang="de-DE" sz="1900" dirty="0"/>
              <a:t>Forschungsmethoden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10 </a:t>
            </a:r>
            <a:r>
              <a:rPr lang="de-DE" sz="1900" dirty="0"/>
              <a:t>Technologietransfer </a:t>
            </a:r>
            <a:endParaRPr lang="en-US" sz="19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114288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2C420"/>
                </a:solidFill>
              </a:rPr>
              <a:t>Michael </a:t>
            </a:r>
            <a:r>
              <a:rPr lang="en-US" b="1" dirty="0" err="1" smtClean="0">
                <a:solidFill>
                  <a:srgbClr val="C2C420"/>
                </a:solidFill>
              </a:rPr>
              <a:t>Kobel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Lehrer des GTP 27.10.-01.11.13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/>
        </p:nvSpPr>
        <p:spPr>
          <a:xfrm>
            <a:off x="1763688" y="54868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Wissen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das </a:t>
            </a:r>
            <a:r>
              <a:rPr lang="en-US" dirty="0" err="1" smtClean="0"/>
              <a:t>Konzept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82624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Interessante</a:t>
            </a:r>
            <a:r>
              <a:rPr lang="en-US" dirty="0"/>
              <a:t> </a:t>
            </a:r>
            <a:r>
              <a:rPr lang="en-US" dirty="0" err="1" smtClean="0"/>
              <a:t>Zusammenhänge</a:t>
            </a:r>
            <a:endParaRPr lang="en-US" sz="1800" dirty="0"/>
          </a:p>
        </p:txBody>
      </p:sp>
      <p:graphicFrame>
        <p:nvGraphicFramePr>
          <p:cNvPr id="20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1420263"/>
              </p:ext>
            </p:extLst>
          </p:nvPr>
        </p:nvGraphicFramePr>
        <p:xfrm>
          <a:off x="940589" y="1412776"/>
          <a:ext cx="366544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879484"/>
              </p:ext>
            </p:extLst>
          </p:nvPr>
        </p:nvGraphicFramePr>
        <p:xfrm>
          <a:off x="928113" y="4160728"/>
          <a:ext cx="3677920" cy="258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199741"/>
              </p:ext>
            </p:extLst>
          </p:nvPr>
        </p:nvGraphicFramePr>
        <p:xfrm>
          <a:off x="4427984" y="4160728"/>
          <a:ext cx="3677920" cy="258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115616" y="2950704"/>
            <a:ext cx="3677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Wingdings" charset="2"/>
              <a:buChar char="u"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Wingdings" charset="2"/>
              <a:buChar char="u"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17187" y="3517366"/>
            <a:ext cx="3353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Korrelationskoeffizienten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|r|&gt; 0,8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3048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  <p:bldGraphic spid="21" grpId="0">
        <p:bldAsOne/>
      </p:bldGraphic>
      <p:bldGraphic spid="22" grpId="0">
        <p:bldAsOne/>
      </p:bldGraphic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StaTus</a:t>
            </a:r>
            <a:r>
              <a:rPr lang="de-DE" dirty="0" smtClean="0"/>
              <a:t>: Teilchenphysik in den Lehrplänen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579929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Übersicht</a:t>
            </a:r>
            <a:r>
              <a:rPr lang="en-US" dirty="0"/>
              <a:t>: </a:t>
            </a:r>
            <a:r>
              <a:rPr lang="en-US" dirty="0" err="1"/>
              <a:t>Teilchenphysik</a:t>
            </a:r>
            <a:r>
              <a:rPr lang="en-US" dirty="0"/>
              <a:t> in den </a:t>
            </a:r>
            <a:r>
              <a:rPr lang="en-US" dirty="0" err="1" smtClean="0"/>
              <a:t>Lehrplänen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Lehrplanvergleich</a:t>
            </a:r>
            <a:r>
              <a:rPr lang="en-US" dirty="0"/>
              <a:t>: </a:t>
            </a:r>
            <a:r>
              <a:rPr lang="en-US" dirty="0" err="1"/>
              <a:t>Wo</a:t>
            </a:r>
            <a:r>
              <a:rPr lang="en-US" dirty="0"/>
              <a:t> </a:t>
            </a:r>
            <a:r>
              <a:rPr lang="en-US" dirty="0" err="1"/>
              <a:t>kommt</a:t>
            </a:r>
            <a:r>
              <a:rPr lang="en-US" dirty="0"/>
              <a:t> die </a:t>
            </a:r>
            <a:r>
              <a:rPr lang="en-US" dirty="0" err="1"/>
              <a:t>Teilchenphysik</a:t>
            </a:r>
            <a:r>
              <a:rPr lang="en-US" dirty="0"/>
              <a:t> in der </a:t>
            </a:r>
            <a:r>
              <a:rPr lang="en-US" dirty="0" err="1"/>
              <a:t>Sekundarstufe</a:t>
            </a:r>
            <a:r>
              <a:rPr lang="en-US" dirty="0"/>
              <a:t> II in den </a:t>
            </a:r>
            <a:r>
              <a:rPr lang="en-US" dirty="0" err="1"/>
              <a:t>Lehrplänen</a:t>
            </a:r>
            <a:r>
              <a:rPr lang="en-US" dirty="0"/>
              <a:t> der 16 </a:t>
            </a:r>
            <a:r>
              <a:rPr lang="en-US" dirty="0" err="1"/>
              <a:t>Bundesländer</a:t>
            </a:r>
            <a:r>
              <a:rPr lang="en-US" dirty="0"/>
              <a:t> </a:t>
            </a:r>
            <a:r>
              <a:rPr lang="en-US" dirty="0" err="1"/>
              <a:t>Deutschlands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?</a:t>
            </a:r>
          </a:p>
          <a:p>
            <a:r>
              <a:rPr lang="en-US" dirty="0" err="1" smtClean="0"/>
              <a:t>Konrad</a:t>
            </a:r>
            <a:r>
              <a:rPr lang="en-US" dirty="0" smtClean="0"/>
              <a:t> </a:t>
            </a:r>
            <a:r>
              <a:rPr lang="en-US" dirty="0" err="1"/>
              <a:t>Jende</a:t>
            </a:r>
            <a:r>
              <a:rPr lang="en-US" dirty="0"/>
              <a:t> 2011 / </a:t>
            </a:r>
            <a:r>
              <a:rPr lang="en-US" dirty="0" err="1"/>
              <a:t>Aktualisierung</a:t>
            </a:r>
            <a:r>
              <a:rPr lang="en-US" dirty="0"/>
              <a:t> 2013: Thomas </a:t>
            </a:r>
            <a:r>
              <a:rPr lang="en-US" dirty="0" err="1" smtClean="0"/>
              <a:t>Unkelbach</a:t>
            </a:r>
            <a:endParaRPr lang="en-US" dirty="0"/>
          </a:p>
          <a:p>
            <a:r>
              <a:rPr lang="en-US" dirty="0" err="1" smtClean="0"/>
              <a:t>Übersicht</a:t>
            </a:r>
            <a:r>
              <a:rPr lang="en-US" dirty="0" smtClean="0"/>
              <a:t> </a:t>
            </a:r>
            <a:r>
              <a:rPr lang="en-US" dirty="0" err="1"/>
              <a:t>Lehrpläne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http://www.kmk.org/dokumentation/lehrplaene/uebersicht-</a:t>
            </a:r>
            <a:r>
              <a:rPr lang="en-US" dirty="0" smtClean="0">
                <a:hlinkClick r:id="rId2"/>
              </a:rPr>
              <a:t>lehrplaene.html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41531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Zusammenfassung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89766"/>
              </p:ext>
            </p:extLst>
          </p:nvPr>
        </p:nvGraphicFramePr>
        <p:xfrm>
          <a:off x="899592" y="1700806"/>
          <a:ext cx="7992888" cy="424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08312"/>
                <a:gridCol w="2304256"/>
              </a:tblGrid>
              <a:tr h="41741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TP </a:t>
                      </a:r>
                      <a:r>
                        <a:rPr lang="en-US" sz="2000" dirty="0" err="1" smtClean="0">
                          <a:latin typeface="Arial Narrow"/>
                          <a:cs typeface="Arial Narrow"/>
                        </a:rPr>
                        <a:t>im</a:t>
                      </a:r>
                      <a:r>
                        <a:rPr lang="en-US" sz="2000" baseline="0" dirty="0" smtClean="0">
                          <a:latin typeface="Arial Narrow"/>
                          <a:cs typeface="Arial Narrow"/>
                        </a:rPr>
                        <a:t> </a:t>
                      </a:r>
                      <a:r>
                        <a:rPr lang="en-US" sz="2000" dirty="0" err="1" smtClean="0">
                          <a:latin typeface="Arial Narrow"/>
                          <a:cs typeface="Arial Narrow"/>
                        </a:rPr>
                        <a:t>Pflichtbereich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TP </a:t>
                      </a:r>
                      <a:r>
                        <a:rPr lang="en-US" sz="2000" dirty="0" err="1" smtClean="0">
                          <a:latin typeface="Arial Narrow"/>
                          <a:cs typeface="Arial Narrow"/>
                        </a:rPr>
                        <a:t>im</a:t>
                      </a:r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 </a:t>
                      </a:r>
                      <a:r>
                        <a:rPr lang="en-US" sz="2000" dirty="0" err="1" smtClean="0">
                          <a:latin typeface="Arial Narrow"/>
                          <a:cs typeface="Arial Narrow"/>
                        </a:rPr>
                        <a:t>Wahlbereich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TP </a:t>
                      </a:r>
                      <a:r>
                        <a:rPr lang="en-US" sz="2000" dirty="0" err="1" smtClean="0">
                          <a:latin typeface="Arial Narrow"/>
                          <a:cs typeface="Arial Narrow"/>
                        </a:rPr>
                        <a:t>kommt</a:t>
                      </a:r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 </a:t>
                      </a:r>
                      <a:r>
                        <a:rPr lang="en-US" sz="2000" dirty="0" err="1" smtClean="0">
                          <a:latin typeface="Arial Narrow"/>
                          <a:cs typeface="Arial Narrow"/>
                        </a:rPr>
                        <a:t>nicht</a:t>
                      </a:r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 </a:t>
                      </a:r>
                      <a:r>
                        <a:rPr lang="en-US" sz="2000" dirty="0" err="1" smtClean="0">
                          <a:latin typeface="Arial Narrow"/>
                          <a:cs typeface="Arial Narrow"/>
                        </a:rPr>
                        <a:t>vor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720468">
                <a:tc>
                  <a:txBody>
                    <a:bodyPr/>
                    <a:lstStyle/>
                    <a:p>
                      <a:pPr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Baden‐</a:t>
                      </a:r>
                      <a:endParaRPr lang="en-US" sz="2000" dirty="0" smtClean="0">
                        <a:effectLst/>
                        <a:latin typeface="Arial Narrow"/>
                        <a:cs typeface="Arial Narrow"/>
                      </a:endParaRPr>
                    </a:p>
                    <a:p>
                      <a:pPr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Württemberg</a:t>
                      </a:r>
                      <a:endParaRPr lang="en-US" sz="2000" dirty="0">
                        <a:effectLst/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Berlin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Niedersachsen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  <a:tr h="41741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Bayern (6</a:t>
                      </a:r>
                      <a:r>
                        <a:rPr lang="en-US" sz="2000" baseline="0" dirty="0" smtClean="0">
                          <a:latin typeface="Arial Narrow"/>
                          <a:cs typeface="Arial Narrow"/>
                        </a:rPr>
                        <a:t> Std.)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Brandenburg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Sachsen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  <a:tr h="41741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Bremen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Hessen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Thüringen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  <a:tr h="41741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Hamburg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Rheinland‐Pfalz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 (10 Std.)</a:t>
                      </a:r>
                      <a:endParaRPr lang="en-US" sz="2000" dirty="0">
                        <a:effectLst/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  <a:tr h="720468">
                <a:tc>
                  <a:txBody>
                    <a:bodyPr/>
                    <a:lstStyle/>
                    <a:p>
                      <a:pPr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Mecklenburg‐</a:t>
                      </a:r>
                      <a:endParaRPr lang="en-US" sz="2000" dirty="0" smtClean="0">
                        <a:effectLst/>
                        <a:latin typeface="Arial Narrow"/>
                        <a:cs typeface="Arial Narrow"/>
                      </a:endParaRPr>
                    </a:p>
                    <a:p>
                      <a:pPr rtl="0"/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Vorpommern</a:t>
                      </a:r>
                      <a:endParaRPr lang="en-US" sz="2000" dirty="0">
                        <a:effectLst/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Saarland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  <a:tr h="41741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NRW (12 </a:t>
                      </a:r>
                      <a:r>
                        <a:rPr lang="en-US" sz="2000" dirty="0" err="1" smtClean="0">
                          <a:latin typeface="Arial Narrow"/>
                          <a:cs typeface="Arial Narrow"/>
                        </a:rPr>
                        <a:t>bzw</a:t>
                      </a:r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. 6 Std.)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/>
                          <a:cs typeface="Arial Narrow"/>
                        </a:rPr>
                        <a:t>Sachsen-Anhalt (4 Std.)</a:t>
                      </a:r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  <a:tr h="720468">
                <a:tc>
                  <a:txBody>
                    <a:bodyPr/>
                    <a:lstStyle/>
                    <a:p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Schleswig‐</a:t>
                      </a:r>
                      <a:endParaRPr lang="en-US" sz="2000" dirty="0" smtClean="0">
                        <a:effectLst/>
                        <a:latin typeface="Arial Narrow"/>
                        <a:cs typeface="Arial Narrow"/>
                      </a:endParaRPr>
                    </a:p>
                    <a:p>
                      <a:pPr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Holstein (8 Std.)</a:t>
                      </a:r>
                      <a:endParaRPr lang="en-US" sz="2000" dirty="0">
                        <a:effectLst/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4282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Beispiel</a:t>
            </a:r>
            <a:r>
              <a:rPr lang="en-US" dirty="0" smtClean="0"/>
              <a:t> NRW, LK </a:t>
            </a:r>
            <a:r>
              <a:rPr lang="en-US" dirty="0" err="1" smtClean="0"/>
              <a:t>ab</a:t>
            </a:r>
            <a:r>
              <a:rPr lang="en-US" dirty="0" smtClean="0"/>
              <a:t> 01.08.2014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377" y="1417638"/>
            <a:ext cx="3827639" cy="481967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b="1" dirty="0" smtClean="0"/>
              <a:t>Lerninhalte:</a:t>
            </a:r>
          </a:p>
          <a:p>
            <a:pPr marL="0" indent="0">
              <a:buNone/>
            </a:pPr>
            <a:endParaRPr lang="de-DE" b="1" dirty="0" smtClean="0"/>
          </a:p>
          <a:p>
            <a:r>
              <a:rPr lang="de-DE" dirty="0" smtClean="0"/>
              <a:t>Elementarteilchen </a:t>
            </a:r>
            <a:r>
              <a:rPr lang="de-DE" dirty="0"/>
              <a:t>und ihre Wechselwirkungen </a:t>
            </a:r>
            <a:r>
              <a:rPr lang="de-DE" dirty="0" smtClean="0"/>
              <a:t>  (</a:t>
            </a:r>
            <a:r>
              <a:rPr lang="de-DE" dirty="0"/>
              <a:t>Kontext: Forschung an Teilchenbeschleunigern)</a:t>
            </a:r>
          </a:p>
          <a:p>
            <a:r>
              <a:rPr lang="de-DE" dirty="0"/>
              <a:t>Austauschteilchen der fundamentalen Wechselwirkungen</a:t>
            </a:r>
          </a:p>
          <a:p>
            <a:r>
              <a:rPr lang="de-DE" dirty="0"/>
              <a:t>Konzept der Austauschteilchen vs. Feldkonzept</a:t>
            </a:r>
          </a:p>
          <a:p>
            <a:r>
              <a:rPr lang="de-DE" dirty="0"/>
              <a:t>Kernbausteine und Elementarteilchen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11207" y="1340768"/>
            <a:ext cx="4608512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err="1" smtClean="0">
                <a:solidFill>
                  <a:schemeClr val="tx2"/>
                </a:solidFill>
                <a:latin typeface="Arial Narrow"/>
                <a:cs typeface="Arial Narrow"/>
              </a:rPr>
              <a:t>Lernziele</a:t>
            </a:r>
            <a:r>
              <a:rPr lang="en-US" sz="2500" b="1" dirty="0" smtClean="0">
                <a:solidFill>
                  <a:schemeClr val="tx2"/>
                </a:solidFill>
                <a:latin typeface="Arial Narrow"/>
                <a:cs typeface="Arial Narrow"/>
              </a:rPr>
              <a:t>:</a:t>
            </a:r>
          </a:p>
          <a:p>
            <a:endParaRPr lang="en-US" sz="2500" dirty="0" smtClean="0">
              <a:solidFill>
                <a:schemeClr val="tx2"/>
              </a:solidFill>
              <a:latin typeface="Arial Narrow"/>
              <a:cs typeface="Arial Narrow"/>
            </a:endParaRPr>
          </a:p>
          <a:p>
            <a:r>
              <a:rPr lang="en-US" sz="2500" dirty="0" smtClean="0">
                <a:solidFill>
                  <a:schemeClr val="tx2"/>
                </a:solidFill>
                <a:latin typeface="Arial Narrow"/>
                <a:cs typeface="Arial Narrow"/>
              </a:rPr>
              <a:t>Die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Schülerinnen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und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Schüler</a:t>
            </a:r>
            <a:endParaRPr lang="en-US" sz="2500" dirty="0">
              <a:solidFill>
                <a:schemeClr val="tx2"/>
              </a:solidFill>
              <a:latin typeface="Arial Narrow"/>
              <a:cs typeface="Arial Narrow"/>
            </a:endParaRPr>
          </a:p>
          <a:p>
            <a:pPr marL="342900" indent="-342900">
              <a:buFont typeface="Arial"/>
              <a:buChar char="•"/>
            </a:pP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systematisieren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mithilfe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des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heutigen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Standardmodells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den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Aufbau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der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Kernbausteine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und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erklären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mit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ihm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Phänomene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der </a:t>
            </a:r>
            <a:r>
              <a:rPr lang="en-US" sz="2500" dirty="0" err="1">
                <a:solidFill>
                  <a:schemeClr val="tx2"/>
                </a:solidFill>
                <a:latin typeface="Arial Narrow"/>
                <a:cs typeface="Arial Narrow"/>
              </a:rPr>
              <a:t>Kernphysik</a:t>
            </a:r>
            <a:r>
              <a:rPr lang="en-US" sz="2500" dirty="0">
                <a:solidFill>
                  <a:schemeClr val="tx2"/>
                </a:solidFill>
                <a:latin typeface="Arial Narrow"/>
                <a:cs typeface="Arial Narrow"/>
              </a:rPr>
              <a:t> (UF3</a:t>
            </a:r>
            <a:r>
              <a:rPr lang="en-US" sz="2500" dirty="0" smtClean="0">
                <a:solidFill>
                  <a:schemeClr val="tx2"/>
                </a:solidFill>
                <a:latin typeface="Arial Narrow"/>
                <a:cs typeface="Arial Narrow"/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500" dirty="0" smtClean="0">
                <a:solidFill>
                  <a:schemeClr val="tx2"/>
                </a:solidFill>
                <a:latin typeface="Arial Narrow"/>
                <a:cs typeface="Arial Narrow"/>
              </a:rPr>
              <a:t>…</a:t>
            </a:r>
            <a:endParaRPr lang="en-US" sz="2500" dirty="0">
              <a:solidFill>
                <a:schemeClr val="tx2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56815910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Vergleich</a:t>
            </a:r>
            <a:r>
              <a:rPr lang="en-US" dirty="0" smtClean="0"/>
              <a:t>: </a:t>
            </a:r>
            <a:r>
              <a:rPr lang="en-US" dirty="0" err="1" smtClean="0"/>
              <a:t>Lehrpläne</a:t>
            </a:r>
            <a:r>
              <a:rPr lang="en-US" dirty="0" smtClean="0"/>
              <a:t> – 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Elementarteilchen</a:t>
            </a:r>
            <a:r>
              <a:rPr lang="en-US" dirty="0" smtClean="0"/>
              <a:t>: 			8 von 16 BL</a:t>
            </a:r>
          </a:p>
          <a:p>
            <a:r>
              <a:rPr lang="en-US" dirty="0" err="1"/>
              <a:t>Forschungsmethoden</a:t>
            </a:r>
            <a:r>
              <a:rPr lang="en-US" dirty="0"/>
              <a:t>: 	7 von 16 BL</a:t>
            </a:r>
          </a:p>
          <a:p>
            <a:r>
              <a:rPr lang="en-US" dirty="0" err="1" smtClean="0"/>
              <a:t>Wechselwirkungen</a:t>
            </a:r>
            <a:r>
              <a:rPr lang="en-US" dirty="0" smtClean="0"/>
              <a:t>: 		6 von 16 BL</a:t>
            </a:r>
          </a:p>
          <a:p>
            <a:r>
              <a:rPr lang="en-US" dirty="0" err="1" smtClean="0"/>
              <a:t>Austauschteilchen</a:t>
            </a:r>
            <a:r>
              <a:rPr lang="en-US" dirty="0" smtClean="0"/>
              <a:t>: 		4 von 16 BL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Offene</a:t>
            </a:r>
            <a:r>
              <a:rPr lang="en-US" dirty="0" smtClean="0"/>
              <a:t> </a:t>
            </a:r>
            <a:r>
              <a:rPr lang="en-US" dirty="0" err="1" smtClean="0"/>
              <a:t>Fragen</a:t>
            </a:r>
            <a:r>
              <a:rPr lang="en-US" dirty="0" smtClean="0"/>
              <a:t>: 				2 von 16 BL</a:t>
            </a:r>
          </a:p>
        </p:txBody>
      </p:sp>
    </p:spTree>
    <p:extLst>
      <p:ext uri="{BB962C8B-B14F-4D97-AF65-F5344CB8AC3E}">
        <p14:creationId xmlns:p14="http://schemas.microsoft.com/office/powerpoint/2010/main" val="10612249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835696" y="4406900"/>
            <a:ext cx="6947049" cy="1362075"/>
          </a:xfrm>
        </p:spPr>
        <p:txBody>
          <a:bodyPr>
            <a:normAutofit/>
          </a:bodyPr>
          <a:lstStyle/>
          <a:p>
            <a:r>
              <a:rPr lang="de-DE" sz="3200" dirty="0" smtClean="0"/>
              <a:t>Befragung der ALUMNI </a:t>
            </a:r>
            <a:r>
              <a:rPr lang="de-DE" sz="3200" dirty="0"/>
              <a:t>DES GERMAN TEACHERS </a:t>
            </a:r>
            <a:r>
              <a:rPr lang="de-DE" sz="3200" dirty="0" smtClean="0"/>
              <a:t>PROGRAMME am CERN</a:t>
            </a:r>
            <a:endParaRPr lang="de-DE" sz="32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1448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1163216"/>
          </a:xfrm>
        </p:spPr>
        <p:txBody>
          <a:bodyPr>
            <a:normAutofit/>
          </a:bodyPr>
          <a:lstStyle/>
          <a:p>
            <a:r>
              <a:rPr lang="en-US" dirty="0" smtClean="0"/>
              <a:t>CERN ALUMNI BEFRAGUNG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412777"/>
            <a:ext cx="6781800" cy="2623646"/>
          </a:xfrm>
        </p:spPr>
        <p:txBody>
          <a:bodyPr/>
          <a:lstStyle/>
          <a:p>
            <a:r>
              <a:rPr lang="en-US" dirty="0" smtClean="0"/>
              <a:t>von </a:t>
            </a:r>
            <a:r>
              <a:rPr lang="en-US" dirty="0" err="1" smtClean="0"/>
              <a:t>Gerfried</a:t>
            </a:r>
            <a:r>
              <a:rPr lang="en-US" dirty="0" smtClean="0"/>
              <a:t> Wiener, </a:t>
            </a:r>
            <a:r>
              <a:rPr lang="en-US" dirty="0"/>
              <a:t>PJAS </a:t>
            </a:r>
            <a:r>
              <a:rPr lang="en-US" dirty="0" smtClean="0"/>
              <a:t>III.</a:t>
            </a:r>
          </a:p>
          <a:p>
            <a:r>
              <a:rPr lang="en-US" dirty="0" smtClean="0"/>
              <a:t>27</a:t>
            </a:r>
            <a:r>
              <a:rPr lang="en-US" dirty="0"/>
              <a:t>. </a:t>
            </a:r>
            <a:r>
              <a:rPr lang="en-US" dirty="0" err="1"/>
              <a:t>Juni</a:t>
            </a:r>
            <a:r>
              <a:rPr lang="en-US" dirty="0"/>
              <a:t> - 27. </a:t>
            </a:r>
            <a:r>
              <a:rPr lang="en-US" dirty="0" err="1"/>
              <a:t>Juli</a:t>
            </a:r>
            <a:r>
              <a:rPr lang="en-US" dirty="0"/>
              <a:t> 2012</a:t>
            </a:r>
          </a:p>
          <a:p>
            <a:r>
              <a:rPr lang="en-US" dirty="0" err="1"/>
              <a:t>Teilnehmerzahl</a:t>
            </a:r>
            <a:r>
              <a:rPr lang="en-US" dirty="0"/>
              <a:t>: </a:t>
            </a:r>
            <a:r>
              <a:rPr lang="en-US" dirty="0" smtClean="0"/>
              <a:t>100</a:t>
            </a:r>
          </a:p>
          <a:p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Angaben</a:t>
            </a:r>
            <a:r>
              <a:rPr lang="en-US" dirty="0" smtClean="0"/>
              <a:t> in </a:t>
            </a:r>
            <a:r>
              <a:rPr lang="en-US" dirty="0" err="1" smtClean="0"/>
              <a:t>Absolutzahlen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624672"/>
              </p:ext>
            </p:extLst>
          </p:nvPr>
        </p:nvGraphicFramePr>
        <p:xfrm>
          <a:off x="302321" y="4682728"/>
          <a:ext cx="3837632" cy="2130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Objec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0203426"/>
              </p:ext>
            </p:extLst>
          </p:nvPr>
        </p:nvGraphicFramePr>
        <p:xfrm>
          <a:off x="3851921" y="4604326"/>
          <a:ext cx="5184576" cy="2204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6444208" y="4066516"/>
            <a:ext cx="1250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chemeClr val="tx2"/>
                </a:solidFill>
                <a:latin typeface="Arial Narrow"/>
                <a:cs typeface="Arial Narrow"/>
              </a:rPr>
              <a:t>Funktion</a:t>
            </a:r>
            <a:endParaRPr lang="en-US" sz="2400" b="1" dirty="0">
              <a:solidFill>
                <a:schemeClr val="tx2"/>
              </a:solidFill>
              <a:latin typeface="Arial Narrow"/>
              <a:cs typeface="Arial Narrow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2321" y="4066516"/>
            <a:ext cx="2470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chemeClr val="tx2"/>
                </a:solidFill>
                <a:latin typeface="Arial Narrow"/>
                <a:cs typeface="Arial Narrow"/>
              </a:rPr>
              <a:t>Zusammensetzung</a:t>
            </a:r>
            <a:endParaRPr lang="en-US" sz="2400" b="1" dirty="0">
              <a:solidFill>
                <a:schemeClr val="tx2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3198657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BIG IDEAS DER TEILCHENPHYSIK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STATUS: TEILCHENPHYSIK IN DEN LEHRPLÄNEN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EVALUATION </a:t>
            </a:r>
            <a:r>
              <a:rPr lang="de-DE" dirty="0"/>
              <a:t>DER ALUMNI DES GERMAN TEACHERS </a:t>
            </a:r>
            <a:r>
              <a:rPr lang="de-DE" dirty="0" smtClean="0"/>
              <a:t>PROGRAMME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STATUS: MATERIALIEN DES NETZWERKS TEILCHENWELT</a:t>
            </a:r>
          </a:p>
        </p:txBody>
      </p:sp>
    </p:spTree>
    <p:extLst>
      <p:ext uri="{BB962C8B-B14F-4D97-AF65-F5344CB8AC3E}">
        <p14:creationId xmlns:p14="http://schemas.microsoft.com/office/powerpoint/2010/main" val="130252932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sz="3600" dirty="0" smtClean="0"/>
              <a:t>ERGEBNISSE</a:t>
            </a:r>
            <a:endParaRPr lang="en-US" sz="1800" dirty="0"/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1390600" y="1628800"/>
            <a:ext cx="6781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763"/>
              </a:spcBef>
            </a:pPr>
            <a:r>
              <a:rPr lang="en-US" sz="2400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Die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Inhalte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der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modernen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Physik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(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speziell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: </a:t>
            </a:r>
            <a:r>
              <a:rPr lang="en-US" sz="2400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Teilchenphysik</a:t>
            </a:r>
            <a:r>
              <a:rPr lang="en-US" sz="2400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, </a:t>
            </a:r>
            <a:r>
              <a:rPr lang="en-US" sz="2400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Astroteilchenphysik</a:t>
            </a:r>
            <a:r>
              <a:rPr lang="en-US" sz="2400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)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sollten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im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Unterricht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eine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größere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Rolle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spielen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.</a:t>
            </a:r>
          </a:p>
        </p:txBody>
      </p:sp>
      <p:graphicFrame>
        <p:nvGraphicFramePr>
          <p:cNvPr id="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3865033"/>
              </p:ext>
            </p:extLst>
          </p:nvPr>
        </p:nvGraphicFramePr>
        <p:xfrm>
          <a:off x="1259632" y="2708920"/>
          <a:ext cx="6637784" cy="2736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hart" r:id="rId3" imgW="4711700" imgH="1993900" progId="MSGraph.Chart.8">
                  <p:embed/>
                </p:oleObj>
              </mc:Choice>
              <mc:Fallback>
                <p:oleObj name="Chart" r:id="rId3" imgW="4711700" imgH="1993900" progId="MSGraph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708920"/>
                        <a:ext cx="6637784" cy="27363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042204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sz="3600" dirty="0" smtClean="0"/>
              <a:t>ERGEBNISSE</a:t>
            </a:r>
            <a:endParaRPr lang="en-US" sz="3600" dirty="0"/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1403648" y="1595388"/>
            <a:ext cx="6781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763"/>
              </a:spcBef>
            </a:pPr>
            <a:r>
              <a:rPr lang="en-US" sz="2400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Das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Angebot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an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Materialien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zur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Teilchenphysik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b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</a:b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(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zB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: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Bücher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, Internet, NTW Forum)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ist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sz="2400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zufriedenstellend</a:t>
            </a:r>
            <a:r>
              <a:rPr lang="en-US" sz="2400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.</a:t>
            </a:r>
          </a:p>
        </p:txBody>
      </p:sp>
      <p:sp>
        <p:nvSpPr>
          <p:cNvPr id="32771" name="Rectangle 3"/>
          <p:cNvSpPr>
            <a:spLocks/>
          </p:cNvSpPr>
          <p:nvPr/>
        </p:nvSpPr>
        <p:spPr bwMode="auto">
          <a:xfrm>
            <a:off x="1117685" y="4725144"/>
            <a:ext cx="7571184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spcBef>
                <a:spcPts val="763"/>
              </a:spcBef>
            </a:pPr>
            <a:endParaRPr lang="en-US" sz="1400" dirty="0">
              <a:solidFill>
                <a:srgbClr val="1F497D"/>
              </a:solidFill>
              <a:latin typeface="Arial Narrow" charset="0"/>
              <a:ea typeface="ＭＳ Ｐゴシック" charset="0"/>
              <a:cs typeface="Arial Narrow" charset="0"/>
              <a:sym typeface="Arial Narrow" charset="0"/>
            </a:endParaRPr>
          </a:p>
        </p:txBody>
      </p:sp>
      <p:graphicFrame>
        <p:nvGraphicFramePr>
          <p:cNvPr id="32772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4302173"/>
              </p:ext>
            </p:extLst>
          </p:nvPr>
        </p:nvGraphicFramePr>
        <p:xfrm>
          <a:off x="1259632" y="2708920"/>
          <a:ext cx="6624736" cy="2808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Chart" r:id="rId3" imgW="4711700" imgH="1993900" progId="MSGraph.Chart.8">
                  <p:embed/>
                </p:oleObj>
              </mc:Choice>
              <mc:Fallback>
                <p:oleObj name="Chart" r:id="rId3" imgW="4711700" imgH="1993900" progId="MSGraph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708920"/>
                        <a:ext cx="6624736" cy="28085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224367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Zitate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spcBef>
                <a:spcPts val="763"/>
              </a:spcBef>
              <a:buNone/>
            </a:pPr>
            <a:r>
              <a:rPr lang="en-US" b="1" dirty="0">
                <a:solidFill>
                  <a:srgbClr val="1F497D"/>
                </a:solidFill>
                <a:latin typeface="Arial Narrow Bold" charset="0"/>
                <a:ea typeface="ＭＳ Ｐゴシック" charset="0"/>
                <a:cs typeface="Arial Narrow Bold" charset="0"/>
                <a:sym typeface="Arial Narrow Bold" charset="0"/>
              </a:rPr>
              <a:t>Falls </a:t>
            </a:r>
            <a:r>
              <a:rPr lang="en-US" b="1" dirty="0" err="1">
                <a:solidFill>
                  <a:srgbClr val="1F497D"/>
                </a:solidFill>
                <a:latin typeface="Arial Narrow Bold" charset="0"/>
                <a:ea typeface="ＭＳ Ｐゴシック" charset="0"/>
                <a:cs typeface="Arial Narrow Bold" charset="0"/>
                <a:sym typeface="Arial Narrow Bold" charset="0"/>
              </a:rPr>
              <a:t>nicht</a:t>
            </a:r>
            <a:r>
              <a:rPr lang="en-US" b="1" dirty="0">
                <a:solidFill>
                  <a:srgbClr val="1F497D"/>
                </a:solidFill>
                <a:latin typeface="Arial Narrow Bold" charset="0"/>
                <a:ea typeface="ＭＳ Ｐゴシック" charset="0"/>
                <a:cs typeface="Arial Narrow Bold" charset="0"/>
                <a:sym typeface="Arial Narrow Bold" charset="0"/>
              </a:rPr>
              <a:t> </a:t>
            </a:r>
            <a:r>
              <a:rPr lang="en-US" b="1" dirty="0" err="1">
                <a:solidFill>
                  <a:srgbClr val="1F497D"/>
                </a:solidFill>
                <a:latin typeface="Arial Narrow Bold" charset="0"/>
                <a:ea typeface="ＭＳ Ｐゴシック" charset="0"/>
                <a:cs typeface="Arial Narrow Bold" charset="0"/>
                <a:sym typeface="Arial Narrow Bold" charset="0"/>
              </a:rPr>
              <a:t>zutreffend</a:t>
            </a:r>
            <a:r>
              <a:rPr lang="en-US" b="1" dirty="0">
                <a:solidFill>
                  <a:srgbClr val="1F497D"/>
                </a:solidFill>
                <a:latin typeface="Arial Narrow Bold" charset="0"/>
                <a:ea typeface="ＭＳ Ｐゴシック" charset="0"/>
                <a:cs typeface="Arial Narrow Bold" charset="0"/>
                <a:sym typeface="Arial Narrow Bold" charset="0"/>
              </a:rPr>
              <a:t>, was </a:t>
            </a:r>
            <a:r>
              <a:rPr lang="en-US" b="1" dirty="0" err="1">
                <a:solidFill>
                  <a:srgbClr val="1F497D"/>
                </a:solidFill>
                <a:latin typeface="Arial Narrow Bold" charset="0"/>
                <a:ea typeface="ＭＳ Ｐゴシック" charset="0"/>
                <a:cs typeface="Arial Narrow Bold" charset="0"/>
                <a:sym typeface="Arial Narrow Bold" charset="0"/>
              </a:rPr>
              <a:t>fehlt</a:t>
            </a:r>
            <a:r>
              <a:rPr lang="en-US" b="1" dirty="0">
                <a:solidFill>
                  <a:srgbClr val="1F497D"/>
                </a:solidFill>
                <a:latin typeface="Arial Narrow Bold" charset="0"/>
                <a:ea typeface="ＭＳ Ｐゴシック" charset="0"/>
                <a:cs typeface="Arial Narrow Bold" charset="0"/>
                <a:sym typeface="Arial Narrow Bold" charset="0"/>
              </a:rPr>
              <a:t> </a:t>
            </a:r>
            <a:r>
              <a:rPr lang="en-US" b="1" dirty="0" err="1">
                <a:solidFill>
                  <a:srgbClr val="1F497D"/>
                </a:solidFill>
                <a:latin typeface="Arial Narrow Bold" charset="0"/>
                <a:ea typeface="ＭＳ Ｐゴシック" charset="0"/>
                <a:cs typeface="Arial Narrow Bold" charset="0"/>
                <a:sym typeface="Arial Narrow Bold" charset="0"/>
              </a:rPr>
              <a:t>Ihnen</a:t>
            </a:r>
            <a:r>
              <a:rPr lang="en-US" b="1" dirty="0">
                <a:solidFill>
                  <a:srgbClr val="1F497D"/>
                </a:solidFill>
                <a:latin typeface="Arial Narrow Bold" charset="0"/>
                <a:ea typeface="ＭＳ Ｐゴシック" charset="0"/>
                <a:cs typeface="Arial Narrow Bold" charset="0"/>
                <a:sym typeface="Arial Narrow Bold" charset="0"/>
              </a:rPr>
              <a:t>?</a:t>
            </a:r>
            <a:endParaRPr lang="de-DE" altLang="ja-JP" b="1" dirty="0">
              <a:solidFill>
                <a:srgbClr val="1F497D"/>
              </a:solidFill>
              <a:latin typeface="Arial"/>
              <a:ea typeface="ＭＳ Ｐゴシック" charset="0"/>
              <a:cs typeface="Arial Narrow" charset="0"/>
              <a:sym typeface="Arial Narrow" charset="0"/>
            </a:endParaRPr>
          </a:p>
          <a:p>
            <a:pPr>
              <a:spcBef>
                <a:spcPts val="763"/>
              </a:spcBef>
            </a:pPr>
            <a:r>
              <a:rPr lang="en-US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Konkrete</a:t>
            </a:r>
            <a:r>
              <a:rPr lang="en-US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Aufgaben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oder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Informationen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, die den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Bezug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zum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CERN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als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auch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zum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Rahmenplan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haben</a:t>
            </a:r>
            <a:r>
              <a:rPr lang="en-US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.</a:t>
            </a:r>
            <a:endParaRPr lang="de-DE" dirty="0" smtClean="0">
              <a:solidFill>
                <a:srgbClr val="1F497D"/>
              </a:solidFill>
              <a:latin typeface="Arial"/>
              <a:ea typeface="ＭＳ Ｐゴシック" charset="0"/>
              <a:cs typeface="Arial Narrow" charset="0"/>
              <a:sym typeface="Arial Narrow" charset="0"/>
            </a:endParaRPr>
          </a:p>
          <a:p>
            <a:pPr>
              <a:spcBef>
                <a:spcPts val="763"/>
              </a:spcBef>
            </a:pPr>
            <a:r>
              <a:rPr lang="en-US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Das 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Material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könnte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-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soweit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möglich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-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näher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an den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Lehrplänen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orientiert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sein</a:t>
            </a:r>
            <a:r>
              <a:rPr lang="en-US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.</a:t>
            </a:r>
            <a:endParaRPr lang="de-DE" dirty="0" smtClean="0">
              <a:solidFill>
                <a:srgbClr val="1F497D"/>
              </a:solidFill>
              <a:latin typeface="Arial"/>
              <a:ea typeface="ＭＳ Ｐゴシック" charset="0"/>
              <a:cs typeface="Arial Narrow" charset="0"/>
              <a:sym typeface="Arial Narrow" charset="0"/>
            </a:endParaRPr>
          </a:p>
          <a:p>
            <a:pPr>
              <a:spcBef>
                <a:spcPts val="763"/>
              </a:spcBef>
            </a:pPr>
            <a:r>
              <a:rPr lang="en-US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Weitere</a:t>
            </a:r>
            <a:r>
              <a:rPr lang="en-US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Idee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für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die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Umsetzung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im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Unterricht</a:t>
            </a:r>
            <a:r>
              <a:rPr lang="en-US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.</a:t>
            </a:r>
            <a:endParaRPr lang="de-DE" dirty="0" smtClean="0">
              <a:solidFill>
                <a:srgbClr val="1F497D"/>
              </a:solidFill>
              <a:latin typeface="Arial"/>
              <a:ea typeface="ＭＳ Ｐゴシック" charset="0"/>
              <a:cs typeface="Arial Narrow" charset="0"/>
              <a:sym typeface="Arial Narrow" charset="0"/>
            </a:endParaRPr>
          </a:p>
          <a:p>
            <a:pPr>
              <a:spcBef>
                <a:spcPts val="763"/>
              </a:spcBef>
            </a:pPr>
            <a:r>
              <a:rPr lang="en-US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Praktisches</a:t>
            </a:r>
            <a:r>
              <a:rPr lang="en-US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Unterrichtsmaterial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wie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etwa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Arbeitsblätter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oder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kurze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Videosequenzen</a:t>
            </a:r>
            <a:r>
              <a:rPr lang="en-US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.</a:t>
            </a:r>
            <a:endParaRPr lang="de-DE" dirty="0" smtClean="0">
              <a:solidFill>
                <a:srgbClr val="1F497D"/>
              </a:solidFill>
              <a:latin typeface="Arial"/>
              <a:ea typeface="ＭＳ Ｐゴシック" charset="0"/>
              <a:cs typeface="Arial Narrow" charset="0"/>
              <a:sym typeface="Arial Narrow" charset="0"/>
            </a:endParaRPr>
          </a:p>
          <a:p>
            <a:pPr>
              <a:spcBef>
                <a:spcPts val="763"/>
              </a:spcBef>
            </a:pPr>
            <a:r>
              <a:rPr lang="en-US" dirty="0" err="1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Konkrete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,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didaktisch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aufbereitete</a:t>
            </a:r>
            <a:r>
              <a:rPr lang="en-US" dirty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 </a:t>
            </a:r>
            <a:r>
              <a:rPr lang="en-US" dirty="0" err="1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Zugänge</a:t>
            </a:r>
            <a:r>
              <a:rPr lang="en-US" dirty="0" smtClean="0">
                <a:solidFill>
                  <a:srgbClr val="1F497D"/>
                </a:solidFill>
                <a:latin typeface="Arial Narrow" charset="0"/>
                <a:ea typeface="ＭＳ Ｐゴシック" charset="0"/>
                <a:cs typeface="Arial Narrow" charset="0"/>
                <a:sym typeface="Arial Narrow" charset="0"/>
              </a:rPr>
              <a:t>.</a:t>
            </a:r>
            <a:endParaRPr lang="en-US" dirty="0">
              <a:solidFill>
                <a:srgbClr val="1F497D"/>
              </a:solidFill>
              <a:latin typeface="Arial Narrow" charset="0"/>
              <a:ea typeface="ＭＳ Ｐゴシック" charset="0"/>
              <a:cs typeface="Arial Narrow" charset="0"/>
              <a:sym typeface="Arial Narrow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7066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Status: Materialien des Netzwerks Teilchenwelt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1004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Materialien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Lehrkräfte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§"/>
            </a:pPr>
            <a:r>
              <a:rPr lang="en-US" sz="2400" dirty="0" err="1" smtClean="0"/>
              <a:t>Teilchenphysik</a:t>
            </a:r>
            <a:r>
              <a:rPr lang="en-US" sz="2400" dirty="0" smtClean="0"/>
              <a:t> – </a:t>
            </a:r>
            <a:r>
              <a:rPr lang="en-US" sz="2400" dirty="0" err="1" smtClean="0"/>
              <a:t>Forschung</a:t>
            </a:r>
            <a:r>
              <a:rPr lang="en-US" sz="2400" dirty="0" smtClean="0"/>
              <a:t> und </a:t>
            </a:r>
            <a:r>
              <a:rPr lang="en-US" sz="2400" dirty="0" err="1" smtClean="0"/>
              <a:t>Anwendungen</a:t>
            </a:r>
            <a:r>
              <a:rPr lang="en-US" sz="2400" dirty="0"/>
              <a:t> </a:t>
            </a:r>
            <a:r>
              <a:rPr lang="en-US" sz="2400" i="1" dirty="0" smtClean="0"/>
              <a:t>(</a:t>
            </a:r>
            <a:r>
              <a:rPr lang="en-US" sz="2400" i="1" dirty="0" err="1" smtClean="0"/>
              <a:t>Informationen</a:t>
            </a:r>
            <a:r>
              <a:rPr lang="en-US" sz="2400" i="1" dirty="0" smtClean="0"/>
              <a:t> und </a:t>
            </a:r>
            <a:r>
              <a:rPr lang="en-US" sz="2400" i="1" dirty="0" err="1" smtClean="0"/>
              <a:t>Anregungen</a:t>
            </a:r>
            <a:r>
              <a:rPr lang="en-US" sz="2400" i="1" dirty="0" smtClean="0"/>
              <a:t>)</a:t>
            </a:r>
          </a:p>
          <a:p>
            <a:pPr>
              <a:buFont typeface="Wingdings" charset="2"/>
              <a:buChar char="§"/>
            </a:pPr>
            <a:r>
              <a:rPr lang="en-US" sz="2400" dirty="0" smtClean="0"/>
              <a:t>Das </a:t>
            </a:r>
            <a:r>
              <a:rPr lang="en-US" sz="2400" dirty="0" err="1"/>
              <a:t>Standardmodell</a:t>
            </a:r>
            <a:r>
              <a:rPr lang="en-US" sz="2400" dirty="0"/>
              <a:t> der </a:t>
            </a:r>
            <a:r>
              <a:rPr lang="en-US" sz="2400" dirty="0" err="1" smtClean="0"/>
              <a:t>Teilchenphysik</a:t>
            </a:r>
            <a:r>
              <a:rPr lang="en-US" sz="2400" dirty="0" smtClean="0"/>
              <a:t> </a:t>
            </a:r>
            <a:r>
              <a:rPr lang="en-US" sz="2400" i="1" dirty="0" smtClean="0"/>
              <a:t>(</a:t>
            </a:r>
            <a:r>
              <a:rPr lang="en-US" sz="2400" i="1" dirty="0" err="1" smtClean="0"/>
              <a:t>Hintergrundinformationen</a:t>
            </a:r>
            <a:r>
              <a:rPr lang="en-US" sz="2400" i="1" dirty="0" smtClean="0"/>
              <a:t>)</a:t>
            </a:r>
            <a:endParaRPr lang="en-US" sz="2400" i="1" dirty="0"/>
          </a:p>
          <a:p>
            <a:pPr>
              <a:buFont typeface="Wingdings" charset="2"/>
              <a:buChar char="§"/>
            </a:pPr>
            <a:r>
              <a:rPr lang="en-US" sz="2400" dirty="0"/>
              <a:t>Die </a:t>
            </a:r>
            <a:r>
              <a:rPr lang="en-US" sz="2400" dirty="0" err="1"/>
              <a:t>vier</a:t>
            </a:r>
            <a:r>
              <a:rPr lang="en-US" sz="2400" dirty="0"/>
              <a:t> </a:t>
            </a:r>
            <a:r>
              <a:rPr lang="en-US" sz="2400" dirty="0" err="1" smtClean="0"/>
              <a:t>Wechselwirkungen</a:t>
            </a:r>
            <a:r>
              <a:rPr lang="en-US" sz="2400" dirty="0" smtClean="0"/>
              <a:t> </a:t>
            </a:r>
            <a:r>
              <a:rPr lang="en-US" sz="2400" i="1" dirty="0" smtClean="0"/>
              <a:t>(</a:t>
            </a:r>
            <a:r>
              <a:rPr lang="en-US" sz="2400" i="1" dirty="0" err="1" smtClean="0"/>
              <a:t>Arbeitsblatt</a:t>
            </a:r>
            <a:r>
              <a:rPr lang="en-US" sz="2400" i="1" dirty="0" smtClean="0"/>
              <a:t>)</a:t>
            </a:r>
            <a:endParaRPr lang="en-US" sz="2400" i="1" dirty="0"/>
          </a:p>
          <a:p>
            <a:pPr>
              <a:buFont typeface="Wingdings" charset="2"/>
              <a:buChar char="§"/>
            </a:pPr>
            <a:r>
              <a:rPr lang="en-US" sz="2400" dirty="0"/>
              <a:t>Der ATLAS-</a:t>
            </a:r>
            <a:r>
              <a:rPr lang="en-US" sz="2400" dirty="0" err="1" smtClean="0"/>
              <a:t>Detektor</a:t>
            </a:r>
            <a:r>
              <a:rPr lang="en-US" sz="2400" i="1" dirty="0" smtClean="0"/>
              <a:t> (</a:t>
            </a:r>
            <a:r>
              <a:rPr lang="en-US" sz="2400" i="1" dirty="0" err="1" smtClean="0"/>
              <a:t>Arbeitsblätter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Filmsequenzen</a:t>
            </a:r>
            <a:r>
              <a:rPr lang="en-US" sz="2400" i="1" dirty="0" smtClean="0"/>
              <a:t>)</a:t>
            </a:r>
            <a:endParaRPr lang="en-US" sz="2400" i="1" dirty="0"/>
          </a:p>
          <a:p>
            <a:pPr>
              <a:buFont typeface="Wingdings" charset="2"/>
              <a:buChar char="§"/>
            </a:pPr>
            <a:r>
              <a:rPr lang="en-US" sz="2400" dirty="0" err="1" smtClean="0"/>
              <a:t>Selbstbau</a:t>
            </a:r>
            <a:r>
              <a:rPr lang="en-US" sz="2400" dirty="0" smtClean="0"/>
              <a:t> </a:t>
            </a:r>
            <a:r>
              <a:rPr lang="en-US" sz="2400" dirty="0" err="1"/>
              <a:t>einer</a:t>
            </a:r>
            <a:r>
              <a:rPr lang="en-US" sz="2400" dirty="0"/>
              <a:t> </a:t>
            </a:r>
            <a:r>
              <a:rPr lang="en-US" sz="2400" dirty="0" err="1" smtClean="0"/>
              <a:t>Nebelkammer</a:t>
            </a:r>
            <a:r>
              <a:rPr lang="en-US" sz="2400" dirty="0" smtClean="0"/>
              <a:t> </a:t>
            </a:r>
            <a:r>
              <a:rPr lang="en-US" sz="2400" i="1" dirty="0" smtClean="0"/>
              <a:t>(</a:t>
            </a:r>
            <a:r>
              <a:rPr lang="en-US" sz="2400" i="1" dirty="0" err="1" smtClean="0"/>
              <a:t>Experimentieranleitung</a:t>
            </a:r>
            <a:r>
              <a:rPr lang="en-US" sz="2400" i="1" dirty="0" smtClean="0"/>
              <a:t>)</a:t>
            </a:r>
            <a:endParaRPr lang="en-US" sz="2400" i="1" dirty="0"/>
          </a:p>
          <a:p>
            <a:pPr>
              <a:buFont typeface="Wingdings" charset="2"/>
              <a:buChar char="§"/>
            </a:pPr>
            <a:r>
              <a:rPr lang="en-US" sz="2400" dirty="0" err="1"/>
              <a:t>Teilchen-</a:t>
            </a:r>
            <a:r>
              <a:rPr lang="en-US" sz="2400" dirty="0" err="1" smtClean="0"/>
              <a:t>Steckbriefe</a:t>
            </a:r>
            <a:r>
              <a:rPr lang="en-US" sz="2400" dirty="0"/>
              <a:t> </a:t>
            </a:r>
            <a:r>
              <a:rPr lang="en-US" sz="2400" i="1" dirty="0" smtClean="0"/>
              <a:t>(</a:t>
            </a:r>
            <a:r>
              <a:rPr lang="en-US" sz="2400" i="1" dirty="0" err="1" smtClean="0"/>
              <a:t>Karten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Hinweise</a:t>
            </a:r>
            <a:r>
              <a:rPr lang="en-US" sz="2400" i="1" dirty="0" smtClean="0"/>
              <a:t> </a:t>
            </a:r>
            <a:r>
              <a:rPr lang="en-US" sz="2400" i="1" dirty="0" err="1"/>
              <a:t>für</a:t>
            </a:r>
            <a:r>
              <a:rPr lang="en-US" sz="2400" i="1" dirty="0"/>
              <a:t> </a:t>
            </a:r>
            <a:r>
              <a:rPr lang="en-US" sz="2400" i="1" dirty="0" err="1" smtClean="0"/>
              <a:t>Lehrkräfte</a:t>
            </a:r>
            <a:r>
              <a:rPr lang="en-US" sz="2400" i="1" dirty="0" smtClean="0"/>
              <a:t>)</a:t>
            </a:r>
          </a:p>
          <a:p>
            <a:pPr>
              <a:buFont typeface="Wingdings" charset="2"/>
              <a:buChar char="§"/>
            </a:pPr>
            <a:endParaRPr lang="en-US" sz="2400" i="1" dirty="0"/>
          </a:p>
          <a:p>
            <a:pPr marL="0" indent="0">
              <a:buNone/>
            </a:pPr>
            <a:endParaRPr lang="en-US" sz="24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5007730"/>
            <a:ext cx="3563888" cy="16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491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>
            <a:grpSpLocks noChangeAspect="1"/>
          </p:cNvGrpSpPr>
          <p:nvPr/>
        </p:nvGrpSpPr>
        <p:grpSpPr>
          <a:xfrm>
            <a:off x="2778994" y="741581"/>
            <a:ext cx="6266520" cy="5665070"/>
            <a:chOff x="1979712" y="360040"/>
            <a:chExt cx="6840760" cy="6184195"/>
          </a:xfrm>
        </p:grpSpPr>
        <p:sp>
          <p:nvSpPr>
            <p:cNvPr id="5" name="Rectangle 4"/>
            <p:cNvSpPr/>
            <p:nvPr/>
          </p:nvSpPr>
          <p:spPr>
            <a:xfrm>
              <a:off x="1979712" y="360040"/>
              <a:ext cx="6192688" cy="616530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150780" y="552770"/>
              <a:ext cx="1800000" cy="18000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206564" y="552770"/>
              <a:ext cx="1800000" cy="1800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rgbClr val="4F81BD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/>
            <p:cNvSpPr/>
            <p:nvPr/>
          </p:nvSpPr>
          <p:spPr>
            <a:xfrm>
              <a:off x="2213369" y="552770"/>
              <a:ext cx="1800000" cy="1800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13369" y="2520280"/>
              <a:ext cx="1800000" cy="1800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220888" y="2520280"/>
              <a:ext cx="1800000" cy="1800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158964" y="2520280"/>
              <a:ext cx="1800000" cy="1800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rgbClr val="4F81BD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220888" y="4509320"/>
              <a:ext cx="1800000" cy="18000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13369" y="4509320"/>
              <a:ext cx="1800000" cy="1800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177014" y="4509320"/>
              <a:ext cx="1800000" cy="18000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439846" y="745813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292080" y="1213314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788024" y="1518114"/>
              <a:ext cx="360040" cy="3602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257086" y="2708920"/>
              <a:ext cx="360040" cy="3602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257086" y="3235388"/>
              <a:ext cx="360040" cy="3602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257086" y="3789040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3262556" y="692696"/>
              <a:ext cx="360040" cy="3602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565213" y="5517232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7020272" y="4905267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372200" y="4725144"/>
              <a:ext cx="360040" cy="360246"/>
            </a:xfrm>
            <a:prstGeom prst="ellipse">
              <a:avLst/>
            </a:prstGeom>
            <a:solidFill>
              <a:srgbClr val="7F7F7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4608004" y="3799413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608004" y="3151966"/>
              <a:ext cx="360040" cy="3602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430546" y="3149954"/>
              <a:ext cx="360040" cy="3602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6552220" y="1273018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6607315" y="5425973"/>
              <a:ext cx="360040" cy="3602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552220" y="3954844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6550018" y="3389154"/>
              <a:ext cx="360040" cy="3602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6552220" y="2806826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257086" y="5524651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452864" y="4983868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5002282" y="5163991"/>
              <a:ext cx="360040" cy="36024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608004" y="5344114"/>
              <a:ext cx="360040" cy="360246"/>
            </a:xfrm>
            <a:prstGeom prst="ellipse">
              <a:avLst/>
            </a:prstGeom>
            <a:solidFill>
              <a:srgbClr val="7F7F7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7992380" y="3511590"/>
              <a:ext cx="360040" cy="360246"/>
            </a:xfrm>
            <a:prstGeom prst="ellipse">
              <a:avLst/>
            </a:prstGeom>
            <a:solidFill>
              <a:srgbClr val="7F7F7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8460432" y="3512212"/>
              <a:ext cx="360040" cy="3602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2033349" y="2708920"/>
              <a:ext cx="360040" cy="36024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>
              <a:stCxn id="39" idx="6"/>
              <a:endCxn id="18" idx="2"/>
            </p:cNvCxnSpPr>
            <p:nvPr/>
          </p:nvCxnSpPr>
          <p:spPr>
            <a:xfrm>
              <a:off x="2393389" y="2889043"/>
              <a:ext cx="8636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18" idx="4"/>
              <a:endCxn id="19" idx="0"/>
            </p:cNvCxnSpPr>
            <p:nvPr/>
          </p:nvCxnSpPr>
          <p:spPr>
            <a:xfrm>
              <a:off x="3437106" y="3069166"/>
              <a:ext cx="0" cy="166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19" idx="4"/>
              <a:endCxn id="20" idx="0"/>
            </p:cNvCxnSpPr>
            <p:nvPr/>
          </p:nvCxnSpPr>
          <p:spPr>
            <a:xfrm>
              <a:off x="3437106" y="3595634"/>
              <a:ext cx="0" cy="1934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26" idx="4"/>
              <a:endCxn id="25" idx="0"/>
            </p:cNvCxnSpPr>
            <p:nvPr/>
          </p:nvCxnSpPr>
          <p:spPr>
            <a:xfrm>
              <a:off x="4788024" y="3512212"/>
              <a:ext cx="0" cy="2872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26" idx="6"/>
              <a:endCxn id="27" idx="2"/>
            </p:cNvCxnSpPr>
            <p:nvPr/>
          </p:nvCxnSpPr>
          <p:spPr>
            <a:xfrm flipV="1">
              <a:off x="4968044" y="3330077"/>
              <a:ext cx="462502" cy="20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32" idx="4"/>
              <a:endCxn id="31" idx="0"/>
            </p:cNvCxnSpPr>
            <p:nvPr/>
          </p:nvCxnSpPr>
          <p:spPr>
            <a:xfrm flipH="1">
              <a:off x="6730038" y="3167072"/>
              <a:ext cx="2202" cy="2220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31" idx="4"/>
              <a:endCxn id="30" idx="0"/>
            </p:cNvCxnSpPr>
            <p:nvPr/>
          </p:nvCxnSpPr>
          <p:spPr>
            <a:xfrm>
              <a:off x="6730038" y="3749400"/>
              <a:ext cx="2202" cy="2054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29" idx="7"/>
              <a:endCxn id="23" idx="3"/>
            </p:cNvCxnSpPr>
            <p:nvPr/>
          </p:nvCxnSpPr>
          <p:spPr>
            <a:xfrm flipV="1">
              <a:off x="6914628" y="5212756"/>
              <a:ext cx="158371" cy="26597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37" idx="6"/>
              <a:endCxn id="38" idx="2"/>
            </p:cNvCxnSpPr>
            <p:nvPr/>
          </p:nvCxnSpPr>
          <p:spPr>
            <a:xfrm>
              <a:off x="8352420" y="3691713"/>
              <a:ext cx="108012" cy="6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15" idx="6"/>
              <a:endCxn id="21" idx="2"/>
            </p:cNvCxnSpPr>
            <p:nvPr/>
          </p:nvCxnSpPr>
          <p:spPr>
            <a:xfrm flipV="1">
              <a:off x="2799887" y="872820"/>
              <a:ext cx="462669" cy="5311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reeform 13"/>
            <p:cNvSpPr/>
            <p:nvPr/>
          </p:nvSpPr>
          <p:spPr>
            <a:xfrm>
              <a:off x="2619866" y="815818"/>
              <a:ext cx="6200606" cy="5728417"/>
            </a:xfrm>
            <a:custGeom>
              <a:avLst/>
              <a:gdLst>
                <a:gd name="connsiteX0" fmla="*/ 0 w 6200606"/>
                <a:gd name="connsiteY0" fmla="*/ 140417 h 5728417"/>
                <a:gd name="connsiteX1" fmla="*/ 1060824 w 6200606"/>
                <a:gd name="connsiteY1" fmla="*/ 95594 h 5728417"/>
                <a:gd name="connsiteX2" fmla="*/ 1703294 w 6200606"/>
                <a:gd name="connsiteY2" fmla="*/ 1231123 h 5728417"/>
                <a:gd name="connsiteX3" fmla="*/ 2405529 w 6200606"/>
                <a:gd name="connsiteY3" fmla="*/ 753006 h 5728417"/>
                <a:gd name="connsiteX4" fmla="*/ 4168588 w 6200606"/>
                <a:gd name="connsiteY4" fmla="*/ 678300 h 5728417"/>
                <a:gd name="connsiteX5" fmla="*/ 3018118 w 6200606"/>
                <a:gd name="connsiteY5" fmla="*/ 1709241 h 5728417"/>
                <a:gd name="connsiteX6" fmla="*/ 3182471 w 6200606"/>
                <a:gd name="connsiteY6" fmla="*/ 2157476 h 5728417"/>
                <a:gd name="connsiteX7" fmla="*/ 4422588 w 6200606"/>
                <a:gd name="connsiteY7" fmla="*/ 2277006 h 5728417"/>
                <a:gd name="connsiteX8" fmla="*/ 4019177 w 6200606"/>
                <a:gd name="connsiteY8" fmla="*/ 3367711 h 5728417"/>
                <a:gd name="connsiteX9" fmla="*/ 1001059 w 6200606"/>
                <a:gd name="connsiteY9" fmla="*/ 3098770 h 5728417"/>
                <a:gd name="connsiteX10" fmla="*/ 373529 w 6200606"/>
                <a:gd name="connsiteY10" fmla="*/ 4040064 h 5728417"/>
                <a:gd name="connsiteX11" fmla="*/ 1090706 w 6200606"/>
                <a:gd name="connsiteY11" fmla="*/ 5175594 h 5728417"/>
                <a:gd name="connsiteX12" fmla="*/ 2315882 w 6200606"/>
                <a:gd name="connsiteY12" fmla="*/ 4652653 h 5728417"/>
                <a:gd name="connsiteX13" fmla="*/ 3959412 w 6200606"/>
                <a:gd name="connsiteY13" fmla="*/ 4055006 h 5728417"/>
                <a:gd name="connsiteX14" fmla="*/ 4915647 w 6200606"/>
                <a:gd name="connsiteY14" fmla="*/ 4458417 h 5728417"/>
                <a:gd name="connsiteX15" fmla="*/ 5274235 w 6200606"/>
                <a:gd name="connsiteY15" fmla="*/ 5369829 h 5728417"/>
                <a:gd name="connsiteX16" fmla="*/ 6051177 w 6200606"/>
                <a:gd name="connsiteY16" fmla="*/ 5668653 h 5728417"/>
                <a:gd name="connsiteX17" fmla="*/ 6200588 w 6200606"/>
                <a:gd name="connsiteY17" fmla="*/ 5728417 h 572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200606" h="5728417">
                  <a:moveTo>
                    <a:pt x="0" y="140417"/>
                  </a:moveTo>
                  <a:cubicBezTo>
                    <a:pt x="388471" y="27113"/>
                    <a:pt x="776942" y="-86190"/>
                    <a:pt x="1060824" y="95594"/>
                  </a:cubicBezTo>
                  <a:cubicBezTo>
                    <a:pt x="1344706" y="277378"/>
                    <a:pt x="1479177" y="1121554"/>
                    <a:pt x="1703294" y="1231123"/>
                  </a:cubicBezTo>
                  <a:cubicBezTo>
                    <a:pt x="1927412" y="1340692"/>
                    <a:pt x="1994647" y="845143"/>
                    <a:pt x="2405529" y="753006"/>
                  </a:cubicBezTo>
                  <a:cubicBezTo>
                    <a:pt x="2816411" y="660869"/>
                    <a:pt x="4066490" y="518928"/>
                    <a:pt x="4168588" y="678300"/>
                  </a:cubicBezTo>
                  <a:cubicBezTo>
                    <a:pt x="4270686" y="837672"/>
                    <a:pt x="3182471" y="1462712"/>
                    <a:pt x="3018118" y="1709241"/>
                  </a:cubicBezTo>
                  <a:cubicBezTo>
                    <a:pt x="2853765" y="1955770"/>
                    <a:pt x="2948393" y="2062849"/>
                    <a:pt x="3182471" y="2157476"/>
                  </a:cubicBezTo>
                  <a:cubicBezTo>
                    <a:pt x="3416549" y="2252103"/>
                    <a:pt x="4283137" y="2075300"/>
                    <a:pt x="4422588" y="2277006"/>
                  </a:cubicBezTo>
                  <a:cubicBezTo>
                    <a:pt x="4562039" y="2478712"/>
                    <a:pt x="4589432" y="3230750"/>
                    <a:pt x="4019177" y="3367711"/>
                  </a:cubicBezTo>
                  <a:cubicBezTo>
                    <a:pt x="3448922" y="3504672"/>
                    <a:pt x="1608667" y="2986711"/>
                    <a:pt x="1001059" y="3098770"/>
                  </a:cubicBezTo>
                  <a:cubicBezTo>
                    <a:pt x="393451" y="3210829"/>
                    <a:pt x="358588" y="3693927"/>
                    <a:pt x="373529" y="4040064"/>
                  </a:cubicBezTo>
                  <a:cubicBezTo>
                    <a:pt x="388470" y="4386201"/>
                    <a:pt x="766981" y="5073496"/>
                    <a:pt x="1090706" y="5175594"/>
                  </a:cubicBezTo>
                  <a:cubicBezTo>
                    <a:pt x="1414432" y="5277692"/>
                    <a:pt x="1837765" y="4839418"/>
                    <a:pt x="2315882" y="4652653"/>
                  </a:cubicBezTo>
                  <a:cubicBezTo>
                    <a:pt x="2793999" y="4465888"/>
                    <a:pt x="3526118" y="4087379"/>
                    <a:pt x="3959412" y="4055006"/>
                  </a:cubicBezTo>
                  <a:cubicBezTo>
                    <a:pt x="4392706" y="4022633"/>
                    <a:pt x="4696510" y="4239280"/>
                    <a:pt x="4915647" y="4458417"/>
                  </a:cubicBezTo>
                  <a:cubicBezTo>
                    <a:pt x="5134784" y="4677554"/>
                    <a:pt x="5084980" y="5168123"/>
                    <a:pt x="5274235" y="5369829"/>
                  </a:cubicBezTo>
                  <a:cubicBezTo>
                    <a:pt x="5463490" y="5571535"/>
                    <a:pt x="5896785" y="5608888"/>
                    <a:pt x="6051177" y="5668653"/>
                  </a:cubicBezTo>
                  <a:cubicBezTo>
                    <a:pt x="6205569" y="5728418"/>
                    <a:pt x="6200588" y="5728417"/>
                    <a:pt x="6200588" y="5728417"/>
                  </a:cubicBezTo>
                </a:path>
              </a:pathLst>
            </a:custGeom>
            <a:ln w="762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>
              <a:endCxn id="16" idx="3"/>
            </p:cNvCxnSpPr>
            <p:nvPr/>
          </p:nvCxnSpPr>
          <p:spPr>
            <a:xfrm>
              <a:off x="5148064" y="1518114"/>
              <a:ext cx="196743" cy="26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 rot="5400000">
              <a:off x="2140217" y="5298296"/>
              <a:ext cx="828092" cy="360868"/>
              <a:chOff x="2213369" y="5877478"/>
              <a:chExt cx="828092" cy="360868"/>
            </a:xfrm>
          </p:grpSpPr>
          <p:sp>
            <p:nvSpPr>
              <p:cNvPr id="76" name="Oval 75"/>
              <p:cNvSpPr/>
              <p:nvPr/>
            </p:nvSpPr>
            <p:spPr>
              <a:xfrm>
                <a:off x="2213369" y="5877478"/>
                <a:ext cx="360040" cy="36024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2681421" y="5878100"/>
                <a:ext cx="360040" cy="3602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8" name="Straight Connector 77"/>
              <p:cNvCxnSpPr>
                <a:stCxn id="76" idx="6"/>
                <a:endCxn id="77" idx="2"/>
              </p:cNvCxnSpPr>
              <p:nvPr/>
            </p:nvCxnSpPr>
            <p:spPr>
              <a:xfrm>
                <a:off x="2573409" y="6057601"/>
                <a:ext cx="108012" cy="62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Straight Connector 81"/>
            <p:cNvCxnSpPr>
              <a:stCxn id="77" idx="0"/>
              <a:endCxn id="33" idx="2"/>
            </p:cNvCxnSpPr>
            <p:nvPr/>
          </p:nvCxnSpPr>
          <p:spPr>
            <a:xfrm flipV="1">
              <a:off x="2734075" y="5704774"/>
              <a:ext cx="523011" cy="79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2762171" y="188640"/>
            <a:ext cx="595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Ziel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: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Roter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Faden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durch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 die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Teilchenphysik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3298572"/>
            <a:ext cx="2762171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/>
            <a:r>
              <a:rPr lang="de-DE" dirty="0" smtClean="0">
                <a:solidFill>
                  <a:schemeClr val="tx2"/>
                </a:solidFill>
                <a:latin typeface="Arial Narrow"/>
                <a:cs typeface="Arial Narrow"/>
              </a:rPr>
              <a:t>Mit Materialien, die ...</a:t>
            </a:r>
          </a:p>
          <a:p>
            <a:pPr marL="360363" lvl="1" indent="-360363"/>
            <a:endParaRPr lang="de-DE" dirty="0" smtClean="0">
              <a:solidFill>
                <a:schemeClr val="tx2"/>
              </a:solidFill>
              <a:latin typeface="Arial Narrow"/>
              <a:cs typeface="Arial Narrow"/>
            </a:endParaRPr>
          </a:p>
          <a:p>
            <a:pPr marL="360363" lvl="1" indent="-360363">
              <a:buFont typeface="Wingdings" charset="2"/>
              <a:buChar char="q"/>
            </a:pPr>
            <a:r>
              <a:rPr lang="de-DE" dirty="0" smtClean="0">
                <a:solidFill>
                  <a:schemeClr val="tx2"/>
                </a:solidFill>
                <a:latin typeface="Arial Narrow"/>
                <a:cs typeface="Arial Narrow"/>
              </a:rPr>
              <a:t>vielseitig </a:t>
            </a:r>
            <a:r>
              <a:rPr lang="de-DE" dirty="0">
                <a:solidFill>
                  <a:schemeClr val="tx2"/>
                </a:solidFill>
                <a:latin typeface="Arial Narrow"/>
                <a:cs typeface="Arial Narrow"/>
              </a:rPr>
              <a:t>im Unterricht einsatzbar </a:t>
            </a:r>
            <a:r>
              <a:rPr lang="de-DE" dirty="0" smtClean="0">
                <a:solidFill>
                  <a:schemeClr val="tx2"/>
                </a:solidFill>
                <a:latin typeface="Arial Narrow"/>
                <a:cs typeface="Arial Narrow"/>
              </a:rPr>
              <a:t>sind</a:t>
            </a:r>
            <a:endParaRPr lang="de-DE" sz="2800" dirty="0">
              <a:solidFill>
                <a:schemeClr val="tx2"/>
              </a:solidFill>
              <a:latin typeface="Arial Narrow"/>
              <a:cs typeface="Arial Narrow"/>
            </a:endParaRPr>
          </a:p>
          <a:p>
            <a:pPr marL="360363" lvl="1" indent="-360363">
              <a:buFont typeface="Wingdings" charset="2"/>
              <a:buChar char="q"/>
            </a:pPr>
            <a:r>
              <a:rPr lang="de-DE" dirty="0" smtClean="0">
                <a:solidFill>
                  <a:schemeClr val="tx2"/>
                </a:solidFill>
                <a:latin typeface="Arial Narrow"/>
                <a:cs typeface="Arial Narrow"/>
              </a:rPr>
              <a:t>verschiedene </a:t>
            </a:r>
            <a:r>
              <a:rPr lang="de-DE" dirty="0">
                <a:solidFill>
                  <a:schemeClr val="tx2"/>
                </a:solidFill>
                <a:latin typeface="Arial Narrow"/>
                <a:cs typeface="Arial Narrow"/>
              </a:rPr>
              <a:t>Formate zur Wissensvermittlung und Übung </a:t>
            </a:r>
            <a:r>
              <a:rPr lang="de-DE" dirty="0" smtClean="0">
                <a:solidFill>
                  <a:schemeClr val="tx2"/>
                </a:solidFill>
                <a:latin typeface="Arial Narrow"/>
                <a:cs typeface="Arial Narrow"/>
              </a:rPr>
              <a:t>enthalten </a:t>
            </a:r>
            <a:endParaRPr lang="de-DE" sz="2800" dirty="0">
              <a:solidFill>
                <a:schemeClr val="tx2"/>
              </a:solidFill>
              <a:latin typeface="Arial Narrow"/>
              <a:cs typeface="Arial Narrow"/>
            </a:endParaRPr>
          </a:p>
          <a:p>
            <a:pPr marL="360363" lvl="1" indent="-360363">
              <a:buFont typeface="Wingdings" charset="2"/>
              <a:buChar char="q"/>
            </a:pPr>
            <a:r>
              <a:rPr lang="de-DE" dirty="0" smtClean="0">
                <a:solidFill>
                  <a:schemeClr val="tx2"/>
                </a:solidFill>
                <a:latin typeface="Arial Narrow"/>
                <a:cs typeface="Arial Narrow"/>
              </a:rPr>
              <a:t>sinnvoll </a:t>
            </a:r>
            <a:r>
              <a:rPr lang="de-DE" dirty="0">
                <a:solidFill>
                  <a:schemeClr val="tx2"/>
                </a:solidFill>
                <a:latin typeface="Arial Narrow"/>
                <a:cs typeface="Arial Narrow"/>
              </a:rPr>
              <a:t>zu Einheiten zusammengesetzt werden </a:t>
            </a:r>
            <a:r>
              <a:rPr lang="de-DE" dirty="0" smtClean="0">
                <a:solidFill>
                  <a:schemeClr val="tx2"/>
                </a:solidFill>
                <a:latin typeface="Arial Narrow"/>
                <a:cs typeface="Arial Narrow"/>
              </a:rPr>
              <a:t>können</a:t>
            </a:r>
            <a:endParaRPr lang="de-DE" sz="2800" dirty="0">
              <a:solidFill>
                <a:schemeClr val="tx2"/>
              </a:solidFill>
              <a:latin typeface="Arial Narrow"/>
              <a:cs typeface="Arial Narrow"/>
            </a:endParaRPr>
          </a:p>
        </p:txBody>
      </p:sp>
      <p:cxnSp>
        <p:nvCxnSpPr>
          <p:cNvPr id="90" name="Straight Connector 89"/>
          <p:cNvCxnSpPr>
            <a:stCxn id="18" idx="0"/>
            <a:endCxn id="21" idx="4"/>
          </p:cNvCxnSpPr>
          <p:nvPr/>
        </p:nvCxnSpPr>
        <p:spPr>
          <a:xfrm flipV="1">
            <a:off x="4114049" y="1376319"/>
            <a:ext cx="5011" cy="15169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27" idx="4"/>
            <a:endCxn id="34" idx="0"/>
          </p:cNvCxnSpPr>
          <p:nvPr/>
        </p:nvCxnSpPr>
        <p:spPr>
          <a:xfrm>
            <a:off x="6105061" y="3627305"/>
            <a:ext cx="20444" cy="13499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14288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Platz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Ihre</a:t>
            </a:r>
            <a:r>
              <a:rPr lang="en-US" dirty="0" smtClean="0"/>
              <a:t> </a:t>
            </a:r>
            <a:r>
              <a:rPr lang="en-US" dirty="0" err="1" smtClean="0"/>
              <a:t>Ideen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54399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12875" y="4406900"/>
            <a:ext cx="7051613" cy="1362075"/>
          </a:xfrm>
        </p:spPr>
        <p:txBody>
          <a:bodyPr/>
          <a:lstStyle/>
          <a:p>
            <a:pPr marL="514350" indent="-514350"/>
            <a:r>
              <a:rPr lang="de-DE" dirty="0"/>
              <a:t>BIG </a:t>
            </a:r>
            <a:r>
              <a:rPr lang="de-DE" dirty="0" smtClean="0"/>
              <a:t>IDEAS der Teilchenphysik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78573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Frage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Lernzielen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Dissertation Stephanie </a:t>
            </a:r>
            <a:r>
              <a:rPr lang="en-US" dirty="0" err="1" smtClean="0"/>
              <a:t>Münstermann</a:t>
            </a:r>
            <a:r>
              <a:rPr lang="en-US" dirty="0" smtClean="0"/>
              <a:t>: </a:t>
            </a:r>
          </a:p>
          <a:p>
            <a:r>
              <a:rPr lang="en-US" sz="2800" i="1" dirty="0" err="1" smtClean="0"/>
              <a:t>Entwicklung</a:t>
            </a:r>
            <a:r>
              <a:rPr lang="en-US" sz="2800" i="1" dirty="0"/>
              <a:t>, </a:t>
            </a:r>
            <a:r>
              <a:rPr lang="en-US" sz="2800" i="1" dirty="0" err="1"/>
              <a:t>Durchführung</a:t>
            </a:r>
            <a:r>
              <a:rPr lang="en-US" sz="2800" i="1" dirty="0"/>
              <a:t> und Evaluation </a:t>
            </a:r>
            <a:r>
              <a:rPr lang="en-US" sz="2800" i="1" dirty="0" err="1"/>
              <a:t>einer</a:t>
            </a:r>
            <a:r>
              <a:rPr lang="en-US" sz="2800" i="1" dirty="0"/>
              <a:t> </a:t>
            </a:r>
            <a:r>
              <a:rPr lang="en-US" sz="2800" i="1" dirty="0" err="1"/>
              <a:t>Lehrerfortbildung</a:t>
            </a:r>
            <a:r>
              <a:rPr lang="en-US" sz="2800" i="1" dirty="0"/>
              <a:t> </a:t>
            </a:r>
            <a:r>
              <a:rPr lang="en-US" sz="2800" i="1" dirty="0" err="1"/>
              <a:t>zum</a:t>
            </a:r>
            <a:r>
              <a:rPr lang="en-US" sz="2800" i="1" dirty="0"/>
              <a:t> </a:t>
            </a:r>
            <a:r>
              <a:rPr lang="en-US" sz="2800" i="1" dirty="0" err="1"/>
              <a:t>Thema</a:t>
            </a:r>
            <a:r>
              <a:rPr lang="en-US" sz="2800" i="1" dirty="0"/>
              <a:t> </a:t>
            </a:r>
            <a:r>
              <a:rPr lang="en-US" sz="2800" i="1" dirty="0" err="1"/>
              <a:t>Elementarteilchenphysik</a:t>
            </a:r>
            <a:r>
              <a:rPr lang="en-US" sz="2800" i="1" dirty="0"/>
              <a:t> </a:t>
            </a:r>
            <a:r>
              <a:rPr lang="en-US" sz="2800" i="1" dirty="0" err="1"/>
              <a:t>für</a:t>
            </a:r>
            <a:r>
              <a:rPr lang="en-US" sz="2800" i="1" dirty="0"/>
              <a:t> </a:t>
            </a:r>
            <a:r>
              <a:rPr lang="en-US" sz="2800" i="1" dirty="0" smtClean="0"/>
              <a:t>NRW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2800" dirty="0" smtClean="0"/>
              <a:t>(</a:t>
            </a:r>
            <a:r>
              <a:rPr lang="en-US" sz="2800" dirty="0" err="1" smtClean="0"/>
              <a:t>inkl</a:t>
            </a:r>
            <a:r>
              <a:rPr lang="en-US" sz="2800" dirty="0" smtClean="0"/>
              <a:t>. </a:t>
            </a:r>
            <a:r>
              <a:rPr lang="en-US" sz="2800" dirty="0" err="1" smtClean="0"/>
              <a:t>Befragung</a:t>
            </a:r>
            <a:r>
              <a:rPr lang="en-US" sz="2800" dirty="0" smtClean="0"/>
              <a:t> von </a:t>
            </a:r>
            <a:r>
              <a:rPr lang="en-US" sz="2800" dirty="0" err="1" smtClean="0"/>
              <a:t>Teilchenphysikern</a:t>
            </a:r>
            <a:r>
              <a:rPr lang="en-US" sz="2800" dirty="0" smtClean="0"/>
              <a:t> </a:t>
            </a:r>
            <a:r>
              <a:rPr lang="en-US" sz="2800" dirty="0" err="1" smtClean="0"/>
              <a:t>zu</a:t>
            </a:r>
            <a:r>
              <a:rPr lang="en-US" sz="2800" dirty="0" smtClean="0"/>
              <a:t> den Big Ideas der </a:t>
            </a:r>
            <a:r>
              <a:rPr lang="en-US" sz="2800" dirty="0" err="1" smtClean="0"/>
              <a:t>Teilchenphysik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31087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Beispiel</a:t>
            </a:r>
            <a:r>
              <a:rPr lang="en-US" dirty="0" smtClean="0"/>
              <a:t>: Big Ideas </a:t>
            </a:r>
            <a:r>
              <a:rPr lang="en-US" dirty="0" err="1" smtClean="0"/>
              <a:t>nach</a:t>
            </a:r>
            <a:r>
              <a:rPr lang="en-US" dirty="0" smtClean="0"/>
              <a:t> Michael </a:t>
            </a:r>
            <a:r>
              <a:rPr lang="en-US" dirty="0" err="1" smtClean="0"/>
              <a:t>Kobel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Prinzip </a:t>
            </a:r>
            <a:r>
              <a:rPr lang="de-DE" dirty="0"/>
              <a:t>der Vereinfachung 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Konzept </a:t>
            </a:r>
            <a:r>
              <a:rPr lang="de-DE" dirty="0"/>
              <a:t>der Wechselwirkungen 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Austauschteilchen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Ladung </a:t>
            </a:r>
            <a:r>
              <a:rPr lang="de-DE" dirty="0"/>
              <a:t>als Eigenschaft eines </a:t>
            </a:r>
            <a:r>
              <a:rPr lang="de-DE" dirty="0" smtClean="0"/>
              <a:t>Teilchens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Kopplungsstärke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Elementarteilchen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Übergang </a:t>
            </a:r>
            <a:r>
              <a:rPr lang="de-DE" dirty="0"/>
              <a:t>klass. - relativistische Physik 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Symmetrien </a:t>
            </a:r>
            <a:r>
              <a:rPr lang="de-DE" dirty="0"/>
              <a:t>&amp; Erhaltungssätze 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Forschungsmethoden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Technologietransfer </a:t>
            </a:r>
          </a:p>
        </p:txBody>
      </p:sp>
    </p:spTree>
    <p:extLst>
      <p:ext uri="{BB962C8B-B14F-4D97-AF65-F5344CB8AC3E}">
        <p14:creationId xmlns:p14="http://schemas.microsoft.com/office/powerpoint/2010/main" val="355967824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Beispiel</a:t>
            </a:r>
            <a:r>
              <a:rPr lang="en-US" dirty="0" smtClean="0"/>
              <a:t>: Big Ideas </a:t>
            </a:r>
            <a:r>
              <a:rPr lang="en-US" dirty="0" err="1" smtClean="0"/>
              <a:t>nach</a:t>
            </a:r>
            <a:r>
              <a:rPr lang="en-US" dirty="0" smtClean="0"/>
              <a:t> Michael </a:t>
            </a:r>
            <a:r>
              <a:rPr lang="en-US" dirty="0" err="1" smtClean="0"/>
              <a:t>Kobel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Prinzip </a:t>
            </a:r>
            <a:r>
              <a:rPr lang="de-DE" dirty="0"/>
              <a:t>der Vereinfachung 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u="sng" dirty="0" smtClean="0"/>
              <a:t>Konzept </a:t>
            </a:r>
            <a:r>
              <a:rPr lang="de-DE" u="sng" dirty="0"/>
              <a:t>der Wechselwirkungen </a:t>
            </a:r>
            <a:endParaRPr lang="de-DE" u="sng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Austauschteilchen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Ladung </a:t>
            </a:r>
            <a:r>
              <a:rPr lang="de-DE" dirty="0"/>
              <a:t>als Eigenschaft eines </a:t>
            </a:r>
            <a:r>
              <a:rPr lang="de-DE" dirty="0" smtClean="0"/>
              <a:t>Teilchens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Kopplungsstärke </a:t>
            </a:r>
          </a:p>
          <a:p>
            <a:pPr marL="514350" indent="-514350">
              <a:buFont typeface="+mj-lt"/>
              <a:buAutoNum type="arabicPeriod"/>
            </a:pPr>
            <a:r>
              <a:rPr lang="de-DE" u="sng" dirty="0" smtClean="0"/>
              <a:t>Elementarteilchen</a:t>
            </a:r>
            <a:r>
              <a:rPr lang="de-DE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Übergang </a:t>
            </a:r>
            <a:r>
              <a:rPr lang="de-DE" dirty="0"/>
              <a:t>klass. - relativistische Physik 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Symmetrien </a:t>
            </a:r>
            <a:r>
              <a:rPr lang="de-DE" dirty="0"/>
              <a:t>&amp; Erhaltungssätze 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u="sng" dirty="0" smtClean="0"/>
              <a:t>Forschungsmethoden </a:t>
            </a:r>
          </a:p>
          <a:p>
            <a:pPr marL="514350" indent="-514350">
              <a:buFont typeface="+mj-lt"/>
              <a:buAutoNum type="arabicPeriod"/>
            </a:pPr>
            <a:r>
              <a:rPr lang="de-DE" u="sng" dirty="0" smtClean="0"/>
              <a:t>Technologietransfer </a:t>
            </a:r>
          </a:p>
          <a:p>
            <a:pPr marL="0" indent="0">
              <a:buNone/>
            </a:pPr>
            <a:endParaRPr lang="de-DE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6310829"/>
            <a:ext cx="7020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>
                <a:solidFill>
                  <a:schemeClr val="tx2"/>
                </a:solidFill>
              </a:rPr>
              <a:t>unterstrichen</a:t>
            </a:r>
            <a:r>
              <a:rPr lang="en-US" u="sng" dirty="0" smtClean="0">
                <a:solidFill>
                  <a:schemeClr val="tx2"/>
                </a:solidFill>
              </a:rPr>
              <a:t>: </a:t>
            </a:r>
            <a:r>
              <a:rPr lang="en-US" dirty="0" err="1" smtClean="0">
                <a:solidFill>
                  <a:schemeClr val="tx2"/>
                </a:solidFill>
              </a:rPr>
              <a:t>auch</a:t>
            </a:r>
            <a:r>
              <a:rPr lang="en-US" dirty="0" smtClean="0">
                <a:solidFill>
                  <a:schemeClr val="tx2"/>
                </a:solidFill>
              </a:rPr>
              <a:t> von </a:t>
            </a:r>
            <a:r>
              <a:rPr lang="en-US" dirty="0" err="1" smtClean="0">
                <a:solidFill>
                  <a:schemeClr val="tx2"/>
                </a:solidFill>
              </a:rPr>
              <a:t>Lehrern</a:t>
            </a:r>
            <a:r>
              <a:rPr lang="en-US" dirty="0" smtClean="0">
                <a:solidFill>
                  <a:schemeClr val="tx2"/>
                </a:solidFill>
              </a:rPr>
              <a:t> der </a:t>
            </a:r>
            <a:r>
              <a:rPr lang="en-US" dirty="0" err="1" smtClean="0">
                <a:solidFill>
                  <a:schemeClr val="tx2"/>
                </a:solidFill>
              </a:rPr>
              <a:t>Lehrerfortbildung</a:t>
            </a:r>
            <a:r>
              <a:rPr lang="en-US" dirty="0" smtClean="0">
                <a:solidFill>
                  <a:schemeClr val="tx2"/>
                </a:solidFill>
              </a:rPr>
              <a:t> am CERN </a:t>
            </a:r>
            <a:r>
              <a:rPr lang="en-US" dirty="0" err="1" smtClean="0">
                <a:solidFill>
                  <a:schemeClr val="tx2"/>
                </a:solidFill>
              </a:rPr>
              <a:t>genannt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18072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Befragung</a:t>
            </a:r>
            <a:r>
              <a:rPr lang="en-US" dirty="0" smtClean="0"/>
              <a:t> von </a:t>
            </a:r>
            <a:r>
              <a:rPr lang="en-US" dirty="0" err="1" smtClean="0"/>
              <a:t>Lehrkräften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den 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am </a:t>
            </a:r>
            <a:r>
              <a:rPr lang="en-US" sz="2400" dirty="0" err="1" smtClean="0"/>
              <a:t>Ende</a:t>
            </a:r>
            <a:r>
              <a:rPr lang="en-US" sz="2400" dirty="0" smtClean="0"/>
              <a:t> des </a:t>
            </a:r>
            <a:r>
              <a:rPr lang="en-US" sz="2400" dirty="0" err="1" smtClean="0"/>
              <a:t>letzten</a:t>
            </a:r>
            <a:r>
              <a:rPr lang="en-US" sz="2400" dirty="0" smtClean="0"/>
              <a:t> </a:t>
            </a:r>
            <a:r>
              <a:rPr lang="en-US" sz="2400" dirty="0" err="1" smtClean="0"/>
              <a:t>Lehrerworkshops</a:t>
            </a:r>
            <a:r>
              <a:rPr lang="en-US" sz="2400" dirty="0" smtClean="0"/>
              <a:t> am CERN </a:t>
            </a:r>
          </a:p>
          <a:p>
            <a:r>
              <a:rPr lang="en-US" sz="2400" dirty="0" smtClean="0"/>
              <a:t>35 </a:t>
            </a:r>
            <a:r>
              <a:rPr lang="en-US" sz="2400" dirty="0" err="1" smtClean="0"/>
              <a:t>Lehrkräfte</a:t>
            </a:r>
            <a:endParaRPr lang="en-US" sz="2400" dirty="0" smtClean="0"/>
          </a:p>
          <a:p>
            <a:r>
              <a:rPr lang="en-US" sz="2400" dirty="0" smtClean="0"/>
              <a:t>Big Ideas </a:t>
            </a:r>
            <a:r>
              <a:rPr lang="en-US" sz="2400" dirty="0" err="1" smtClean="0"/>
              <a:t>nach</a:t>
            </a:r>
            <a:r>
              <a:rPr lang="en-US" sz="2400" dirty="0" smtClean="0"/>
              <a:t> </a:t>
            </a:r>
            <a:r>
              <a:rPr lang="en-US" sz="2400" dirty="0" err="1" smtClean="0"/>
              <a:t>Häufigkeit</a:t>
            </a:r>
            <a:r>
              <a:rPr lang="en-US" sz="2400" dirty="0" smtClean="0"/>
              <a:t> </a:t>
            </a:r>
            <a:r>
              <a:rPr lang="en-US" sz="2400" dirty="0" err="1" smtClean="0"/>
              <a:t>ihrer</a:t>
            </a:r>
            <a:r>
              <a:rPr lang="en-US" sz="2400" dirty="0" smtClean="0"/>
              <a:t> </a:t>
            </a:r>
            <a:r>
              <a:rPr lang="en-US" sz="2400" dirty="0" err="1" smtClean="0"/>
              <a:t>Nennung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/>
              <a:t>71% </a:t>
            </a:r>
            <a:r>
              <a:rPr lang="en-US" sz="2000" dirty="0" smtClean="0"/>
              <a:t>	</a:t>
            </a:r>
            <a:r>
              <a:rPr lang="en-US" sz="2000" dirty="0" err="1" smtClean="0"/>
              <a:t>Forschungsmethoden</a:t>
            </a:r>
            <a:r>
              <a:rPr lang="en-US" sz="2000" dirty="0" smtClean="0"/>
              <a:t> (</a:t>
            </a:r>
            <a:r>
              <a:rPr lang="en-US" sz="2000" dirty="0" err="1" smtClean="0"/>
              <a:t>Detektoren</a:t>
            </a:r>
            <a:r>
              <a:rPr lang="en-US" sz="2000" dirty="0" smtClean="0"/>
              <a:t>, </a:t>
            </a:r>
            <a:r>
              <a:rPr lang="en-US" sz="2000" dirty="0" err="1" smtClean="0"/>
              <a:t>Beschleuniger</a:t>
            </a:r>
            <a:r>
              <a:rPr lang="en-US" sz="2000" dirty="0" smtClean="0"/>
              <a:t>)</a:t>
            </a:r>
            <a:endParaRPr lang="en-US" sz="2000" dirty="0"/>
          </a:p>
          <a:p>
            <a:pPr lvl="1"/>
            <a:r>
              <a:rPr lang="en-US" sz="2000" dirty="0"/>
              <a:t>69% </a:t>
            </a:r>
            <a:r>
              <a:rPr lang="en-US" sz="2000" dirty="0" smtClean="0"/>
              <a:t>	</a:t>
            </a:r>
            <a:r>
              <a:rPr lang="en-US" sz="2000" dirty="0" err="1" smtClean="0"/>
              <a:t>Elementarteilchen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34</a:t>
            </a:r>
            <a:r>
              <a:rPr lang="en-US" sz="2000" dirty="0"/>
              <a:t>% </a:t>
            </a:r>
            <a:r>
              <a:rPr lang="en-US" sz="2000" dirty="0" smtClean="0"/>
              <a:t>	</a:t>
            </a:r>
            <a:r>
              <a:rPr lang="en-US" sz="2000" dirty="0" err="1" smtClean="0"/>
              <a:t>Wechselwirkungen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20</a:t>
            </a:r>
            <a:r>
              <a:rPr lang="en-US" sz="2000" dirty="0"/>
              <a:t>% </a:t>
            </a:r>
            <a:r>
              <a:rPr lang="en-US" sz="2000" dirty="0" smtClean="0"/>
              <a:t>	</a:t>
            </a:r>
            <a:r>
              <a:rPr lang="en-US" sz="2000" dirty="0" err="1" smtClean="0"/>
              <a:t>Technologietransfer</a:t>
            </a:r>
            <a:r>
              <a:rPr lang="en-US" sz="2000" dirty="0" smtClean="0"/>
              <a:t> (</a:t>
            </a:r>
            <a:r>
              <a:rPr lang="en-US" sz="2000" dirty="0" err="1" smtClean="0"/>
              <a:t>medizinische</a:t>
            </a:r>
            <a:r>
              <a:rPr lang="en-US" sz="2000" dirty="0" smtClean="0"/>
              <a:t> </a:t>
            </a:r>
            <a:r>
              <a:rPr lang="en-US" sz="2000" dirty="0" err="1" smtClean="0"/>
              <a:t>Anwendungen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3</a:t>
            </a:r>
            <a:r>
              <a:rPr lang="en-US" sz="2000" dirty="0"/>
              <a:t>%  </a:t>
            </a:r>
            <a:r>
              <a:rPr lang="en-US" sz="2000" dirty="0" smtClean="0"/>
              <a:t> 	</a:t>
            </a:r>
            <a:r>
              <a:rPr lang="en-US" sz="2000" dirty="0" err="1" smtClean="0"/>
              <a:t>Symmetrien</a:t>
            </a:r>
            <a:r>
              <a:rPr lang="en-US" sz="2000" dirty="0" smtClean="0"/>
              <a:t> &amp; </a:t>
            </a:r>
            <a:r>
              <a:rPr lang="en-US" sz="2000" dirty="0" err="1"/>
              <a:t>Erhaltungssätze</a:t>
            </a:r>
            <a:r>
              <a:rPr lang="en-US" sz="2000" dirty="0"/>
              <a:t> </a:t>
            </a: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r>
              <a:rPr lang="en-US" sz="2000" dirty="0" smtClean="0"/>
              <a:t>11</a:t>
            </a:r>
            <a:r>
              <a:rPr lang="en-US" sz="2000" dirty="0"/>
              <a:t>% </a:t>
            </a:r>
            <a:r>
              <a:rPr lang="en-US" sz="2000" dirty="0" smtClean="0"/>
              <a:t>	</a:t>
            </a:r>
            <a:r>
              <a:rPr lang="en-US" sz="2000" dirty="0" err="1" smtClean="0"/>
              <a:t>Rechtfertigung</a:t>
            </a:r>
            <a:r>
              <a:rPr lang="en-US" sz="2000" dirty="0" smtClean="0"/>
              <a:t> </a:t>
            </a:r>
            <a:r>
              <a:rPr lang="en-US" sz="2000" dirty="0" err="1"/>
              <a:t>Grundlagenforschung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US" sz="2000" dirty="0" smtClean="0"/>
              <a:t>9</a:t>
            </a:r>
            <a:r>
              <a:rPr lang="en-US" sz="2000" dirty="0"/>
              <a:t>% </a:t>
            </a:r>
            <a:r>
              <a:rPr lang="en-US" sz="2000" dirty="0" smtClean="0"/>
              <a:t>	</a:t>
            </a:r>
            <a:r>
              <a:rPr lang="en-US" sz="2000" dirty="0" err="1" smtClean="0"/>
              <a:t>Modelle</a:t>
            </a:r>
            <a:r>
              <a:rPr lang="en-US" sz="2000" dirty="0"/>
              <a:t>/</a:t>
            </a:r>
            <a:r>
              <a:rPr lang="en-US" sz="2000" dirty="0" err="1"/>
              <a:t>Erkenntniswege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US" sz="2000" dirty="0"/>
              <a:t>6%   	</a:t>
            </a:r>
            <a:r>
              <a:rPr lang="en-US" sz="2000" dirty="0" err="1"/>
              <a:t>Offene</a:t>
            </a:r>
            <a:r>
              <a:rPr lang="en-US" sz="2000" dirty="0"/>
              <a:t> </a:t>
            </a:r>
            <a:r>
              <a:rPr lang="en-US" sz="2000" dirty="0" err="1"/>
              <a:t>Fragen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80705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Grundlage</a:t>
            </a:r>
            <a:r>
              <a:rPr lang="en-US" dirty="0" smtClean="0"/>
              <a:t>: Big Ideas von Michael </a:t>
            </a:r>
            <a:r>
              <a:rPr lang="en-US" dirty="0" err="1" smtClean="0"/>
              <a:t>Kobel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2800" i="1" dirty="0" smtClean="0"/>
              <a:t>“</a:t>
            </a:r>
            <a:r>
              <a:rPr lang="en-US" sz="2800" i="1" dirty="0" err="1" smtClean="0"/>
              <a:t>Bitte</a:t>
            </a:r>
            <a:r>
              <a:rPr lang="en-US" sz="2800" i="1" dirty="0" smtClean="0"/>
              <a:t> </a:t>
            </a:r>
            <a:r>
              <a:rPr lang="en-US" sz="2800" i="1" dirty="0"/>
              <a:t>beurteilen Sie die </a:t>
            </a:r>
            <a:r>
              <a:rPr lang="en-US" sz="2800" b="1" i="1" dirty="0"/>
              <a:t>Bedeutung</a:t>
            </a:r>
            <a:r>
              <a:rPr lang="en-US" sz="2800" i="1" dirty="0"/>
              <a:t> des jeweiligen Konzeptes für Schüler der Sekundarstufe II und den Grad der </a:t>
            </a:r>
            <a:r>
              <a:rPr lang="en-US" sz="2800" b="1" i="1" dirty="0"/>
              <a:t>Komplexität</a:t>
            </a:r>
            <a:r>
              <a:rPr lang="en-US" sz="2800" i="1" dirty="0"/>
              <a:t> des Konzeptes für Schüler sowie ihr persönliches </a:t>
            </a:r>
            <a:r>
              <a:rPr lang="en-US" sz="2800" b="1" i="1" dirty="0"/>
              <a:t>Wissen</a:t>
            </a:r>
            <a:r>
              <a:rPr lang="en-US" sz="2800" i="1" dirty="0"/>
              <a:t> über das Konzept auf einer Skala von 0 bis 5</a:t>
            </a:r>
            <a:r>
              <a:rPr lang="en-US" sz="2800" i="1" dirty="0" smtClean="0"/>
              <a:t>.”</a:t>
            </a:r>
            <a:endParaRPr lang="en-US" sz="2800" i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Vergleich</a:t>
            </a:r>
            <a:r>
              <a:rPr lang="en-US" dirty="0" smtClean="0"/>
              <a:t> </a:t>
            </a:r>
            <a:r>
              <a:rPr lang="en-US" dirty="0" err="1" smtClean="0"/>
              <a:t>Teilchenphysiker</a:t>
            </a:r>
            <a:r>
              <a:rPr lang="en-US" dirty="0" smtClean="0"/>
              <a:t> - </a:t>
            </a:r>
            <a:r>
              <a:rPr lang="en-US" dirty="0" err="1" smtClean="0"/>
              <a:t>Lehrkräfte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96758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772816"/>
            <a:ext cx="3995935" cy="446449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/>
              <a:t>1 Prinzip der Vereinfachung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2 Wechselwirkungen </a:t>
            </a:r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3 </a:t>
            </a:r>
            <a:r>
              <a:rPr lang="de-DE" sz="1900" dirty="0"/>
              <a:t>Austauschteilchen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4 </a:t>
            </a:r>
            <a:r>
              <a:rPr lang="de-DE" sz="1900" dirty="0"/>
              <a:t>Ladung </a:t>
            </a:r>
            <a:r>
              <a:rPr lang="de-DE" sz="1900" dirty="0" smtClean="0"/>
              <a:t>als Eigenschaft </a:t>
            </a:r>
            <a:r>
              <a:rPr lang="de-DE" sz="1900" dirty="0"/>
              <a:t>eines Teilchens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5 </a:t>
            </a:r>
            <a:r>
              <a:rPr lang="de-DE" sz="1900" dirty="0"/>
              <a:t>Kopplungsstärke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6 </a:t>
            </a:r>
            <a:r>
              <a:rPr lang="de-DE" sz="1900" dirty="0"/>
              <a:t>Elementarteilchen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7 </a:t>
            </a:r>
            <a:r>
              <a:rPr lang="de-DE" sz="1900" dirty="0"/>
              <a:t>Übergang klass. </a:t>
            </a:r>
            <a:r>
              <a:rPr lang="de-DE" sz="1900" dirty="0" smtClean="0"/>
              <a:t>– relativ. </a:t>
            </a:r>
            <a:r>
              <a:rPr lang="de-DE" sz="1900" dirty="0"/>
              <a:t>Physik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8 </a:t>
            </a:r>
            <a:r>
              <a:rPr lang="de-DE" sz="1900" dirty="0"/>
              <a:t>Symmetrien &amp; Erhaltungssätze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9 </a:t>
            </a:r>
            <a:r>
              <a:rPr lang="de-DE" sz="1900" dirty="0"/>
              <a:t>Forschungsmethoden </a:t>
            </a:r>
            <a:endParaRPr lang="de-DE" sz="1900" dirty="0" smtClean="0"/>
          </a:p>
          <a:p>
            <a:pPr>
              <a:lnSpc>
                <a:spcPct val="120000"/>
              </a:lnSpc>
              <a:spcBef>
                <a:spcPts val="650"/>
              </a:spcBef>
            </a:pPr>
            <a:r>
              <a:rPr lang="de-DE" sz="1900" dirty="0" smtClean="0"/>
              <a:t>10 </a:t>
            </a:r>
            <a:r>
              <a:rPr lang="de-DE" sz="1900" dirty="0"/>
              <a:t>Technologietransfer </a:t>
            </a:r>
            <a:endParaRPr lang="en-US" sz="1900" dirty="0"/>
          </a:p>
        </p:txBody>
      </p:sp>
      <p:graphicFrame>
        <p:nvGraphicFramePr>
          <p:cNvPr id="13" name="Diagramm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1182899"/>
              </p:ext>
            </p:extLst>
          </p:nvPr>
        </p:nvGraphicFramePr>
        <p:xfrm>
          <a:off x="3826570" y="1196752"/>
          <a:ext cx="531743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724128" y="114288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2C420"/>
                </a:solidFill>
              </a:rPr>
              <a:t>Michael </a:t>
            </a:r>
            <a:r>
              <a:rPr lang="en-US" b="1" dirty="0" err="1" smtClean="0">
                <a:solidFill>
                  <a:srgbClr val="C2C420"/>
                </a:solidFill>
              </a:rPr>
              <a:t>Kobel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Lehrer des GTP 27.10.-01.11.13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/>
        </p:nvSpPr>
        <p:spPr>
          <a:xfrm>
            <a:off x="1763688" y="54868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Bedeutung</a:t>
            </a:r>
            <a:r>
              <a:rPr lang="en-US" dirty="0" smtClean="0"/>
              <a:t> des </a:t>
            </a:r>
            <a:r>
              <a:rPr lang="en-US" dirty="0" err="1" smtClean="0"/>
              <a:t>Konzepts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Schüler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2220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8160BCD542D84193EC0ABC092C3563" ma:contentTypeVersion="0" ma:contentTypeDescription="Create a new document." ma:contentTypeScope="" ma:versionID="4a94c9bf46d5df634de18d327b3937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2395B8-E389-43D5-84EF-CB6753581023}">
  <ds:schemaRefs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0B1D69E-CE57-407D-B5BB-88803EDCAB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8C05BB-04AF-4493-92E3-C7EF693773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1751</TotalTime>
  <Words>869</Words>
  <Application>Microsoft Macintosh PowerPoint</Application>
  <PresentationFormat>On-screen Show (4:3)</PresentationFormat>
  <Paragraphs>204</Paragraphs>
  <Slides>26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Office-Design</vt:lpstr>
      <vt:lpstr>Office-Design</vt:lpstr>
      <vt:lpstr>Office-Design</vt:lpstr>
      <vt:lpstr>Chart</vt:lpstr>
      <vt:lpstr>Unterrichtsmaterial Teilchenphysik  – Status Quo – </vt:lpstr>
      <vt:lpstr>Inhalt</vt:lpstr>
      <vt:lpstr>BIG IDEAS der Teilchenphysik</vt:lpstr>
      <vt:lpstr>Die Frage nach Lernzielen</vt:lpstr>
      <vt:lpstr>Beispiel: Big Ideas nach Michael Kobel</vt:lpstr>
      <vt:lpstr>Beispiel: Big Ideas nach Michael Kobel</vt:lpstr>
      <vt:lpstr>Befragung von Lehrkräften zu den Big Ideas</vt:lpstr>
      <vt:lpstr>Vergleich Teilchenphysiker - Lehrkräfte</vt:lpstr>
      <vt:lpstr>PowerPoint Presentation</vt:lpstr>
      <vt:lpstr>PowerPoint Presentation</vt:lpstr>
      <vt:lpstr>PowerPoint Presentation</vt:lpstr>
      <vt:lpstr>Interessante Zusammenhänge</vt:lpstr>
      <vt:lpstr>StaTus: Teilchenphysik in den Lehrplänen</vt:lpstr>
      <vt:lpstr>Übersicht: Teilchenphysik in den Lehrplänen</vt:lpstr>
      <vt:lpstr>Zusammenfassung</vt:lpstr>
      <vt:lpstr>Beispiel NRW, LK ab 01.08.2014</vt:lpstr>
      <vt:lpstr>Vergleich: Lehrpläne – Big Ideas</vt:lpstr>
      <vt:lpstr>Befragung der ALUMNI DES GERMAN TEACHERS PROGRAMME am CERN</vt:lpstr>
      <vt:lpstr>CERN ALUMNI BEFRAGUNG </vt:lpstr>
      <vt:lpstr>ERGEBNISSE</vt:lpstr>
      <vt:lpstr>ERGEBNISSE</vt:lpstr>
      <vt:lpstr>Zitate</vt:lpstr>
      <vt:lpstr>Status: Materialien des Netzwerks Teilchenwelt</vt:lpstr>
      <vt:lpstr>Materialien für Lehrkräfte</vt:lpstr>
      <vt:lpstr>PowerPoint Presentation</vt:lpstr>
      <vt:lpstr>PowerPoint Presentation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Julia</cp:lastModifiedBy>
  <cp:revision>408</cp:revision>
  <dcterms:created xsi:type="dcterms:W3CDTF">2010-06-16T07:18:22Z</dcterms:created>
  <dcterms:modified xsi:type="dcterms:W3CDTF">2013-11-15T15:18:13Z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0x010100A58160BCD542D84193EC0ABC092C3563</vt:lpwstr>
  </property>
</Properties>
</file>