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67.jpg" ContentType="image/jpg"/>
  <Override PartName="/ppt/media/image69.jpg" ContentType="image/jpg"/>
  <Override PartName="/ppt/media/image70.jpg" ContentType="image/jpg"/>
  <Override PartName="/ppt/media/image71.jpg" ContentType="image/jpg"/>
  <Override PartName="/ppt/media/image73.jpg" ContentType="image/jpg"/>
  <Override PartName="/ppt/media/image101.jpg" ContentType="image/jpg"/>
  <Override PartName="/ppt/media/image102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90" r:id="rId2"/>
    <p:sldId id="320" r:id="rId3"/>
    <p:sldId id="358" r:id="rId4"/>
    <p:sldId id="305" r:id="rId5"/>
    <p:sldId id="379" r:id="rId6"/>
    <p:sldId id="380" r:id="rId7"/>
    <p:sldId id="304" r:id="rId8"/>
    <p:sldId id="291" r:id="rId9"/>
    <p:sldId id="367" r:id="rId10"/>
    <p:sldId id="384" r:id="rId11"/>
    <p:sldId id="366" r:id="rId12"/>
    <p:sldId id="383" r:id="rId13"/>
    <p:sldId id="368" r:id="rId14"/>
    <p:sldId id="298" r:id="rId15"/>
    <p:sldId id="297" r:id="rId16"/>
    <p:sldId id="258" r:id="rId17"/>
    <p:sldId id="280" r:id="rId18"/>
    <p:sldId id="382" r:id="rId19"/>
    <p:sldId id="329" r:id="rId20"/>
    <p:sldId id="330" r:id="rId21"/>
    <p:sldId id="331" r:id="rId22"/>
    <p:sldId id="332" r:id="rId23"/>
    <p:sldId id="333" r:id="rId24"/>
    <p:sldId id="334" r:id="rId25"/>
    <p:sldId id="335" r:id="rId26"/>
    <p:sldId id="337" r:id="rId27"/>
    <p:sldId id="338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  <p:sldId id="353" r:id="rId42"/>
    <p:sldId id="354" r:id="rId43"/>
    <p:sldId id="378" r:id="rId44"/>
    <p:sldId id="375" r:id="rId45"/>
    <p:sldId id="377" r:id="rId46"/>
    <p:sldId id="374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3300"/>
    <a:srgbClr val="FFFFCC"/>
    <a:srgbClr val="008000"/>
    <a:srgbClr val="CCECFF"/>
    <a:srgbClr val="080808"/>
    <a:srgbClr val="99CCFF"/>
    <a:srgbClr val="6699FF"/>
    <a:srgbClr val="3A790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3458" autoAdjust="0"/>
    <p:restoredTop sz="94667" autoAdjust="0"/>
  </p:normalViewPr>
  <p:slideViewPr>
    <p:cSldViewPr snapToGrid="0">
      <p:cViewPr varScale="1">
        <p:scale>
          <a:sx n="81" d="100"/>
          <a:sy n="81" d="100"/>
        </p:scale>
        <p:origin x="-300" y="-84"/>
      </p:cViewPr>
      <p:guideLst>
        <p:guide orient="horz" pos="2173"/>
        <p:guide pos="28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51042-D512-45D0-8F5B-02536BEBBEFC}" type="datetimeFigureOut">
              <a:rPr lang="zh-CN" altLang="en-US" smtClean="0"/>
              <a:t>2014/9/17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7C666-9871-4F96-9A73-AD369CA2CB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895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709B-9843-4176-9E37-29BD2FFD51D9}" type="slidenum">
              <a:rPr lang="en-US" altLang="zh-CN" smtClean="0"/>
              <a:pPr/>
              <a:t>18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altLang="zh-CN" smtClean="0"/>
              <a:t>August 6-8,2013, Seoul</a:t>
            </a:r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0157C2-34C9-4F9B-BBA1-350D02E5C20F}" type="slidenum">
              <a:rPr lang="zh-CN" altLang="en-US" smtClean="0"/>
              <a:pPr/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35067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4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>
              <a:latin typeface="Arial" charset="0"/>
            </a:endParaRPr>
          </a:p>
        </p:txBody>
      </p:sp>
      <p:sp>
        <p:nvSpPr>
          <p:cNvPr id="151555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buFontTx/>
              <a:buNone/>
            </a:pPr>
            <a:fld id="{3DECA778-3E4F-43AC-AAA4-6C16BD53A135}" type="slidenum">
              <a:rPr lang="zh-CN" altLang="it-IT" sz="1200">
                <a:solidFill>
                  <a:srgbClr val="000000"/>
                </a:solidFill>
                <a:latin typeface="Calibri" pitchFamily="34" charset="0"/>
                <a:ea typeface="宋体" charset="-122"/>
                <a:cs typeface="Arial" charset="0"/>
                <a:sym typeface="Chalkboard"/>
              </a:rPr>
              <a:pPr algn="r" eaLnBrk="1" hangingPunct="1">
                <a:buFontTx/>
                <a:buNone/>
              </a:pPr>
              <a:t>21</a:t>
            </a:fld>
            <a:endParaRPr lang="it-IT" altLang="zh-CN" sz="1200">
              <a:solidFill>
                <a:srgbClr val="000000"/>
              </a:solidFill>
              <a:latin typeface="Calibri" pitchFamily="34" charset="0"/>
              <a:ea typeface="宋体" charset="-122"/>
              <a:cs typeface="Arial" charset="0"/>
              <a:sym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556212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8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29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88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6456" y="59160"/>
            <a:ext cx="7341320" cy="965522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648" y="6506397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r>
              <a:rPr lang="en-US" altLang="zh-CN" b="0" smtClean="0">
                <a:latin typeface="+mj-lt"/>
                <a:ea typeface="+mj-ea"/>
                <a:sym typeface="黑体" pitchFamily="2" charset="-122"/>
              </a:rPr>
              <a:t>08/19-22 2014 Weihai, China </a:t>
            </a:r>
            <a:endParaRPr lang="zh-CN" altLang="en-US" b="0" dirty="0">
              <a:latin typeface="+mj-lt"/>
              <a:ea typeface="+mj-ea"/>
              <a:sym typeface="黑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78" y="6506397"/>
            <a:ext cx="3510421" cy="36500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r>
              <a:rPr lang="en-US" altLang="zh-CN" b="0" dirty="0" smtClean="0">
                <a:latin typeface="+mj-lt"/>
                <a:ea typeface="+mj-ea"/>
                <a:sym typeface="黑体" pitchFamily="2" charset="-122"/>
              </a:rPr>
              <a:t>STAR regional meeting and workshop on  HTHDNM</a:t>
            </a:r>
            <a:endParaRPr lang="zh-CN" altLang="en-US" b="0" dirty="0">
              <a:latin typeface="+mj-lt"/>
              <a:ea typeface="+mj-ea"/>
              <a:sym typeface="黑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00416" y="6506397"/>
            <a:ext cx="2134195" cy="36500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fld id="{2A847BF0-F5D7-44D2-B5A6-E8727F955E52}" type="slidenum">
              <a:rPr lang="zh-CN" altLang="en-US"/>
              <a:pPr/>
              <a:t>‹#›</a:t>
            </a:fld>
            <a:endParaRPr lang="zh-CN" altLang="en-US" sz="1200" b="0" dirty="0">
              <a:latin typeface="+mj-lt"/>
              <a:ea typeface="+mj-ea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18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6456" y="59160"/>
            <a:ext cx="7341320" cy="965522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648" y="6506397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r>
              <a:rPr lang="en-US" altLang="zh-CN" b="0" smtClean="0">
                <a:latin typeface="+mj-lt"/>
                <a:ea typeface="+mj-ea"/>
                <a:sym typeface="黑体" pitchFamily="2" charset="-122"/>
              </a:rPr>
              <a:t>08/19-22 2014 Weihai, China </a:t>
            </a:r>
            <a:endParaRPr lang="zh-CN" altLang="en-US" b="0" dirty="0">
              <a:latin typeface="+mj-lt"/>
              <a:ea typeface="+mj-ea"/>
              <a:sym typeface="黑体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78" y="6506397"/>
            <a:ext cx="3510421" cy="36500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r>
              <a:rPr lang="en-US" altLang="zh-CN" b="0" dirty="0" smtClean="0">
                <a:latin typeface="+mj-lt"/>
                <a:ea typeface="+mj-ea"/>
                <a:sym typeface="黑体" pitchFamily="2" charset="-122"/>
              </a:rPr>
              <a:t>STAR regional meeting and workshop on  HTHDNM</a:t>
            </a:r>
            <a:endParaRPr lang="zh-CN" altLang="en-US" b="0" dirty="0">
              <a:latin typeface="+mj-lt"/>
              <a:ea typeface="+mj-ea"/>
              <a:sym typeface="黑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00416" y="6506397"/>
            <a:ext cx="2134195" cy="365001"/>
          </a:xfrm>
          <a:prstGeom prst="rect">
            <a:avLst/>
          </a:prstGeom>
        </p:spPr>
        <p:txBody>
          <a:bodyPr lIns="64291" tIns="32146" rIns="64291" bIns="32146"/>
          <a:lstStyle>
            <a:lvl1pPr>
              <a:defRPr/>
            </a:lvl1pPr>
          </a:lstStyle>
          <a:p>
            <a:fld id="{2A847BF0-F5D7-44D2-B5A6-E8727F955E52}" type="slidenum">
              <a:rPr lang="zh-CN" altLang="en-US"/>
              <a:pPr/>
              <a:t>‹#›</a:t>
            </a:fld>
            <a:endParaRPr lang="zh-CN" altLang="en-US" sz="1200" b="0" dirty="0">
              <a:latin typeface="+mj-lt"/>
              <a:ea typeface="+mj-ea"/>
              <a:sym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18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0847" y="569269"/>
            <a:ext cx="7806779" cy="1143000"/>
          </a:xfrm>
          <a:prstGeom prst="rect">
            <a:avLst/>
          </a:prstGeom>
        </p:spPr>
        <p:txBody>
          <a:bodyPr lIns="64291" tIns="32146" rIns="64291" bIns="3214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6536475" y="6375716"/>
            <a:ext cx="2133079" cy="365001"/>
          </a:xfrm>
          <a:prstGeom prst="rect">
            <a:avLst/>
          </a:prstGeom>
        </p:spPr>
        <p:txBody>
          <a:bodyPr lIns="64291" tIns="32146" rIns="64291" bIns="32146"/>
          <a:lstStyle/>
          <a:p>
            <a:fld id="{E99A3C57-FBF9-4ABA-9D07-9887A0CA0B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1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66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97" r:id="rId2"/>
    <p:sldLayoutId id="2147483698" r:id="rId3"/>
    <p:sldLayoutId id="2147483699" r:id="rId4"/>
    <p:sldLayoutId id="2147483700" r:id="rId5"/>
    <p:sldLayoutId id="2147483702" r:id="rId6"/>
    <p:sldLayoutId id="2147483703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0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10" Type="http://schemas.openxmlformats.org/officeDocument/2006/relationships/image" Target="../media/image72.emf"/><Relationship Id="rId4" Type="http://schemas.openxmlformats.org/officeDocument/2006/relationships/image" Target="../media/image69.jpg"/><Relationship Id="rId9" Type="http://schemas.openxmlformats.org/officeDocument/2006/relationships/image" Target="../media/image1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gif"/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0.png"/><Relationship Id="rId4" Type="http://schemas.openxmlformats.org/officeDocument/2006/relationships/image" Target="../media/image8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90.png"/><Relationship Id="rId4" Type="http://schemas.openxmlformats.org/officeDocument/2006/relationships/image" Target="../media/image8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9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g"/><Relationship Id="rId3" Type="http://schemas.openxmlformats.org/officeDocument/2006/relationships/image" Target="../media/image310.png"/><Relationship Id="rId7" Type="http://schemas.openxmlformats.org/officeDocument/2006/relationships/image" Target="../media/image35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9" Type="http://schemas.openxmlformats.org/officeDocument/2006/relationships/image" Target="../media/image7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7" Type="http://schemas.openxmlformats.org/officeDocument/2006/relationships/image" Target="../media/image79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50.png"/><Relationship Id="rId5" Type="http://schemas.openxmlformats.org/officeDocument/2006/relationships/image" Target="../media/image30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0.png"/><Relationship Id="rId3" Type="http://schemas.openxmlformats.org/officeDocument/2006/relationships/image" Target="../media/image401.png"/><Relationship Id="rId7" Type="http://schemas.openxmlformats.org/officeDocument/2006/relationships/image" Target="../media/image9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7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90.png"/><Relationship Id="rId4" Type="http://schemas.openxmlformats.org/officeDocument/2006/relationships/image" Target="../media/image4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9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70.png"/><Relationship Id="rId4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7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0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30.png"/><Relationship Id="rId4" Type="http://schemas.openxmlformats.org/officeDocument/2006/relationships/image" Target="../media/image10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30.png"/><Relationship Id="rId5" Type="http://schemas.openxmlformats.org/officeDocument/2006/relationships/image" Target="../media/image1070.png"/><Relationship Id="rId4" Type="http://schemas.openxmlformats.org/officeDocument/2006/relationships/image" Target="../media/image10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3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g"/><Relationship Id="rId2" Type="http://schemas.openxmlformats.org/officeDocument/2006/relationships/image" Target="../media/image1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jpg"/><Relationship Id="rId5" Type="http://schemas.openxmlformats.org/officeDocument/2006/relationships/image" Target="../media/image121.jpg"/><Relationship Id="rId4" Type="http://schemas.openxmlformats.org/officeDocument/2006/relationships/image" Target="../media/image12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" t="4101" r="1294" b="12508"/>
          <a:stretch/>
        </p:blipFill>
        <p:spPr>
          <a:xfrm>
            <a:off x="16476" y="4355117"/>
            <a:ext cx="9144000" cy="2577561"/>
          </a:xfrm>
          <a:prstGeom prst="rect">
            <a:avLst/>
          </a:prstGeom>
          <a:ln w="38100">
            <a:solidFill>
              <a:srgbClr val="CCECFF"/>
            </a:solidFill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7549"/>
            <a:ext cx="9130208" cy="2305267"/>
          </a:xfrm>
          <a:prstGeom prst="rect">
            <a:avLst/>
          </a:prstGeom>
          <a:ln w="38100">
            <a:solidFill>
              <a:srgbClr val="CCECFF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" y="3827"/>
            <a:ext cx="4548066" cy="3026893"/>
          </a:xfrm>
          <a:prstGeom prst="rect">
            <a:avLst/>
          </a:prstGeom>
          <a:ln w="38100">
            <a:solidFill>
              <a:srgbClr val="CCECFF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8" r="28378" b="7004"/>
          <a:stretch/>
        </p:blipFill>
        <p:spPr>
          <a:xfrm>
            <a:off x="4588476" y="0"/>
            <a:ext cx="4522572" cy="3023286"/>
          </a:xfrm>
          <a:prstGeom prst="rect">
            <a:avLst/>
          </a:prstGeom>
          <a:ln w="28575">
            <a:solidFill>
              <a:srgbClr val="CCECFF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200291" y="2406716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Spring</a:t>
            </a:r>
            <a:endParaRPr lang="zh-CN" altLang="en-US" sz="2400" b="1" dirty="0">
              <a:solidFill>
                <a:srgbClr val="FF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176" y="6234632"/>
            <a:ext cx="1118448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endParaRPr lang="zh-CN" altLang="en-US" sz="2400" b="1" dirty="0">
              <a:solidFill>
                <a:srgbClr val="FF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76921" y="2406715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endParaRPr lang="zh-CN" altLang="en-US" sz="2400" b="1" dirty="0">
              <a:solidFill>
                <a:srgbClr val="FF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0291" y="4355117"/>
            <a:ext cx="1281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Autumn</a:t>
            </a:r>
            <a:endParaRPr lang="zh-CN" altLang="en-US" sz="2400" b="1" dirty="0">
              <a:solidFill>
                <a:srgbClr val="FF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73367" y="1404150"/>
            <a:ext cx="5782352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Heavy Ion Physics </a:t>
            </a:r>
          </a:p>
          <a:p>
            <a:pPr algn="ctr"/>
            <a:endParaRPr lang="en-US" altLang="zh-CN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zh-CN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zh-CN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CCNU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9525" y="5649857"/>
            <a:ext cx="1770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CAI,  Xu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94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457200" y="304800"/>
            <a:ext cx="8229600" cy="6096000"/>
            <a:chOff x="457200" y="304800"/>
            <a:chExt cx="8229600" cy="6096000"/>
          </a:xfrm>
        </p:grpSpPr>
        <p:pic>
          <p:nvPicPr>
            <p:cNvPr id="5837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990600"/>
              <a:ext cx="8229600" cy="541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72" name="TextBox 5"/>
            <p:cNvSpPr txBox="1">
              <a:spLocks noChangeArrowheads="1"/>
            </p:cNvSpPr>
            <p:nvPr/>
          </p:nvSpPr>
          <p:spPr bwMode="auto">
            <a:xfrm>
              <a:off x="2422104" y="304800"/>
              <a:ext cx="432201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0000FF"/>
                  </a:solidFill>
                  <a:latin typeface="Times New Roman" panose="02020603050405020304" pitchFamily="18" charset="0"/>
                  <a:ea typeface="黑体" pitchFamily="49" charset="-122"/>
                  <a:cs typeface="Times New Roman" panose="02020603050405020304" pitchFamily="18" charset="0"/>
                </a:rPr>
                <a:t>History of gauge theory</a:t>
              </a:r>
              <a:endPara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9600" y="2919046"/>
            <a:ext cx="7959969" cy="1735016"/>
            <a:chOff x="609600" y="2919046"/>
            <a:chExt cx="7959969" cy="173501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09600" y="2919046"/>
              <a:ext cx="6752492" cy="1172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09600" y="3810000"/>
              <a:ext cx="5556738" cy="1172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09600" y="4654062"/>
              <a:ext cx="7959969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772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xav-8fold-b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133600"/>
            <a:ext cx="2438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304800" y="4247787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rPr>
              <a:t>盖尔曼的研究，发现强子有“周期律”，即“八重法”的点阵模型。</a:t>
            </a:r>
            <a:endParaRPr lang="en-US" altLang="zh-CN" b="1" dirty="0" smtClean="0">
              <a:solidFill>
                <a:srgbClr val="0000FF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6665" y="4539479"/>
            <a:ext cx="64044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八重法预示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：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强子有更深层次的结构。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华文中宋" pitchFamily="2" charset="-122"/>
              <a:ea typeface="华文中宋" pitchFamily="2" charset="-122"/>
              <a:cs typeface="Calibri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盖尔曼发现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：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强子由</a:t>
            </a:r>
            <a:r>
              <a:rPr lang="en-US" altLang="zh-CN" sz="1600" b="1" dirty="0" smtClean="0">
                <a:latin typeface="华文中宋" pitchFamily="2" charset="-122"/>
                <a:ea typeface="华文中宋" pitchFamily="2" charset="-122"/>
                <a:cs typeface="Calibri" pitchFamily="34" charset="0"/>
              </a:rPr>
              <a:t>1/3</a:t>
            </a:r>
            <a:r>
              <a:rPr lang="zh-CN" altLang="en-US" sz="1600" b="1" dirty="0" smtClean="0">
                <a:latin typeface="华文中宋" pitchFamily="2" charset="-122"/>
                <a:ea typeface="华文中宋" pitchFamily="2" charset="-122"/>
                <a:cs typeface="Calibri" pitchFamily="34" charset="0"/>
              </a:rPr>
              <a:t>或</a:t>
            </a:r>
            <a:r>
              <a:rPr lang="en-US" altLang="zh-CN" sz="1600" b="1" dirty="0" smtClean="0">
                <a:latin typeface="华文中宋" pitchFamily="2" charset="-122"/>
                <a:ea typeface="华文中宋" pitchFamily="2" charset="-122"/>
                <a:cs typeface="Calibri" pitchFamily="34" charset="0"/>
              </a:rPr>
              <a:t>2/3</a:t>
            </a:r>
            <a:r>
              <a:rPr lang="zh-CN" altLang="en-US" sz="1600" b="1" dirty="0" smtClean="0">
                <a:latin typeface="华文中宋" pitchFamily="2" charset="-122"/>
                <a:ea typeface="华文中宋" pitchFamily="2" charset="-122"/>
                <a:cs typeface="Calibri" pitchFamily="34" charset="0"/>
              </a:rPr>
              <a:t>基本电荷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的三种带电基础粒子构成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。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华文中宋" pitchFamily="2" charset="-122"/>
              <a:ea typeface="华文中宋" pitchFamily="2" charset="-122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他给这三种基础粒子取名“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夸克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quark 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”</a:t>
            </a:r>
            <a:r>
              <a:rPr lang="zh-CN" altLang="en-US" sz="1600" b="1" dirty="0" smtClean="0">
                <a:latin typeface="华文中宋" pitchFamily="2" charset="-122"/>
                <a:ea typeface="华文中宋" pitchFamily="2" charset="-122"/>
                <a:cs typeface="Calibri" pitchFamily="34" charset="0"/>
              </a:rPr>
              <a:t>。</a:t>
            </a:r>
            <a:endParaRPr lang="en-US" altLang="zh-CN" sz="1600" b="1" dirty="0" smtClean="0">
              <a:latin typeface="华文中宋" pitchFamily="2" charset="-122"/>
              <a:ea typeface="华文中宋" pitchFamily="2" charset="-122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600" b="1" dirty="0" smtClean="0">
                <a:latin typeface="华文中宋" pitchFamily="2" charset="-122"/>
                <a:ea typeface="华文中宋" pitchFamily="2" charset="-122"/>
                <a:cs typeface="Calibri" pitchFamily="34" charset="0"/>
              </a:rPr>
              <a:t>夸克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被永久地禁闭在强子内部（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夸克禁闭 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confinement</a:t>
            </a:r>
            <a:r>
              <a:rPr kumimoji="0" lang="zh-CN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华文中宋" pitchFamily="2" charset="-122"/>
                <a:ea typeface="华文中宋" pitchFamily="2" charset="-122"/>
                <a:cs typeface="Calibri" pitchFamily="34" charset="0"/>
              </a:rPr>
              <a:t>）。</a:t>
            </a:r>
            <a:endParaRPr kumimoji="0" lang="en-US" alt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华文中宋" pitchFamily="2" charset="-122"/>
              <a:ea typeface="华文中宋" pitchFamily="2" charset="-122"/>
              <a:cs typeface="Calibri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267649" cy="198884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  <p:pic>
        <p:nvPicPr>
          <p:cNvPr id="3" name="图片 2" descr="xav-8fold-b8"/>
          <p:cNvPicPr/>
          <p:nvPr/>
        </p:nvPicPr>
        <p:blipFill>
          <a:blip r:embed="rId4" cstate="print"/>
          <a:srcRect b="8755"/>
          <a:stretch>
            <a:fillRect/>
          </a:stretch>
        </p:blipFill>
        <p:spPr bwMode="auto">
          <a:xfrm>
            <a:off x="1676400" y="2133600"/>
            <a:ext cx="2209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267649" y="268642"/>
            <a:ext cx="3749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600" b="1" dirty="0" smtClean="0">
                <a:solidFill>
                  <a:srgbClr val="FF0000"/>
                </a:solidFill>
              </a:rPr>
              <a:t>The Eightfold Way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</a:rPr>
              <a:t>by Murray Gell-Mann</a:t>
            </a:r>
            <a:endParaRPr lang="zh-CN" alt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5997560"/>
            <a:ext cx="3881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Quark and its confinement 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517" y="1"/>
            <a:ext cx="2988878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12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8268" y="710938"/>
            <a:ext cx="3581314" cy="48647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60348" y="988803"/>
            <a:ext cx="508838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Fermi (1953)</a:t>
            </a:r>
          </a:p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Notes on Thermodynamics and Statistics 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Hagedorn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(1965)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 Lee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（李政道）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-Wick matter (1974)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Collins-Perry/</a:t>
            </a:r>
            <a:r>
              <a:rPr lang="en-US" altLang="zh-CN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Cabibbo-Parisi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(1975)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Shuryak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(1978) </a:t>
            </a: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Quark-Gluon Plasma (QGP)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95033" y="342472"/>
            <a:ext cx="328808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History of QGP</a:t>
            </a:r>
            <a:endParaRPr lang="zh-CN" alt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9" r="16016"/>
          <a:stretch/>
        </p:blipFill>
        <p:spPr>
          <a:xfrm>
            <a:off x="4643581" y="4769701"/>
            <a:ext cx="1410311" cy="1486834"/>
          </a:xfrm>
          <a:prstGeom prst="rect">
            <a:avLst/>
          </a:prstGeom>
        </p:spPr>
      </p:pic>
      <p:pic>
        <p:nvPicPr>
          <p:cNvPr id="2050" name="Picture 2" descr="http://imgsrc.baidu.com/baike/pic/item/d019d2bff6307b2518d81f4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2"/>
          <a:stretch/>
        </p:blipFill>
        <p:spPr bwMode="auto">
          <a:xfrm>
            <a:off x="7266962" y="1395220"/>
            <a:ext cx="1762125" cy="241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31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296725" y="724413"/>
            <a:ext cx="3563888" cy="5416868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李政道：完美的液态</a:t>
            </a:r>
            <a:r>
              <a:rPr lang="en-US" altLang="zh-CN" b="1" dirty="0" err="1">
                <a:solidFill>
                  <a:srgbClr val="0000FF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sQGP</a:t>
            </a:r>
            <a:endParaRPr lang="zh-CN" altLang="en-US" b="1" dirty="0">
              <a:solidFill>
                <a:srgbClr val="0000FF"/>
              </a:solidFill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宇宙兮，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倚胶子八重以建规范；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人类兮，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取夸克六种欲揭帷幔。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汤浓浓其混沌兮，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斡维焉系；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能闇闇其朦胧兮，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猝灭焉急。</a:t>
            </a:r>
            <a:endParaRPr lang="en-US" altLang="zh-CN" b="1" dirty="0" smtClean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遂古之初，上下未形 ；</a:t>
            </a:r>
            <a:endParaRPr lang="en-US" altLang="zh-CN" b="1" dirty="0">
              <a:latin typeface="楷体" pitchFamily="49" charset="-122"/>
              <a:ea typeface="楷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天何所沓，列星安行。</a:t>
            </a:r>
            <a:endParaRPr lang="en-US" altLang="zh-CN" b="1" dirty="0">
              <a:latin typeface="楷体" pitchFamily="49" charset="-122"/>
              <a:ea typeface="楷体" pitchFamily="49" charset="-122"/>
            </a:endParaRPr>
          </a:p>
          <a:p>
            <a:pPr algn="ctr"/>
            <a:endParaRPr lang="en-US" altLang="zh-CN" sz="1200" b="1" dirty="0" smtClean="0">
              <a:solidFill>
                <a:srgbClr val="0000FF"/>
              </a:solidFill>
            </a:endParaRPr>
          </a:p>
          <a:p>
            <a:r>
              <a:rPr lang="zh-CN" altLang="en-US" sz="1600" b="1" dirty="0" smtClean="0">
                <a:solidFill>
                  <a:srgbClr val="00B050"/>
                </a:solidFill>
              </a:rPr>
              <a:t>中文译者</a:t>
            </a:r>
            <a:r>
              <a:rPr lang="zh-CN" altLang="en-US" sz="1600" b="1" dirty="0">
                <a:solidFill>
                  <a:srgbClr val="FF0000"/>
                </a:solidFill>
              </a:rPr>
              <a:t>：蔡勖</a:t>
            </a:r>
            <a:endParaRPr lang="en-US" altLang="zh-CN" sz="1600" b="1" dirty="0">
              <a:solidFill>
                <a:srgbClr val="FF0000"/>
              </a:solidFill>
            </a:endParaRPr>
          </a:p>
          <a:p>
            <a:r>
              <a:rPr lang="en-US" altLang="zh-CN" sz="1100" b="1" dirty="0" smtClean="0">
                <a:solidFill>
                  <a:srgbClr val="FF0000"/>
                </a:solidFill>
              </a:rPr>
              <a:t>《</a:t>
            </a:r>
            <a:r>
              <a:rPr lang="zh-CN" altLang="en-US" sz="1100" b="1" dirty="0">
                <a:solidFill>
                  <a:srgbClr val="FF0000"/>
                </a:solidFill>
              </a:rPr>
              <a:t>物理</a:t>
            </a:r>
            <a:r>
              <a:rPr lang="en-US" altLang="zh-CN" sz="1100" b="1" dirty="0">
                <a:solidFill>
                  <a:srgbClr val="FF0000"/>
                </a:solidFill>
              </a:rPr>
              <a:t>》</a:t>
            </a:r>
            <a:r>
              <a:rPr lang="zh-CN" altLang="en-US" sz="1100" b="1" dirty="0">
                <a:solidFill>
                  <a:srgbClr val="FF0000"/>
                </a:solidFill>
              </a:rPr>
              <a:t>，</a:t>
            </a:r>
            <a:r>
              <a:rPr lang="en-US" altLang="zh-CN" sz="1100" b="1" dirty="0">
                <a:solidFill>
                  <a:srgbClr val="FF0000"/>
                </a:solidFill>
              </a:rPr>
              <a:t>2009</a:t>
            </a:r>
            <a:r>
              <a:rPr lang="zh-CN" altLang="en-US" sz="1100" b="1" dirty="0">
                <a:solidFill>
                  <a:srgbClr val="FF0000"/>
                </a:solidFill>
              </a:rPr>
              <a:t>年</a:t>
            </a:r>
            <a:r>
              <a:rPr lang="en-US" altLang="zh-CN" sz="1100" b="1" dirty="0">
                <a:solidFill>
                  <a:srgbClr val="FF0000"/>
                </a:solidFill>
              </a:rPr>
              <a:t>38</a:t>
            </a:r>
            <a:r>
              <a:rPr lang="zh-CN" altLang="en-US" sz="1100" b="1" dirty="0">
                <a:solidFill>
                  <a:srgbClr val="FF0000"/>
                </a:solidFill>
              </a:rPr>
              <a:t>卷</a:t>
            </a:r>
            <a:r>
              <a:rPr lang="en-US" altLang="zh-CN" sz="1100" b="1" dirty="0">
                <a:solidFill>
                  <a:srgbClr val="FF0000"/>
                </a:solidFill>
              </a:rPr>
              <a:t>1</a:t>
            </a:r>
            <a:r>
              <a:rPr lang="zh-CN" altLang="en-US" sz="1100" b="1" dirty="0">
                <a:solidFill>
                  <a:srgbClr val="FF0000"/>
                </a:solidFill>
              </a:rPr>
              <a:t>期，</a:t>
            </a:r>
            <a:r>
              <a:rPr lang="en-US" altLang="zh-CN" sz="1100" b="1" dirty="0">
                <a:solidFill>
                  <a:srgbClr val="FF0000"/>
                </a:solidFill>
              </a:rPr>
              <a:t>18</a:t>
            </a:r>
            <a:r>
              <a:rPr lang="zh-CN" altLang="en-US" sz="1100" b="1" dirty="0">
                <a:solidFill>
                  <a:srgbClr val="FF0000"/>
                </a:solidFill>
              </a:rPr>
              <a:t>页</a:t>
            </a:r>
          </a:p>
          <a:p>
            <a:r>
              <a:rPr lang="zh-CN" altLang="en-US" sz="1000" b="1" dirty="0">
                <a:solidFill>
                  <a:srgbClr val="FF0000"/>
                </a:solidFill>
              </a:rPr>
              <a:t>“在大型强子对撞机上探测物质本源的</a:t>
            </a:r>
            <a:r>
              <a:rPr lang="zh-CN" altLang="en-US" sz="1000" b="1" dirty="0">
                <a:solidFill>
                  <a:srgbClr val="3A790A"/>
                </a:solidFill>
              </a:rPr>
              <a:t>大型重离子实验</a:t>
            </a:r>
            <a:r>
              <a:rPr lang="zh-CN" altLang="en-US" sz="1000" b="1" dirty="0" smtClean="0">
                <a:solidFill>
                  <a:srgbClr val="3A790A"/>
                </a:solidFill>
              </a:rPr>
              <a:t>”</a:t>
            </a:r>
            <a:endParaRPr lang="en-US" altLang="zh-CN" sz="1000" b="1" dirty="0">
              <a:solidFill>
                <a:srgbClr val="3A790A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9552" y="3046907"/>
            <a:ext cx="4032448" cy="3724096"/>
          </a:xfrm>
          <a:prstGeom prst="rect">
            <a:avLst/>
          </a:prstGeom>
          <a:ln w="38100">
            <a:solidFill>
              <a:srgbClr val="FFFF99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0000"/>
                </a:solidFill>
                <a:latin typeface="+mn-lt"/>
              </a:rPr>
              <a:t>T.D. Lee</a:t>
            </a:r>
            <a:r>
              <a:rPr lang="en-US" altLang="zh-CN" b="1" dirty="0" smtClean="0">
                <a:solidFill>
                  <a:srgbClr val="66CCFF"/>
                </a:solidFill>
                <a:latin typeface="+mn-lt"/>
              </a:rPr>
              <a:t>: 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PERFECT  LIQUID - 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sQGP</a:t>
            </a:r>
            <a:endParaRPr lang="en-US" altLang="zh-CN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Eight Gluons for the Universe,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To set her gauge.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Six Quarks for the Humankind,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Searching for the truth.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One Plasma with </a:t>
            </a:r>
            <a:r>
              <a:rPr lang="en-US" altLang="zh-CN" sz="1400" dirty="0" err="1" smtClean="0">
                <a:latin typeface="Times New Roman" pitchFamily="18" charset="0"/>
                <a:cs typeface="Times New Roman" pitchFamily="18" charset="0"/>
              </a:rPr>
              <a:t>superstrength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One Plasma to bind them.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Through Dark Energy,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One Plasma to quench them.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And from the Big Bang, </a:t>
            </a:r>
          </a:p>
          <a:p>
            <a:pPr algn="ctr">
              <a:lnSpc>
                <a:spcPts val="2200"/>
              </a:lnSpc>
            </a:pP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One Plasma to shape them all.</a:t>
            </a:r>
          </a:p>
          <a:p>
            <a:pPr>
              <a:lnSpc>
                <a:spcPts val="2200"/>
              </a:lnSpc>
            </a:pP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摘自大会名誉主席</a:t>
            </a:r>
            <a:r>
              <a:rPr lang="zh-CN" altLang="en-US" sz="1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李政道</a:t>
            </a:r>
            <a:endParaRPr lang="en-US" altLang="zh-CN" sz="14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ts val="2200"/>
              </a:lnSpc>
            </a:pP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在夸克物质</a:t>
            </a:r>
            <a:r>
              <a:rPr lang="en-US" altLang="zh-CN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2006</a:t>
            </a: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国际大会上的</a:t>
            </a:r>
            <a:r>
              <a:rPr lang="zh-CN" altLang="en-US" sz="1400" b="1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开幕式</a:t>
            </a:r>
            <a:r>
              <a:rPr lang="zh-CN" altLang="en-US" sz="14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  <a:cs typeface="Times New Roman" pitchFamily="18" charset="0"/>
              </a:rPr>
              <a:t>报告</a:t>
            </a:r>
            <a:endParaRPr lang="zh-CN" altLang="en-US" sz="1600" b="1" dirty="0">
              <a:solidFill>
                <a:srgbClr val="00B050"/>
              </a:solidFill>
              <a:latin typeface="楷体" pitchFamily="49" charset="-122"/>
              <a:ea typeface="楷体" pitchFamily="49" charset="-122"/>
              <a:cs typeface="Times New Roman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0"/>
            <a:ext cx="5580112" cy="2996953"/>
            <a:chOff x="13926" y="76200"/>
            <a:chExt cx="5280897" cy="2996953"/>
          </a:xfrm>
        </p:grpSpPr>
        <p:pic>
          <p:nvPicPr>
            <p:cNvPr id="10" name="Picture 5" descr="图片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8987" y="904221"/>
              <a:ext cx="3329653" cy="2168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3926" y="76200"/>
              <a:ext cx="5280897" cy="738664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    大会联合主席</a:t>
              </a:r>
              <a:r>
                <a:rPr kumimoji="1" lang="zh-CN" altLang="en-US" sz="1400" b="1" dirty="0" smtClean="0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蔡勖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主持</a:t>
              </a:r>
              <a:endParaRPr kumimoji="1" lang="en-US" altLang="zh-CN" sz="1400" b="1" dirty="0" smtClean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kumimoji="1" lang="en-US" altLang="zh-CN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           《</a:t>
              </a:r>
              <a:r>
                <a:rPr lang="zh-CN" altLang="en-US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庆贺</a:t>
              </a:r>
              <a:r>
                <a:rPr lang="zh-CN" altLang="en-US" sz="1400" b="1" dirty="0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李政道</a:t>
              </a:r>
              <a:r>
                <a:rPr lang="en-US" altLang="zh-CN" sz="1400" b="1" dirty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80</a:t>
              </a:r>
              <a:r>
                <a:rPr lang="zh-CN" altLang="en-US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寿诞</a:t>
              </a:r>
              <a:r>
                <a:rPr lang="zh-CN" altLang="en-US" sz="1400" b="1" dirty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暨</a:t>
              </a:r>
              <a:r>
                <a:rPr lang="zh-CN" altLang="en-US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夸克物质</a:t>
              </a:r>
              <a:r>
                <a:rPr lang="en-US" altLang="zh-CN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2006</a:t>
              </a:r>
              <a:r>
                <a:rPr lang="zh-CN" altLang="en-US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国际大会招待会</a:t>
              </a:r>
              <a:r>
                <a:rPr lang="en-US" altLang="zh-CN" sz="1400" b="1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》</a:t>
              </a:r>
              <a:endParaRPr lang="zh-CN" altLang="en-US" sz="1400" b="1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</p:grpSp>
      <p:pic>
        <p:nvPicPr>
          <p:cNvPr id="12" name="Picture 2" descr="C:\old\2011-6-9 hp-old-all\L drive\照片\专题\Cai Xu, Lee, Yang\蔡勖 李政道 握手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t="27081" r="37873" b="11904"/>
          <a:stretch/>
        </p:blipFill>
        <p:spPr bwMode="auto">
          <a:xfrm>
            <a:off x="6553200" y="2708920"/>
            <a:ext cx="2362200" cy="181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 bwMode="auto">
          <a:xfrm>
            <a:off x="1043608" y="1556792"/>
            <a:ext cx="720080" cy="72008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charset="-122"/>
            </a:endParaRPr>
          </a:p>
        </p:txBody>
      </p:sp>
      <p:sp>
        <p:nvSpPr>
          <p:cNvPr id="16" name="椭圆 15"/>
          <p:cNvSpPr/>
          <p:nvPr/>
        </p:nvSpPr>
        <p:spPr bwMode="auto">
          <a:xfrm>
            <a:off x="3707904" y="1988840"/>
            <a:ext cx="720080" cy="720080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8791" y="4930387"/>
            <a:ext cx="2063643" cy="707886"/>
          </a:xfrm>
          <a:prstGeom prst="rect">
            <a:avLst/>
          </a:prstGeom>
          <a:solidFill>
            <a:srgbClr val="6633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years </a:t>
            </a:r>
          </a:p>
          <a:p>
            <a:pPr algn="ctr"/>
            <a:r>
              <a:rPr lang="en-US" altLang="zh-CN" sz="20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2000" b="1" dirty="0" err="1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sQGP</a:t>
            </a:r>
            <a:r>
              <a:rPr lang="en-US" altLang="zh-CN" sz="20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concept</a:t>
            </a:r>
            <a:endParaRPr lang="zh-CN" altLang="en-US" sz="2000" b="1" dirty="0">
              <a:solidFill>
                <a:srgbClr val="FF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022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3" grpId="0" animBg="1"/>
      <p:bldP spid="16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5316" name="Group 4"/>
          <p:cNvGrpSpPr>
            <a:grpSpLocks/>
          </p:cNvGrpSpPr>
          <p:nvPr/>
        </p:nvGrpSpPr>
        <p:grpSpPr bwMode="auto">
          <a:xfrm>
            <a:off x="374650" y="528638"/>
            <a:ext cx="8569325" cy="5729287"/>
            <a:chOff x="158" y="501"/>
            <a:chExt cx="5398" cy="3609"/>
          </a:xfrm>
        </p:grpSpPr>
        <p:pic>
          <p:nvPicPr>
            <p:cNvPr id="525314" name="Picture 2" descr="CERN-accelerato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501"/>
              <a:ext cx="5398" cy="3609"/>
            </a:xfrm>
            <a:prstGeom prst="rect">
              <a:avLst/>
            </a:prstGeom>
            <a:noFill/>
            <a:ln w="5715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5315" name="Text Box 3"/>
            <p:cNvSpPr txBox="1">
              <a:spLocks noChangeArrowheads="1"/>
            </p:cNvSpPr>
            <p:nvPr/>
          </p:nvSpPr>
          <p:spPr bwMode="auto">
            <a:xfrm>
              <a:off x="1292" y="1434"/>
              <a:ext cx="3314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66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b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0" hangingPunct="0"/>
              <a:r>
                <a:rPr kumimoji="1" lang="zh-CN" altLang="en-US" sz="3200" b="1">
                  <a:solidFill>
                    <a:srgbClr val="FF0000"/>
                  </a:solidFill>
                  <a:ea typeface="宋体" panose="02010600030101010101" pitchFamily="2" charset="-122"/>
                </a:rPr>
                <a:t> </a:t>
              </a:r>
              <a:r>
                <a:rPr kumimoji="1" lang="en-US" altLang="zh-CN" sz="3600" b="1">
                  <a:solidFill>
                    <a:srgbClr val="FF0000"/>
                  </a:solidFill>
                  <a:ea typeface="宋体" panose="02010600030101010101" pitchFamily="2" charset="-122"/>
                </a:rPr>
                <a:t>SPS and LHC at CERN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89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2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16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970099"/>
              </p:ext>
            </p:extLst>
          </p:nvPr>
        </p:nvGraphicFramePr>
        <p:xfrm>
          <a:off x="247650" y="278661"/>
          <a:ext cx="8667750" cy="5447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BMP 图象" r:id="rId3" imgW="5668166" imgH="4123810" progId="Paint.Picture">
                  <p:embed/>
                </p:oleObj>
              </mc:Choice>
              <mc:Fallback>
                <p:oleObj name="BMP 图象" r:id="rId3" imgW="5668166" imgH="41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278661"/>
                        <a:ext cx="8667750" cy="544744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1639" name="Text Box 7"/>
          <p:cNvSpPr txBox="1">
            <a:spLocks noChangeArrowheads="1"/>
          </p:cNvSpPr>
          <p:nvPr/>
        </p:nvSpPr>
        <p:spPr bwMode="auto">
          <a:xfrm>
            <a:off x="145499" y="163564"/>
            <a:ext cx="4901196" cy="1409617"/>
          </a:xfrm>
          <a:prstGeom prst="rect">
            <a:avLst/>
          </a:prstGeom>
          <a:solidFill>
            <a:srgbClr val="FF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CCNU</a:t>
            </a:r>
            <a:r>
              <a:rPr kumimoji="1"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 China</a:t>
            </a:r>
            <a:endParaRPr kumimoji="1"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kumimoji="1"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1"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egan the heavy</a:t>
            </a:r>
            <a:r>
              <a:rPr kumimoji="1"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1"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ion experiments </a:t>
            </a:r>
          </a:p>
          <a:p>
            <a:pPr algn="ctr">
              <a:lnSpc>
                <a:spcPct val="120000"/>
              </a:lnSpc>
            </a:pPr>
            <a:r>
              <a:rPr kumimoji="1"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SPS/CERN 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1984</a:t>
            </a:r>
            <a:endParaRPr kumimoji="1"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2900" y="5829294"/>
            <a:ext cx="860107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1986 CERN began to accelerate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heavy ions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Super Proton Synchrotron (SPS) to study the possibility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quark gluon-plasma</a:t>
            </a:r>
            <a:endParaRPr lang="zh-CN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https://encrypted-tbn0.gstatic.com/images?q=tbn:ANd9GcSEPcXN1SV0GpA3vSZMQLT16f7SX7Jjh2UCKSoggB8BWR7MEcofv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571" y="163564"/>
            <a:ext cx="1822019" cy="183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20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8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16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062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94" y="369668"/>
            <a:ext cx="2767268" cy="19122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8" t="18529" b="11948"/>
          <a:stretch/>
        </p:blipFill>
        <p:spPr>
          <a:xfrm>
            <a:off x="5413974" y="4090125"/>
            <a:ext cx="3319850" cy="22952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1" t="34235" r="3989" b="-944"/>
          <a:stretch/>
        </p:blipFill>
        <p:spPr>
          <a:xfrm>
            <a:off x="257988" y="4090125"/>
            <a:ext cx="3311611" cy="2273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4599713" cy="34187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文本框 6"/>
          <p:cNvSpPr txBox="1"/>
          <p:nvPr/>
        </p:nvSpPr>
        <p:spPr>
          <a:xfrm>
            <a:off x="370702" y="1713470"/>
            <a:ext cx="120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  <a:endParaRPr lang="zh-CN" altLang="en-US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4088" y="3320684"/>
            <a:ext cx="16898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endParaRPr lang="zh-CN" altLang="en-US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8" b="4445"/>
          <a:stretch/>
        </p:blipFill>
        <p:spPr>
          <a:xfrm>
            <a:off x="-10208" y="-27421"/>
            <a:ext cx="9154208" cy="6885421"/>
          </a:xfrm>
          <a:prstGeom prst="rect">
            <a:avLst/>
          </a:prstGeom>
        </p:spPr>
      </p:pic>
      <p:pic>
        <p:nvPicPr>
          <p:cNvPr id="9" name="Picture 6" descr="https://encrypted-tbn0.gstatic.com/images?q=tbn:ANd9GcSEPcXN1SV0GpA3vSZMQLT16f7SX7Jjh2UCKSoggB8BWR7MEcof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474" y="82250"/>
            <a:ext cx="1822019" cy="183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524509" y="2853947"/>
            <a:ext cx="40847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ALICE</a:t>
            </a:r>
            <a:endParaRPr lang="zh-CN" altLang="en-US" sz="9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4015" r="13111" b="6395"/>
          <a:stretch/>
        </p:blipFill>
        <p:spPr>
          <a:xfrm>
            <a:off x="-36983" y="2600964"/>
            <a:ext cx="2688166" cy="2075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0585" y="163564"/>
            <a:ext cx="4901196" cy="1409617"/>
          </a:xfrm>
          <a:prstGeom prst="rect">
            <a:avLst/>
          </a:prstGeom>
          <a:solidFill>
            <a:srgbClr val="FF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CCNU</a:t>
            </a:r>
            <a:r>
              <a:rPr kumimoji="1"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  China</a:t>
            </a:r>
            <a:endParaRPr kumimoji="1"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kumimoji="1"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kumimoji="1"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egan the heavy</a:t>
            </a:r>
            <a:r>
              <a:rPr kumimoji="1"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kumimoji="1"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ion experiments </a:t>
            </a:r>
          </a:p>
          <a:p>
            <a:pPr algn="ctr">
              <a:lnSpc>
                <a:spcPct val="120000"/>
              </a:lnSpc>
            </a:pPr>
            <a:r>
              <a:rPr kumimoji="1"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ALICE/CERN  </a:t>
            </a:r>
            <a:r>
              <a:rPr kumimoji="1"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1993</a:t>
            </a:r>
            <a:endParaRPr kumimoji="1"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33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84976" cy="3994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2" r="58603" b="81394"/>
          <a:stretch>
            <a:fillRect/>
          </a:stretch>
        </p:blipFill>
        <p:spPr bwMode="auto">
          <a:xfrm>
            <a:off x="1187624" y="530856"/>
            <a:ext cx="6768752" cy="88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 descr="说明: Nu Xu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599" y="1814524"/>
            <a:ext cx="1733550" cy="1199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10" descr="说明: tdlee_rhic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31713"/>
            <a:ext cx="1368152" cy="13651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组合 11"/>
          <p:cNvGrpSpPr/>
          <p:nvPr/>
        </p:nvGrpSpPr>
        <p:grpSpPr>
          <a:xfrm>
            <a:off x="4139952" y="3014039"/>
            <a:ext cx="3808422" cy="1651891"/>
            <a:chOff x="4139952" y="3014039"/>
            <a:chExt cx="3808422" cy="1651891"/>
          </a:xfrm>
        </p:grpSpPr>
        <p:sp>
          <p:nvSpPr>
            <p:cNvPr id="7" name="椭圆 6"/>
            <p:cNvSpPr/>
            <p:nvPr/>
          </p:nvSpPr>
          <p:spPr bwMode="auto">
            <a:xfrm>
              <a:off x="4139952" y="3933056"/>
              <a:ext cx="720080" cy="73287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charset="-122"/>
              </a:endParaRPr>
            </a:p>
          </p:txBody>
        </p:sp>
        <p:cxnSp>
          <p:nvCxnSpPr>
            <p:cNvPr id="9" name="直接连接符 8"/>
            <p:cNvCxnSpPr>
              <a:stCxn id="7" idx="7"/>
              <a:endCxn id="4" idx="2"/>
            </p:cNvCxnSpPr>
            <p:nvPr/>
          </p:nvCxnSpPr>
          <p:spPr bwMode="auto">
            <a:xfrm flipV="1">
              <a:off x="4754579" y="3014039"/>
              <a:ext cx="3193795" cy="102634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" name="矩形 10"/>
          <p:cNvSpPr/>
          <p:nvPr/>
        </p:nvSpPr>
        <p:spPr bwMode="auto">
          <a:xfrm>
            <a:off x="3131840" y="1628800"/>
            <a:ext cx="2304256" cy="42119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42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hepg.sdu.edu.cn/THPPC/conference/STARmeeting2014/img/sdu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47" y="3605721"/>
            <a:ext cx="47625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idx="4294967295"/>
          </p:nvPr>
        </p:nvSpPr>
        <p:spPr bwMode="auto">
          <a:xfrm>
            <a:off x="1209396" y="2410186"/>
            <a:ext cx="6958300" cy="60833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6" tIns="45689" rIns="91376" bIns="45689" anchor="ctr"/>
          <a:lstStyle/>
          <a:p>
            <a:pPr marL="0" indent="0" algn="ctr">
              <a:lnSpc>
                <a:spcPts val="3375"/>
              </a:lnSpc>
              <a:buNone/>
            </a:pPr>
            <a:r>
              <a:rPr lang="en-US" altLang="zh-CN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ZHOU, </a:t>
            </a:r>
            <a:r>
              <a:rPr lang="en-US" sz="22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Daicui</a:t>
            </a:r>
            <a:r>
              <a:rPr lang="en-US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for </a:t>
            </a:r>
            <a:r>
              <a:rPr lang="en-US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ALICE Collaboration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740075" y="2899963"/>
            <a:ext cx="7735024" cy="790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2250"/>
              </a:lnSpc>
            </a:pPr>
            <a:r>
              <a:rPr lang="en-US" sz="1400" b="1" dirty="0">
                <a:solidFill>
                  <a:srgbClr val="0000FF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  <a:sym typeface="Arial Unicode MS" pitchFamily="34" charset="-122"/>
              </a:rPr>
              <a:t>Institute of Particle Physics, CCNU, Wuhan, China</a:t>
            </a:r>
            <a:endParaRPr lang="zh-CN" altLang="en-US" sz="1400" b="1" dirty="0">
              <a:solidFill>
                <a:srgbClr val="0000FF"/>
              </a:solidFill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  <a:sym typeface="Arial Unicode MS" pitchFamily="34" charset="-122"/>
            </a:endParaRPr>
          </a:p>
          <a:p>
            <a:pPr algn="ctr">
              <a:lnSpc>
                <a:spcPts val="2250"/>
              </a:lnSpc>
            </a:pPr>
            <a:r>
              <a:rPr lang="en-US" sz="1400" b="1" dirty="0">
                <a:solidFill>
                  <a:srgbClr val="0000FF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  <a:sym typeface="Arial Unicode MS" pitchFamily="34" charset="-122"/>
              </a:rPr>
              <a:t>Key Laboratory of Quark &amp; Lepton Physics, </a:t>
            </a:r>
            <a:r>
              <a:rPr lang="en-US" sz="1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  <a:sym typeface="Arial Unicode MS" pitchFamily="34" charset="-12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  <a:sym typeface="Arial Unicode MS" pitchFamily="34" charset="-122"/>
              </a:rPr>
              <a:t>MoE</a:t>
            </a:r>
            <a:r>
              <a:rPr lang="en-US" sz="1400" b="1" dirty="0">
                <a:solidFill>
                  <a:srgbClr val="0000FF"/>
                </a:solidFill>
                <a:latin typeface="Times New Roman" panose="02020603050405020304" pitchFamily="18" charset="0"/>
                <a:ea typeface="Arial Unicode MS" pitchFamily="34" charset="-122"/>
                <a:cs typeface="Times New Roman" panose="02020603050405020304" pitchFamily="18" charset="0"/>
                <a:sym typeface="Arial Unicode MS" pitchFamily="34" charset="-122"/>
              </a:rPr>
              <a:t>, China</a:t>
            </a:r>
            <a:endParaRPr lang="zh-CN" altLang="en-US" sz="1100" b="1" dirty="0">
              <a:solidFill>
                <a:srgbClr val="0000FF"/>
              </a:solidFill>
              <a:latin typeface="Times New Roman" panose="02020603050405020304" pitchFamily="18" charset="0"/>
              <a:ea typeface="ヒラギノ角ゴ ProN W3" charset="0"/>
              <a:cs typeface="Times New Roman" panose="02020603050405020304" pitchFamily="18" charset="0"/>
            </a:endParaRPr>
          </a:p>
        </p:txBody>
      </p:sp>
      <p:pic>
        <p:nvPicPr>
          <p:cNvPr id="9" name="Picture 14" descr="C:\Users\giubellino\AppData\Local\Microsoft\Windows\Temporary Internet Files\Content.Outlook\KM0OY7Q5\ALICE_event_167693_0x3d94315a_2011-11-12_065112_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7"/>
          <a:stretch>
            <a:fillRect/>
          </a:stretch>
        </p:blipFill>
        <p:spPr bwMode="auto">
          <a:xfrm>
            <a:off x="5240216" y="3690222"/>
            <a:ext cx="3563490" cy="2888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714422" y="657310"/>
            <a:ext cx="7760677" cy="1593520"/>
          </a:xfrm>
          <a:prstGeom prst="rect">
            <a:avLst/>
          </a:prstGeom>
          <a:noFill/>
          <a:ln>
            <a:solidFill>
              <a:srgbClr val="C00000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64291" tIns="32146" rIns="64291" bIns="32146" numCol="1" rtlCol="0" anchor="t" anchorCtr="0" compatLnSpc="1">
            <a:prstTxWarp prst="textNoShape">
              <a:avLst/>
            </a:prstTxWarp>
          </a:bodyPr>
          <a:lstStyle/>
          <a:p>
            <a:pPr algn="ctr" defTabSz="64291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Results on Heavy-</a:t>
            </a:r>
            <a:r>
              <a:rPr lang="en-US" altLang="zh-CN" sz="3200" b="1" dirty="0" err="1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Flavour</a:t>
            </a: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 </a:t>
            </a:r>
            <a:r>
              <a:rPr lang="en-US" altLang="zh-CN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Production </a:t>
            </a:r>
          </a:p>
          <a:p>
            <a:pPr algn="ctr" defTabSz="64291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Measured </a:t>
            </a: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with ALICE at the LHC</a:t>
            </a:r>
            <a:endParaRPr lang="zh-CN" altLang="en-US" sz="3200" b="1" dirty="0">
              <a:solidFill>
                <a:srgbClr val="C00000"/>
              </a:solidFill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  <a:sym typeface="ヒラギノ角ゴ ProN W3" charset="0"/>
            </a:endParaRPr>
          </a:p>
        </p:txBody>
      </p:sp>
      <p:sp>
        <p:nvSpPr>
          <p:cNvPr id="8" name="日期占位符 1"/>
          <p:cNvSpPr>
            <a:spLocks noGrp="1"/>
          </p:cNvSpPr>
          <p:nvPr>
            <p:ph type="dt" sz="half" idx="10"/>
          </p:nvPr>
        </p:nvSpPr>
        <p:spPr>
          <a:xfrm>
            <a:off x="539926" y="3612942"/>
            <a:ext cx="3709828" cy="1263858"/>
          </a:xfrm>
        </p:spPr>
        <p:txBody>
          <a:bodyPr/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黑体" pitchFamily="2" charset="-122"/>
              </a:rPr>
              <a:t> </a:t>
            </a:r>
            <a:endParaRPr lang="zh-CN" altLang="en-US" sz="1600" b="1" dirty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黑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5947" y="3737101"/>
            <a:ext cx="46397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STAR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regional meeting and workshop </a:t>
            </a:r>
          </a:p>
          <a:p>
            <a:r>
              <a:rPr lang="en-US" altLang="zh-CN" sz="1400" b="1" dirty="0"/>
              <a:t>on high temperature and high density nuclear matter </a:t>
            </a:r>
            <a:r>
              <a:rPr lang="en-US" altLang="zh-CN" sz="1400" b="1" dirty="0" smtClean="0"/>
              <a:t>study</a:t>
            </a:r>
            <a:endParaRPr lang="en-US" altLang="zh-CN" sz="14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黑体" pitchFamily="2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黑体" pitchFamily="2" charset="-122"/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08/19-22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, 2014 , 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Weihai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黑体" pitchFamily="2" charset="-122"/>
              </a:rPr>
              <a:t>China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黑体" pitchFamily="2" charset="-122"/>
            </a:endParaRPr>
          </a:p>
        </p:txBody>
      </p:sp>
      <p:sp>
        <p:nvSpPr>
          <p:cNvPr id="3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AutoShape 4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078" name="Picture 6" descr="\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2" t="9785" r="67795" b="52582"/>
          <a:stretch/>
        </p:blipFill>
        <p:spPr bwMode="auto">
          <a:xfrm>
            <a:off x="609600" y="2292602"/>
            <a:ext cx="920262" cy="143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93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http://file8.mafengwo.net/M00/B3/07/wKgByU_jk-6xBKuRAAHcrasLQEg51.groupinfo.w600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09"/>
            <a:ext cx="9144000" cy="61143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 descr="http://file8.mafengwo.net/M00/B3/07/wKgByU_jk-6xBKuRAAHcrasLQEg51.groupinfo.w600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48"/>
          <a:stretch/>
        </p:blipFill>
        <p:spPr bwMode="auto">
          <a:xfrm>
            <a:off x="0" y="6108852"/>
            <a:ext cx="9144000" cy="7491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" name="组合 22"/>
          <p:cNvGrpSpPr/>
          <p:nvPr/>
        </p:nvGrpSpPr>
        <p:grpSpPr>
          <a:xfrm>
            <a:off x="221517" y="207911"/>
            <a:ext cx="3553613" cy="6521135"/>
            <a:chOff x="187284" y="207911"/>
            <a:chExt cx="3553613" cy="6521135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15" t="30419" r="19749" b="23637"/>
            <a:stretch/>
          </p:blipFill>
          <p:spPr bwMode="auto">
            <a:xfrm>
              <a:off x="187284" y="5023692"/>
              <a:ext cx="3553613" cy="1705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直接箭头连接符 10"/>
            <p:cNvCxnSpPr>
              <a:stCxn id="12" idx="2"/>
            </p:cNvCxnSpPr>
            <p:nvPr/>
          </p:nvCxnSpPr>
          <p:spPr>
            <a:xfrm flipH="1">
              <a:off x="1718632" y="854242"/>
              <a:ext cx="457200" cy="282675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727113" y="207911"/>
              <a:ext cx="289743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Kolymbari</a:t>
              </a:r>
              <a:r>
                <a:rPr lang="en-US" altLang="zh-CN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Beach</a:t>
              </a: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科林巴里  </a:t>
              </a:r>
              <a:r>
                <a:rPr lang="el-GR" altLang="zh-C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ΚΟΛΥΜΒΆΡΙ</a:t>
              </a:r>
              <a:endPara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22725" y="207910"/>
            <a:ext cx="6512800" cy="3745309"/>
            <a:chOff x="2322725" y="207910"/>
            <a:chExt cx="6512800" cy="3745309"/>
          </a:xfrm>
        </p:grpSpPr>
        <p:pic>
          <p:nvPicPr>
            <p:cNvPr id="5" name="图片 4" descr="http://file8.mafengwo.net/M00/9F/71/wKgByU_mFXf4KQjRAA1WAcUBfZA31.groupinfo.w600.jpeg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7066" y="2129379"/>
              <a:ext cx="2258459" cy="15516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83" t="12667" r="15654" b="8226"/>
            <a:stretch/>
          </p:blipFill>
          <p:spPr bwMode="auto">
            <a:xfrm>
              <a:off x="6599102" y="346411"/>
              <a:ext cx="2236423" cy="1551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3974471" y="207910"/>
              <a:ext cx="204073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Chania </a:t>
              </a:r>
            </a:p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干</a:t>
              </a:r>
              <a:r>
                <a:rPr lang="zh-CN" alt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尼亚 </a:t>
              </a:r>
              <a:r>
                <a:rPr lang="zh-CN" altLang="en-US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l-GR" altLang="zh-CN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Χανιά</a:t>
              </a:r>
              <a:endPara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直接箭头连接符 13"/>
            <p:cNvCxnSpPr>
              <a:stCxn id="2" idx="2"/>
            </p:cNvCxnSpPr>
            <p:nvPr/>
          </p:nvCxnSpPr>
          <p:spPr>
            <a:xfrm flipH="1">
              <a:off x="2322725" y="854241"/>
              <a:ext cx="2672116" cy="309897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605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308365" y="244251"/>
            <a:ext cx="2710150" cy="694063"/>
          </a:xfrm>
          <a:prstGeom prst="rect">
            <a:avLst/>
          </a:prstGeom>
          <a:noFill/>
          <a:ln/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64291" tIns="32146" rIns="64291" bIns="32146"/>
          <a:lstStyle/>
          <a:p>
            <a:pPr algn="ctr"/>
            <a:r>
              <a:rPr lang="en-US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zh-CN" alt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43" name="内容占位符 1"/>
              <p:cNvSpPr>
                <a:spLocks noGrp="1" noChangeArrowheads="1"/>
              </p:cNvSpPr>
              <p:nvPr>
                <p:ph idx="4294967295"/>
              </p:nvPr>
            </p:nvSpPr>
            <p:spPr bwMode="auto">
              <a:xfrm>
                <a:off x="539493" y="863009"/>
                <a:ext cx="8475887" cy="3957185"/>
              </a:xfrm>
              <a:prstGeom prst="rect">
                <a:avLst/>
              </a:prstGeom>
              <a:noFill/>
              <a:ln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376" tIns="45689" rIns="91376" bIns="45689"/>
              <a:lstStyle/>
              <a:p>
                <a:pPr marL="0" indent="0">
                  <a:lnSpc>
                    <a:spcPct val="150000"/>
                  </a:lnSpc>
                  <a:spcBef>
                    <a:spcPts val="844"/>
                  </a:spcBef>
                  <a:buNone/>
                </a:pPr>
                <a:r>
                  <a:rPr lang="en-US" sz="2400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O</a:t>
                </a:r>
                <a:r>
                  <a:rPr lang="en-US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p</a:t>
                </a:r>
                <a:r>
                  <a:rPr lang="en-US" sz="2400" dirty="0" smtClean="0">
                    <a:latin typeface="Arial" pitchFamily="34" charset="0"/>
                    <a:sym typeface="Arial" pitchFamily="34" charset="0"/>
                  </a:rPr>
                  <a:t>hysics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motivation</a:t>
                </a:r>
                <a:endParaRPr lang="zh-CN" altLang="en-US" sz="2400" dirty="0">
                  <a:latin typeface="Arial" pitchFamily="34" charset="0"/>
                  <a:sym typeface="Arial" pitchFamily="34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844"/>
                  </a:spcBef>
                  <a:buNone/>
                </a:pPr>
                <a:r>
                  <a:rPr lang="en-US" altLang="zh-CN" sz="2400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O</a:t>
                </a:r>
                <a:r>
                  <a:rPr lang="en-US" altLang="zh-CN" sz="2400" dirty="0" smtClean="0"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altLang="zh-CN" sz="2400" dirty="0">
                    <a:latin typeface="Arial" pitchFamily="34" charset="0"/>
                    <a:sym typeface="Arial" pitchFamily="34" charset="0"/>
                  </a:rPr>
                  <a:t>h</a:t>
                </a:r>
                <a:r>
                  <a:rPr lang="en-US" sz="2400" dirty="0" smtClean="0">
                    <a:latin typeface="Arial" pitchFamily="34" charset="0"/>
                    <a:sym typeface="Arial" pitchFamily="34" charset="0"/>
                  </a:rPr>
                  <a:t>eavy-</a:t>
                </a:r>
                <a:r>
                  <a:rPr lang="en-US" sz="2400" dirty="0" err="1" smtClean="0">
                    <a:latin typeface="Arial" pitchFamily="34" charset="0"/>
                    <a:sym typeface="Arial" pitchFamily="34" charset="0"/>
                  </a:rPr>
                  <a:t>flavour</a:t>
                </a:r>
                <a:r>
                  <a:rPr lang="en-US" sz="2400" dirty="0" smtClean="0"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measurements with ALICE</a:t>
                </a:r>
                <a:endParaRPr lang="zh-CN" altLang="en-US" sz="2400" dirty="0">
                  <a:latin typeface="Arial" pitchFamily="34" charset="0"/>
                  <a:sym typeface="Arial" pitchFamily="34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844"/>
                  </a:spcBef>
                  <a:buNone/>
                </a:pPr>
                <a:r>
                  <a:rPr lang="en-US" altLang="zh-CN" sz="2400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O</a:t>
                </a:r>
                <a:r>
                  <a:rPr lang="en-US" altLang="zh-CN" sz="2400" dirty="0" smtClean="0"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altLang="zh-CN" sz="2400" dirty="0">
                    <a:latin typeface="Arial" pitchFamily="34" charset="0"/>
                    <a:sym typeface="Arial" pitchFamily="34" charset="0"/>
                  </a:rPr>
                  <a:t>r</a:t>
                </a:r>
                <a:r>
                  <a:rPr lang="en-US" sz="2400" dirty="0" smtClean="0">
                    <a:latin typeface="Arial" pitchFamily="34" charset="0"/>
                    <a:sym typeface="Arial" pitchFamily="34" charset="0"/>
                  </a:rPr>
                  <a:t>esults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in pp collisions</a:t>
                </a:r>
                <a:r>
                  <a:rPr lang="en-US" sz="2400" dirty="0">
                    <a:solidFill>
                      <a:srgbClr val="0000FF"/>
                    </a:solidFill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>
                            <a:latin typeface="Cambria Math"/>
                            <a:ea typeface="Cambria Math"/>
                            <a:sym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latin typeface="Cambria Math"/>
                            <a:ea typeface="Cambria Math"/>
                            <a:sym typeface="Arial" pitchFamily="34" charset="0"/>
                          </a:rPr>
                          <m:t>𝑠</m:t>
                        </m:r>
                      </m:e>
                    </m:rad>
                    <m:r>
                      <a:rPr lang="en-US" sz="2400" i="1">
                        <a:latin typeface="Cambria Math"/>
                        <a:ea typeface="Cambria Math"/>
                        <a:sym typeface="Arial" pitchFamily="34" charset="0"/>
                      </a:rPr>
                      <m:t>=</m:t>
                    </m:r>
                  </m:oMath>
                </a14:m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2.76 and 7 </a:t>
                </a:r>
                <a:r>
                  <a:rPr lang="en-US" sz="2400" dirty="0" err="1">
                    <a:latin typeface="Arial" pitchFamily="34" charset="0"/>
                    <a:sym typeface="Arial" pitchFamily="34" charset="0"/>
                  </a:rPr>
                  <a:t>TeV</a:t>
                </a:r>
                <a:endParaRPr lang="en-US" sz="2400" dirty="0">
                  <a:latin typeface="Arial" pitchFamily="34" charset="0"/>
                  <a:sym typeface="Arial" pitchFamily="34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844"/>
                  </a:spcBef>
                  <a:buNone/>
                </a:pPr>
                <a:r>
                  <a:rPr lang="en-US" altLang="zh-CN" sz="2400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O</a:t>
                </a:r>
                <a:r>
                  <a:rPr lang="en-US" altLang="zh-CN" sz="2400" dirty="0" smtClean="0"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altLang="zh-CN" sz="2400" dirty="0">
                    <a:latin typeface="Arial" pitchFamily="34" charset="0"/>
                    <a:sym typeface="Arial" pitchFamily="34" charset="0"/>
                  </a:rPr>
                  <a:t>r</a:t>
                </a:r>
                <a:r>
                  <a:rPr lang="en-US" sz="2400" dirty="0" smtClean="0">
                    <a:latin typeface="Arial" pitchFamily="34" charset="0"/>
                    <a:sym typeface="Arial" pitchFamily="34" charset="0"/>
                  </a:rPr>
                  <a:t>esults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in </a:t>
                </a:r>
                <a:r>
                  <a:rPr lang="en-US" sz="2400" dirty="0" err="1">
                    <a:latin typeface="Arial" pitchFamily="34" charset="0"/>
                    <a:sym typeface="Arial" pitchFamily="34" charset="0"/>
                  </a:rPr>
                  <a:t>Pb-Pb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Arial" pitchFamily="34" charset="0"/>
                          </a:rPr>
                          <m:t>𝑠</m:t>
                        </m:r>
                        <m:r>
                          <a:rPr lang="en-US" altLang="zh-CN" sz="2400" i="1" baseline="-2500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Arial" pitchFamily="34" charset="0"/>
                          </a:rPr>
                          <m:t>𝑁𝑁</m:t>
                        </m:r>
                      </m:e>
                    </m:rad>
                  </m:oMath>
                </a14:m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=2.76 </a:t>
                </a:r>
                <a:r>
                  <a:rPr lang="en-US" sz="2400" dirty="0" err="1">
                    <a:latin typeface="Arial" pitchFamily="34" charset="0"/>
                    <a:sym typeface="Arial" pitchFamily="34" charset="0"/>
                  </a:rPr>
                  <a:t>TeV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  </a:t>
                </a:r>
                <a:r>
                  <a:rPr lang="en-US" sz="2400" dirty="0">
                    <a:solidFill>
                      <a:srgbClr val="0000FF"/>
                    </a:solidFill>
                    <a:latin typeface="Arial" pitchFamily="34" charset="0"/>
                    <a:sym typeface="Arial" pitchFamily="34" charset="0"/>
                  </a:rPr>
                  <a:t> </a:t>
                </a:r>
                <a:endParaRPr lang="zh-CN" altLang="en-US" sz="2400" dirty="0">
                  <a:solidFill>
                    <a:srgbClr val="0000FF"/>
                  </a:solidFill>
                  <a:latin typeface="Arial" pitchFamily="34" charset="0"/>
                  <a:sym typeface="Arial" pitchFamily="34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844"/>
                  </a:spcBef>
                  <a:buNone/>
                </a:pPr>
                <a:r>
                  <a:rPr lang="en-US" altLang="zh-CN" sz="2400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O</a:t>
                </a:r>
                <a:r>
                  <a:rPr lang="en-US" altLang="zh-CN" sz="2400" dirty="0" smtClean="0"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r</a:t>
                </a:r>
                <a:r>
                  <a:rPr lang="en-US" sz="2400" dirty="0" smtClean="0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esults </a:t>
                </a:r>
                <a:r>
                  <a:rPr lang="en-US" sz="2400" dirty="0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in p-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Pb</a:t>
                </a:r>
                <a:r>
                  <a:rPr lang="en-US" sz="2400" dirty="0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/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Pb</a:t>
                </a:r>
                <a:r>
                  <a:rPr lang="en-US" sz="2400" dirty="0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-p collisions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Arial" pitchFamily="34" charset="0"/>
                          </a:rPr>
                          <m:t>𝑠</m:t>
                        </m:r>
                        <m:r>
                          <a:rPr lang="en-US" altLang="zh-CN" sz="2400" i="1" baseline="-2500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Arial" pitchFamily="34" charset="0"/>
                          </a:rPr>
                          <m:t>𝑁𝑁</m:t>
                        </m:r>
                      </m:e>
                    </m:rad>
                  </m:oMath>
                </a14:m>
                <a:r>
                  <a:rPr lang="en-US" sz="2400" dirty="0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=5.02 </a:t>
                </a:r>
                <a:r>
                  <a:rPr lang="en-US" sz="2400" dirty="0" err="1">
                    <a:solidFill>
                      <a:srgbClr val="000000"/>
                    </a:solidFill>
                    <a:latin typeface="Arial" pitchFamily="34" charset="0"/>
                    <a:sym typeface="Arial" pitchFamily="34" charset="0"/>
                  </a:rPr>
                  <a:t>TeV</a:t>
                </a:r>
                <a:r>
                  <a:rPr lang="en-US" sz="2400" dirty="0">
                    <a:solidFill>
                      <a:srgbClr val="0000FF"/>
                    </a:solidFill>
                    <a:latin typeface="Arial" pitchFamily="34" charset="0"/>
                    <a:sym typeface="Arial" pitchFamily="34" charset="0"/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spcBef>
                    <a:spcPts val="844"/>
                  </a:spcBef>
                  <a:buNone/>
                </a:pPr>
                <a:r>
                  <a:rPr lang="en-US" altLang="zh-CN" sz="2400" dirty="0" smtClean="0">
                    <a:solidFill>
                      <a:srgbClr val="FF0000"/>
                    </a:solidFill>
                    <a:latin typeface="Arial" pitchFamily="34" charset="0"/>
                    <a:sym typeface="Arial" pitchFamily="34" charset="0"/>
                  </a:rPr>
                  <a:t>O</a:t>
                </a:r>
                <a:r>
                  <a:rPr lang="en-US" altLang="zh-CN" sz="2400" dirty="0" smtClean="0">
                    <a:latin typeface="Arial" pitchFamily="34" charset="0"/>
                    <a:sym typeface="Arial" pitchFamily="34" charset="0"/>
                  </a:rPr>
                  <a:t> </a:t>
                </a:r>
                <a:r>
                  <a:rPr lang="en-US" altLang="zh-CN" sz="2400" dirty="0">
                    <a:latin typeface="Arial" pitchFamily="34" charset="0"/>
                    <a:sym typeface="Arial" pitchFamily="34" charset="0"/>
                  </a:rPr>
                  <a:t>s</a:t>
                </a:r>
                <a:r>
                  <a:rPr lang="en-US" sz="2400" dirty="0" smtClean="0">
                    <a:latin typeface="Arial" pitchFamily="34" charset="0"/>
                    <a:sym typeface="Arial" pitchFamily="34" charset="0"/>
                  </a:rPr>
                  <a:t>ummary </a:t>
                </a:r>
                <a:r>
                  <a:rPr lang="en-US" sz="2400" dirty="0">
                    <a:latin typeface="Arial" pitchFamily="34" charset="0"/>
                    <a:sym typeface="Arial" pitchFamily="34" charset="0"/>
                  </a:rPr>
                  <a:t>and outlook</a:t>
                </a:r>
                <a:endParaRPr lang="zh-CN" altLang="en-US" sz="2400" dirty="0">
                  <a:latin typeface="Arial" pitchFamily="34" charset="0"/>
                  <a:sym typeface="Arial" pitchFamily="34" charset="0"/>
                </a:endParaRPr>
              </a:p>
              <a:p>
                <a:pPr>
                  <a:lnSpc>
                    <a:spcPct val="150000"/>
                  </a:lnSpc>
                  <a:buFont typeface="Arial" pitchFamily="34" charset="0"/>
                  <a:buNone/>
                </a:pPr>
                <a:r>
                  <a:rPr lang="en-US" dirty="0">
                    <a:solidFill>
                      <a:srgbClr val="0000FF"/>
                    </a:solidFill>
                    <a:latin typeface="Arial" pitchFamily="34" charset="0"/>
                    <a:sym typeface="Arial" pitchFamily="34" charset="0"/>
                  </a:rPr>
                  <a:t> </a:t>
                </a:r>
                <a:endParaRPr lang="zh-CN" altLang="en-US" sz="2000" dirty="0">
                  <a:solidFill>
                    <a:srgbClr val="0000FF"/>
                  </a:solidFill>
                  <a:latin typeface="Arial" pitchFamily="34" charset="0"/>
                  <a:sym typeface="Arial" pitchFamily="34" charset="0"/>
                </a:endParaRPr>
              </a:p>
            </p:txBody>
          </p:sp>
        </mc:Choice>
        <mc:Fallback xmlns="">
          <p:sp>
            <p:nvSpPr>
              <p:cNvPr id="10243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 bwMode="auto">
              <a:xfrm>
                <a:off x="539493" y="863009"/>
                <a:ext cx="8475887" cy="3957185"/>
              </a:xfrm>
              <a:prstGeom prst="rect">
                <a:avLst/>
              </a:prstGeom>
              <a:blipFill rotWithShape="1">
                <a:blip r:embed="rId2"/>
                <a:stretch>
                  <a:fillRect l="-1078" b="-3082"/>
                </a:stretch>
              </a:blipFill>
              <a:ln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 bwMode="auto">
          <a:xfrm>
            <a:off x="1614971" y="4905525"/>
            <a:ext cx="7202458" cy="175347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rgbClr val="0000FF"/>
                </a:solidFill>
              </a:rPr>
              <a:t>Thanks to 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rgbClr val="0000FF"/>
                </a:solidFill>
              </a:rPr>
              <a:t>Nicole </a:t>
            </a:r>
            <a:r>
              <a:rPr lang="en-US" altLang="zh-CN" sz="1600" b="1" dirty="0">
                <a:solidFill>
                  <a:srgbClr val="0000FF"/>
                </a:solidFill>
              </a:rPr>
              <a:t>Bastid, 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Philippe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Chrochet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Grazia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Luparello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Xiaoming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 Zhang</a:t>
            </a:r>
            <a:r>
              <a:rPr lang="en-US" altLang="zh-CN" sz="1600" b="1" smtClean="0">
                <a:solidFill>
                  <a:srgbClr val="0000FF"/>
                </a:solidFill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zh-CN" sz="1600" b="1" smtClean="0">
                <a:solidFill>
                  <a:srgbClr val="0000FF"/>
                </a:solidFill>
              </a:rPr>
              <a:t>Zhuang </a:t>
            </a:r>
            <a:r>
              <a:rPr lang="en-US" altLang="zh-CN" sz="1600" b="1" dirty="0">
                <a:solidFill>
                  <a:srgbClr val="0000FF"/>
                </a:solidFill>
              </a:rPr>
              <a:t>Li, </a:t>
            </a:r>
            <a:endParaRPr lang="en-US" altLang="zh-CN" sz="1600" b="1" dirty="0" smtClean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rgbClr val="0000FF"/>
                </a:solidFill>
              </a:rPr>
              <a:t>Ralf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Averbeck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, Francesco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Prino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, </a:t>
            </a:r>
            <a:r>
              <a:rPr lang="en-US" altLang="zh-CN" sz="1600" b="1" dirty="0" err="1" smtClean="0">
                <a:solidFill>
                  <a:srgbClr val="0000FF"/>
                </a:solidFill>
              </a:rPr>
              <a:t>Zuman</a:t>
            </a:r>
            <a:r>
              <a:rPr lang="en-US" altLang="zh-CN" sz="1600" b="1" dirty="0" smtClean="0">
                <a:solidFill>
                  <a:srgbClr val="0000FF"/>
                </a:solidFill>
              </a:rPr>
              <a:t> Zhang, 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rgbClr val="0000FF"/>
                </a:solidFill>
              </a:rPr>
              <a:t>and ALICE PWG-HF and DQ colleagues </a:t>
            </a:r>
            <a:endParaRPr lang="zh-CN" alt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51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4" name="Title 1"/>
          <p:cNvSpPr>
            <a:spLocks noGrp="1"/>
          </p:cNvSpPr>
          <p:nvPr>
            <p:ph type="title" idx="4294967295"/>
          </p:nvPr>
        </p:nvSpPr>
        <p:spPr>
          <a:xfrm>
            <a:off x="0" y="187571"/>
            <a:ext cx="9144000" cy="6095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lIns="64291" tIns="32146" rIns="64291" bIns="32146">
            <a:normAutofit/>
          </a:bodyPr>
          <a:lstStyle/>
          <a:p>
            <a:pPr algn="ctr" eaLnBrk="1" hangingPunct="1"/>
            <a:r>
              <a:rPr lang="it-IT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Motivations-1: </a:t>
            </a:r>
            <a:r>
              <a:rPr lang="it-IT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why </a:t>
            </a:r>
            <a:r>
              <a:rPr lang="it-IT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heavy </a:t>
            </a:r>
            <a:r>
              <a:rPr lang="it-IT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flavours?</a:t>
            </a:r>
          </a:p>
        </p:txBody>
      </p:sp>
      <p:sp>
        <p:nvSpPr>
          <p:cNvPr id="263171" name="TextBox 10"/>
          <p:cNvSpPr txBox="1">
            <a:spLocks noChangeArrowheads="1"/>
          </p:cNvSpPr>
          <p:nvPr/>
        </p:nvSpPr>
        <p:spPr bwMode="auto">
          <a:xfrm>
            <a:off x="0" y="924295"/>
            <a:ext cx="9144000" cy="5317629"/>
          </a:xfrm>
          <a:prstGeom prst="rect">
            <a:avLst/>
          </a:prstGeom>
          <a:noFill/>
          <a:ln w="76200">
            <a:noFill/>
          </a:ln>
          <a:extLst/>
        </p:spPr>
        <p:txBody>
          <a:bodyPr wrap="square" lIns="91333" tIns="45666" rIns="91333" bIns="45666">
            <a:spAutoFit/>
          </a:bodyPr>
          <a:lstStyle>
            <a:lvl1pPr eaLnBrk="0" hangingPunct="0"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1600" b="1">
                <a:solidFill>
                  <a:srgbClr val="FF00FF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it-IT" altLang="zh-CN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■ Heavy flavours in </a:t>
            </a:r>
            <a:r>
              <a:rPr lang="en-US" altLang="zh-CN" sz="18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pp</a:t>
            </a:r>
            <a:r>
              <a:rPr lang="en-US" altLang="zh-CN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 collisions:  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produced in hard </a:t>
            </a:r>
            <a:r>
              <a:rPr lang="en-US" altLang="zh-CN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partonic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 collisions</a:t>
            </a:r>
          </a:p>
          <a:p>
            <a:pPr eaLnBrk="1" hangingPunct="1">
              <a:defRPr/>
            </a:pPr>
            <a:r>
              <a:rPr lang="en-US" altLang="zh-CN" sz="1400" b="0" dirty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 </a:t>
            </a: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 </a:t>
            </a:r>
            <a:r>
              <a:rPr lang="en-US" altLang="zh-CN" sz="1800" b="0" dirty="0" smtClean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Test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of </a:t>
            </a:r>
            <a:r>
              <a:rPr lang="en-US" altLang="zh-CN" sz="1800" b="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pQCD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-based predictions for production cross sections</a:t>
            </a:r>
          </a:p>
          <a:p>
            <a:pPr eaLnBrk="1" hangingPunct="1">
              <a:defRPr/>
            </a:pPr>
            <a:r>
              <a:rPr lang="en-US" altLang="zh-CN" sz="1400" b="0" dirty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 </a:t>
            </a: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 </a:t>
            </a:r>
            <a:r>
              <a:rPr lang="en-US" altLang="zh-CN" sz="1800" b="0" dirty="0" smtClean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Study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of effect of multi-</a:t>
            </a:r>
            <a:r>
              <a:rPr lang="en-US" altLang="zh-CN" sz="1800" b="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parton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 interactions on heavy-</a:t>
            </a:r>
            <a:r>
              <a:rPr lang="en-US" altLang="zh-CN" sz="1800" b="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flavour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 production</a:t>
            </a:r>
          </a:p>
          <a:p>
            <a:pPr eaLnBrk="1" hangingPunct="1">
              <a:defRPr/>
            </a:pPr>
            <a:r>
              <a:rPr lang="en-US" altLang="zh-CN" sz="1400" b="0" dirty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 </a:t>
            </a: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 smtClean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Reference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for the study of p-A and A-A collisions</a:t>
            </a:r>
          </a:p>
          <a:p>
            <a:pPr eaLnBrk="1" hangingPunct="1">
              <a:lnSpc>
                <a:spcPts val="2460"/>
              </a:lnSpc>
              <a:defRPr/>
            </a:pPr>
            <a:endParaRPr lang="it-IT" altLang="zh-CN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halkboard" charset="0"/>
            </a:endParaRPr>
          </a:p>
          <a:p>
            <a:pPr eaLnBrk="1" hangingPunct="1">
              <a:lnSpc>
                <a:spcPts val="2460"/>
              </a:lnSpc>
              <a:defRPr/>
            </a:pPr>
            <a:r>
              <a:rPr lang="it-IT" altLang="zh-CN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■ </a:t>
            </a:r>
            <a:r>
              <a:rPr lang="en-US" altLang="zh-CN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Heavy </a:t>
            </a:r>
            <a:r>
              <a:rPr lang="en-US" altLang="zh-CN" sz="1800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flavours</a:t>
            </a:r>
            <a:r>
              <a:rPr lang="en-US" altLang="zh-CN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 in p-A collisions:  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sensitive to CNM eff. </a:t>
            </a:r>
          </a:p>
          <a:p>
            <a:pPr marL="64253" eaLnBrk="1" hangingPunct="1">
              <a:lnSpc>
                <a:spcPct val="95825"/>
              </a:lnSpc>
              <a:spcBef>
                <a:spcPts val="70"/>
              </a:spcBef>
            </a:pPr>
            <a:r>
              <a:rPr lang="en-US" altLang="zh-CN" sz="1400" b="0" dirty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 </a:t>
            </a: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 </a:t>
            </a:r>
            <a:r>
              <a:rPr lang="en-US" altLang="zh-CN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Control</a:t>
            </a:r>
            <a:r>
              <a:rPr lang="en-US" altLang="zh-CN" sz="1800" b="0" spc="-38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experiment</a:t>
            </a:r>
            <a:r>
              <a:rPr lang="en-US" altLang="zh-CN" sz="1800" b="0" spc="-69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for</a:t>
            </a:r>
            <a:r>
              <a:rPr lang="en-US" altLang="zh-CN" sz="1800" b="0" spc="-101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A-A</a:t>
            </a:r>
            <a:r>
              <a:rPr lang="en-US" altLang="zh-CN" sz="1800" b="0" spc="-72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collisions</a:t>
            </a:r>
          </a:p>
          <a:p>
            <a:pPr marL="64253" eaLnBrk="1" hangingPunct="1">
              <a:lnSpc>
                <a:spcPct val="95825"/>
              </a:lnSpc>
              <a:spcBef>
                <a:spcPts val="70"/>
              </a:spcBef>
            </a:pPr>
            <a:r>
              <a:rPr lang="en-US" altLang="zh-CN" sz="1400" b="0" dirty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 </a:t>
            </a: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Cold</a:t>
            </a:r>
            <a:r>
              <a:rPr lang="en-US" altLang="zh-CN" sz="1800" b="0" spc="-22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nuclear</a:t>
            </a:r>
            <a:r>
              <a:rPr lang="en-US" altLang="zh-CN" sz="1800" b="0" spc="-39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matter</a:t>
            </a:r>
            <a:r>
              <a:rPr lang="en-US" altLang="zh-CN" sz="1800" b="0" spc="-53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e</a:t>
            </a:r>
            <a:r>
              <a:rPr lang="en-US" altLang="zh-CN" sz="1800" b="0" spc="-24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fects</a:t>
            </a:r>
          </a:p>
          <a:p>
            <a:pPr marL="385562" marR="3379303" eaLnBrk="1" hangingPunct="1">
              <a:lnSpc>
                <a:spcPct val="100041"/>
              </a:lnSpc>
              <a:spcBef>
                <a:spcPts val="70"/>
              </a:spcBef>
              <a:tabLst>
                <a:tab pos="624732" algn="l"/>
              </a:tabLst>
            </a:pPr>
            <a:r>
              <a:rPr lang="en-US" altLang="zh-CN" sz="1800" b="0" dirty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→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Nuclear</a:t>
            </a:r>
            <a:r>
              <a:rPr lang="en-US" altLang="zh-CN" sz="1800" b="0" spc="-41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modification</a:t>
            </a:r>
            <a:r>
              <a:rPr lang="en-US" altLang="zh-CN" sz="1800" b="0" spc="-67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of</a:t>
            </a:r>
            <a:r>
              <a:rPr lang="en-US" altLang="zh-CN" sz="1800" b="0" spc="-1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Parton Distribution</a:t>
            </a:r>
            <a:endParaRPr lang="en-US" altLang="zh-CN" sz="1800" b="0" spc="-58" dirty="0">
              <a:solidFill>
                <a:prstClr val="black"/>
              </a:solidFill>
              <a:latin typeface="Times New Roman" panose="02020603050405020304" pitchFamily="18" charset="0"/>
              <a:ea typeface="黑体"/>
              <a:cs typeface="Times New Roman" panose="02020603050405020304" pitchFamily="18" charset="0"/>
            </a:endParaRPr>
          </a:p>
          <a:p>
            <a:pPr marL="385562" marR="3379303" eaLnBrk="1" hangingPunct="1">
              <a:lnSpc>
                <a:spcPct val="100041"/>
              </a:lnSpc>
              <a:spcBef>
                <a:spcPts val="70"/>
              </a:spcBef>
              <a:tabLst>
                <a:tab pos="624732" algn="l"/>
              </a:tabLst>
            </a:pP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Chalkboard" charset="0"/>
              </a:rPr>
              <a:t>   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Functions</a:t>
            </a:r>
            <a:r>
              <a:rPr lang="en-US" altLang="zh-CN" sz="1800" b="0" spc="-6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(PDF): shadowing</a:t>
            </a:r>
            <a:r>
              <a:rPr lang="en-US" altLang="zh-CN" sz="1800" b="0" spc="-49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or</a:t>
            </a:r>
            <a:r>
              <a:rPr lang="en-US" altLang="zh-CN" sz="1800" b="0" spc="-19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saturation; </a:t>
            </a:r>
            <a:endParaRPr lang="en-US" altLang="zh-CN" sz="1800" b="0" dirty="0">
              <a:solidFill>
                <a:prstClr val="black"/>
              </a:solidFill>
              <a:latin typeface="Times New Roman" panose="02020603050405020304" pitchFamily="18" charset="0"/>
              <a:ea typeface="黑体"/>
              <a:cs typeface="Times New Roman" panose="02020603050405020304" pitchFamily="18" charset="0"/>
            </a:endParaRPr>
          </a:p>
          <a:p>
            <a:pPr marL="385562" marR="3379303" eaLnBrk="1" hangingPunct="1">
              <a:lnSpc>
                <a:spcPct val="100041"/>
              </a:lnSpc>
              <a:spcBef>
                <a:spcPts val="70"/>
              </a:spcBef>
              <a:tabLst>
                <a:tab pos="624732" algn="l"/>
              </a:tabLst>
            </a:pP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→ Energy</a:t>
            </a:r>
            <a:r>
              <a:rPr lang="en-US" altLang="zh-CN" sz="1800" b="0" spc="-45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loss in cold nuclear matter;</a:t>
            </a:r>
          </a:p>
          <a:p>
            <a:pPr marL="385562" marR="3379303" eaLnBrk="1" hangingPunct="1">
              <a:lnSpc>
                <a:spcPct val="100041"/>
              </a:lnSpc>
              <a:spcBef>
                <a:spcPts val="70"/>
              </a:spcBef>
              <a:tabLst>
                <a:tab pos="624732" algn="l"/>
              </a:tabLst>
            </a:pPr>
            <a:r>
              <a:rPr lang="en-US" altLang="zh-CN" sz="1800" b="0" i="1" spc="3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→ </a:t>
            </a:r>
            <a:r>
              <a:rPr lang="en-US" altLang="zh-CN" sz="1800" b="0" i="1" spc="3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k</a:t>
            </a:r>
            <a:r>
              <a:rPr lang="en-US" altLang="zh-CN" sz="1800" b="0" baseline="-22298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T</a:t>
            </a:r>
            <a:r>
              <a:rPr lang="en-US" altLang="zh-CN" sz="1800" b="0" spc="-3" baseline="-22298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broadening,</a:t>
            </a:r>
            <a:r>
              <a:rPr lang="en-US" altLang="zh-CN" sz="1800" b="0" spc="-67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multiple</a:t>
            </a:r>
            <a:r>
              <a:rPr lang="en-US" altLang="zh-CN" sz="1800" b="0" spc="-41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interactions;</a:t>
            </a:r>
          </a:p>
          <a:p>
            <a:pPr marL="385562" marR="3379303" eaLnBrk="1" hangingPunct="1">
              <a:lnSpc>
                <a:spcPct val="100041"/>
              </a:lnSpc>
              <a:spcBef>
                <a:spcPts val="70"/>
              </a:spcBef>
              <a:tabLst>
                <a:tab pos="624732" algn="l"/>
              </a:tabLst>
            </a:pP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→ Nuclear</a:t>
            </a:r>
            <a:r>
              <a:rPr lang="en-US" altLang="zh-CN" sz="1800" b="0" spc="-38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absorption</a:t>
            </a:r>
            <a:r>
              <a:rPr lang="en-US" altLang="zh-CN" sz="1800" b="0" spc="-65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of</a:t>
            </a:r>
            <a:r>
              <a:rPr lang="en-US" altLang="zh-CN" sz="1800" b="0" spc="-1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quarkonia</a:t>
            </a:r>
            <a:endParaRPr lang="en-US" altLang="zh-CN" sz="1800" b="0" dirty="0">
              <a:solidFill>
                <a:prstClr val="black"/>
              </a:solidFill>
              <a:latin typeface="Times New Roman" panose="02020603050405020304" pitchFamily="18" charset="0"/>
              <a:ea typeface="黑体"/>
              <a:cs typeface="Times New Roman" panose="02020603050405020304" pitchFamily="18" charset="0"/>
            </a:endParaRPr>
          </a:p>
          <a:p>
            <a:pPr marL="385562" marR="3379303" eaLnBrk="1" hangingPunct="1">
              <a:lnSpc>
                <a:spcPct val="100041"/>
              </a:lnSpc>
              <a:spcBef>
                <a:spcPts val="70"/>
              </a:spcBef>
              <a:tabLst>
                <a:tab pos="624732" algn="l"/>
              </a:tabLst>
            </a:pP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 </a:t>
            </a:r>
            <a:endParaRPr lang="it-IT" altLang="zh-CN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halkboard" charset="0"/>
            </a:endParaRPr>
          </a:p>
          <a:p>
            <a:pPr marL="287535" marR="46758" indent="-223281" eaLnBrk="1" hangingPunct="1">
              <a:lnSpc>
                <a:spcPts val="2250"/>
              </a:lnSpc>
              <a:tabLst>
                <a:tab pos="303442" algn="l"/>
              </a:tabLst>
            </a:pPr>
            <a:r>
              <a:rPr lang="it-IT" altLang="zh-CN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■ </a:t>
            </a:r>
            <a:r>
              <a:rPr lang="it-IT" altLang="zh-CN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Heavy Flavours in A-A Collisions</a:t>
            </a:r>
            <a:r>
              <a:rPr lang="it-IT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" charset="0"/>
              </a:rPr>
              <a:t>: sensitive to medium</a:t>
            </a:r>
          </a:p>
          <a:p>
            <a:pPr marL="64253" marR="46758" eaLnBrk="1" hangingPunct="1">
              <a:lnSpc>
                <a:spcPts val="2250"/>
              </a:lnSpc>
              <a:tabLst>
                <a:tab pos="303442" algn="l"/>
              </a:tabLst>
            </a:pP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  </a:t>
            </a:r>
            <a:r>
              <a:rPr lang="en-US" altLang="zh-CN" sz="1800" b="0" dirty="0" smtClean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Large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mass (m</a:t>
            </a:r>
            <a:r>
              <a:rPr lang="en-US" altLang="zh-CN" sz="1800" b="0" baseline="-2174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</a:t>
            </a:r>
            <a:r>
              <a:rPr lang="en-US" altLang="zh-CN" sz="1800" b="0" spc="115" baseline="-2174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~ 1.5 </a:t>
            </a:r>
            <a:r>
              <a:rPr lang="en-US" altLang="zh-CN" sz="1800" b="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Ge</a:t>
            </a:r>
            <a:r>
              <a:rPr lang="en-US" altLang="zh-CN" sz="1800" b="0" spc="-119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V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, </a:t>
            </a:r>
            <a:r>
              <a:rPr lang="en-US" altLang="zh-CN" sz="1800" b="0" spc="-3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m</a:t>
            </a:r>
            <a:r>
              <a:rPr lang="en-US" altLang="zh-CN" sz="1800" b="0" baseline="-2174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b</a:t>
            </a:r>
            <a:r>
              <a:rPr lang="en-US" altLang="zh-CN" sz="1800" b="0" spc="115" baseline="-2174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~ 5 </a:t>
            </a:r>
            <a:r>
              <a:rPr lang="en-US" altLang="zh-CN" sz="1800" b="0" dirty="0" err="1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GeV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) </a:t>
            </a:r>
            <a:r>
              <a:rPr lang="en-US" altLang="zh-CN" sz="1800" b="0" spc="3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heavy</a:t>
            </a:r>
            <a:r>
              <a:rPr lang="en-US" altLang="zh-CN" sz="1800" b="0" spc="-3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quarks</a:t>
            </a:r>
            <a:r>
              <a:rPr lang="en-US" altLang="zh-CN" sz="1800" b="0" spc="-3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are</a:t>
            </a:r>
            <a:r>
              <a:rPr lang="en-US" altLang="zh-CN" sz="1800" b="0" spc="-3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produced</a:t>
            </a:r>
            <a:r>
              <a:rPr lang="en-US" altLang="zh-CN" sz="1800" b="0" spc="-3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in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initial</a:t>
            </a:r>
            <a:r>
              <a:rPr lang="en-US" altLang="zh-CN" sz="1800" b="0" spc="-3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hard </a:t>
            </a:r>
            <a:endParaRPr lang="en-US" altLang="zh-CN" sz="1800" b="0" dirty="0" smtClean="0">
              <a:solidFill>
                <a:schemeClr val="tx1"/>
              </a:solidFill>
              <a:latin typeface="Times New Roman" panose="02020603050405020304" pitchFamily="18" charset="0"/>
              <a:ea typeface="黑体"/>
              <a:cs typeface="Times New Roman" panose="02020603050405020304" pitchFamily="18" charset="0"/>
            </a:endParaRPr>
          </a:p>
          <a:p>
            <a:pPr marL="64253" marR="46758" eaLnBrk="1" hangingPunct="1">
              <a:lnSpc>
                <a:spcPts val="2250"/>
              </a:lnSpc>
              <a:tabLst>
                <a:tab pos="303442" algn="l"/>
              </a:tabLst>
            </a:pP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   scatterings</a:t>
            </a:r>
            <a:r>
              <a:rPr lang="en-US" altLang="zh-CN" sz="1800" b="0" spc="-3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with a short formation</a:t>
            </a:r>
            <a:r>
              <a:rPr lang="en-US" altLang="zh-CN" sz="1800" b="0" spc="-3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time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Symbol"/>
              </a:rPr>
              <a:t></a:t>
            </a:r>
            <a:r>
              <a:rPr lang="en-US" altLang="zh-CN" sz="1800" b="0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 </a:t>
            </a:r>
            <a:r>
              <a:rPr lang="en-US" altLang="zh-CN" sz="1800" b="0" spc="121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~ 1/2m</a:t>
            </a:r>
            <a:r>
              <a:rPr lang="en-US" altLang="zh-CN" sz="1800" b="0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c/b</a:t>
            </a:r>
            <a:r>
              <a:rPr lang="en-US" altLang="zh-CN" sz="1800" b="0" spc="115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~ 0.1 </a:t>
            </a:r>
            <a:r>
              <a:rPr lang="en-US" altLang="zh-CN" sz="1800" b="0" dirty="0" err="1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fm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/</a:t>
            </a:r>
            <a:r>
              <a:rPr lang="en-US" altLang="zh-CN" sz="18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</a:t>
            </a:r>
            <a:r>
              <a:rPr lang="en-US" altLang="zh-CN" sz="1800" b="0" i="1" spc="3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&lt;&lt;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  <a:sym typeface="Symbol"/>
              </a:rPr>
              <a:t></a:t>
            </a:r>
            <a:r>
              <a:rPr lang="en-US" altLang="zh-CN" sz="1800" b="0" spc="3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QG</a:t>
            </a:r>
            <a:r>
              <a:rPr lang="en-US" altLang="zh-CN" sz="1800" b="0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P</a:t>
            </a:r>
            <a:r>
              <a:rPr lang="en-US" altLang="zh-CN" sz="1800" b="0" spc="102" baseline="-2174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~ 5-10 </a:t>
            </a:r>
            <a:r>
              <a:rPr lang="en-US" altLang="zh-CN" sz="1800" b="0" dirty="0" err="1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fm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/</a:t>
            </a:r>
            <a:r>
              <a:rPr lang="en-US" altLang="zh-CN" sz="1800" b="0" i="1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c</a:t>
            </a:r>
            <a:endParaRPr lang="en-US" altLang="zh-CN" sz="1800" b="0" dirty="0">
              <a:solidFill>
                <a:schemeClr val="tx1"/>
              </a:solidFill>
              <a:latin typeface="Times New Roman" panose="02020603050405020304" pitchFamily="18" charset="0"/>
              <a:ea typeface="黑体"/>
              <a:cs typeface="Times New Roman" panose="02020603050405020304" pitchFamily="18" charset="0"/>
            </a:endParaRPr>
          </a:p>
          <a:p>
            <a:pPr marL="64253" eaLnBrk="1" hangingPunct="1">
              <a:lnSpc>
                <a:spcPts val="2250"/>
              </a:lnSpc>
            </a:pPr>
            <a:r>
              <a:rPr lang="en-US" altLang="zh-CN" sz="1400" b="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●</a:t>
            </a:r>
            <a:r>
              <a:rPr lang="en-US" altLang="zh-CN" sz="1800" b="0" dirty="0" smtClean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 Experience</a:t>
            </a:r>
            <a:r>
              <a:rPr lang="en-US" altLang="zh-CN" sz="1800" b="0" spc="-10" dirty="0" smtClean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prstClr val="black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the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full collision</a:t>
            </a:r>
            <a:r>
              <a:rPr lang="en-US" altLang="zh-CN" sz="1800" b="0" spc="-1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histor</a:t>
            </a:r>
            <a:r>
              <a:rPr lang="en-US" altLang="zh-CN" sz="1800" b="0" spc="-91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y</a:t>
            </a:r>
            <a:r>
              <a:rPr lang="en-US" altLang="zh-CN" sz="1800" b="0" dirty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, allow us to explore HF interactions with the </a:t>
            </a:r>
            <a:r>
              <a:rPr lang="en-US" altLang="zh-CN" sz="1800" b="0" dirty="0" smtClean="0">
                <a:solidFill>
                  <a:schemeClr val="tx1"/>
                </a:solidFill>
                <a:latin typeface="Times New Roman" panose="02020603050405020304" pitchFamily="18" charset="0"/>
                <a:ea typeface="黑体"/>
                <a:cs typeface="Times New Roman" panose="02020603050405020304" pitchFamily="18" charset="0"/>
              </a:rPr>
              <a:t>medium</a:t>
            </a:r>
            <a:endParaRPr lang="it-IT" altLang="zh-CN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halkboard" charset="0"/>
            </a:endParaRPr>
          </a:p>
        </p:txBody>
      </p:sp>
      <p:sp>
        <p:nvSpPr>
          <p:cNvPr id="4121" name="矩形 6"/>
          <p:cNvSpPr>
            <a:spLocks noChangeArrowheads="1"/>
          </p:cNvSpPr>
          <p:nvPr/>
        </p:nvSpPr>
        <p:spPr bwMode="auto">
          <a:xfrm>
            <a:off x="6191623" y="6244089"/>
            <a:ext cx="642939" cy="642938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64223" tIns="32111" rIns="64223" bIns="32111"/>
          <a:lstStyle/>
          <a:p>
            <a:pPr marL="240836" indent="-240836">
              <a:lnSpc>
                <a:spcPct val="80000"/>
              </a:lnSpc>
              <a:spcBef>
                <a:spcPct val="50000"/>
              </a:spcBef>
            </a:pPr>
            <a:endParaRPr lang="zh-CN" altLang="en-US" sz="1100" b="1">
              <a:solidFill>
                <a:srgbClr val="FF00FF"/>
              </a:solidFill>
              <a:latin typeface="Arial" charset="0"/>
              <a:ea typeface="宋体" charset="-122"/>
              <a:sym typeface="Chalkboard"/>
            </a:endParaRPr>
          </a:p>
        </p:txBody>
      </p:sp>
      <p:sp>
        <p:nvSpPr>
          <p:cNvPr id="4122" name="矩形 8"/>
          <p:cNvSpPr>
            <a:spLocks noChangeArrowheads="1"/>
          </p:cNvSpPr>
          <p:nvPr/>
        </p:nvSpPr>
        <p:spPr bwMode="auto">
          <a:xfrm>
            <a:off x="6191623" y="6244089"/>
            <a:ext cx="642939" cy="642938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64223" tIns="32111" rIns="64223" bIns="32111"/>
          <a:lstStyle/>
          <a:p>
            <a:pPr marL="240836" indent="-240836">
              <a:lnSpc>
                <a:spcPct val="80000"/>
              </a:lnSpc>
              <a:spcBef>
                <a:spcPct val="50000"/>
              </a:spcBef>
            </a:pPr>
            <a:endParaRPr lang="zh-CN" altLang="en-US" sz="1100" b="1">
              <a:solidFill>
                <a:srgbClr val="FF00FF"/>
              </a:solidFill>
              <a:latin typeface="Arial" charset="0"/>
              <a:ea typeface="宋体" charset="-122"/>
              <a:sym typeface="Chalkboard"/>
            </a:endParaRPr>
          </a:p>
        </p:txBody>
      </p:sp>
      <p:sp>
        <p:nvSpPr>
          <p:cNvPr id="8" name="object 9"/>
          <p:cNvSpPr/>
          <p:nvPr/>
        </p:nvSpPr>
        <p:spPr>
          <a:xfrm>
            <a:off x="6111005" y="1906532"/>
            <a:ext cx="2858753" cy="22556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642583">
              <a:defRPr/>
            </a:pPr>
            <a:endParaRPr sz="1200" kern="0">
              <a:solidFill>
                <a:sysClr val="windowText" lastClr="00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85591" y="4225876"/>
            <a:ext cx="2384167" cy="884014"/>
          </a:xfrm>
          <a:prstGeom prst="rect">
            <a:avLst/>
          </a:prstGeom>
          <a:solidFill>
            <a:schemeClr val="bg1"/>
          </a:solidFill>
        </p:spPr>
        <p:txBody>
          <a:bodyPr lIns="64225" tIns="32114" rIns="64225" bIns="32114" rtlCol="0" anchor="ctr"/>
          <a:lstStyle/>
          <a:p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K. J. </a:t>
            </a:r>
            <a:r>
              <a:rPr lang="en-US" altLang="zh-CN" sz="1000" dirty="0" err="1">
                <a:ea typeface="ヒラギノ角ゴ ProN W3" charset="0"/>
                <a:cs typeface="ヒラギノ角ゴ ProN W3" charset="0"/>
                <a:sym typeface="Chalkboard" charset="0"/>
              </a:rPr>
              <a:t>Eskola</a:t>
            </a:r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 et al., JHEP 0904 (2009) 65</a:t>
            </a:r>
          </a:p>
          <a:p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D.E. </a:t>
            </a:r>
            <a:r>
              <a:rPr lang="en-US" altLang="zh-CN" sz="1000" dirty="0" err="1">
                <a:ea typeface="ヒラギノ角ゴ ProN W3" charset="0"/>
                <a:cs typeface="ヒラギノ角ゴ ProN W3" charset="0"/>
                <a:sym typeface="Chalkboard" charset="0"/>
              </a:rPr>
              <a:t>Kharzeev</a:t>
            </a:r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 et al., arXiv:1205.1554</a:t>
            </a:r>
          </a:p>
          <a:p>
            <a:r>
              <a:rPr lang="da-DK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F.Dominguez, et ql. arXiv:1109.1250</a:t>
            </a:r>
          </a:p>
          <a:p>
            <a:r>
              <a:rPr lang="da-DK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R. Vogt, Phys. Rev C81 (2010) 044903</a:t>
            </a:r>
          </a:p>
          <a:p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F. </a:t>
            </a:r>
            <a:r>
              <a:rPr lang="en-US" altLang="zh-CN" sz="1000" dirty="0" err="1">
                <a:ea typeface="ヒラギノ角ゴ ProN W3" charset="0"/>
                <a:cs typeface="ヒラギノ角ゴ ProN W3" charset="0"/>
                <a:sym typeface="Chalkboard" charset="0"/>
              </a:rPr>
              <a:t>Arleo</a:t>
            </a:r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 et al., arXiv:1204.4609</a:t>
            </a:r>
          </a:p>
          <a:p>
            <a:r>
              <a:rPr lang="en-US" altLang="zh-CN" sz="1000" dirty="0" err="1">
                <a:ea typeface="ヒラギノ角ゴ ProN W3" charset="0"/>
                <a:cs typeface="ヒラギノ角ゴ ProN W3" charset="0"/>
                <a:sym typeface="Chalkboard" charset="0"/>
              </a:rPr>
              <a:t>C.Lourenco</a:t>
            </a:r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 et </a:t>
            </a:r>
            <a:r>
              <a:rPr lang="en-US" altLang="zh-CN" sz="1000" dirty="0" err="1">
                <a:ea typeface="ヒラギノ角ゴ ProN W3" charset="0"/>
                <a:cs typeface="ヒラギノ角ゴ ProN W3" charset="0"/>
                <a:sym typeface="Chalkboard" charset="0"/>
              </a:rPr>
              <a:t>al.,JHEP</a:t>
            </a:r>
            <a:r>
              <a:rPr lang="en-US" altLang="zh-CN" sz="1000" dirty="0">
                <a:ea typeface="ヒラギノ角ゴ ProN W3" charset="0"/>
                <a:cs typeface="ヒラギノ角ゴ ProN W3" charset="0"/>
                <a:sym typeface="Chalkboard" charset="0"/>
              </a:rPr>
              <a:t> 0902(2009)014)</a:t>
            </a:r>
          </a:p>
        </p:txBody>
      </p:sp>
    </p:spTree>
    <p:extLst>
      <p:ext uri="{BB962C8B-B14F-4D97-AF65-F5344CB8AC3E}">
        <p14:creationId xmlns:p14="http://schemas.microsoft.com/office/powerpoint/2010/main" val="164250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029" y="2853060"/>
            <a:ext cx="2854266" cy="17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2"/>
            <a:ext cx="9144000" cy="9242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vert="horz" lIns="91376" tIns="45689" rIns="91376" bIns="45689" rtlCol="0" anchor="ctr">
            <a:normAutofit/>
          </a:bodyPr>
          <a:lstStyle>
            <a:lvl1pPr algn="ctr" defTabSz="1300270" rtl="0" eaLnBrk="1" latinLnBrk="0" hangingPunct="1">
              <a:spcBef>
                <a:spcPct val="0"/>
              </a:spcBef>
              <a:buNone/>
              <a:defRPr sz="6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Motivations-2: </a:t>
            </a:r>
            <a:r>
              <a:rPr lang="it-IT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h</a:t>
            </a:r>
            <a:r>
              <a:rPr lang="it-IT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eavy </a:t>
            </a:r>
            <a:r>
              <a:rPr lang="it-IT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flavours in A-A collisions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10"/>
              <p:cNvSpPr txBox="1">
                <a:spLocks noChangeArrowheads="1"/>
              </p:cNvSpPr>
              <p:nvPr/>
            </p:nvSpPr>
            <p:spPr bwMode="auto">
              <a:xfrm>
                <a:off x="0" y="691341"/>
                <a:ext cx="9090293" cy="6028950"/>
              </a:xfrm>
              <a:prstGeom prst="rect">
                <a:avLst/>
              </a:prstGeom>
              <a:noFill/>
              <a:ln w="76200">
                <a:noFill/>
              </a:ln>
              <a:extLst/>
            </p:spPr>
            <p:txBody>
              <a:bodyPr wrap="square" lIns="91333" tIns="45666" rIns="91333" bIns="45666">
                <a:spAutoFit/>
              </a:bodyPr>
              <a:lstStyle>
                <a:lvl1pPr eaLnBrk="0" hangingPunct="0"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50000"/>
                  </a:spcBef>
                  <a:spcAft>
                    <a:spcPct val="0"/>
                  </a:spcAft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50000"/>
                  </a:spcBef>
                  <a:spcAft>
                    <a:spcPct val="0"/>
                  </a:spcAft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50000"/>
                  </a:spcBef>
                  <a:spcAft>
                    <a:spcPct val="0"/>
                  </a:spcAft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50000"/>
                  </a:spcBef>
                  <a:spcAft>
                    <a:spcPct val="0"/>
                  </a:spcAft>
                  <a:defRPr sz="1600" b="1">
                    <a:solidFill>
                      <a:srgbClr val="FF00FF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Aft>
                    <a:spcPts val="421"/>
                  </a:spcAft>
                  <a:defRPr/>
                </a:pPr>
                <a:r>
                  <a:rPr lang="en-US" altLang="zh-CN" sz="14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●  </a:t>
                </a:r>
                <a:r>
                  <a:rPr lang="en-US" altLang="zh-CN" sz="18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dirty="0" smtClean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In medium </a:t>
                </a:r>
                <a:r>
                  <a:rPr lang="en-US" altLang="zh-CN" sz="1800" dirty="0" err="1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parton</a:t>
                </a:r>
                <a:r>
                  <a:rPr lang="en-US" altLang="zh-CN" sz="1800" dirty="0">
                    <a:solidFill>
                      <a:srgbClr val="00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energy loss</a:t>
                </a:r>
              </a:p>
              <a:p>
                <a:pPr eaLnBrk="1" hangingPunct="1">
                  <a:defRPr/>
                </a:pPr>
                <a:r>
                  <a:rPr lang="en-US" altLang="zh-CN" sz="1800" b="0" dirty="0">
                    <a:solidFill>
                      <a:srgbClr val="0000CC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Depend on: 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colour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charge, quark mass, medium density</a:t>
                </a:r>
              </a:p>
              <a:p>
                <a:pPr eaLnBrk="1" hangingPunct="1">
                  <a:defRPr/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                    (</a:t>
                </a:r>
                <a:r>
                  <a:rPr lang="el-GR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Δ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E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gluon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&gt;</a:t>
                </a:r>
                <a:r>
                  <a:rPr lang="el-GR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Δ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E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light</a:t>
                </a:r>
                <a:r>
                  <a:rPr lang="en-US" altLang="zh-CN" sz="1800" b="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&gt; </a:t>
                </a:r>
                <a:r>
                  <a:rPr lang="el-GR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Δ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E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charm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&gt;</a:t>
                </a:r>
                <a:r>
                  <a:rPr lang="el-GR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Δ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E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beauty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)</a:t>
                </a:r>
              </a:p>
              <a:p>
                <a:pPr eaLnBrk="1" hangingPunct="1">
                  <a:defRPr/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Caveats: different shapes of 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parton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</a:t>
                </a:r>
                <a:r>
                  <a:rPr lang="en-US" altLang="zh-CN" sz="1800" b="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p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T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distributions,</a:t>
                </a:r>
              </a:p>
              <a:p>
                <a:pPr eaLnBrk="1" hangingPunct="1">
                  <a:defRPr/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different fragmentation functions, soft production </a:t>
                </a:r>
              </a:p>
              <a:p>
                <a:pPr eaLnBrk="1" hangingPunct="1">
                  <a:defRPr/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mechanism of low </a:t>
                </a:r>
                <a:r>
                  <a:rPr lang="en-US" altLang="zh-CN" sz="1800" b="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p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T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</a:t>
                </a:r>
                <a:r>
                  <a:rPr lang="zh-CN" altLang="en-US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𝜋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.</a:t>
                </a:r>
              </a:p>
              <a:p>
                <a:pPr eaLnBrk="1" hangingPunct="1">
                  <a:defRPr/>
                </a:pPr>
                <a:endParaRPr lang="en-US" altLang="zh-CN" sz="1800" b="0" dirty="0">
                  <a:solidFill>
                    <a:schemeClr val="tx1"/>
                  </a:solidFill>
                  <a:latin typeface="Times New Roman" panose="02020603050405020304" pitchFamily="18" charset="0"/>
                  <a:ea typeface="黑体"/>
                  <a:cs typeface="Times New Roman" panose="02020603050405020304" pitchFamily="18" charset="0"/>
                  <a:sym typeface="Chalkboard" charset="0"/>
                </a:endParaRPr>
              </a:p>
              <a:p>
                <a:pPr marL="64253" eaLnBrk="1" hangingPunct="1">
                  <a:lnSpc>
                    <a:spcPts val="2250"/>
                  </a:lnSpc>
                  <a:spcBef>
                    <a:spcPts val="844"/>
                  </a:spcBef>
                </a:pPr>
                <a:r>
                  <a:rPr lang="en-US" altLang="zh-CN" sz="1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4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HF </a:t>
                </a:r>
                <a:r>
                  <a:rPr lang="en-US" altLang="zh-CN" sz="1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azimuthal anisotropy     </a:t>
                </a:r>
              </a:p>
              <a:p>
                <a:pPr marL="64253" eaLnBrk="1" hangingPunct="1">
                  <a:lnSpc>
                    <a:spcPts val="1969"/>
                  </a:lnSpc>
                  <a:spcBef>
                    <a:spcPts val="421"/>
                  </a:spcBef>
                </a:pPr>
                <a:r>
                  <a:rPr lang="en-US" altLang="zh-CN" sz="1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    </a:t>
                </a:r>
                <a:r>
                  <a:rPr lang="en-US" altLang="zh-CN" sz="1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→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Initial spatial anisotropy </a:t>
                </a:r>
                <a:r>
                  <a:rPr lang="en-US" altLang="zh-CN" sz="1800" b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→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particle momentum anisotropy</a:t>
                </a:r>
              </a:p>
              <a:p>
                <a:pPr marL="64253" eaLnBrk="1" hangingPunct="1">
                  <a:lnSpc>
                    <a:spcPts val="1969"/>
                  </a:lnSpc>
                  <a:spcBef>
                    <a:spcPts val="421"/>
                  </a:spcBef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→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Low </a:t>
                </a:r>
                <a:r>
                  <a:rPr lang="en-US" altLang="zh-CN" sz="1800" b="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p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T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: HF collectivity and therm. of heavy quarks in QGP</a:t>
                </a:r>
              </a:p>
              <a:p>
                <a:pPr marL="64253" eaLnBrk="1" hangingPunct="1">
                  <a:lnSpc>
                    <a:spcPts val="1969"/>
                  </a:lnSpc>
                  <a:spcBef>
                    <a:spcPts val="421"/>
                  </a:spcBef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→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High </a:t>
                </a:r>
                <a:r>
                  <a:rPr lang="en-US" altLang="zh-CN" sz="1800" b="0" i="1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p</a:t>
                </a:r>
                <a:r>
                  <a:rPr lang="en-US" altLang="zh-CN" sz="1800" b="0" baseline="-25000" dirty="0" err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T</a:t>
                </a:r>
                <a:r>
                  <a:rPr lang="en-US" altLang="zh-CN" sz="1800" b="0" baseline="-250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: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path-length dependence of energy loss</a:t>
                </a:r>
              </a:p>
              <a:p>
                <a:pPr marL="907642" lvl="1" indent="-321291" eaLnBrk="1" hangingPunct="1">
                  <a:lnSpc>
                    <a:spcPts val="2250"/>
                  </a:lnSpc>
                  <a:buFont typeface="Wingdings" panose="05000000000000000000" pitchFamily="2" charset="2"/>
                  <a:buChar char="Ø"/>
                </a:pPr>
                <a:endParaRPr lang="en-US" altLang="zh-CN" sz="1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  <a:p>
                <a:pPr marL="907642" lvl="1" indent="-321291" eaLnBrk="1" hangingPunct="1">
                  <a:lnSpc>
                    <a:spcPts val="2250"/>
                  </a:lnSpc>
                  <a:buFont typeface="Wingdings" panose="05000000000000000000" pitchFamily="2" charset="2"/>
                  <a:buChar char="Ø"/>
                </a:pPr>
                <a:endParaRPr lang="en-US" altLang="zh-CN" sz="1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  <a:p>
                <a:pPr marL="907642" lvl="1" indent="-321291" eaLnBrk="1" hangingPunct="1">
                  <a:lnSpc>
                    <a:spcPts val="2250"/>
                  </a:lnSpc>
                  <a:buFont typeface="Wingdings" panose="05000000000000000000" pitchFamily="2" charset="2"/>
                  <a:buChar char="Ø"/>
                </a:pPr>
                <a:endParaRPr lang="en-US" altLang="zh-CN" sz="1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  <a:p>
                <a:pPr marL="586351" lvl="1" indent="0" eaLnBrk="1" hangingPunct="1">
                  <a:lnSpc>
                    <a:spcPts val="2250"/>
                  </a:lnSpc>
                </a:pPr>
                <a:endParaRPr lang="en-US" altLang="zh-CN" sz="1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  <a:p>
                <a:pPr marL="385544" indent="-321291" eaLnBrk="1" hangingPunct="1">
                  <a:lnSpc>
                    <a:spcPts val="2250"/>
                  </a:lnSpc>
                  <a:buFont typeface="Wingdings" panose="05000000000000000000" pitchFamily="2" charset="2"/>
                  <a:buChar char="Ø"/>
                </a:pPr>
                <a:endParaRPr lang="en-US" altLang="zh-CN" sz="18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  <a:p>
                <a:pPr marL="64253" eaLnBrk="1" hangingPunct="1">
                  <a:lnSpc>
                    <a:spcPts val="2250"/>
                  </a:lnSpc>
                </a:pPr>
                <a:r>
                  <a:rPr lang="en-US" altLang="zh-CN" sz="1400" b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4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b="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8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Quarkonia </a:t>
                </a:r>
                <a:r>
                  <a:rPr lang="en-US" altLang="zh-CN" sz="1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zh-CN" sz="1800" i="1">
                        <a:solidFill>
                          <a:srgbClr val="0000FF"/>
                        </a:solidFill>
                        <a:latin typeface="Cambria Math"/>
                        <a:cs typeface="Times New Roman" pitchFamily="18" charset="0"/>
                        <a:sym typeface="Chalkboard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  <a:sym typeface="Chalkboard" charset="0"/>
                          </a:rPr>
                        </m:ctrlPr>
                      </m:accPr>
                      <m:e>
                        <m: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  <a:sym typeface="Chalkboard" charset="0"/>
                          </a:rPr>
                          <m:t>𝒄</m:t>
                        </m:r>
                        <m: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  <a:sym typeface="Chalkboard" charset="0"/>
                          </a:rPr>
                          <m:t>,  </m:t>
                        </m:r>
                      </m:e>
                    </m:acc>
                  </m:oMath>
                </a14:m>
                <a:r>
                  <a:rPr lang="en-US" altLang="zh-CN" sz="1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</a:t>
                </a:r>
                <a:r>
                  <a:rPr lang="en-US" altLang="zh-CN" sz="1800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b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1800" i="1" dirty="0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  <a:sym typeface="Chalkboard" charset="0"/>
                          </a:rPr>
                        </m:ctrlPr>
                      </m:accPr>
                      <m:e>
                        <m:r>
                          <a:rPr lang="en-US" altLang="zh-CN" sz="1800" i="1" dirty="0">
                            <a:solidFill>
                              <a:srgbClr val="0000FF"/>
                            </a:solidFill>
                            <a:latin typeface="Cambria Math"/>
                            <a:cs typeface="Times New Roman" pitchFamily="18" charset="0"/>
                            <a:sym typeface="Chalkboard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US" altLang="zh-CN" sz="18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) suppression and regeneration</a:t>
                </a:r>
              </a:p>
              <a:p>
                <a:pPr marL="64253" eaLnBrk="1" hangingPunct="1">
                  <a:lnSpc>
                    <a:spcPts val="2250"/>
                  </a:lnSpc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   </a:t>
                </a:r>
                <a:r>
                  <a:rPr lang="en-US" altLang="zh-CN" sz="1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→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Suppression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by </a:t>
                </a:r>
                <a:r>
                  <a:rPr lang="en-US" altLang="zh-CN" sz="1800" b="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colour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screening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/>
                    <a:cs typeface="Times New Roman" panose="02020603050405020304" pitchFamily="18" charset="0"/>
                    <a:sym typeface="Chalkboard" charset="0"/>
                  </a:rPr>
                  <a:t>  </a:t>
                </a:r>
                <a:endParaRPr lang="en-US" altLang="zh-CN" sz="1800" b="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  <a:p>
                <a:pPr marL="64253" eaLnBrk="1" hangingPunct="1">
                  <a:lnSpc>
                    <a:spcPts val="2250"/>
                  </a:lnSpc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    </a:t>
                </a:r>
                <a:r>
                  <a:rPr lang="en-US" altLang="zh-CN" sz="1800" b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→ Regeneration </a:t>
                </a: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via recombination of heavy quarks </a:t>
                </a:r>
              </a:p>
              <a:p>
                <a:pPr marL="64253" eaLnBrk="1" hangingPunct="1">
                  <a:lnSpc>
                    <a:spcPts val="2250"/>
                  </a:lnSpc>
                </a:pPr>
                <a:r>
                  <a:rPr lang="en-US" altLang="zh-CN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Chalkboard" charset="0"/>
                  </a:rPr>
                  <a:t>         mostly for charm</a:t>
                </a:r>
                <a:endParaRPr lang="en-US" altLang="zh-CN" sz="1800" dirty="0">
                  <a:solidFill>
                    <a:srgbClr val="00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Chalkboard" charset="0"/>
                </a:endParaRPr>
              </a:p>
            </p:txBody>
          </p:sp>
        </mc:Choice>
        <mc:Fallback xmlns="">
          <p:sp>
            <p:nvSpPr>
              <p:cNvPr id="6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691341"/>
                <a:ext cx="9090293" cy="6028950"/>
              </a:xfrm>
              <a:prstGeom prst="rect">
                <a:avLst/>
              </a:prstGeom>
              <a:blipFill rotWithShape="1">
                <a:blip r:embed="rId3"/>
                <a:stretch>
                  <a:fillRect l="-201" t="-506" b="-809"/>
                </a:stretch>
              </a:blipFill>
              <a:ln w="76200"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bject 8"/>
          <p:cNvSpPr/>
          <p:nvPr/>
        </p:nvSpPr>
        <p:spPr>
          <a:xfrm>
            <a:off x="6072479" y="1037569"/>
            <a:ext cx="2704995" cy="12812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1"/>
          <p:cNvSpPr/>
          <p:nvPr/>
        </p:nvSpPr>
        <p:spPr>
          <a:xfrm>
            <a:off x="7109833" y="4727560"/>
            <a:ext cx="2005781" cy="154992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0"/>
          <p:cNvSpPr/>
          <p:nvPr/>
        </p:nvSpPr>
        <p:spPr>
          <a:xfrm>
            <a:off x="5723210" y="4819988"/>
            <a:ext cx="1425971" cy="11722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200">
              <a:solidFill>
                <a:prstClr val="black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8"/>
              <p:cNvSpPr txBox="1"/>
              <p:nvPr/>
            </p:nvSpPr>
            <p:spPr bwMode="auto">
              <a:xfrm>
                <a:off x="477727" y="4313014"/>
                <a:ext cx="5322006" cy="7729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64252" tIns="32125" rIns="64252" bIns="32125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𝐸</m:t>
                          </m:r>
                          <m:f>
                            <m:fPr>
                              <m:ctrlP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acc>
                                <m:accPr>
                                  <m:chr m:val="⃗"/>
                                  <m:ctrlP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den>
                          </m:f>
                        </m:e>
                        <m:sub/>
                      </m:sSub>
                      <m:r>
                        <a:rPr lang="en-US" altLang="zh-CN" sz="1700" i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zh-CN" altLang="en-US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𝑑𝑦</m:t>
                          </m:r>
                        </m:den>
                      </m:f>
                      <m:r>
                        <a:rPr lang="en-US" altLang="zh-CN" sz="1700" i="1">
                          <a:solidFill>
                            <a:srgbClr val="000000"/>
                          </a:solidFill>
                          <a:latin typeface="Cambria Math"/>
                        </a:rPr>
                        <m:t>(1+2</m:t>
                      </m:r>
                      <m:nary>
                        <m:naryPr>
                          <m:chr m:val="∑"/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b>
                          </m:sSub>
                          <m:r>
                            <a:rPr lang="en-US" altLang="zh-CN" sz="17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altLang="zh-CN" sz="17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cos</m:t>
                          </m:r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[</m:t>
                          </m:r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zh-CN" altLang="en-US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𝜑</m:t>
                              </m:r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1700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zh-CN" altLang="en-US" sz="170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70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RP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]</m:t>
                          </m:r>
                          <m:r>
                            <m:rPr>
                              <m:nor/>
                            </m:rPr>
                            <a:rPr lang="en-US" altLang="zh-CN" sz="17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zh-CN" altLang="en-US" sz="1700" i="1" dirty="0">
                              <a:solidFill>
                                <a:srgbClr val="000000"/>
                              </a:solidFill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zh-CN" altLang="en-US" sz="17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1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9433" y="6134064"/>
                <a:ext cx="7569075" cy="109928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1"/>
              <p:cNvSpPr txBox="1"/>
              <p:nvPr/>
            </p:nvSpPr>
            <p:spPr bwMode="auto">
              <a:xfrm>
                <a:off x="470501" y="5147915"/>
                <a:ext cx="3070082" cy="3245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64252" tIns="32125" rIns="64252" bIns="32125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700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altLang="zh-CN" sz="1700" i="1">
                          <a:solidFill>
                            <a:srgbClr val="000000"/>
                          </a:solidFill>
                          <a:latin typeface="Cambria Math"/>
                        </a:rPr>
                        <m:t>=&lt;</m:t>
                      </m:r>
                      <m:r>
                        <m:rPr>
                          <m:sty m:val="p"/>
                        </m:rPr>
                        <a:rPr lang="en-US" altLang="zh-CN" sz="1700">
                          <a:solidFill>
                            <a:srgbClr val="000000"/>
                          </a:solidFill>
                          <a:latin typeface="Cambria Math"/>
                        </a:rPr>
                        <m:t>cos</m:t>
                      </m:r>
                      <m:r>
                        <a:rPr lang="en-US" altLang="zh-CN" sz="1700" i="1">
                          <a:solidFill>
                            <a:srgbClr val="000000"/>
                          </a:solidFill>
                          <a:latin typeface="Cambria Math"/>
                        </a:rPr>
                        <m:t>2(</m:t>
                      </m:r>
                      <m:r>
                        <a:rPr lang="zh-CN" altLang="en-US" sz="1700" i="1">
                          <a:solidFill>
                            <a:srgbClr val="000000"/>
                          </a:solidFill>
                          <a:latin typeface="Cambria Math"/>
                        </a:rPr>
                        <m:t>𝜑</m:t>
                      </m:r>
                      <m:r>
                        <a:rPr lang="en-US" altLang="zh-CN" sz="1700" i="1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altLang="zh-CN" sz="1700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zh-CN" altLang="en-US" sz="17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70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RP</m:t>
                          </m:r>
                        </m:sub>
                      </m:sSub>
                      <m:r>
                        <a:rPr lang="en-US" altLang="zh-CN" sz="1700" i="1">
                          <a:solidFill>
                            <a:srgbClr val="000000"/>
                          </a:solidFill>
                          <a:latin typeface="Cambria Math"/>
                        </a:rPr>
                        <m:t>)&gt;</m:t>
                      </m:r>
                    </m:oMath>
                  </m:oMathPara>
                </a14:m>
                <a:endParaRPr lang="zh-CN" altLang="en-US" sz="1700" i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9157" y="7321480"/>
                <a:ext cx="4366339" cy="461606"/>
              </a:xfrm>
              <a:prstGeom prst="rect">
                <a:avLst/>
              </a:prstGeom>
              <a:blipFill rotWithShape="0">
                <a:blip r:embed="rId9"/>
                <a:stretch>
                  <a:fillRect b="-197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矩形 19"/>
          <p:cNvSpPr/>
          <p:nvPr/>
        </p:nvSpPr>
        <p:spPr>
          <a:xfrm>
            <a:off x="5488696" y="6160242"/>
            <a:ext cx="2272899" cy="491134"/>
          </a:xfrm>
          <a:prstGeom prst="rect">
            <a:avLst/>
          </a:prstGeom>
          <a:solidFill>
            <a:schemeClr val="bg1"/>
          </a:solidFill>
        </p:spPr>
        <p:txBody>
          <a:bodyPr lIns="64225" tIns="32114" rIns="64225" bIns="32114" rtlCol="0" anchor="ctr"/>
          <a:lstStyle/>
          <a:p>
            <a:r>
              <a:rPr lang="en-US" altLang="zh-CN" sz="1200" dirty="0">
                <a:ea typeface="ヒラギノ角ゴ ProN W3" charset="0"/>
                <a:cs typeface="ヒラギノ角ゴ ProN W3" charset="0"/>
                <a:sym typeface="Chalkboard" charset="0"/>
              </a:rPr>
              <a:t>Phys.Lett.B178 (1986) 416 ;</a:t>
            </a:r>
          </a:p>
          <a:p>
            <a:r>
              <a:rPr lang="en-US" altLang="zh-CN" sz="1200" dirty="0">
                <a:ea typeface="ヒラギノ角ゴ ProN W3" charset="0"/>
                <a:cs typeface="ヒラギノ角ゴ ProN W3" charset="0"/>
                <a:sym typeface="Chalkboard" charset="0"/>
              </a:rPr>
              <a:t>Phys. </a:t>
            </a:r>
            <a:r>
              <a:rPr lang="en-US" altLang="zh-CN" sz="1200" dirty="0" err="1">
                <a:ea typeface="ヒラギノ角ゴ ProN W3" charset="0"/>
                <a:cs typeface="ヒラギノ角ゴ ProN W3" charset="0"/>
                <a:sym typeface="Chalkboard" charset="0"/>
              </a:rPr>
              <a:t>Lett</a:t>
            </a:r>
            <a:r>
              <a:rPr lang="en-US" altLang="zh-CN" sz="1200" dirty="0">
                <a:ea typeface="ヒラギノ角ゴ ProN W3" charset="0"/>
                <a:cs typeface="ヒラギノ角ゴ ProN W3" charset="0"/>
                <a:sym typeface="Chalkboard" charset="0"/>
              </a:rPr>
              <a:t>. B 490 (2000) 196; </a:t>
            </a:r>
          </a:p>
          <a:p>
            <a:r>
              <a:rPr lang="en-US" altLang="zh-CN" sz="1200" dirty="0">
                <a:ea typeface="ヒラギノ角ゴ ProN W3" charset="0"/>
                <a:cs typeface="ヒラギノ角ゴ ProN W3" charset="0"/>
                <a:sym typeface="Chalkboard" charset="0"/>
              </a:rPr>
              <a:t>Phys. Rev. C (2001) 054905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67294" y="2212441"/>
            <a:ext cx="4420069" cy="83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3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36185"/>
            <a:ext cx="9144000" cy="6533440"/>
            <a:chOff x="1" y="36185"/>
            <a:chExt cx="9144000" cy="6533440"/>
          </a:xfrm>
        </p:grpSpPr>
        <p:sp>
          <p:nvSpPr>
            <p:cNvPr id="2" name="object 29"/>
            <p:cNvSpPr/>
            <p:nvPr/>
          </p:nvSpPr>
          <p:spPr>
            <a:xfrm>
              <a:off x="661418" y="973406"/>
              <a:ext cx="6218841" cy="45308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 w="28575">
              <a:solidFill>
                <a:schemeClr val="bg1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pPr defTabSz="828960"/>
              <a:endParaRPr sz="1500" dirty="0">
                <a:solidFill>
                  <a:srgbClr val="0000FF"/>
                </a:solidFill>
                <a:latin typeface="Calibri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136047" y="3041154"/>
              <a:ext cx="1982842" cy="495773"/>
            </a:xfrm>
            <a:prstGeom prst="rect">
              <a:avLst/>
            </a:prstGeom>
            <a:noFill/>
          </p:spPr>
          <p:txBody>
            <a:bodyPr wrap="none" lIns="64258" tIns="32129" rIns="64258" bIns="32129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 → e + X, B.R. ~ 11%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 → e + X, B.R. ~ 10%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136047" y="4516808"/>
              <a:ext cx="2903450" cy="926660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r>
                <a:rPr lang="el-GR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|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η| &lt; 0.9</a:t>
              </a:r>
            </a:p>
            <a:p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ITS: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tracking, </a:t>
              </a:r>
              <a:r>
                <a:rPr lang="en-US" altLang="zh-CN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vertexing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PID</a:t>
              </a:r>
            </a:p>
            <a:p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TPC: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tracking, PID</a:t>
              </a:r>
            </a:p>
            <a:p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TOF, EMCAL, TRD: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e-ID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51931" y="1268078"/>
              <a:ext cx="1129573" cy="2109919"/>
            </a:xfrm>
            <a:prstGeom prst="rect">
              <a:avLst/>
            </a:prstGeom>
            <a:ln w="28575">
              <a:noFill/>
            </a:ln>
          </p:spPr>
          <p:txBody>
            <a:bodyPr wrap="square" lIns="64258" tIns="32129" rIns="64258" bIns="32129">
              <a:spAutoFit/>
            </a:bodyPr>
            <a:lstStyle/>
            <a:p>
              <a:r>
                <a:rPr lang="en-US" altLang="zh-CN" sz="19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EMCAL </a:t>
              </a:r>
            </a:p>
            <a:p>
              <a:endParaRPr lang="en-US" altLang="zh-CN" sz="19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zh-CN" sz="19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TRD</a:t>
              </a:r>
            </a:p>
            <a:p>
              <a:endParaRPr lang="en-US" altLang="zh-CN" sz="19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zh-CN" sz="19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</a:t>
              </a:r>
            </a:p>
            <a:p>
              <a:endParaRPr lang="en-US" altLang="zh-CN" sz="19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zh-CN" sz="19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TPC</a:t>
              </a:r>
              <a:endParaRPr lang="zh-CN" altLang="en-US" sz="1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直接箭头连接符 6"/>
            <p:cNvCxnSpPr/>
            <p:nvPr/>
          </p:nvCxnSpPr>
          <p:spPr>
            <a:xfrm>
              <a:off x="989641" y="1537978"/>
              <a:ext cx="1547435" cy="73062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716718" y="2101858"/>
              <a:ext cx="1890807" cy="4431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>
              <a:off x="716718" y="2670150"/>
              <a:ext cx="189080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flipV="1">
              <a:off x="716718" y="2888770"/>
              <a:ext cx="1890807" cy="38841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705751" y="1120742"/>
              <a:ext cx="2357370" cy="1962233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2705749" y="2446762"/>
              <a:ext cx="2558413" cy="916417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6732926" y="1537980"/>
              <a:ext cx="564787" cy="357035"/>
            </a:xfrm>
            <a:prstGeom prst="rect">
              <a:avLst/>
            </a:prstGeom>
            <a:ln w="28575">
              <a:noFill/>
            </a:ln>
          </p:spPr>
          <p:txBody>
            <a:bodyPr wrap="square" lIns="64258" tIns="32129" rIns="64258" bIns="32129">
              <a:spAutoFit/>
            </a:bodyPr>
            <a:lstStyle/>
            <a:p>
              <a:r>
                <a:rPr lang="en-US" altLang="zh-CN" sz="19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ITS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212795" y="5985365"/>
              <a:ext cx="5942536" cy="584260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r>
                <a:rPr lang="en-US" altLang="zh-CN" sz="1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ZDC*: </a:t>
              </a:r>
              <a:r>
                <a:rPr lang="en-US" altLang="zh-CN" sz="1700" b="1" dirty="0">
                  <a:latin typeface="Arial" panose="020B0604020202020204" pitchFamily="34" charset="0"/>
                  <a:cs typeface="Arial" panose="020B0604020202020204" pitchFamily="34" charset="0"/>
                </a:rPr>
                <a:t>event activity determination in p-</a:t>
              </a:r>
              <a:r>
                <a:rPr lang="en-US" altLang="zh-CN" sz="17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Pb</a:t>
              </a:r>
              <a:r>
                <a:rPr lang="en-US" altLang="zh-CN" sz="1700" b="1" dirty="0">
                  <a:latin typeface="Arial" panose="020B0604020202020204" pitchFamily="34" charset="0"/>
                  <a:cs typeface="Arial" panose="020B0604020202020204" pitchFamily="34" charset="0"/>
                </a:rPr>
                <a:t> collisions</a:t>
              </a:r>
            </a:p>
            <a:p>
              <a:r>
                <a:rPr lang="en-US" altLang="zh-CN" sz="1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US" altLang="zh-CN" sz="1700" b="1" dirty="0">
                  <a:latin typeface="Arial" panose="020B0604020202020204" pitchFamily="34" charset="0"/>
                  <a:cs typeface="Arial" panose="020B0604020202020204" pitchFamily="34" charset="0"/>
                </a:rPr>
                <a:t>common for all the channels</a:t>
              </a:r>
              <a:endParaRPr lang="zh-CN" altLang="en-US" sz="1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998122" y="5539199"/>
              <a:ext cx="4885161" cy="332042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r>
                <a:rPr lang="en-US" altLang="zh-CN" sz="17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VZERO*: </a:t>
              </a:r>
              <a:r>
                <a:rPr lang="en-US" altLang="zh-CN" sz="1700" b="1" dirty="0">
                  <a:latin typeface="Arial" panose="020B0604020202020204" pitchFamily="34" charset="0"/>
                  <a:cs typeface="Arial" panose="020B0604020202020204" pitchFamily="34" charset="0"/>
                </a:rPr>
                <a:t>trigger and centrality determination        </a:t>
              </a:r>
              <a:endParaRPr lang="zh-CN" altLang="en-US" sz="1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直接箭头连接符 40"/>
            <p:cNvCxnSpPr/>
            <p:nvPr/>
          </p:nvCxnSpPr>
          <p:spPr>
            <a:xfrm flipV="1">
              <a:off x="1397726" y="3947066"/>
              <a:ext cx="5051189" cy="20382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H="1" flipV="1">
              <a:off x="1085057" y="2904975"/>
              <a:ext cx="312669" cy="308039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/>
            <p:nvPr/>
          </p:nvCxnSpPr>
          <p:spPr>
            <a:xfrm flipV="1">
              <a:off x="2998122" y="3453773"/>
              <a:ext cx="0" cy="230266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/>
            <p:nvPr/>
          </p:nvCxnSpPr>
          <p:spPr>
            <a:xfrm flipH="1" flipV="1">
              <a:off x="2165518" y="3277183"/>
              <a:ext cx="832604" cy="247925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9"/>
            <p:cNvSpPr>
              <a:spLocks noChangeArrowheads="1"/>
            </p:cNvSpPr>
            <p:nvPr/>
          </p:nvSpPr>
          <p:spPr bwMode="auto">
            <a:xfrm>
              <a:off x="1" y="36185"/>
              <a:ext cx="9144000" cy="792360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lIns="91342" tIns="45671" rIns="91342" bIns="45671" anchor="ctr"/>
            <a:lstStyle/>
            <a:p>
              <a:pPr algn="ctr">
                <a:buFontTx/>
                <a:buNone/>
              </a:pPr>
              <a:r>
                <a:rPr lang="en-US" altLang="zh-CN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HF </a:t>
              </a:r>
              <a:r>
                <a:rPr lang="en-US" altLang="zh-CN" sz="28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decay-electron </a:t>
              </a:r>
              <a:r>
                <a:rPr lang="en-US" altLang="zh-CN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measurements with ALICE</a:t>
              </a:r>
              <a:endParaRPr lang="fr-FR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  <a:sym typeface="Chalkboar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2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-8830"/>
            <a:ext cx="9144000" cy="6555041"/>
            <a:chOff x="1" y="-8830"/>
            <a:chExt cx="9144000" cy="6555041"/>
          </a:xfrm>
        </p:grpSpPr>
        <p:pic>
          <p:nvPicPr>
            <p:cNvPr id="9318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3917" y="4509131"/>
              <a:ext cx="5550913" cy="203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8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79" y="758768"/>
              <a:ext cx="5810995" cy="4260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408207" y="5142791"/>
              <a:ext cx="2897601" cy="1172881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ITS:</a:t>
              </a: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tracking, </a:t>
              </a:r>
              <a:r>
                <a:rPr lang="en-US" altLang="zh-CN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vertexing</a:t>
              </a:r>
              <a:endPara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TPC: </a:t>
              </a: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tracking, PID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6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TOF: </a:t>
              </a: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PID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773783" y="2247968"/>
              <a:ext cx="3321103" cy="1388325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Displaced decay vertices (|η| &lt; 0.8):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→ K</a:t>
              </a:r>
              <a:r>
                <a:rPr lang="en-US" altLang="zh-CN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l-GR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BR = 3.88 ± 0.05%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→ K</a:t>
              </a:r>
              <a:r>
                <a:rPr lang="en-US" altLang="zh-CN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l-GR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l-GR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BR = 9.13 ± 0.19%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D*</a:t>
              </a:r>
              <a:r>
                <a:rPr lang="en-US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→ D</a:t>
              </a:r>
              <a:r>
                <a:rPr lang="en-US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l-GR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BR = 67.7 ± 0.5%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altLang="zh-CN" sz="1400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→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Φπ</a:t>
              </a:r>
              <a:r>
                <a:rPr lang="el-GR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  <a:r>
                <a:rPr lang="en-US" altLang="zh-CN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  <a:r>
                <a:rPr lang="en-US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r>
                <a:rPr lang="el-GR" altLang="zh-CN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BR = 2.28 ± 0.12%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71793" y="1686769"/>
              <a:ext cx="1129573" cy="1680712"/>
            </a:xfrm>
            <a:prstGeom prst="rect">
              <a:avLst/>
            </a:prstGeom>
            <a:ln w="28575">
              <a:noFill/>
            </a:ln>
          </p:spPr>
          <p:txBody>
            <a:bodyPr wrap="square" lIns="64258" tIns="32129" rIns="64258" bIns="3212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EMCAL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TRD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ITS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TPC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TOF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直接箭头连接符 6"/>
            <p:cNvCxnSpPr/>
            <p:nvPr/>
          </p:nvCxnSpPr>
          <p:spPr>
            <a:xfrm>
              <a:off x="888613" y="2004756"/>
              <a:ext cx="999075" cy="13192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>
              <a:off x="736579" y="2942130"/>
              <a:ext cx="1227578" cy="38891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bject 187"/>
            <p:cNvSpPr/>
            <p:nvPr/>
          </p:nvSpPr>
          <p:spPr>
            <a:xfrm>
              <a:off x="1785941" y="2250280"/>
              <a:ext cx="177730" cy="731943"/>
            </a:xfrm>
            <a:custGeom>
              <a:avLst/>
              <a:gdLst/>
              <a:ahLst/>
              <a:cxnLst/>
              <a:rect l="l" t="t" r="r" b="b"/>
              <a:pathLst>
                <a:path w="310023" h="671830">
                  <a:moveTo>
                    <a:pt x="310023" y="671830"/>
                  </a:moveTo>
                  <a:lnTo>
                    <a:pt x="246064" y="616186"/>
                  </a:lnTo>
                  <a:lnTo>
                    <a:pt x="190965" y="564173"/>
                  </a:lnTo>
                  <a:lnTo>
                    <a:pt x="144158" y="515571"/>
                  </a:lnTo>
                  <a:lnTo>
                    <a:pt x="105076" y="470164"/>
                  </a:lnTo>
                  <a:lnTo>
                    <a:pt x="73149" y="427732"/>
                  </a:lnTo>
                  <a:lnTo>
                    <a:pt x="47808" y="388057"/>
                  </a:lnTo>
                  <a:lnTo>
                    <a:pt x="28485" y="350922"/>
                  </a:lnTo>
                  <a:lnTo>
                    <a:pt x="14611" y="316108"/>
                  </a:lnTo>
                  <a:lnTo>
                    <a:pt x="5618" y="283397"/>
                  </a:lnTo>
                  <a:lnTo>
                    <a:pt x="937" y="252571"/>
                  </a:lnTo>
                  <a:lnTo>
                    <a:pt x="0" y="223412"/>
                  </a:lnTo>
                  <a:lnTo>
                    <a:pt x="2236" y="195701"/>
                  </a:lnTo>
                  <a:lnTo>
                    <a:pt x="7079" y="169222"/>
                  </a:lnTo>
                  <a:lnTo>
                    <a:pt x="13960" y="143755"/>
                  </a:lnTo>
                  <a:lnTo>
                    <a:pt x="22309" y="119082"/>
                  </a:lnTo>
                  <a:lnTo>
                    <a:pt x="31558" y="94985"/>
                  </a:lnTo>
                  <a:lnTo>
                    <a:pt x="41139" y="71247"/>
                  </a:lnTo>
                  <a:lnTo>
                    <a:pt x="50482" y="47649"/>
                  </a:lnTo>
                  <a:lnTo>
                    <a:pt x="59020" y="23972"/>
                  </a:lnTo>
                  <a:lnTo>
                    <a:pt x="66183" y="0"/>
                  </a:lnTo>
                </a:path>
              </a:pathLst>
            </a:custGeom>
            <a:ln w="29112">
              <a:solidFill>
                <a:srgbClr val="0000FF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9" name="object 189"/>
            <p:cNvSpPr/>
            <p:nvPr/>
          </p:nvSpPr>
          <p:spPr>
            <a:xfrm>
              <a:off x="1957985" y="2247967"/>
              <a:ext cx="234474" cy="740978"/>
            </a:xfrm>
            <a:custGeom>
              <a:avLst/>
              <a:gdLst/>
              <a:ahLst/>
              <a:cxnLst/>
              <a:rect l="l" t="t" r="r" b="b"/>
              <a:pathLst>
                <a:path w="163894" h="662939">
                  <a:moveTo>
                    <a:pt x="0" y="662939"/>
                  </a:moveTo>
                  <a:lnTo>
                    <a:pt x="33758" y="607198"/>
                  </a:lnTo>
                  <a:lnTo>
                    <a:pt x="62845" y="555257"/>
                  </a:lnTo>
                  <a:lnTo>
                    <a:pt x="87560" y="506881"/>
                  </a:lnTo>
                  <a:lnTo>
                    <a:pt x="108204" y="461832"/>
                  </a:lnTo>
                  <a:lnTo>
                    <a:pt x="125075" y="419873"/>
                  </a:lnTo>
                  <a:lnTo>
                    <a:pt x="138474" y="380767"/>
                  </a:lnTo>
                  <a:lnTo>
                    <a:pt x="148701" y="344276"/>
                  </a:lnTo>
                  <a:lnTo>
                    <a:pt x="156057" y="310164"/>
                  </a:lnTo>
                  <a:lnTo>
                    <a:pt x="160841" y="278193"/>
                  </a:lnTo>
                  <a:lnTo>
                    <a:pt x="163353" y="248126"/>
                  </a:lnTo>
                  <a:lnTo>
                    <a:pt x="163894" y="219726"/>
                  </a:lnTo>
                  <a:lnTo>
                    <a:pt x="162763" y="192755"/>
                  </a:lnTo>
                  <a:lnTo>
                    <a:pt x="160260" y="166977"/>
                  </a:lnTo>
                  <a:lnTo>
                    <a:pt x="156686" y="142154"/>
                  </a:lnTo>
                  <a:lnTo>
                    <a:pt x="152340" y="118050"/>
                  </a:lnTo>
                  <a:lnTo>
                    <a:pt x="147523" y="94427"/>
                  </a:lnTo>
                  <a:lnTo>
                    <a:pt x="142534" y="71047"/>
                  </a:lnTo>
                  <a:lnTo>
                    <a:pt x="137674" y="47674"/>
                  </a:lnTo>
                  <a:lnTo>
                    <a:pt x="133242" y="24071"/>
                  </a:lnTo>
                  <a:lnTo>
                    <a:pt x="129540" y="0"/>
                  </a:lnTo>
                </a:path>
              </a:pathLst>
            </a:custGeom>
            <a:ln w="29112">
              <a:solidFill>
                <a:srgbClr val="0000FF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1" name="object 188"/>
            <p:cNvSpPr/>
            <p:nvPr/>
          </p:nvSpPr>
          <p:spPr>
            <a:xfrm>
              <a:off x="1774856" y="2185989"/>
              <a:ext cx="82152" cy="128587"/>
            </a:xfrm>
            <a:custGeom>
              <a:avLst/>
              <a:gdLst/>
              <a:ahLst/>
              <a:cxnLst/>
              <a:rect l="l" t="t" r="r" b="b"/>
              <a:pathLst>
                <a:path w="116839" h="182879">
                  <a:moveTo>
                    <a:pt x="116839" y="0"/>
                  </a:moveTo>
                  <a:lnTo>
                    <a:pt x="0" y="139700"/>
                  </a:lnTo>
                  <a:lnTo>
                    <a:pt x="106680" y="182879"/>
                  </a:lnTo>
                  <a:lnTo>
                    <a:pt x="116839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3" name="object 190"/>
            <p:cNvSpPr/>
            <p:nvPr/>
          </p:nvSpPr>
          <p:spPr>
            <a:xfrm>
              <a:off x="2120496" y="2191344"/>
              <a:ext cx="79474" cy="127695"/>
            </a:xfrm>
            <a:custGeom>
              <a:avLst/>
              <a:gdLst/>
              <a:ahLst/>
              <a:cxnLst/>
              <a:rect l="l" t="t" r="r" b="b"/>
              <a:pathLst>
                <a:path w="113030" h="181610">
                  <a:moveTo>
                    <a:pt x="21589" y="0"/>
                  </a:moveTo>
                  <a:lnTo>
                    <a:pt x="0" y="181610"/>
                  </a:lnTo>
                  <a:lnTo>
                    <a:pt x="113030" y="158750"/>
                  </a:lnTo>
                  <a:lnTo>
                    <a:pt x="21589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54" name="object 21"/>
            <p:cNvSpPr txBox="1"/>
            <p:nvPr/>
          </p:nvSpPr>
          <p:spPr>
            <a:xfrm>
              <a:off x="1586436" y="2402421"/>
              <a:ext cx="204775" cy="232172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8924">
                <a:lnSpc>
                  <a:spcPts val="1793"/>
                </a:lnSpc>
                <a:spcBef>
                  <a:spcPts val="89"/>
                </a:spcBef>
              </a:pPr>
              <a:r>
                <a:rPr sz="1700" b="1" dirty="0">
                  <a:solidFill>
                    <a:srgbClr val="0000FF"/>
                  </a:solidFill>
                  <a:latin typeface="Liberation Sans Narrow"/>
                  <a:cs typeface="Liberation Sans Narrow"/>
                </a:rPr>
                <a:t>K</a:t>
              </a:r>
              <a:endParaRPr sz="1700" dirty="0">
                <a:latin typeface="Liberation Sans Narrow"/>
                <a:cs typeface="Liberation Sans Narrow"/>
              </a:endParaRPr>
            </a:p>
          </p:txBody>
        </p:sp>
        <p:sp>
          <p:nvSpPr>
            <p:cNvPr id="55" name="object 22"/>
            <p:cNvSpPr txBox="1"/>
            <p:nvPr/>
          </p:nvSpPr>
          <p:spPr>
            <a:xfrm>
              <a:off x="2196989" y="2411039"/>
              <a:ext cx="214089" cy="232172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8924">
                <a:lnSpc>
                  <a:spcPts val="1793"/>
                </a:lnSpc>
                <a:spcBef>
                  <a:spcPts val="89"/>
                </a:spcBef>
              </a:pPr>
              <a:r>
                <a:rPr sz="1700" b="1" dirty="0">
                  <a:solidFill>
                    <a:srgbClr val="0000FF"/>
                  </a:solidFill>
                  <a:latin typeface="Liberation Sans Narrow"/>
                  <a:cs typeface="Liberation Sans Narrow"/>
                </a:rPr>
                <a:t>π</a:t>
              </a:r>
              <a:endParaRPr sz="1700" dirty="0">
                <a:latin typeface="Liberation Sans Narrow"/>
                <a:cs typeface="Liberation Sans Narrow"/>
              </a:endParaRPr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>
              <a:off x="1" y="-8830"/>
              <a:ext cx="9144000" cy="792360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lIns="91342" tIns="45671" rIns="91342" bIns="45671" anchor="ctr"/>
            <a:lstStyle/>
            <a:p>
              <a:pPr algn="ctr">
                <a:buFontTx/>
                <a:buNone/>
              </a:pPr>
              <a:r>
                <a:rPr lang="en-US" altLang="zh-CN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D meson measurements with ALICE</a:t>
              </a:r>
              <a:endParaRPr lang="fr-FR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  <a:sym typeface="Chalkboard"/>
              </a:endParaRPr>
            </a:p>
          </p:txBody>
        </p:sp>
        <p:cxnSp>
          <p:nvCxnSpPr>
            <p:cNvPr id="16" name="直接箭头连接符 15"/>
            <p:cNvCxnSpPr/>
            <p:nvPr/>
          </p:nvCxnSpPr>
          <p:spPr>
            <a:xfrm>
              <a:off x="736579" y="3220480"/>
              <a:ext cx="651571" cy="11056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627017" y="2643211"/>
              <a:ext cx="1288028" cy="3820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/>
            <p:nvPr/>
          </p:nvCxnSpPr>
          <p:spPr>
            <a:xfrm>
              <a:off x="627017" y="2305986"/>
              <a:ext cx="1061807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3149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6578" y="46939"/>
            <a:ext cx="9144000" cy="6297064"/>
            <a:chOff x="46578" y="46939"/>
            <a:chExt cx="9144000" cy="6297064"/>
          </a:xfrm>
        </p:grpSpPr>
        <p:pic>
          <p:nvPicPr>
            <p:cNvPr id="942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690" y="983669"/>
              <a:ext cx="5814353" cy="4262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532" y="738742"/>
              <a:ext cx="6856510" cy="5026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6362287" y="4986455"/>
              <a:ext cx="2597209" cy="1357547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Muon</a:t>
              </a:r>
              <a:r>
                <a:rPr lang="en-US" altLang="zh-CN" sz="14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spectrometer: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μ-ID via tracks matched with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the trigger system</a:t>
              </a:r>
            </a:p>
            <a:p>
              <a:pPr>
                <a:lnSpc>
                  <a:spcPct val="150000"/>
                </a:lnSpc>
              </a:pP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-4 &lt; η &lt;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307411" y="5997788"/>
              <a:ext cx="2137748" cy="346215"/>
            </a:xfrm>
            <a:prstGeom prst="rect">
              <a:avLst/>
            </a:prstGeom>
          </p:spPr>
          <p:txBody>
            <a:bodyPr wrap="none" lIns="64258" tIns="32129" rIns="64258" bIns="32129"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Trigger Chambers</a:t>
              </a:r>
              <a:endParaRPr lang="zh-CN" alt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183282" y="5997787"/>
              <a:ext cx="1732529" cy="346215"/>
            </a:xfrm>
            <a:prstGeom prst="rect">
              <a:avLst/>
            </a:prstGeom>
          </p:spPr>
          <p:txBody>
            <a:bodyPr wrap="none" lIns="64258" tIns="32129" rIns="64258" bIns="32129"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Dipole Magnet</a:t>
              </a:r>
              <a:endParaRPr lang="zh-CN" alt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362287" y="2931269"/>
              <a:ext cx="2728006" cy="711216"/>
            </a:xfrm>
            <a:prstGeom prst="rect">
              <a:avLst/>
            </a:prstGeom>
          </p:spPr>
          <p:txBody>
            <a:bodyPr wrap="square" lIns="64258" tIns="32129" rIns="64258" bIns="3212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 →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μ +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X, B.R. ~ 11%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D → </a:t>
              </a:r>
              <a:r>
                <a:rPr lang="el-GR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μ + </a:t>
              </a:r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X, B.R. ~ 10%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000424" y="826071"/>
              <a:ext cx="2269621" cy="346215"/>
            </a:xfrm>
            <a:prstGeom prst="rect">
              <a:avLst/>
            </a:prstGeom>
          </p:spPr>
          <p:txBody>
            <a:bodyPr wrap="none" lIns="64258" tIns="32129" rIns="64258" bIns="32129"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Tracking chambers</a:t>
              </a:r>
              <a:endParaRPr lang="zh-CN" altLang="en-US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>
            <a:xfrm flipV="1">
              <a:off x="4670224" y="4411239"/>
              <a:ext cx="638454" cy="17189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V="1">
              <a:off x="2607526" y="4116567"/>
              <a:ext cx="1129573" cy="20135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flipV="1">
              <a:off x="2607525" y="4214792"/>
              <a:ext cx="1669804" cy="19153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flipV="1">
              <a:off x="4670224" y="4411239"/>
              <a:ext cx="442006" cy="17189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H="1">
              <a:off x="3581867" y="1084991"/>
              <a:ext cx="1036711" cy="216006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 flipH="1">
              <a:off x="3933547" y="1084990"/>
              <a:ext cx="685031" cy="21669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>
              <a:off x="4618579" y="1084990"/>
              <a:ext cx="370874" cy="21669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/>
            <p:cNvCxnSpPr/>
            <p:nvPr/>
          </p:nvCxnSpPr>
          <p:spPr>
            <a:xfrm flipH="1">
              <a:off x="4473778" y="1084991"/>
              <a:ext cx="144802" cy="216006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>
              <a:off x="4618581" y="1084992"/>
              <a:ext cx="651530" cy="20299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46578" y="46939"/>
              <a:ext cx="9144000" cy="792360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0">
              <a:scrgbClr r="0" g="0" b="0"/>
            </a:lnRef>
            <a:fillRef idx="1001">
              <a:schemeClr val="dk2"/>
            </a:fillRef>
            <a:effectRef idx="0">
              <a:scrgbClr r="0" g="0" b="0"/>
            </a:effectRef>
            <a:fontRef idx="major"/>
          </p:style>
          <p:txBody>
            <a:bodyPr lIns="91342" tIns="45671" rIns="91342" bIns="45671" anchor="ctr"/>
            <a:lstStyle/>
            <a:p>
              <a:pPr algn="ctr">
                <a:buFontTx/>
                <a:buNone/>
              </a:pPr>
              <a:r>
                <a:rPr lang="en-US" altLang="zh-CN" sz="28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HF decay-</a:t>
              </a:r>
              <a:r>
                <a:rPr lang="en-US" altLang="zh-CN" sz="2800" b="1" dirty="0" err="1" smtClean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muon</a:t>
              </a:r>
              <a:r>
                <a:rPr lang="en-US" altLang="zh-CN" sz="28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 </a:t>
              </a:r>
              <a:r>
                <a:rPr lang="en-US" altLang="zh-CN" sz="28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  <a:sym typeface="Chalkboard"/>
                </a:rPr>
                <a:t>measurements with ALICE</a:t>
              </a:r>
              <a:endParaRPr lang="fr-FR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  <a:sym typeface="Chalkboar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706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Box 2"/>
          <p:cNvSpPr>
            <a:spLocks noChangeArrowheads="1"/>
          </p:cNvSpPr>
          <p:nvPr/>
        </p:nvSpPr>
        <p:spPr bwMode="auto">
          <a:xfrm>
            <a:off x="3405575" y="1096994"/>
            <a:ext cx="2708169" cy="78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4258" tIns="32129" rIns="64258" bIns="32129">
            <a:spAutoFit/>
          </a:bodyPr>
          <a:lstStyle/>
          <a:p>
            <a:pPr algn="ctr"/>
            <a:r>
              <a:rPr lang="en-US" sz="1900" b="1" dirty="0"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D mesons (D</a:t>
            </a:r>
            <a:r>
              <a:rPr lang="en-US" sz="1900" b="1" baseline="30000" dirty="0"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+)</a:t>
            </a:r>
          </a:p>
          <a:p>
            <a:pPr algn="ctr"/>
            <a:r>
              <a:rPr lang="en-US" sz="1400" b="1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JHEP 1201 (2012) 128</a:t>
            </a:r>
            <a:endParaRPr lang="zh-CN" altLang="en-US" sz="1400" b="1" dirty="0">
              <a:solidFill>
                <a:srgbClr val="0000FF"/>
              </a:solidFill>
              <a:ea typeface="ヒラギノ角ゴ ProN W3" charset="0"/>
              <a:cs typeface="ヒラギノ角ゴ ProN W3" charset="0"/>
            </a:endParaRPr>
          </a:p>
          <a:p>
            <a:pPr algn="ctr"/>
            <a:r>
              <a:rPr lang="en-US" sz="1400" b="1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Phys. </a:t>
            </a:r>
            <a:r>
              <a:rPr lang="en-US" sz="1400" b="1" dirty="0" err="1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Lett</a:t>
            </a:r>
            <a:r>
              <a:rPr lang="en-US" sz="1400" b="1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. B 718 (2012) 279 for D</a:t>
            </a:r>
            <a:r>
              <a:rPr lang="en-US" sz="1400" b="1" baseline="30000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+</a:t>
            </a:r>
            <a:r>
              <a:rPr lang="en-US" sz="1400" b="1" baseline="-25000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S</a:t>
            </a:r>
            <a:endParaRPr lang="zh-CN" altLang="en-US" sz="1400" b="1" dirty="0">
              <a:solidFill>
                <a:srgbClr val="0000FF"/>
              </a:solidFill>
            </a:endParaRPr>
          </a:p>
        </p:txBody>
      </p:sp>
      <p:sp>
        <p:nvSpPr>
          <p:cNvPr id="19462" name="矩形 3"/>
          <p:cNvSpPr>
            <a:spLocks noChangeArrowheads="1"/>
          </p:cNvSpPr>
          <p:nvPr/>
        </p:nvSpPr>
        <p:spPr bwMode="auto">
          <a:xfrm>
            <a:off x="6151780" y="1121478"/>
            <a:ext cx="2886522" cy="57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58" tIns="32129" rIns="64258" bIns="32129">
            <a:spAutoFit/>
          </a:bodyPr>
          <a:lstStyle/>
          <a:p>
            <a:pPr algn="ctr"/>
            <a:r>
              <a:rPr lang="en-US" sz="1900" b="1" dirty="0"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HF decay </a:t>
            </a:r>
            <a:r>
              <a:rPr lang="en-US" sz="1900" b="1" dirty="0" err="1"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muons</a:t>
            </a:r>
            <a:endParaRPr lang="en-US" sz="1900" b="1" dirty="0"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algn="ctr"/>
            <a:r>
              <a:rPr lang="en-US" sz="1400" b="1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Phys. </a:t>
            </a:r>
            <a:r>
              <a:rPr lang="en-US" sz="1400" b="1" dirty="0" err="1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Lett</a:t>
            </a:r>
            <a:r>
              <a:rPr lang="en-US" sz="1400" b="1" dirty="0">
                <a:solidFill>
                  <a:srgbClr val="0000FF"/>
                </a:solidFill>
                <a:ea typeface="ヒラギノ角ゴ ProN W3" charset="0"/>
                <a:cs typeface="ヒラギノ角ゴ ProN W3" charset="0"/>
              </a:rPr>
              <a:t>. B 708 (2012) 265</a:t>
            </a:r>
            <a:endParaRPr lang="zh-CN" altLang="en-US" sz="1400" b="1" dirty="0">
              <a:solidFill>
                <a:srgbClr val="0000FF"/>
              </a:solidFill>
            </a:endParaRPr>
          </a:p>
        </p:txBody>
      </p:sp>
      <p:sp>
        <p:nvSpPr>
          <p:cNvPr id="19464" name="TextBox 4"/>
          <p:cNvSpPr>
            <a:spLocks noChangeArrowheads="1"/>
          </p:cNvSpPr>
          <p:nvPr/>
        </p:nvSpPr>
        <p:spPr bwMode="auto">
          <a:xfrm>
            <a:off x="281935" y="1071914"/>
            <a:ext cx="3126506" cy="35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58" tIns="32129" rIns="64258" bIns="32129">
            <a:spAutoFit/>
          </a:bodyPr>
          <a:lstStyle/>
          <a:p>
            <a:pPr algn="ctr"/>
            <a:r>
              <a:rPr lang="en-US" sz="1900" b="1" dirty="0"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HF decay electrons</a:t>
            </a:r>
            <a:endParaRPr lang="zh-CN" altLang="en-US" sz="1900" b="1" dirty="0"/>
          </a:p>
        </p:txBody>
      </p:sp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71" y="1697994"/>
            <a:ext cx="3456033" cy="4683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941594" y="1420126"/>
            <a:ext cx="1764088" cy="281293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PLB 708(2012)2659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228" y="1957335"/>
            <a:ext cx="5615033" cy="304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9460" name="TextBox 1"/>
          <p:cNvSpPr>
            <a:spLocks noChangeArrowheads="1"/>
          </p:cNvSpPr>
          <p:nvPr/>
        </p:nvSpPr>
        <p:spPr bwMode="auto">
          <a:xfrm>
            <a:off x="3233447" y="5003426"/>
            <a:ext cx="5836667" cy="163454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4258" tIns="32129" rIns="64258" bIns="32129">
            <a:spAutoFit/>
          </a:bodyPr>
          <a:lstStyle/>
          <a:p>
            <a:pPr marL="240968" indent="-240968">
              <a:buFont typeface="Wingdings" pitchFamily="2" charset="2"/>
              <a:buChar char="n"/>
            </a:pPr>
            <a:r>
              <a:rPr lang="en-US" i="1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p</a:t>
            </a:r>
            <a:r>
              <a:rPr lang="en-US" baseline="-25000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-differential cross-section in all channels measured</a:t>
            </a:r>
            <a:endParaRPr lang="zh-CN" altLang="en-US" dirty="0">
              <a:solidFill>
                <a:srgbClr val="000000"/>
              </a:solidFill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marL="240968" indent="-240968">
              <a:buFont typeface="Wingdings" pitchFamily="2" charset="2"/>
              <a:buChar char="n"/>
            </a:pP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pQCD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-based calculations (FONLL, GM-VFNS, </a:t>
            </a:r>
            <a:r>
              <a:rPr lang="en-US" i="1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k</a:t>
            </a:r>
            <a:r>
              <a:rPr lang="en-US" b="1" baseline="-25000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</a:t>
            </a:r>
            <a:r>
              <a:rPr lang="en-US" b="1" baseline="-25000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-factorization) compatible with data</a:t>
            </a:r>
            <a:endParaRPr lang="zh-CN" altLang="en-US" dirty="0">
              <a:solidFill>
                <a:srgbClr val="000000"/>
              </a:solidFill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marL="240968" indent="-240968"/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   </a:t>
            </a:r>
          </a:p>
          <a:p>
            <a:pPr marL="240968" indent="-240968"/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   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FONLL</a:t>
            </a:r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: JHEP 1210 (2012)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137</a:t>
            </a:r>
            <a:endParaRPr lang="en-US" sz="1200" dirty="0">
              <a:solidFill>
                <a:srgbClr val="0000FF"/>
              </a:solidFill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marL="240968" indent="-240968"/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  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GM-VFNS</a:t>
            </a:r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: Eur. Phys. J. C 72 (2012)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2082</a:t>
            </a:r>
            <a:endParaRPr lang="en-US" sz="1200" dirty="0">
              <a:solidFill>
                <a:srgbClr val="0000FF"/>
              </a:solidFill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marL="240968" indent="-240968"/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   </a:t>
            </a:r>
            <a:r>
              <a:rPr lang="en-US" sz="1200" i="1" dirty="0" err="1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k</a:t>
            </a:r>
            <a:r>
              <a:rPr lang="en-US" sz="1200" baseline="-25000" dirty="0" err="1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factorization: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arXiv:1301.3033</a:t>
            </a:r>
            <a:endParaRPr lang="zh-CN" altLang="en-US" sz="1200" dirty="0">
              <a:solidFill>
                <a:srgbClr val="000000"/>
              </a:solidFill>
              <a:latin typeface="Chalkboard Bold" charset="0"/>
              <a:sym typeface="Chalkboard Bold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08441" y="210461"/>
            <a:ext cx="4328150" cy="49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45000"/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open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HF </a:t>
            </a:r>
            <a:r>
              <a:rPr lang="en-US" altLang="zh-CN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p</a:t>
            </a:r>
            <a:r>
              <a:rPr lang="en-US" altLang="zh-CN" sz="2800" b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T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 spectra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  </a:t>
            </a:r>
            <a:endParaRPr lang="en-US" altLang="zh-CN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halkboard Bold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1"/>
              <p:cNvSpPr>
                <a:spLocks noChangeArrowheads="1"/>
              </p:cNvSpPr>
              <p:nvPr/>
            </p:nvSpPr>
            <p:spPr bwMode="auto">
              <a:xfrm>
                <a:off x="0" y="10551"/>
                <a:ext cx="3341077" cy="714653"/>
              </a:xfrm>
              <a:prstGeom prst="rect">
                <a:avLst/>
              </a:prstGeom>
              <a:solidFill>
                <a:srgbClr val="FF0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lvl="0" algn="ctr">
                  <a:lnSpc>
                    <a:spcPct val="93000"/>
                  </a:lnSpc>
                  <a:buSzPct val="45000"/>
                </a:pPr>
                <a:r>
                  <a:rPr lang="en-US" altLang="zh-CN" sz="2000" b="1" i="1" dirty="0">
                    <a:latin typeface="Arial" pitchFamily="34" charset="0"/>
                    <a:cs typeface="Arial" pitchFamily="34" charset="0"/>
                    <a:sym typeface="Times" pitchFamily="18" charset="0"/>
                  </a:rPr>
                  <a:t>pp 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altLang="zh-CN" sz="2000" b="1" dirty="0" smtClean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7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altLang="zh-CN" sz="2000" b="1" dirty="0"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</a:t>
                </a:r>
                <a:endParaRPr lang="en-US" altLang="zh-CN" sz="2000" b="1" dirty="0"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0551"/>
                <a:ext cx="3341077" cy="7146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562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I:\20121220-原分区2文件\原分区2文件\9-4-33-办公室台式机\学术会议\2013\成都_10th_QGP_phase_transition_and_RHIP\周代翠\Heavy_Flavor_Figues\pic\OPEN Heavy\P7_ 1517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" y="1385219"/>
            <a:ext cx="3258220" cy="340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3" descr="I:\20121220-原分区2文件\原分区2文件\9-4-33-办公室台式机\学术会议\2013\成都_10th_QGP_phase_transition_and_RHIP\周代翠\Heavy_Flavor_Figues\pic\OPEN Heavy\P7_33002.gif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841" y="1808266"/>
            <a:ext cx="3293938" cy="293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21509" name="Picture 3" descr="I:\20121220-原分区2文件\原分区2文件\9-4-33-办公室台式机\学术会议\2013\成都_10th_QGP_phase_transition_and_RHIP\周代翠\Heavy_Flavor_Figues\pic\OPEN Heavy\ALI−PREL-16725-2012-Jun-14-Fig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959" y="1948904"/>
            <a:ext cx="2942332" cy="283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2"/>
          <p:cNvSpPr>
            <a:spLocks noChangeArrowheads="1"/>
          </p:cNvSpPr>
          <p:nvPr/>
        </p:nvSpPr>
        <p:spPr bwMode="auto">
          <a:xfrm>
            <a:off x="42570" y="4997391"/>
            <a:ext cx="9074667" cy="168584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64258" tIns="32129" rIns="64258" bIns="32129">
            <a:spAutoFit/>
          </a:bodyPr>
          <a:lstStyle/>
          <a:p>
            <a:pPr marL="240968" indent="-240968">
              <a:buFont typeface="Wingdings" pitchFamily="2" charset="2"/>
              <a:buChar char="n"/>
            </a:pP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pQCD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-based  </a:t>
            </a:r>
            <a:r>
              <a:rPr lang="en-US" dirty="0" smtClean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calculations</a:t>
            </a:r>
            <a:r>
              <a:rPr lang="en-US" altLang="zh-CN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compatible with data;</a:t>
            </a:r>
            <a:r>
              <a:rPr lang="en-US" sz="1200" dirty="0" smtClean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</a:t>
            </a:r>
          </a:p>
          <a:p>
            <a:r>
              <a:rPr lang="en-US" sz="1200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                                                                         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FONLL</a:t>
            </a:r>
            <a:r>
              <a:rPr lang="en-US" sz="1200" dirty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: JHEP 1210 (2012) 137], [GM-VFNS: Eur. Phys. J. C 72(2012) </a:t>
            </a:r>
            <a:r>
              <a:rPr lang="en-US" sz="1200" dirty="0" smtClean="0">
                <a:solidFill>
                  <a:srgbClr val="0000FF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2082</a:t>
            </a:r>
          </a:p>
          <a:p>
            <a:pPr marL="240968" indent="-240968">
              <a:spcAft>
                <a:spcPts val="421"/>
              </a:spcAft>
              <a:buFont typeface="Wingdings" pitchFamily="2" charset="2"/>
              <a:buChar char="n"/>
            </a:pPr>
            <a:r>
              <a:rPr lang="en-US" dirty="0" smtClean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HF 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decay-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muon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data used as reference for 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Pb-Pb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collisions at 2.76 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TeV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; </a:t>
            </a:r>
            <a:endParaRPr lang="zh-CN" altLang="en-US" dirty="0">
              <a:solidFill>
                <a:srgbClr val="000000"/>
              </a:solidFill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marL="240968" indent="-240968">
              <a:buFont typeface="Wingdings" pitchFamily="2" charset="2"/>
              <a:buChar char="n"/>
            </a:pP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For other channels (and p-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Pb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at 5.02 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TeV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),  an extrapolation based on 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pQCD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calculations is performed due to the limited statistics in pp collisions at 2.76 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TeV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.</a:t>
            </a:r>
            <a:endParaRPr lang="zh-CN" altLang="en-US" dirty="0">
              <a:solidFill>
                <a:srgbClr val="000000"/>
              </a:solidFill>
              <a:latin typeface="Chalkboard Bold" charset="0"/>
              <a:ea typeface="ヒラギノ角ゴ ProN W3" charset="0"/>
              <a:cs typeface="ヒラギノ角ゴ ProN W3" charset="0"/>
              <a:sym typeface="Chalkboard Bold" charset="0"/>
            </a:endParaRPr>
          </a:p>
          <a:p>
            <a:pPr marL="240968" indent="-240968"/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   </a:t>
            </a:r>
            <a:r>
              <a:rPr lang="en-US" dirty="0" smtClean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data 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at 2.76 </a:t>
            </a:r>
            <a:r>
              <a:rPr lang="en-US" dirty="0" err="1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TeV</a:t>
            </a:r>
            <a:r>
              <a:rPr lang="en-US" dirty="0">
                <a:solidFill>
                  <a:srgbClr val="000000"/>
                </a:solidFill>
                <a:latin typeface="Chalkboard Bold" charset="0"/>
                <a:ea typeface="ヒラギノ角ゴ ProN W3" charset="0"/>
                <a:cs typeface="ヒラギノ角ゴ ProN W3" charset="0"/>
                <a:sym typeface="Chalkboard Bold" charset="0"/>
              </a:rPr>
              <a:t> used to test the scaling</a:t>
            </a:r>
            <a:endParaRPr lang="zh-CN" altLang="en-US" dirty="0">
              <a:solidFill>
                <a:srgbClr val="000000"/>
              </a:solidFill>
              <a:latin typeface="Chalkboard Bold" charset="0"/>
              <a:sym typeface="Chalkboard Bold" charset="0"/>
            </a:endParaRPr>
          </a:p>
        </p:txBody>
      </p:sp>
      <p:sp>
        <p:nvSpPr>
          <p:cNvPr id="21511" name="矩形 5"/>
          <p:cNvSpPr>
            <a:spLocks/>
          </p:cNvSpPr>
          <p:nvPr/>
        </p:nvSpPr>
        <p:spPr bwMode="auto">
          <a:xfrm>
            <a:off x="467848" y="836046"/>
            <a:ext cx="2876356" cy="642938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bevel/>
            <a:headEnd/>
            <a:tailEnd/>
          </a:ln>
        </p:spPr>
        <p:txBody>
          <a:bodyPr lIns="64258" tIns="32129" rIns="64258" bIns="32129"/>
          <a:lstStyle/>
          <a:p>
            <a:pPr algn="ctr">
              <a:lnSpc>
                <a:spcPts val="2108"/>
              </a:lnSpc>
            </a:pPr>
            <a:r>
              <a:rPr lang="en-US" sz="1900" b="1" dirty="0">
                <a:solidFill>
                  <a:srgbClr val="000000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charmed hadrons: D</a:t>
            </a:r>
            <a:r>
              <a:rPr lang="en-US" sz="1900" b="1" baseline="30000" dirty="0">
                <a:solidFill>
                  <a:srgbClr val="000000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0</a:t>
            </a:r>
            <a:endParaRPr lang="zh-CN" altLang="en-US" sz="1900" b="1" baseline="30000" dirty="0">
              <a:solidFill>
                <a:srgbClr val="000000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812"/>
              </a:lnSpc>
            </a:pPr>
            <a:r>
              <a:rPr lang="en-US" sz="1200" b="1" dirty="0">
                <a:solidFill>
                  <a:srgbClr val="0000FF"/>
                </a:solidFill>
                <a:latin typeface="CMSS8" charset="0"/>
                <a:ea typeface="ヒラギノ角ゴ ProN W3" charset="0"/>
                <a:cs typeface="ヒラギノ角ゴ ProN W3" charset="0"/>
                <a:sym typeface="CMSS8" charset="0"/>
              </a:rPr>
              <a:t>JHEP </a:t>
            </a:r>
            <a:r>
              <a:rPr lang="en-US" sz="1200" b="1" dirty="0">
                <a:solidFill>
                  <a:srgbClr val="0000FF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1207 </a:t>
            </a:r>
            <a:r>
              <a:rPr lang="en-US" sz="1200" b="1" dirty="0">
                <a:solidFill>
                  <a:srgbClr val="0000FF"/>
                </a:solidFill>
                <a:latin typeface="CMSS8" charset="0"/>
                <a:ea typeface="ヒラギノ角ゴ ProN W3" charset="0"/>
                <a:cs typeface="ヒラギノ角ゴ ProN W3" charset="0"/>
                <a:sym typeface="CMSS8" charset="0"/>
              </a:rPr>
              <a:t>(2012) 191</a:t>
            </a:r>
            <a:endParaRPr lang="zh-CN" altLang="en-US" sz="1200" b="1" i="1" dirty="0">
              <a:solidFill>
                <a:srgbClr val="000000"/>
              </a:solidFill>
              <a:latin typeface="Times New Roman" pitchFamily="18" charset="0"/>
              <a:sym typeface="Times New Roman" pitchFamily="18" charset="0"/>
            </a:endParaRPr>
          </a:p>
        </p:txBody>
      </p:sp>
      <p:sp>
        <p:nvSpPr>
          <p:cNvPr id="21512" name="矩形 8"/>
          <p:cNvSpPr>
            <a:spLocks/>
          </p:cNvSpPr>
          <p:nvPr/>
        </p:nvSpPr>
        <p:spPr bwMode="auto">
          <a:xfrm>
            <a:off x="3561832" y="824880"/>
            <a:ext cx="2630909" cy="11240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bevel/>
            <a:headEnd/>
            <a:tailEnd/>
          </a:ln>
        </p:spPr>
        <p:txBody>
          <a:bodyPr lIns="64258" tIns="32129" rIns="64258" bIns="32129"/>
          <a:lstStyle/>
          <a:p>
            <a:pPr algn="ctr">
              <a:lnSpc>
                <a:spcPts val="2108"/>
              </a:lnSpc>
            </a:pPr>
            <a:r>
              <a:rPr lang="en-US" sz="1900" b="1" dirty="0">
                <a:solidFill>
                  <a:srgbClr val="000000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HF decay electrons</a:t>
            </a:r>
            <a:endParaRPr lang="zh-CN" altLang="en-US" sz="1900" b="1" dirty="0">
              <a:solidFill>
                <a:srgbClr val="000000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108"/>
              </a:lnSpc>
            </a:pPr>
            <a:endParaRPr lang="en-US" sz="1200" b="1" dirty="0">
              <a:solidFill>
                <a:srgbClr val="0000CC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108"/>
              </a:lnSpc>
            </a:pPr>
            <a:endParaRPr lang="en-US" sz="1200" b="1" dirty="0">
              <a:solidFill>
                <a:srgbClr val="0000CC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108"/>
              </a:lnSpc>
            </a:pPr>
            <a:r>
              <a:rPr lang="en-US" sz="1200" b="1" dirty="0">
                <a:solidFill>
                  <a:srgbClr val="0000CC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Phys. </a:t>
            </a:r>
            <a:r>
              <a:rPr lang="en-US" sz="1200" b="1" dirty="0" err="1">
                <a:solidFill>
                  <a:srgbClr val="0000CC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Lett</a:t>
            </a:r>
            <a:r>
              <a:rPr lang="en-US" sz="1200" b="1" dirty="0">
                <a:solidFill>
                  <a:srgbClr val="0000CC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. B 721 (2013) 13</a:t>
            </a:r>
            <a:endParaRPr lang="zh-CN" altLang="en-US" sz="1200" b="1" i="1" dirty="0">
              <a:solidFill>
                <a:srgbClr val="0000CC"/>
              </a:solidFill>
              <a:latin typeface="Times New Roman" pitchFamily="18" charset="0"/>
              <a:sym typeface="Times New Roman" pitchFamily="18" charset="0"/>
            </a:endParaRPr>
          </a:p>
        </p:txBody>
      </p:sp>
      <p:sp>
        <p:nvSpPr>
          <p:cNvPr id="21513" name="矩形 9"/>
          <p:cNvSpPr>
            <a:spLocks/>
          </p:cNvSpPr>
          <p:nvPr/>
        </p:nvSpPr>
        <p:spPr bwMode="auto">
          <a:xfrm>
            <a:off x="6357938" y="824880"/>
            <a:ext cx="2770435" cy="112402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bevel/>
            <a:headEnd/>
            <a:tailEnd/>
          </a:ln>
        </p:spPr>
        <p:txBody>
          <a:bodyPr lIns="64258" tIns="32129" rIns="64258" bIns="32129"/>
          <a:lstStyle/>
          <a:p>
            <a:pPr algn="ctr">
              <a:lnSpc>
                <a:spcPts val="2108"/>
              </a:lnSpc>
            </a:pPr>
            <a:r>
              <a:rPr lang="en-US" sz="1900" b="1" dirty="0">
                <a:solidFill>
                  <a:srgbClr val="000000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HF decay </a:t>
            </a:r>
            <a:r>
              <a:rPr lang="en-US" sz="1900" b="1" dirty="0" err="1">
                <a:solidFill>
                  <a:srgbClr val="000000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muons</a:t>
            </a:r>
            <a:endParaRPr lang="en-US" sz="1900" b="1" dirty="0">
              <a:solidFill>
                <a:srgbClr val="000000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108"/>
              </a:lnSpc>
            </a:pPr>
            <a:endParaRPr lang="en-US" sz="1900" b="1" dirty="0">
              <a:solidFill>
                <a:srgbClr val="000000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108"/>
              </a:lnSpc>
            </a:pPr>
            <a:endParaRPr lang="en-US" sz="1900" b="1" dirty="0">
              <a:solidFill>
                <a:srgbClr val="000000"/>
              </a:solidFill>
              <a:latin typeface="CMSSBX10" charset="0"/>
              <a:ea typeface="ヒラギノ角ゴ ProN W3" charset="0"/>
              <a:cs typeface="ヒラギノ角ゴ ProN W3" charset="0"/>
              <a:sym typeface="CMSSBX10" charset="0"/>
            </a:endParaRPr>
          </a:p>
          <a:p>
            <a:pPr algn="ctr">
              <a:lnSpc>
                <a:spcPts val="2108"/>
              </a:lnSpc>
            </a:pPr>
            <a:r>
              <a:rPr lang="en-US" sz="1100" b="1" dirty="0">
                <a:solidFill>
                  <a:srgbClr val="0000CC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Phys. Rev. </a:t>
            </a:r>
            <a:r>
              <a:rPr lang="en-US" sz="1100" b="1" dirty="0" err="1">
                <a:solidFill>
                  <a:srgbClr val="0000CC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Lett</a:t>
            </a:r>
            <a:r>
              <a:rPr lang="en-US" sz="1100" b="1" dirty="0">
                <a:solidFill>
                  <a:srgbClr val="0000CC"/>
                </a:solidFill>
                <a:latin typeface="CMSSBX10" charset="0"/>
                <a:ea typeface="ヒラギノ角ゴ ProN W3" charset="0"/>
                <a:cs typeface="ヒラギノ角ゴ ProN W3" charset="0"/>
                <a:sym typeface="CMSSBX10" charset="0"/>
              </a:rPr>
              <a:t>. 109 (2012) 112301</a:t>
            </a:r>
            <a:endParaRPr lang="zh-CN" altLang="en-US" sz="1100" b="1" i="1" dirty="0">
              <a:solidFill>
                <a:srgbClr val="0000CC"/>
              </a:solidFill>
              <a:latin typeface="Times New Roman" pitchFamily="18" charset="0"/>
              <a:sym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70031" y="121336"/>
            <a:ext cx="4689231" cy="49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45000"/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open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HF </a:t>
            </a:r>
            <a:r>
              <a:rPr lang="en-US" altLang="zh-CN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p</a:t>
            </a:r>
            <a:r>
              <a:rPr lang="en-US" altLang="zh-CN" sz="2800" b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T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spectra   </a:t>
            </a:r>
            <a:endParaRPr lang="en-US" altLang="zh-CN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halkboard Bold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1"/>
              <p:cNvSpPr>
                <a:spLocks noChangeArrowheads="1"/>
              </p:cNvSpPr>
              <p:nvPr/>
            </p:nvSpPr>
            <p:spPr bwMode="auto">
              <a:xfrm>
                <a:off x="0" y="10551"/>
                <a:ext cx="3341077" cy="714653"/>
              </a:xfrm>
              <a:prstGeom prst="rect">
                <a:avLst/>
              </a:prstGeom>
              <a:solidFill>
                <a:srgbClr val="FF0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lvl="0" algn="ctr">
                  <a:lnSpc>
                    <a:spcPct val="93000"/>
                  </a:lnSpc>
                  <a:buSzPct val="45000"/>
                </a:pPr>
                <a:r>
                  <a:rPr lang="en-US" altLang="zh-CN" sz="2000" b="1" i="1" dirty="0">
                    <a:latin typeface="Arial" pitchFamily="34" charset="0"/>
                    <a:cs typeface="Arial" pitchFamily="34" charset="0"/>
                    <a:sym typeface="Times" pitchFamily="18" charset="0"/>
                  </a:rPr>
                  <a:t>pp 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altLang="zh-CN" sz="2000" b="1" dirty="0" smtClean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2.76TeV</a:t>
                </a:r>
                <a:r>
                  <a:rPr lang="en-US" altLang="zh-CN" sz="2000" b="1" dirty="0" smtClean="0"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</a:t>
                </a:r>
                <a:endParaRPr lang="en-US" altLang="zh-CN" sz="2000" b="1" dirty="0"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0551"/>
                <a:ext cx="3341077" cy="71465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761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86833" y="1595251"/>
            <a:ext cx="7073899" cy="2724012"/>
            <a:chOff x="898196" y="2082880"/>
            <a:chExt cx="10334961" cy="4432935"/>
          </a:xfrm>
        </p:grpSpPr>
        <p:pic>
          <p:nvPicPr>
            <p:cNvPr id="10035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196" y="2082880"/>
              <a:ext cx="4631055" cy="4432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35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3493" y="2116504"/>
              <a:ext cx="4749664" cy="43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矩形 3"/>
          <p:cNvSpPr/>
          <p:nvPr/>
        </p:nvSpPr>
        <p:spPr>
          <a:xfrm>
            <a:off x="196448" y="4411238"/>
            <a:ext cx="8746509" cy="2326324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Strong suppression at high </a:t>
            </a:r>
            <a:r>
              <a:rPr lang="en-US" altLang="zh-CN" i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in central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Pb-Pb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collisions relative to the binary scaled pp reference (a factor of about 4 at </a:t>
            </a:r>
            <a:r>
              <a:rPr lang="en-US" altLang="zh-CN" i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= 5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 0-7.5%);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Measured suppression is a final-state effect (</a:t>
            </a:r>
            <a:r>
              <a:rPr lang="en-US" altLang="zh-CN" sz="1900" i="1" kern="0" dirty="0" err="1">
                <a:latin typeface="Arial" panose="020B0604020202020204" pitchFamily="34" charset="0"/>
                <a:cs typeface="Arial" panose="020B0604020202020204" pitchFamily="34" charset="0"/>
                <a:sym typeface="msgothic" charset="0"/>
              </a:rPr>
              <a:t>R</a:t>
            </a:r>
            <a:r>
              <a:rPr lang="en-US" altLang="zh-CN" sz="1900" kern="0" baseline="-25000" dirty="0" err="1">
                <a:latin typeface="Arial" panose="020B0604020202020204" pitchFamily="34" charset="0"/>
                <a:cs typeface="Arial" panose="020B0604020202020204" pitchFamily="34" charset="0"/>
                <a:sym typeface="msgothic" charset="0"/>
              </a:rPr>
              <a:t>pPb</a:t>
            </a:r>
            <a:r>
              <a:rPr lang="en-US" altLang="zh-CN" sz="1900" kern="0" baseline="-25000" dirty="0">
                <a:latin typeface="Arial" panose="020B0604020202020204" pitchFamily="34" charset="0"/>
                <a:cs typeface="Arial" panose="020B0604020202020204" pitchFamily="34" charset="0"/>
                <a:sym typeface="msgothic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close to unity);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Non-prompt J/</a:t>
            </a:r>
            <a:r>
              <a:rPr lang="el-GR" altLang="zh-CN" dirty="0">
                <a:latin typeface="Cambria Math"/>
                <a:ea typeface="Cambria Math"/>
                <a:cs typeface="Arial" panose="020B0604020202020204" pitchFamily="34" charset="0"/>
              </a:rPr>
              <a:t>Ψ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(from B decays) measured by CMS less suppressed than D mesons in central collisions: Indication of 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baseline="-25000" dirty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(D) &lt; 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aseline="-25000" dirty="0"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(J/ψ ← B), consistent with the expectation </a:t>
            </a:r>
            <a:r>
              <a:rPr lang="el-GR" altLang="zh-CN" dirty="0">
                <a:latin typeface="Times New Roman"/>
                <a:cs typeface="Times New Roman"/>
              </a:rPr>
              <a:t>Δ</a:t>
            </a:r>
            <a:r>
              <a:rPr lang="en-US" altLang="zh-CN" i="1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&gt; </a:t>
            </a:r>
            <a:r>
              <a:rPr lang="el-GR" altLang="zh-CN" dirty="0">
                <a:solidFill>
                  <a:srgbClr val="000000"/>
                </a:solidFill>
                <a:latin typeface="Times New Roman"/>
                <a:cs typeface="Times New Roman"/>
              </a:rPr>
              <a:t>Δ </a:t>
            </a:r>
            <a:r>
              <a:rPr lang="en-US" altLang="zh-CN" i="1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(due to the dead cone effect, Phys.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 B 519 (2001) 1999)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[Similar &lt;</a:t>
            </a:r>
            <a:r>
              <a:rPr lang="en-US" altLang="zh-CN" i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&gt; (~10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/c) for D and B </a:t>
            </a:r>
            <a:r>
              <a:rPr lang="en-US" altLang="zh-CN" dirty="0">
                <a:latin typeface="Cambria Math"/>
                <a:ea typeface="Cambria Math"/>
                <a:cs typeface="Arial" panose="020B0604020202020204" pitchFamily="34" charset="0"/>
              </a:rPr>
              <a:t>→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J/</a:t>
            </a:r>
            <a:r>
              <a:rPr lang="el-GR" altLang="zh-CN" dirty="0">
                <a:latin typeface="Arial" panose="020B0604020202020204" pitchFamily="34" charset="0"/>
                <a:ea typeface="Cambria Math"/>
                <a:cs typeface="Arial" panose="020B0604020202020204" pitchFamily="34" charset="0"/>
              </a:rPr>
              <a:t>Ψ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rapidity range slightly different]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36510" y="3513099"/>
            <a:ext cx="863526" cy="248832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200" b="1" dirty="0">
                <a:latin typeface="Arial" pitchFamily="34" charset="0"/>
                <a:cs typeface="Arial" pitchFamily="34" charset="0"/>
              </a:rPr>
              <a:t>D mesons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34703" y="2790548"/>
            <a:ext cx="1795152" cy="248832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2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Non-prompt J/</a:t>
            </a:r>
            <a:r>
              <a:rPr lang="el-GR" altLang="zh-CN" sz="1200" b="1" dirty="0">
                <a:solidFill>
                  <a:srgbClr val="0000CC"/>
                </a:solidFill>
                <a:latin typeface="Times New Roman"/>
                <a:cs typeface="Times New Roman"/>
              </a:rPr>
              <a:t>Ψ</a:t>
            </a:r>
            <a:r>
              <a:rPr lang="en-US" altLang="zh-CN" sz="1200" b="1" dirty="0">
                <a:solidFill>
                  <a:srgbClr val="0000CC"/>
                </a:solidFill>
                <a:latin typeface="Times New Roman"/>
                <a:cs typeface="Times New Roman"/>
              </a:rPr>
              <a:t> from B</a:t>
            </a:r>
            <a:endParaRPr lang="zh-CN" altLang="en-US" sz="12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6515" y="835168"/>
            <a:ext cx="4135046" cy="77759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370384" y="210977"/>
            <a:ext cx="57736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mesons: </a:t>
            </a:r>
            <a:r>
              <a:rPr lang="en-US" altLang="zh-CN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vs </a:t>
            </a:r>
            <a:r>
              <a:rPr lang="en-US" altLang="zh-CN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800" b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centrality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886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50790" y="875183"/>
            <a:ext cx="8928417" cy="3809057"/>
            <a:chOff x="214456" y="1242018"/>
            <a:chExt cx="12698194" cy="5417327"/>
          </a:xfrm>
        </p:grpSpPr>
        <p:pic>
          <p:nvPicPr>
            <p:cNvPr id="10137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456" y="1384400"/>
              <a:ext cx="5466874" cy="5274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3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8434" y="1242018"/>
              <a:ext cx="7064216" cy="5101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矩形 3"/>
          <p:cNvSpPr/>
          <p:nvPr/>
        </p:nvSpPr>
        <p:spPr>
          <a:xfrm>
            <a:off x="88843" y="4656797"/>
            <a:ext cx="8928417" cy="2003878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/>
              <a:t>Strong suppression measured at high </a:t>
            </a:r>
            <a:r>
              <a:rPr lang="en-US" altLang="zh-CN" i="1" dirty="0" err="1"/>
              <a:t>p</a:t>
            </a:r>
            <a:r>
              <a:rPr lang="en-US" altLang="zh-CN" b="1" baseline="-25000" dirty="0" err="1"/>
              <a:t>T</a:t>
            </a:r>
            <a:r>
              <a:rPr lang="en-US" altLang="zh-CN" dirty="0"/>
              <a:t> in the most central </a:t>
            </a:r>
            <a:r>
              <a:rPr lang="en-US" altLang="zh-CN" dirty="0" err="1"/>
              <a:t>Pb-Pb</a:t>
            </a:r>
            <a:r>
              <a:rPr lang="en-US" altLang="zh-CN" dirty="0"/>
              <a:t> collisions (a factor 3-4 in 4 </a:t>
            </a:r>
            <a:r>
              <a:rPr lang="en-US" altLang="zh-CN" i="1" dirty="0"/>
              <a:t>&lt; </a:t>
            </a:r>
            <a:r>
              <a:rPr lang="en-US" altLang="zh-CN" i="1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 &lt; 10 </a:t>
            </a:r>
            <a:r>
              <a:rPr lang="en-US" altLang="zh-CN" dirty="0" err="1"/>
              <a:t>GeV</a:t>
            </a:r>
            <a:r>
              <a:rPr lang="en-US" altLang="zh-CN" dirty="0"/>
              <a:t>/</a:t>
            </a:r>
            <a:r>
              <a:rPr lang="en-US" altLang="zh-CN" i="1" dirty="0"/>
              <a:t>c</a:t>
            </a:r>
            <a:r>
              <a:rPr lang="en-US" altLang="zh-CN" dirty="0"/>
              <a:t>) for both heavy-</a:t>
            </a:r>
            <a:r>
              <a:rPr lang="en-US" altLang="zh-CN" dirty="0" err="1"/>
              <a:t>flavour</a:t>
            </a:r>
            <a:r>
              <a:rPr lang="en-US" altLang="zh-CN" dirty="0"/>
              <a:t> decay electrons (|</a:t>
            </a:r>
            <a:r>
              <a:rPr lang="en-US" altLang="zh-CN" i="1" dirty="0"/>
              <a:t>y</a:t>
            </a:r>
            <a:r>
              <a:rPr lang="en-US" altLang="zh-CN" dirty="0"/>
              <a:t>| &lt; 0.6) and </a:t>
            </a:r>
            <a:r>
              <a:rPr lang="en-US" altLang="zh-CN" dirty="0" err="1"/>
              <a:t>muons</a:t>
            </a:r>
            <a:r>
              <a:rPr lang="en-US" altLang="zh-CN" dirty="0"/>
              <a:t> (2.5 &lt; </a:t>
            </a:r>
            <a:r>
              <a:rPr lang="en-US" altLang="zh-CN" i="1" dirty="0"/>
              <a:t>y </a:t>
            </a:r>
            <a:r>
              <a:rPr lang="en-US" altLang="zh-CN" dirty="0"/>
              <a:t>&lt; 4)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/>
              <a:t>Measured suppression is a final-state effect (</a:t>
            </a:r>
            <a:r>
              <a:rPr lang="en-US" altLang="zh-CN" i="1" dirty="0" err="1"/>
              <a:t>R</a:t>
            </a:r>
            <a:r>
              <a:rPr lang="en-US" altLang="zh-CN" baseline="-25000" dirty="0" err="1"/>
              <a:t>pPb</a:t>
            </a:r>
            <a:r>
              <a:rPr lang="en-US" altLang="zh-CN" dirty="0"/>
              <a:t> close to unity)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/>
              <a:t>Suppression of electrons from beauty-hadron decays observed in </a:t>
            </a:r>
            <a:r>
              <a:rPr lang="en-US" altLang="zh-CN" dirty="0" err="1"/>
              <a:t>Pb-Pb</a:t>
            </a:r>
            <a:r>
              <a:rPr lang="en-US" altLang="zh-CN" dirty="0"/>
              <a:t>:    </a:t>
            </a:r>
            <a:r>
              <a:rPr lang="da-DK" altLang="zh-CN" i="1" dirty="0"/>
              <a:t>R</a:t>
            </a:r>
            <a:r>
              <a:rPr lang="da-DK" altLang="zh-CN" baseline="-25000" dirty="0"/>
              <a:t>AA </a:t>
            </a:r>
            <a:r>
              <a:rPr lang="da-DK" altLang="zh-CN" dirty="0"/>
              <a:t>&lt; 1  for  </a:t>
            </a:r>
            <a:r>
              <a:rPr lang="da-DK" altLang="zh-CN" i="1" dirty="0"/>
              <a:t>p</a:t>
            </a:r>
            <a:r>
              <a:rPr lang="da-DK" altLang="zh-CN" baseline="-25000" dirty="0"/>
              <a:t>T</a:t>
            </a:r>
            <a:r>
              <a:rPr lang="da-DK" altLang="zh-CN" b="1" baseline="-25000" dirty="0"/>
              <a:t> </a:t>
            </a:r>
            <a:r>
              <a:rPr lang="da-DK" altLang="zh-CN" dirty="0"/>
              <a:t>&gt; 3 GeV/</a:t>
            </a:r>
            <a:r>
              <a:rPr lang="da-DK" altLang="zh-CN" i="1" dirty="0"/>
              <a:t>c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dirty="0"/>
              <a:t>Beauty decay electrons are separated exploiting their wider impact parameter distr. and the high precision </a:t>
            </a:r>
            <a:r>
              <a:rPr lang="en-US" altLang="zh-CN" dirty="0" err="1"/>
              <a:t>measurem</a:t>
            </a:r>
            <a:r>
              <a:rPr lang="en-US" altLang="zh-CN" dirty="0"/>
              <a:t>. of the track impact parameter provided by the ITS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95713" y="727847"/>
            <a:ext cx="3498029" cy="411136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2200" b="1" dirty="0">
                <a:solidFill>
                  <a:srgbClr val="0000FF"/>
                </a:solidFill>
                <a:latin typeface="Arial-BoldMT"/>
              </a:rPr>
              <a:t> </a:t>
            </a:r>
            <a:r>
              <a:rPr lang="en-US" altLang="zh-CN" sz="22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c,b</a:t>
            </a:r>
            <a:r>
              <a:rPr lang="en-US" altLang="zh-C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→ e</a:t>
            </a:r>
            <a:r>
              <a:rPr lang="en-US" altLang="zh-CN" sz="2200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altLang="zh-C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 </a:t>
            </a:r>
            <a:r>
              <a:rPr lang="en-US" altLang="zh-CN" sz="2200" dirty="0" err="1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c,b</a:t>
            </a:r>
            <a:r>
              <a:rPr lang="en-US" altLang="zh-CN" sz="2200" dirty="0">
                <a:solidFill>
                  <a:srgbClr val="006600"/>
                </a:solidFill>
                <a:latin typeface="Arial" pitchFamily="34" charset="0"/>
                <a:ea typeface="Cambria Math"/>
                <a:cs typeface="Arial" pitchFamily="34" charset="0"/>
              </a:rPr>
              <a:t>→ </a:t>
            </a:r>
            <a:r>
              <a:rPr lang="el-GR" altLang="zh-CN" sz="2200" dirty="0">
                <a:solidFill>
                  <a:srgbClr val="006600"/>
                </a:solidFill>
                <a:latin typeface="Arial" pitchFamily="34" charset="0"/>
                <a:ea typeface="Cambria Math"/>
                <a:cs typeface="Arial" pitchFamily="34" charset="0"/>
              </a:rPr>
              <a:t>μ</a:t>
            </a:r>
            <a:r>
              <a:rPr lang="en-US" altLang="zh-CN" sz="2200" dirty="0">
                <a:solidFill>
                  <a:srgbClr val="006600"/>
                </a:solidFill>
                <a:latin typeface="Arial" pitchFamily="34" charset="0"/>
                <a:ea typeface="Cambria Math"/>
                <a:cs typeface="Arial" pitchFamily="34" charset="0"/>
              </a:rPr>
              <a:t> </a:t>
            </a:r>
            <a:r>
              <a:rPr lang="en-US" altLang="zh-CN" sz="2200" baseline="30000" dirty="0">
                <a:solidFill>
                  <a:srgbClr val="006600"/>
                </a:solidFill>
                <a:latin typeface="Arial" pitchFamily="34" charset="0"/>
                <a:ea typeface="Cambria Math"/>
                <a:cs typeface="Arial" pitchFamily="34" charset="0"/>
              </a:rPr>
              <a:t>±</a:t>
            </a:r>
            <a:endParaRPr lang="zh-CN" altLang="en-US" sz="2200" baseline="300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69672" y="776959"/>
            <a:ext cx="2652041" cy="411136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b(</a:t>
            </a:r>
            <a:r>
              <a:rPr lang="en-US" altLang="zh-CN" sz="2200" dirty="0">
                <a:solidFill>
                  <a:srgbClr val="FF0000"/>
                </a:solidFill>
                <a:latin typeface="Arial" pitchFamily="34" charset="0"/>
                <a:ea typeface="Cambria Math"/>
                <a:cs typeface="Arial" pitchFamily="34" charset="0"/>
              </a:rPr>
              <a:t>→c</a:t>
            </a:r>
            <a:r>
              <a:rPr lang="en-US" altLang="zh-CN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→ e</a:t>
            </a:r>
            <a:endParaRPr lang="zh-CN" altLang="en-US" sz="2200" baseline="30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3175" y="146036"/>
            <a:ext cx="4976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 decay leptons: </a:t>
            </a:r>
            <a:r>
              <a:rPr lang="en-US" altLang="zh-CN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US" altLang="zh-CN" sz="24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400" b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851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5" t="20294" r="14204" b="705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1691156" y="3059668"/>
            <a:ext cx="7056688" cy="1337668"/>
            <a:chOff x="1691156" y="3059668"/>
            <a:chExt cx="7056688" cy="1337668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773062" y="3462338"/>
              <a:ext cx="5159976" cy="28866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691156" y="3059668"/>
              <a:ext cx="153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Crete, Greece</a:t>
              </a:r>
              <a:endParaRPr lang="zh-CN" altLang="en-US" b="1" dirty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18231" y="3751005"/>
              <a:ext cx="16296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CCNU</a:t>
              </a:r>
            </a:p>
            <a:p>
              <a:pPr algn="ctr"/>
              <a:r>
                <a:rPr lang="en-US" altLang="zh-CN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Wuhan, China</a:t>
              </a:r>
              <a:endParaRPr lang="zh-CN" altLang="en-US" b="1" dirty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4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98" y="1218966"/>
            <a:ext cx="3660190" cy="349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593939" y="4697672"/>
                <a:ext cx="8545465" cy="1817771"/>
              </a:xfrm>
              <a:prstGeom prst="rect">
                <a:avLst/>
              </a:prstGeom>
              <a:noFill/>
            </p:spPr>
            <p:txBody>
              <a:bodyPr wrap="square" lIns="64258" tIns="32129" rIns="64258" bIns="32129">
                <a:spAutoFit/>
              </a:bodyPr>
              <a:lstStyle/>
              <a:p>
                <a:pPr marL="321291" indent="-321291">
                  <a:buFont typeface="Wingdings" pitchFamily="2" charset="2"/>
                  <a:buChar char="Ø"/>
                </a:pPr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D-meson and </a:t>
                </a:r>
                <a14:m>
                  <m:oMath xmlns:m="http://schemas.openxmlformats.org/officeDocument/2006/math">
                    <m:r>
                      <a:rPr lang="zh-CN" altLang="en-US" sz="19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𝜋</m:t>
                    </m:r>
                    <m:r>
                      <a:rPr lang="en-US" altLang="zh-CN" sz="19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meson </a:t>
                </a:r>
                <a:r>
                  <a:rPr lang="en-US" altLang="zh-CN" sz="1900" i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altLang="zh-CN" sz="190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AA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compatible within uncertainties</a:t>
                </a:r>
              </a:p>
              <a:p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➢ Measurement not yet conclusive</a:t>
                </a:r>
              </a:p>
              <a:p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➢ In agreement with models including      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gluons</a:t>
                </a:r>
                <a:r>
                  <a:rPr lang="en-US" altLang="zh-CN" sz="190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&gt;</a:t>
                </a:r>
                <a:r>
                  <a:rPr lang="el-GR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light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&gt;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charm</a:t>
                </a:r>
                <a:endParaRPr lang="en-US" altLang="zh-CN" sz="1900" baseline="-25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zh-CN" sz="1900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</m:t>
                    </m:r>
                  </m:oMath>
                </a14:m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different shapes of the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parton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distributions;</a:t>
                </a:r>
              </a:p>
              <a:p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zh-CN" sz="1900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</m:t>
                    </m:r>
                  </m:oMath>
                </a14:m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different fragmentation functions;</a:t>
                </a:r>
              </a:p>
              <a:p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zh-CN" sz="1900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∎</m:t>
                    </m:r>
                  </m:oMath>
                </a14:m>
                <a:r>
                  <a:rPr lang="en-US" altLang="zh-CN" sz="19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Soft production mechanism for low 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T</a:t>
                </a:r>
                <a:r>
                  <a:rPr lang="en-US" altLang="zh-CN" sz="190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19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𝜋</m:t>
                    </m:r>
                  </m:oMath>
                </a14:m>
                <a:endParaRPr lang="en-US" altLang="zh-CN" sz="19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3" y="6681132"/>
                <a:ext cx="12153550" cy="2585275"/>
              </a:xfrm>
              <a:prstGeom prst="rect">
                <a:avLst/>
              </a:prstGeom>
              <a:blipFill rotWithShape="0">
                <a:blip r:embed="rId3"/>
                <a:stretch>
                  <a:fillRect l="-953" t="-2123" b="-51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 bwMode="auto">
          <a:xfrm>
            <a:off x="5652461" y="5884594"/>
            <a:ext cx="3437831" cy="78579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spcCol="0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617"/>
              </a:lnSpc>
            </a:pPr>
            <a:r>
              <a:rPr lang="en-US" altLang="zh-CN" sz="1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M.Djordjevic</a:t>
            </a:r>
            <a:r>
              <a:rPr lang="en-US" altLang="zh-CN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, arXiv:1307.4098;</a:t>
            </a:r>
          </a:p>
          <a:p>
            <a:pPr>
              <a:lnSpc>
                <a:spcPts val="1617"/>
              </a:lnSpc>
            </a:pPr>
            <a:r>
              <a:rPr lang="en-US" altLang="zh-CN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Wicks, Horowitz, </a:t>
            </a:r>
            <a:r>
              <a:rPr lang="en-US" altLang="zh-CN" sz="1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Djordjevic</a:t>
            </a:r>
            <a:r>
              <a:rPr lang="en-US" altLang="zh-CN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Nucl</a:t>
            </a:r>
            <a:r>
              <a:rPr lang="en-US" altLang="zh-CN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Phys. A</a:t>
            </a:r>
          </a:p>
          <a:p>
            <a:pPr>
              <a:lnSpc>
                <a:spcPts val="1617"/>
              </a:lnSpc>
            </a:pPr>
            <a:r>
              <a:rPr lang="en-US" altLang="zh-CN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872 (2011) 265</a:t>
            </a:r>
            <a:endParaRPr lang="zh-CN" altLang="en-US" sz="1400" dirty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643050" y="823605"/>
                <a:ext cx="7907012" cy="346215"/>
              </a:xfrm>
              <a:prstGeom prst="rect">
                <a:avLst/>
              </a:prstGeom>
            </p:spPr>
            <p:txBody>
              <a:bodyPr wrap="square" lIns="64258" tIns="32129" rIns="64258" bIns="32129">
                <a:spAutoFit/>
              </a:bodyPr>
              <a:lstStyle/>
              <a:p>
                <a:pPr algn="ctr"/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Test:   </a:t>
                </a:r>
                <a:r>
                  <a:rPr lang="el-GR" altLang="zh-CN" dirty="0"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US" altLang="zh-CN" i="1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altLang="zh-CN" baseline="-25000" dirty="0" err="1">
                    <a:latin typeface="Arial" pitchFamily="34" charset="0"/>
                    <a:cs typeface="Arial" pitchFamily="34" charset="0"/>
                  </a:rPr>
                  <a:t>light</a:t>
                </a:r>
                <a:r>
                  <a:rPr lang="en-US" altLang="zh-CN" baseline="-25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&gt; </a:t>
                </a:r>
                <a:r>
                  <a:rPr lang="el-GR" altLang="zh-CN" dirty="0"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US" altLang="zh-CN" i="1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altLang="zh-CN" baseline="-25000" dirty="0" err="1">
                    <a:latin typeface="Arial" pitchFamily="34" charset="0"/>
                    <a:cs typeface="Arial" pitchFamily="34" charset="0"/>
                  </a:rPr>
                  <a:t>charm</a:t>
                </a:r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 &gt;</a:t>
                </a:r>
                <a:r>
                  <a:rPr lang="el-GR" altLang="zh-CN" dirty="0"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US" altLang="zh-CN" i="1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altLang="zh-CN" baseline="-25000" dirty="0" err="1">
                    <a:latin typeface="Arial" pitchFamily="34" charset="0"/>
                    <a:cs typeface="Arial" pitchFamily="34" charset="0"/>
                  </a:rPr>
                  <a:t>beauty</a:t>
                </a:r>
                <a:r>
                  <a:rPr lang="en-US" altLang="zh-CN" baseline="-25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  <a:ea typeface="Cambria Math"/>
                        <a:cs typeface="Arial" pitchFamily="34" charset="0"/>
                        <a:sym typeface="Symbol"/>
                      </a:rPr>
                      <m:t>→</m:t>
                    </m:r>
                  </m:oMath>
                </a14:m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i="1" dirty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altLang="zh-CN" baseline="-25000" dirty="0">
                    <a:latin typeface="Arial" pitchFamily="34" charset="0"/>
                    <a:cs typeface="Arial" pitchFamily="34" charset="0"/>
                  </a:rPr>
                  <a:t>AA</a:t>
                </a:r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zh-CN" altLang="el-GR" i="1">
                        <a:latin typeface="Cambria Math" panose="02040503050406030204" pitchFamily="18" charset="0"/>
                        <a:cs typeface="Arial" pitchFamily="34" charset="0"/>
                      </a:rPr>
                      <m:t>𝜋</m:t>
                    </m:r>
                  </m:oMath>
                </a14:m>
                <a:r>
                  <a:rPr lang="el-GR" altLang="zh-CN" dirty="0">
                    <a:latin typeface="Arial" pitchFamily="34" charset="0"/>
                    <a:cs typeface="Arial" pitchFamily="34" charset="0"/>
                  </a:rPr>
                  <a:t>) &lt; </a:t>
                </a:r>
                <a:r>
                  <a:rPr lang="en-US" altLang="zh-CN" i="1" dirty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altLang="zh-CN" baseline="-25000" dirty="0">
                    <a:latin typeface="Arial" pitchFamily="34" charset="0"/>
                    <a:cs typeface="Arial" pitchFamily="34" charset="0"/>
                  </a:rPr>
                  <a:t>AA</a:t>
                </a:r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(D) &lt; </a:t>
                </a:r>
                <a:r>
                  <a:rPr lang="en-US" altLang="zh-CN" i="1" dirty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n-US" altLang="zh-CN" baseline="-25000" dirty="0">
                    <a:latin typeface="Arial" pitchFamily="34" charset="0"/>
                    <a:cs typeface="Arial" pitchFamily="34" charset="0"/>
                  </a:rPr>
                  <a:t>AA</a:t>
                </a:r>
                <a:r>
                  <a:rPr lang="en-US" altLang="zh-CN" dirty="0">
                    <a:latin typeface="Arial" pitchFamily="34" charset="0"/>
                    <a:cs typeface="Arial" pitchFamily="34" charset="0"/>
                  </a:rPr>
                  <a:t>(B</a:t>
                </a:r>
                <a:r>
                  <a:rPr lang="en-US" altLang="zh-CN" b="1" dirty="0">
                    <a:latin typeface="Arial" pitchFamily="34" charset="0"/>
                    <a:cs typeface="Arial" pitchFamily="34" charset="0"/>
                  </a:rPr>
                  <a:t>)</a:t>
                </a:r>
                <a:endParaRPr lang="zh-CN" alt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560" y="1171349"/>
                <a:ext cx="11245528" cy="492394"/>
              </a:xfrm>
              <a:prstGeom prst="rect">
                <a:avLst/>
              </a:prstGeom>
              <a:blipFill rotWithShape="0">
                <a:blip r:embed="rId5"/>
                <a:stretch>
                  <a:fillRect t="-11111" b="-308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613383" y="2888771"/>
                <a:ext cx="2852878" cy="281293"/>
              </a:xfrm>
              <a:prstGeom prst="rect">
                <a:avLst/>
              </a:prstGeom>
            </p:spPr>
            <p:txBody>
              <a:bodyPr wrap="none" lIns="64258" tIns="32129" rIns="64258" bIns="32129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US" altLang="zh-CN" sz="1400" b="1" baseline="30000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 , D</a:t>
                </a:r>
                <a:r>
                  <a:rPr lang="en-US" altLang="zh-CN" sz="1400" b="1" baseline="30000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+ ,</a:t>
                </a:r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 D*</a:t>
                </a:r>
                <a:r>
                  <a:rPr lang="en-US" altLang="zh-CN" sz="1400" b="1" baseline="30000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+ </a:t>
                </a:r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altLang="zh-CN" sz="1400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𝝅</m:t>
                    </m:r>
                  </m:oMath>
                </a14:m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 and </a:t>
                </a:r>
                <a:r>
                  <a:rPr lang="en-US" altLang="zh-CN" sz="1400" b="1" dirty="0">
                    <a:solidFill>
                      <a:srgbClr val="CC00FF"/>
                    </a:solidFill>
                    <a:latin typeface="Arial" pitchFamily="34" charset="0"/>
                    <a:cs typeface="Arial" pitchFamily="34" charset="0"/>
                  </a:rPr>
                  <a:t>charged </a:t>
                </a:r>
                <a:endParaRPr lang="zh-CN" altLang="en-US" sz="1400" dirty="0">
                  <a:solidFill>
                    <a:srgbClr val="CC00FF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4590" y="4108474"/>
                <a:ext cx="4057426" cy="400061"/>
              </a:xfrm>
              <a:prstGeom prst="rect">
                <a:avLst/>
              </a:prstGeom>
              <a:blipFill rotWithShape="1">
                <a:blip r:embed="rId6"/>
                <a:stretch>
                  <a:fillRect l="-1502" t="-6061" r="-751" b="-27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259567" y="3737050"/>
                <a:ext cx="1139173" cy="281293"/>
              </a:xfrm>
              <a:prstGeom prst="rect">
                <a:avLst/>
              </a:prstGeom>
            </p:spPr>
            <p:txBody>
              <a:bodyPr wrap="none" lIns="64258" tIns="32129" rIns="64258" bIns="32129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US" altLang="zh-CN" sz="1400" b="1" baseline="30000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  with </a:t>
                </a:r>
                <a14:m>
                  <m:oMath xmlns:m="http://schemas.openxmlformats.org/officeDocument/2006/math">
                    <m:r>
                      <a:rPr lang="en-US" altLang="zh-CN" sz="1400" b="1" i="1">
                        <a:solidFill>
                          <a:srgbClr val="0066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𝝅</m:t>
                    </m:r>
                    <m:r>
                      <a:rPr lang="en-US" altLang="zh-CN" sz="1400" b="1" i="1" baseline="30000">
                        <a:solidFill>
                          <a:srgbClr val="006600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±</m:t>
                    </m:r>
                  </m:oMath>
                </a14:m>
                <a:r>
                  <a:rPr lang="en-US" altLang="zh-CN" sz="1400" b="1" dirty="0">
                    <a:solidFill>
                      <a:srgbClr val="FF3333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zh-CN" alt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0272" y="5314915"/>
                <a:ext cx="1620157" cy="400061"/>
              </a:xfrm>
              <a:prstGeom prst="rect">
                <a:avLst/>
              </a:prstGeom>
              <a:blipFill rotWithShape="0">
                <a:blip r:embed="rId7"/>
                <a:stretch>
                  <a:fillRect l="-3759" t="-7692" b="-29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874" y="1215309"/>
            <a:ext cx="3449517" cy="348601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41076" y="23386"/>
            <a:ext cx="4914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mass dependence: </a:t>
            </a:r>
            <a:endParaRPr lang="en-US" altLang="zh-CN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comparing </a:t>
            </a: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D, B with </a:t>
            </a:r>
            <a:r>
              <a:rPr lang="el-GR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mesons</a:t>
            </a:r>
            <a:endParaRPr lang="zh-CN" alt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4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308" y="973407"/>
            <a:ext cx="4117771" cy="400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593940" y="4787657"/>
                <a:ext cx="8152571" cy="1835755"/>
              </a:xfrm>
              <a:prstGeom prst="rect">
                <a:avLst/>
              </a:prstGeom>
            </p:spPr>
            <p:txBody>
              <a:bodyPr wrap="square" lIns="64258" tIns="32129" rIns="64258" bIns="32129">
                <a:spAutoFit/>
              </a:bodyPr>
              <a:lstStyle/>
              <a:p>
                <a:pPr marL="321291" indent="-321291">
                  <a:buFont typeface="Wingdings" panose="05000000000000000000" pitchFamily="2" charset="2"/>
                  <a:buChar char="Ø"/>
                </a:pP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Positive heavy-</a:t>
                </a:r>
                <a:r>
                  <a:rPr lang="en-US" altLang="zh-CN" sz="1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flavour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lepton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900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measured (&gt; 3σ effect) in semi-central collisions and at inter</a:t>
                </a:r>
                <a14:m>
                  <m:oMath xmlns:m="http://schemas.openxmlformats.org/officeDocument/2006/math">
                    <m:r>
                      <a:rPr lang="en-US" altLang="zh-CN" sz="19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mediate </a:t>
                </a:r>
                <a:r>
                  <a:rPr lang="en-US" altLang="zh-CN" sz="19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1900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endParaRPr lang="en-US" altLang="zh-CN" sz="19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640352" lvl="1" indent="-321291">
                  <a:buFont typeface="Arial" panose="020B0604020202020204" pitchFamily="34" charset="0"/>
                  <a:buChar char="•"/>
                </a:pP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Significant interaction of heavy quarks with the medium</a:t>
                </a:r>
              </a:p>
              <a:p>
                <a:pPr marL="640352" lvl="1" indent="-321291">
                  <a:buFont typeface="Arial" panose="020B0604020202020204" pitchFamily="34" charset="0"/>
                  <a:buChar char="•"/>
                </a:pP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Suggest collective motion of low </a:t>
                </a:r>
                <a:r>
                  <a:rPr lang="en-US" altLang="zh-CN" sz="19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1900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heavy quarks (mainly charm) in the expanding fireball </a:t>
                </a:r>
              </a:p>
              <a:p>
                <a:pPr marL="321291" indent="-321291">
                  <a:buFont typeface="Wingdings" panose="05000000000000000000" pitchFamily="2" charset="2"/>
                  <a:buChar char="Ø"/>
                </a:pP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Positive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also measured for D mesons</a:t>
                </a:r>
                <a:endParaRPr lang="zh-CN" altLang="en-US" sz="1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714" y="6809111"/>
                <a:ext cx="11594768" cy="2585275"/>
              </a:xfrm>
              <a:prstGeom prst="rect">
                <a:avLst/>
              </a:prstGeom>
              <a:blipFill rotWithShape="0">
                <a:blip r:embed="rId3"/>
                <a:stretch>
                  <a:fillRect l="-894" t="-2123" b="-5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2803972" y="801967"/>
            <a:ext cx="4469181" cy="454417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2500" b="1" dirty="0">
                <a:latin typeface="Arial-BoldMT"/>
              </a:rPr>
              <a:t> </a:t>
            </a:r>
            <a:r>
              <a:rPr lang="en-US" altLang="zh-CN" sz="2500" dirty="0" err="1">
                <a:latin typeface="Arial-BoldMT"/>
              </a:rPr>
              <a:t>c,b</a:t>
            </a:r>
            <a:r>
              <a:rPr lang="en-US" altLang="zh-CN" sz="2500" dirty="0">
                <a:latin typeface="Arial-BoldMT"/>
              </a:rPr>
              <a:t> </a:t>
            </a:r>
            <a:r>
              <a:rPr lang="en-US" altLang="zh-CN" sz="2500" dirty="0">
                <a:latin typeface="Arial"/>
                <a:cs typeface="Arial"/>
              </a:rPr>
              <a:t>→ e</a:t>
            </a:r>
            <a:r>
              <a:rPr lang="en-US" altLang="zh-CN" sz="2500" baseline="30000" dirty="0">
                <a:latin typeface="Arial"/>
                <a:cs typeface="Arial"/>
              </a:rPr>
              <a:t>±</a:t>
            </a:r>
            <a:r>
              <a:rPr lang="en-US" altLang="zh-CN" sz="2500" dirty="0">
                <a:latin typeface="SymbolMT"/>
              </a:rPr>
              <a:t>;</a:t>
            </a:r>
            <a:r>
              <a:rPr lang="en-US" altLang="zh-CN" sz="2500" dirty="0">
                <a:solidFill>
                  <a:srgbClr val="000000"/>
                </a:solidFill>
                <a:latin typeface="Arial-BoldMT"/>
              </a:rPr>
              <a:t> </a:t>
            </a:r>
            <a:r>
              <a:rPr lang="en-US" altLang="zh-CN" sz="2500" dirty="0" err="1">
                <a:solidFill>
                  <a:srgbClr val="CC00FF"/>
                </a:solidFill>
                <a:latin typeface="Arial-BoldMT"/>
              </a:rPr>
              <a:t>c,b</a:t>
            </a:r>
            <a:r>
              <a:rPr lang="en-US" altLang="zh-CN" sz="2500" dirty="0">
                <a:solidFill>
                  <a:srgbClr val="CC00FF"/>
                </a:solidFill>
                <a:latin typeface="Cambria Math"/>
                <a:ea typeface="Cambria Math"/>
              </a:rPr>
              <a:t>→ </a:t>
            </a:r>
            <a:r>
              <a:rPr lang="el-GR" altLang="zh-CN" sz="2500" dirty="0">
                <a:solidFill>
                  <a:srgbClr val="CC00FF"/>
                </a:solidFill>
                <a:latin typeface="Cambria Math"/>
                <a:ea typeface="Cambria Math"/>
              </a:rPr>
              <a:t>μ</a:t>
            </a:r>
            <a:r>
              <a:rPr lang="en-US" altLang="zh-CN" sz="2500" dirty="0">
                <a:solidFill>
                  <a:srgbClr val="CC00FF"/>
                </a:solidFill>
                <a:latin typeface="Cambria Math"/>
                <a:ea typeface="Cambria Math"/>
              </a:rPr>
              <a:t> </a:t>
            </a:r>
            <a:r>
              <a:rPr lang="en-US" altLang="zh-CN" sz="2500" baseline="30000" dirty="0">
                <a:solidFill>
                  <a:srgbClr val="CC00FF"/>
                </a:solidFill>
                <a:latin typeface="Calisto MT"/>
                <a:ea typeface="Cambria Math"/>
              </a:rPr>
              <a:t>±</a:t>
            </a:r>
            <a:endParaRPr lang="zh-CN" altLang="en-US" sz="2500" baseline="30000" dirty="0">
              <a:solidFill>
                <a:srgbClr val="CC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1"/>
              <p:cNvSpPr txBox="1"/>
              <p:nvPr/>
            </p:nvSpPr>
            <p:spPr bwMode="auto">
              <a:xfrm>
                <a:off x="102819" y="2439021"/>
                <a:ext cx="3314395" cy="3320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64252" tIns="32125" rIns="64252" bIns="32125" rtlCol="0">
                <a:spAutoFit/>
              </a:bodyPr>
              <a:lstStyle/>
              <a:p>
                <a:pPr defTabSz="642583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1700" i="1" ker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 ker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700" i="1" ker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altLang="zh-CN" sz="1700" i="1" kern="0">
                          <a:solidFill>
                            <a:srgbClr val="000000"/>
                          </a:solidFill>
                          <a:latin typeface="Cambria Math"/>
                        </a:rPr>
                        <m:t>=&lt;</m:t>
                      </m:r>
                      <m:r>
                        <m:rPr>
                          <m:sty m:val="p"/>
                        </m:rPr>
                        <a:rPr lang="en-US" altLang="zh-CN" sz="1700" kern="0">
                          <a:solidFill>
                            <a:srgbClr val="000000"/>
                          </a:solidFill>
                          <a:latin typeface="Cambria Math"/>
                        </a:rPr>
                        <m:t>cos</m:t>
                      </m:r>
                      <m:r>
                        <a:rPr lang="en-US" altLang="zh-CN" sz="1700" i="1" kern="0">
                          <a:solidFill>
                            <a:srgbClr val="000000"/>
                          </a:solidFill>
                          <a:latin typeface="Cambria Math"/>
                        </a:rPr>
                        <m:t>2(</m:t>
                      </m:r>
                      <m:r>
                        <a:rPr lang="zh-CN" altLang="en-US" sz="1700" i="1" kern="0">
                          <a:solidFill>
                            <a:srgbClr val="000000"/>
                          </a:solidFill>
                          <a:latin typeface="Cambria Math"/>
                        </a:rPr>
                        <m:t>𝜑</m:t>
                      </m:r>
                      <m:r>
                        <a:rPr lang="en-US" altLang="zh-CN" sz="1700" i="1" kern="0">
                          <a:solidFill>
                            <a:srgbClr val="000000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altLang="zh-CN" sz="1700" i="1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zh-CN" altLang="en-US" sz="1700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Ψ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700" ker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RP</m:t>
                          </m:r>
                        </m:sub>
                      </m:sSub>
                      <m:r>
                        <a:rPr lang="en-US" altLang="zh-CN" sz="1700" i="1" kern="0">
                          <a:solidFill>
                            <a:srgbClr val="000000"/>
                          </a:solidFill>
                          <a:latin typeface="Cambria Math"/>
                        </a:rPr>
                        <m:t>)&gt;</m:t>
                      </m:r>
                    </m:oMath>
                  </m:oMathPara>
                </a14:m>
                <a:endParaRPr lang="zh-CN" altLang="en-US" sz="1700" i="1" kern="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9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6232" y="3468829"/>
                <a:ext cx="4713806" cy="461655"/>
              </a:xfrm>
              <a:prstGeom prst="rect">
                <a:avLst/>
              </a:prstGeom>
              <a:blipFill rotWithShape="1">
                <a:blip r:embed="rId5"/>
                <a:stretch>
                  <a:fillRect b="-1973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3341076" y="250515"/>
                <a:ext cx="540543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HF decay leptons: </a:t>
                </a:r>
                <a14:m>
                  <m:oMath xmlns:m="http://schemas.openxmlformats.org/officeDocument/2006/math">
                    <m:r>
                      <a:rPr lang="en-US" altLang="zh-CN" sz="2000" b="1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𝒗</m:t>
                    </m:r>
                  </m:oMath>
                </a14:m>
                <a:r>
                  <a:rPr lang="en-US" altLang="zh-CN" sz="2000" b="1" baseline="-25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in </a:t>
                </a:r>
                <a:r>
                  <a:rPr lang="en-US" altLang="zh-CN" sz="2000" b="1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Pb-Pb</a:t>
                </a:r>
                <a:r>
                  <a:rPr lang="en-US" altLang="zh-CN" sz="2000" b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</a:t>
                </a:r>
                <a:endParaRPr lang="zh-CN" altLang="en-US" sz="28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076" y="250515"/>
                <a:ext cx="5405435" cy="523220"/>
              </a:xfrm>
              <a:prstGeom prst="rect">
                <a:avLst/>
              </a:prstGeom>
              <a:blipFill rotWithShape="1">
                <a:blip r:embed="rId6"/>
                <a:stretch>
                  <a:fillRect l="-1917" t="-11628" r="-902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928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6782034" y="2232850"/>
            <a:ext cx="2361966" cy="291506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91" tIns="32146" rIns="64291" bIns="32146" numCol="1" rtlCol="0" anchor="t" anchorCtr="0" compatLnSpc="1">
            <a:prstTxWarp prst="textNoShape">
              <a:avLst/>
            </a:prstTxWarp>
          </a:bodyPr>
          <a:lstStyle/>
          <a:p>
            <a:r>
              <a:rPr lang="fr-FR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BAMPS: Phys. Lett. B 717 (2012) 430,</a:t>
            </a:r>
          </a:p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: 1401.3817</a:t>
            </a:r>
          </a:p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POWLANG, Eur. Phys. J. C 71 (2011)1666, </a:t>
            </a:r>
          </a:p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J. Phys. G 38 (2011) 124144</a:t>
            </a:r>
          </a:p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TAMU: arXiv:1401.3817</a:t>
            </a:r>
          </a:p>
          <a:p>
            <a:r>
              <a:rPr lang="fr-FR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MC@ Shq+EPOS: Phys. Rev. C 89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(2014) 014905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  <a:sym typeface="ヒラギノ角ゴ ProN W3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01045" y="5786370"/>
                <a:ext cx="8942957" cy="999263"/>
              </a:xfrm>
              <a:prstGeom prst="rect">
                <a:avLst/>
              </a:prstGeom>
            </p:spPr>
            <p:txBody>
              <a:bodyPr wrap="square" lIns="64258" tIns="32129" rIns="64258" bIns="32129">
                <a:spAutoFit/>
              </a:bodyPr>
              <a:lstStyle/>
              <a:p>
                <a:pPr marL="321291" indent="-321291">
                  <a:buFont typeface="Wingdings" panose="05000000000000000000" pitchFamily="2" charset="2"/>
                  <a:buChar char="Ø"/>
                </a:pP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Reasonable agreement with models including in-medium energy loss.</a:t>
                </a:r>
              </a:p>
              <a:p>
                <a:pPr marL="321291" indent="-321291">
                  <a:spcAft>
                    <a:spcPts val="422"/>
                  </a:spcAft>
                  <a:buFont typeface="Wingdings" panose="05000000000000000000" pitchFamily="2" charset="2"/>
                  <a:buChar char="Ø"/>
                </a:pP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Simultaneous measurement of </a:t>
                </a:r>
                <a:r>
                  <a:rPr lang="en-US" altLang="zh-CN" sz="19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zh-CN" sz="19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AA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allows one to constrain models.</a:t>
                </a:r>
              </a:p>
              <a:p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D-meson </a:t>
                </a:r>
                <a:r>
                  <a:rPr lang="en-US" altLang="zh-CN" sz="1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mesurements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lead to the same conclusion</a:t>
                </a:r>
                <a:endParaRPr lang="zh-CN" altLang="en-US" sz="1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31" y="8229504"/>
                <a:ext cx="12718872" cy="1421174"/>
              </a:xfrm>
              <a:prstGeom prst="rect">
                <a:avLst/>
              </a:prstGeom>
              <a:blipFill rotWithShape="0">
                <a:blip r:embed="rId3"/>
                <a:stretch>
                  <a:fillRect l="-815" t="-3863" b="-10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2411077" y="779876"/>
            <a:ext cx="2062699" cy="411136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2200" b="1" dirty="0">
                <a:solidFill>
                  <a:srgbClr val="0000FF"/>
                </a:solidFill>
                <a:latin typeface="Arial-BoldMT"/>
              </a:rPr>
              <a:t> </a:t>
            </a:r>
            <a:r>
              <a:rPr lang="en-US" altLang="zh-CN" sz="2200" dirty="0" err="1">
                <a:solidFill>
                  <a:srgbClr val="0000FF"/>
                </a:solidFill>
                <a:latin typeface="Arial-BoldMT"/>
              </a:rPr>
              <a:t>c,b</a:t>
            </a:r>
            <a:r>
              <a:rPr lang="en-US" altLang="zh-CN" sz="2200" dirty="0">
                <a:solidFill>
                  <a:srgbClr val="0000FF"/>
                </a:solidFill>
                <a:latin typeface="Arial-BoldMT"/>
              </a:rPr>
              <a:t> </a:t>
            </a:r>
            <a:r>
              <a:rPr lang="en-US" altLang="zh-CN" sz="2200" dirty="0">
                <a:solidFill>
                  <a:srgbClr val="0000FF"/>
                </a:solidFill>
                <a:latin typeface="Arial"/>
                <a:cs typeface="Arial"/>
              </a:rPr>
              <a:t>→ e</a:t>
            </a:r>
            <a:r>
              <a:rPr lang="en-US" altLang="zh-CN" sz="2200" baseline="30000" dirty="0">
                <a:solidFill>
                  <a:srgbClr val="0000FF"/>
                </a:solidFill>
                <a:latin typeface="Arial"/>
                <a:cs typeface="Arial"/>
              </a:rPr>
              <a:t>±</a:t>
            </a:r>
            <a:endParaRPr lang="zh-CN" altLang="en-US" sz="2200" baseline="30000" dirty="0">
              <a:solidFill>
                <a:srgbClr val="0000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6000" y="2942088"/>
            <a:ext cx="4572000" cy="926694"/>
          </a:xfrm>
          <a:prstGeom prst="rect">
            <a:avLst/>
          </a:prstGeom>
        </p:spPr>
        <p:txBody>
          <a:bodyPr lIns="64291" tIns="32146" rIns="64291" bIns="32146">
            <a:spAutoFit/>
          </a:bodyPr>
          <a:lstStyle/>
          <a:p>
            <a:r>
              <a:rPr lang="fr-FR" altLang="zh-CN" sz="800" dirty="0">
                <a:latin typeface="Calibri" panose="020F0502020204030204" pitchFamily="34" charset="0"/>
              </a:rPr>
              <a:t>BAMPS: Phys. Lett. B 717 (2012) 430,</a:t>
            </a:r>
          </a:p>
          <a:p>
            <a:r>
              <a:rPr lang="en-US" altLang="zh-CN" sz="800" dirty="0" err="1">
                <a:latin typeface="Calibri" panose="020F0502020204030204" pitchFamily="34" charset="0"/>
              </a:rPr>
              <a:t>arXiv</a:t>
            </a:r>
            <a:r>
              <a:rPr lang="en-US" altLang="zh-CN" sz="800" dirty="0">
                <a:latin typeface="Calibri" panose="020F0502020204030204" pitchFamily="34" charset="0"/>
              </a:rPr>
              <a:t>: 1401.3817</a:t>
            </a:r>
          </a:p>
          <a:p>
            <a:r>
              <a:rPr lang="en-US" altLang="zh-CN" sz="800" dirty="0">
                <a:latin typeface="Calibri" panose="020F0502020204030204" pitchFamily="34" charset="0"/>
              </a:rPr>
              <a:t>POWLANG, Eur. Phys. J. C 71 (2011)</a:t>
            </a:r>
          </a:p>
          <a:p>
            <a:r>
              <a:rPr lang="en-US" altLang="zh-CN" sz="800" dirty="0">
                <a:latin typeface="Calibri" panose="020F0502020204030204" pitchFamily="34" charset="0"/>
              </a:rPr>
              <a:t>1666, J. Phys. G 38 (2011) 124144</a:t>
            </a:r>
          </a:p>
          <a:p>
            <a:r>
              <a:rPr lang="en-US" altLang="zh-CN" sz="800" dirty="0">
                <a:latin typeface="Calibri" panose="020F0502020204030204" pitchFamily="34" charset="0"/>
              </a:rPr>
              <a:t>TAMU: arXiv:1401.3817</a:t>
            </a:r>
          </a:p>
          <a:p>
            <a:r>
              <a:rPr lang="fr-FR" altLang="zh-CN" sz="800" dirty="0">
                <a:latin typeface="Calibri" panose="020F0502020204030204" pitchFamily="34" charset="0"/>
              </a:rPr>
              <a:t>MC@ Shq+EPOS: Phys. Rev. C 89</a:t>
            </a:r>
          </a:p>
          <a:p>
            <a:r>
              <a:rPr lang="en-US" altLang="zh-CN" sz="800" dirty="0">
                <a:latin typeface="Calibri" panose="020F0502020204030204" pitchFamily="34" charset="0"/>
              </a:rPr>
              <a:t>(2014) 014905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57427" y="1099584"/>
            <a:ext cx="6580989" cy="4651898"/>
            <a:chOff x="1286350" y="1000753"/>
            <a:chExt cx="10143327" cy="7605348"/>
          </a:xfrm>
        </p:grpSpPr>
        <p:pic>
          <p:nvPicPr>
            <p:cNvPr id="10342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476" y="1244705"/>
              <a:ext cx="4389596" cy="4234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1943" y="1000753"/>
              <a:ext cx="4717734" cy="4581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28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350" y="5479520"/>
              <a:ext cx="4618673" cy="3126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29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096" y="5343315"/>
              <a:ext cx="4637246" cy="315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/>
        </p:nvSpPr>
        <p:spPr>
          <a:xfrm>
            <a:off x="2734089" y="3434159"/>
            <a:ext cx="1709789" cy="411136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2200" dirty="0" err="1">
                <a:solidFill>
                  <a:srgbClr val="0000FF"/>
                </a:solidFill>
                <a:latin typeface="Arial-BoldMT"/>
              </a:rPr>
              <a:t>c,b</a:t>
            </a:r>
            <a:r>
              <a:rPr lang="en-US" altLang="zh-CN" sz="2200" dirty="0">
                <a:solidFill>
                  <a:srgbClr val="0000FF"/>
                </a:solidFill>
                <a:latin typeface="Cambria Math"/>
                <a:ea typeface="Cambria Math"/>
              </a:rPr>
              <a:t>→ </a:t>
            </a:r>
            <a:r>
              <a:rPr lang="el-GR" altLang="zh-CN" sz="2200" dirty="0">
                <a:solidFill>
                  <a:srgbClr val="0000FF"/>
                </a:solidFill>
                <a:latin typeface="Cambria Math"/>
                <a:ea typeface="Cambria Math"/>
              </a:rPr>
              <a:t>μ</a:t>
            </a:r>
            <a:r>
              <a:rPr lang="en-US" altLang="zh-CN" sz="2200" dirty="0">
                <a:solidFill>
                  <a:srgbClr val="0000FF"/>
                </a:solidFill>
                <a:latin typeface="Cambria Math"/>
                <a:ea typeface="Cambria Math"/>
              </a:rPr>
              <a:t> </a:t>
            </a:r>
            <a:r>
              <a:rPr lang="en-US" altLang="zh-CN" sz="2200" baseline="30000" dirty="0">
                <a:solidFill>
                  <a:srgbClr val="0000FF"/>
                </a:solidFill>
                <a:latin typeface="Calisto MT"/>
                <a:ea typeface="Cambria Math"/>
              </a:rPr>
              <a:t>±</a:t>
            </a:r>
            <a:endParaRPr lang="zh-CN" altLang="en-US" sz="2200" baseline="30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442426" y="299574"/>
                <a:ext cx="545123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Model comparisons: </a:t>
                </a:r>
                <a:r>
                  <a:rPr lang="en-US" altLang="zh-CN" sz="2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800" baseline="-25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AA</a:t>
                </a:r>
                <a:r>
                  <a:rPr lang="en-US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sz="2800" i="1" dirty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𝒗</m:t>
                    </m:r>
                  </m:oMath>
                </a14:m>
                <a:r>
                  <a:rPr lang="en-US" altLang="zh-CN" sz="2800" baseline="-25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zh-CN" altLang="en-US" sz="28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426" y="299574"/>
                <a:ext cx="5451232" cy="523220"/>
              </a:xfrm>
              <a:prstGeom prst="rect">
                <a:avLst/>
              </a:prstGeom>
              <a:blipFill rotWithShape="1">
                <a:blip r:embed="rId8"/>
                <a:stretch>
                  <a:fillRect l="-2349" t="-11628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3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524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5960" y="1317062"/>
            <a:ext cx="8955224" cy="3290625"/>
            <a:chOff x="122249" y="1384216"/>
            <a:chExt cx="12736319" cy="4680000"/>
          </a:xfrm>
        </p:grpSpPr>
        <p:pic>
          <p:nvPicPr>
            <p:cNvPr id="9728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49" y="1384216"/>
              <a:ext cx="6449999" cy="46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28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9226" y="1384216"/>
              <a:ext cx="6449342" cy="46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矩形 4"/>
          <p:cNvSpPr/>
          <p:nvPr/>
        </p:nvSpPr>
        <p:spPr>
          <a:xfrm>
            <a:off x="593939" y="4640322"/>
            <a:ext cx="8398131" cy="1817771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suppression at forward rapidity, slightly larger than measured at mid-rapidity in central collisions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Suppression measured at the LHC increases with increasing </a:t>
            </a: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9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is smaller than that observed at RHIC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consistent with a significant fraction of J/</a:t>
            </a:r>
            <a:r>
              <a:rPr lang="el-GR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recombination at low </a:t>
            </a: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9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zh-CN" altLang="en-US" sz="19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47337" y="851079"/>
                <a:ext cx="8992069" cy="357035"/>
              </a:xfrm>
              <a:prstGeom prst="rect">
                <a:avLst/>
              </a:prstGeom>
            </p:spPr>
            <p:txBody>
              <a:bodyPr wrap="square" lIns="64258" tIns="32129" rIns="64258" bIns="32129">
                <a:spAutoFit/>
              </a:bodyPr>
              <a:lstStyle/>
              <a:p>
                <a:r>
                  <a:rPr lang="en-US" altLang="zh-CN" sz="19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J/</a:t>
                </a:r>
                <a:r>
                  <a:rPr lang="el-GR" altLang="zh-CN" sz="19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en-US" altLang="zh-CN" sz="19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e</a:t>
                </a:r>
                <a14:m>
                  <m:oMath xmlns:m="http://schemas.openxmlformats.org/officeDocument/2006/math">
                    <m:r>
                      <a:rPr lang="en-US" altLang="zh-CN" sz="1900" i="1" baseline="3000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  <a:sym typeface="Symbol"/>
                      </a:rPr>
                      <m:t>±</m:t>
                    </m:r>
                  </m:oMath>
                </a14:m>
                <a:r>
                  <a:rPr lang="en-US" altLang="zh-CN" sz="1900" baseline="300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9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|y| &lt;0.8;  </a:t>
                </a:r>
                <a:r>
                  <a:rPr lang="en-US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J/</a:t>
                </a:r>
                <a:r>
                  <a:rPr lang="el-GR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en-US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l-GR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</a:t>
                </a:r>
                <a:r>
                  <a:rPr lang="en-US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 </a:t>
                </a:r>
                <a:r>
                  <a:rPr lang="en-US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altLang="zh-CN" sz="1900" baseline="30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±</a:t>
                </a:r>
                <a:r>
                  <a:rPr lang="en-US" altLang="zh-CN" sz="19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 2.5 &lt; y &lt; 4;    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PHENIX: J/</a:t>
                </a:r>
                <a:r>
                  <a:rPr lang="el-GR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Ψ</a:t>
                </a:r>
                <a:r>
                  <a:rPr lang="el-GR" altLang="zh-CN" sz="1900" dirty="0">
                    <a:latin typeface="Arial" panose="020B0604020202020204" pitchFamily="34" charset="0"/>
                    <a:cs typeface="Arial" panose="020B0604020202020204" pitchFamily="34" charset="0"/>
                    <a:sym typeface="Symbol"/>
                  </a:rPr>
                  <a:t>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altLang="zh-CN" sz="19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±</a:t>
                </a:r>
                <a:r>
                  <a:rPr lang="en-US" altLang="zh-CN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, 1.2&lt;|y| &lt; 2.2 </a:t>
                </a:r>
                <a:endParaRPr lang="zh-CN" altLang="en-US" sz="1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546" y="1210423"/>
                <a:ext cx="12788720" cy="507783"/>
              </a:xfrm>
              <a:prstGeom prst="rect">
                <a:avLst/>
              </a:prstGeom>
              <a:blipFill rotWithShape="0">
                <a:blip r:embed="rId4"/>
                <a:stretch>
                  <a:fillRect l="-906" t="-12048" b="-313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434862" y="220137"/>
            <a:ext cx="5704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J/</a:t>
            </a:r>
            <a:r>
              <a:rPr lang="el-GR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</a:t>
            </a:r>
            <a:r>
              <a:rPr lang="en-US" altLang="zh-CN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 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vs centrality and </a:t>
            </a:r>
            <a:r>
              <a:rPr lang="en-US" altLang="zh-CN" sz="2800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800" i="1" baseline="-25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505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402" y="1022518"/>
            <a:ext cx="5761196" cy="418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509301" y="706094"/>
            <a:ext cx="4572000" cy="332042"/>
          </a:xfrm>
          <a:prstGeom prst="rect">
            <a:avLst/>
          </a:prstGeom>
        </p:spPr>
        <p:txBody>
          <a:bodyPr lIns="64258" tIns="32129" rIns="64258" bIns="32129">
            <a:spAutoFit/>
          </a:bodyPr>
          <a:lstStyle/>
          <a:p>
            <a:pPr algn="ctr"/>
            <a:r>
              <a:rPr lang="en-US" altLang="zh-CN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ALICE, Phys. Rev. </a:t>
            </a:r>
            <a:r>
              <a:rPr lang="en-US" altLang="zh-CN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en-US" altLang="zh-CN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111 (2014) 162301</a:t>
            </a:r>
            <a:endParaRPr lang="zh-CN" altLang="en-US" sz="17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674399" y="5197145"/>
                <a:ext cx="6805662" cy="1233477"/>
              </a:xfrm>
              <a:prstGeom prst="rect">
                <a:avLst/>
              </a:prstGeom>
            </p:spPr>
            <p:txBody>
              <a:bodyPr wrap="square" lIns="64258" tIns="32129" rIns="64258" bIns="32129">
                <a:spAutoFit/>
              </a:bodyPr>
              <a:lstStyle/>
              <a:p>
                <a:pPr marL="321291" indent="-321291">
                  <a:buFont typeface="Wingdings" panose="05000000000000000000" pitchFamily="2" charset="2"/>
                  <a:buChar char="Ø"/>
                </a:pPr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altLang="zh-CN" sz="2000" i="1" kern="0">
                            <a:solidFill>
                              <a:srgbClr val="00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in semi-central collisions (20-40% centrality) </a:t>
                </a:r>
              </a:p>
              <a:p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at intermediate 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l-GR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(2.7σ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effect)</a:t>
                </a:r>
              </a:p>
              <a:p>
                <a:pPr marL="321291" indent="-321291">
                  <a:buFont typeface="Wingdings" panose="05000000000000000000" pitchFamily="2" charset="2"/>
                  <a:buChar char="Ø"/>
                </a:pPr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Consistent with a significant fraction of J/</a:t>
                </a:r>
                <a:r>
                  <a:rPr lang="el-GR" altLang="zh-CN" sz="1900" dirty="0">
                    <a:solidFill>
                      <a:srgbClr val="000000"/>
                    </a:solidFill>
                    <a:latin typeface="Cambria Math"/>
                    <a:ea typeface="Cambria Math"/>
                    <a:cs typeface="Arial" panose="020B0604020202020204" pitchFamily="34" charset="0"/>
                  </a:rPr>
                  <a:t>Ψ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from the recombination of charm quarks in a flowing medium</a:t>
                </a:r>
                <a:endParaRPr lang="zh-CN" altLang="en-US" sz="1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1368" y="7391495"/>
                <a:ext cx="9679164" cy="1754278"/>
              </a:xfrm>
              <a:prstGeom prst="rect">
                <a:avLst/>
              </a:prstGeom>
              <a:blipFill rotWithShape="0">
                <a:blip r:embed="rId3"/>
                <a:stretch>
                  <a:fillRect l="-1071" t="-3136" b="-87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3458308" y="205011"/>
            <a:ext cx="56856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pc="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l-GR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elliptic</a:t>
            </a:r>
            <a:r>
              <a:rPr lang="en-US" altLang="zh-CN" sz="2800" spc="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 noChangeArrowheads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xtLst/>
            </p:spPr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Pb-Pb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chemeClr val="bg1"/>
                        </a:solidFill>
                        <a:latin typeface="Cambria Math"/>
                        <a:cs typeface="Symbol"/>
                      </a:rPr>
                      <m:t>√</m:t>
                    </m:r>
                  </m:oMath>
                </a14:m>
                <a:r>
                  <a:rPr lang="en-US" altLang="zh-CN" sz="2000" b="1" i="1" spc="3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= 2.76 </a:t>
                </a:r>
                <a:r>
                  <a:rPr lang="en-US" altLang="zh-CN" sz="2000" b="1" dirty="0" err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r>
                  <a:rPr lang="en-US" sz="2000" b="1" i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  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" y="19543"/>
                <a:ext cx="3341077" cy="7146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051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7142" y="2449177"/>
            <a:ext cx="6994482" cy="3674079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977274" indent="-321291">
              <a:lnSpc>
                <a:spcPct val="95825"/>
              </a:lnSpc>
              <a:spcBef>
                <a:spcPts val="1901"/>
              </a:spcBef>
              <a:buFont typeface="Wingdings" panose="05000000000000000000" pitchFamily="2" charset="2"/>
              <a:buChar char="Ø"/>
            </a:pPr>
            <a:r>
              <a:rPr lang="en-US" altLang="zh-CN" sz="2000" spc="-76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Rapidity shift : 0.465 in the p-beam direction (positively)</a:t>
            </a:r>
          </a:p>
          <a:p>
            <a:pPr marL="977274" indent="-321291">
              <a:lnSpc>
                <a:spcPct val="95825"/>
              </a:lnSpc>
              <a:spcBef>
                <a:spcPts val="1901"/>
              </a:spcBef>
              <a:buFont typeface="Wingdings" panose="05000000000000000000" pitchFamily="2" charset="2"/>
              <a:buChar char="Ø"/>
            </a:pPr>
            <a:r>
              <a:rPr lang="en-US" altLang="zh-CN" sz="2000" spc="-76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000" spc="-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000" spc="-7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configurations:</a:t>
            </a: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</a:t>
            </a: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altLang="zh-CN" sz="2000" spc="-3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000" spc="-1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en-US" altLang="zh-CN" sz="2000" spc="-3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spectrometer</a:t>
            </a:r>
            <a:r>
              <a:rPr lang="en-US" altLang="zh-CN" sz="2000" spc="-96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000" spc="-1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p-going</a:t>
            </a:r>
            <a:r>
              <a:rPr lang="en-US" altLang="zh-CN" sz="2000" spc="-3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-p,</a:t>
            </a:r>
            <a:r>
              <a:rPr lang="en-US" altLang="zh-CN" sz="2000" spc="-4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</a:t>
            </a:r>
            <a:r>
              <a:rPr lang="en-US" altLang="zh-CN" sz="2000" spc="-35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spectrometer</a:t>
            </a:r>
            <a:r>
              <a:rPr lang="en-US" altLang="zh-CN" sz="2000" spc="-89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altLang="zh-CN" sz="2000" spc="-1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Pb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-going</a:t>
            </a:r>
            <a:r>
              <a:rPr lang="en-US" altLang="zh-CN" sz="2000" spc="-46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</a:t>
            </a: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7274">
              <a:lnSpc>
                <a:spcPct val="95825"/>
              </a:lnSpc>
              <a:spcBef>
                <a:spcPts val="70"/>
              </a:spcBef>
            </a:pP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69466" y="812531"/>
            <a:ext cx="5405067" cy="1538506"/>
            <a:chOff x="3848176" y="3831346"/>
            <a:chExt cx="4882386" cy="1396960"/>
          </a:xfrm>
        </p:grpSpPr>
        <p:pic>
          <p:nvPicPr>
            <p:cNvPr id="9318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176" y="4074510"/>
              <a:ext cx="1582458" cy="1017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18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3602" y="3831346"/>
              <a:ext cx="1396960" cy="139696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00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sp>
          <p:nvSpPr>
            <p:cNvPr id="7" name="右箭头 6"/>
            <p:cNvSpPr/>
            <p:nvPr/>
          </p:nvSpPr>
          <p:spPr bwMode="auto">
            <a:xfrm rot="10800000">
              <a:off x="6483571" y="4322319"/>
              <a:ext cx="978408" cy="484632"/>
            </a:xfrm>
            <a:prstGeom prst="rightArrow">
              <a:avLst/>
            </a:prstGeom>
            <a:solidFill>
              <a:srgbClr val="99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zh-CN" altLang="en-US" smtClean="0"/>
            </a:p>
          </p:txBody>
        </p:sp>
        <p:sp>
          <p:nvSpPr>
            <p:cNvPr id="8" name="右箭头 7"/>
            <p:cNvSpPr/>
            <p:nvPr/>
          </p:nvSpPr>
          <p:spPr bwMode="auto">
            <a:xfrm>
              <a:off x="4848062" y="4318016"/>
              <a:ext cx="978408" cy="484632"/>
            </a:xfrm>
            <a:prstGeom prst="rightArrow">
              <a:avLst/>
            </a:prstGeom>
            <a:solidFill>
              <a:srgbClr val="99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zh-CN" altLang="en-US" smtClean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29284" y="3821899"/>
            <a:ext cx="3049706" cy="687566"/>
            <a:chOff x="907776" y="965312"/>
            <a:chExt cx="4337360" cy="977872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6562" y="1082458"/>
              <a:ext cx="932070" cy="599188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00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cxnSp>
          <p:nvCxnSpPr>
            <p:cNvPr id="16" name="直接箭头连接符 15"/>
            <p:cNvCxnSpPr/>
            <p:nvPr/>
          </p:nvCxnSpPr>
          <p:spPr bwMode="auto">
            <a:xfrm>
              <a:off x="3172597" y="1375418"/>
              <a:ext cx="1583603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接箭头连接符 16"/>
            <p:cNvCxnSpPr/>
            <p:nvPr/>
          </p:nvCxnSpPr>
          <p:spPr bwMode="auto">
            <a:xfrm flipH="1" flipV="1">
              <a:off x="1628806" y="1361850"/>
              <a:ext cx="1432566" cy="1133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矩形 17"/>
            <p:cNvSpPr/>
            <p:nvPr/>
          </p:nvSpPr>
          <p:spPr bwMode="auto">
            <a:xfrm>
              <a:off x="4756200" y="965312"/>
              <a:ext cx="488936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</a:rPr>
                <a:t>p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 bwMode="auto">
            <a:xfrm>
              <a:off x="907776" y="1035160"/>
              <a:ext cx="822410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 err="1">
                  <a:solidFill>
                    <a:srgbClr val="000000"/>
                  </a:solidFill>
                </a:rPr>
                <a:t>Pb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0" name="直接箭头连接符 19"/>
            <p:cNvCxnSpPr/>
            <p:nvPr/>
          </p:nvCxnSpPr>
          <p:spPr bwMode="auto">
            <a:xfrm>
              <a:off x="3987872" y="1384400"/>
              <a:ext cx="768328" cy="35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接箭头连接符 20"/>
            <p:cNvCxnSpPr/>
            <p:nvPr/>
          </p:nvCxnSpPr>
          <p:spPr bwMode="auto">
            <a:xfrm>
              <a:off x="3670164" y="1382202"/>
              <a:ext cx="828000" cy="48215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矩形 21"/>
            <p:cNvSpPr/>
            <p:nvPr/>
          </p:nvSpPr>
          <p:spPr bwMode="auto">
            <a:xfrm>
              <a:off x="4686352" y="1381338"/>
              <a:ext cx="488936" cy="56184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l-GR" altLang="zh-CN" sz="2200" b="1" dirty="0">
                  <a:solidFill>
                    <a:srgbClr val="000000"/>
                  </a:solidFill>
                  <a:latin typeface="Arial"/>
                  <a:cs typeface="Arial"/>
                </a:rPr>
                <a:t>μ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017821" y="5344363"/>
            <a:ext cx="3027535" cy="700805"/>
            <a:chOff x="7426190" y="1019394"/>
            <a:chExt cx="4305828" cy="996700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2846" y="1136540"/>
              <a:ext cx="932070" cy="599188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00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cxnSp>
          <p:nvCxnSpPr>
            <p:cNvPr id="25" name="直接箭头连接符 24"/>
            <p:cNvCxnSpPr/>
            <p:nvPr/>
          </p:nvCxnSpPr>
          <p:spPr bwMode="auto">
            <a:xfrm>
              <a:off x="9389069" y="1434046"/>
              <a:ext cx="1583603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接箭头连接符 25"/>
            <p:cNvCxnSpPr/>
            <p:nvPr/>
          </p:nvCxnSpPr>
          <p:spPr bwMode="auto">
            <a:xfrm flipH="1" flipV="1">
              <a:off x="7829512" y="1422716"/>
              <a:ext cx="1432566" cy="1133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矩形 26"/>
            <p:cNvSpPr/>
            <p:nvPr/>
          </p:nvSpPr>
          <p:spPr bwMode="auto">
            <a:xfrm>
              <a:off x="10909608" y="1098224"/>
              <a:ext cx="822410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 err="1">
                  <a:solidFill>
                    <a:srgbClr val="000000"/>
                  </a:solidFill>
                </a:rPr>
                <a:t>Pb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7426190" y="1019394"/>
              <a:ext cx="488936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</a:rPr>
                <a:t>p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9" name="直接箭头连接符 28"/>
            <p:cNvCxnSpPr/>
            <p:nvPr/>
          </p:nvCxnSpPr>
          <p:spPr bwMode="auto">
            <a:xfrm>
              <a:off x="10344040" y="1454248"/>
              <a:ext cx="768328" cy="35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直接箭头连接符 29"/>
            <p:cNvCxnSpPr/>
            <p:nvPr/>
          </p:nvCxnSpPr>
          <p:spPr bwMode="auto">
            <a:xfrm>
              <a:off x="9924952" y="1454248"/>
              <a:ext cx="768328" cy="41010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" name="矩形 30"/>
            <p:cNvSpPr/>
            <p:nvPr/>
          </p:nvSpPr>
          <p:spPr bwMode="auto">
            <a:xfrm>
              <a:off x="11105584" y="1454248"/>
              <a:ext cx="488936" cy="56184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l-GR" altLang="zh-CN" sz="2200" b="1" dirty="0">
                  <a:solidFill>
                    <a:srgbClr val="000000"/>
                  </a:solidFill>
                  <a:latin typeface="Arial"/>
                  <a:cs typeface="Arial"/>
                </a:rPr>
                <a:t>μ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 smtClean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 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3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467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/>
          <p:cNvSpPr/>
          <p:nvPr/>
        </p:nvSpPr>
        <p:spPr>
          <a:xfrm>
            <a:off x="4031770" y="986899"/>
            <a:ext cx="3830725" cy="39371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9A3C57-FBF9-4ABA-9D07-9887A0CA0B81}" type="slidenum">
              <a:rPr lang="zh-CN" altLang="en-US" sz="1300">
                <a:solidFill>
                  <a:srgbClr val="000000">
                    <a:tint val="75000"/>
                  </a:srgbClr>
                </a:solidFill>
              </a:rPr>
              <a:pPr/>
              <a:t>36</a:t>
            </a:fld>
            <a:endParaRPr lang="zh-CN" altLang="en-US" sz="13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object 7"/>
          <p:cNvSpPr/>
          <p:nvPr/>
        </p:nvSpPr>
        <p:spPr>
          <a:xfrm>
            <a:off x="299268" y="1334891"/>
            <a:ext cx="3192272" cy="7189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71283" y="4978891"/>
            <a:ext cx="8992069" cy="178971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marL="287003" marR="275666" indent="-245239">
              <a:lnSpc>
                <a:spcPts val="2039"/>
              </a:lnSpc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Nuclear</a:t>
            </a:r>
            <a:r>
              <a:rPr lang="en-US" altLang="zh-CN" sz="1900" spc="-4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modification</a:t>
            </a:r>
            <a:r>
              <a:rPr lang="en-US" altLang="zh-CN" sz="1900" spc="-67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factor</a:t>
            </a:r>
            <a:r>
              <a:rPr lang="en-US" altLang="zh-CN" sz="1900" spc="-5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spc="3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en-US" altLang="zh-CN" sz="1900" i="1" spc="-3" dirty="0" err="1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lang="en-US" altLang="zh-CN" sz="1900" baseline="-22298" dirty="0" err="1">
                <a:solidFill>
                  <a:prstClr val="black"/>
                </a:solidFill>
                <a:latin typeface="Arial"/>
                <a:cs typeface="Arial"/>
              </a:rPr>
              <a:t>pP</a:t>
            </a:r>
            <a:r>
              <a:rPr lang="en-US" altLang="zh-CN" sz="1900" spc="-3" baseline="-22298" dirty="0" err="1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r>
              <a:rPr lang="en-US" altLang="zh-CN" sz="1900" spc="12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Arial"/>
                <a:cs typeface="Arial"/>
              </a:rPr>
              <a:t>consistent</a:t>
            </a:r>
            <a:r>
              <a:rPr lang="en-US" altLang="zh-CN" sz="1900" spc="-69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Arial"/>
                <a:cs typeface="Arial"/>
              </a:rPr>
              <a:t>with</a:t>
            </a:r>
            <a:r>
              <a:rPr lang="en-US" altLang="zh-CN" sz="1900" spc="-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Arial"/>
                <a:cs typeface="Arial"/>
              </a:rPr>
              <a:t>unity</a:t>
            </a:r>
            <a:r>
              <a:rPr lang="en-US" altLang="zh-CN" sz="1900" spc="-22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within</a:t>
            </a:r>
            <a:r>
              <a:rPr lang="en-US" altLang="zh-CN" sz="1900" spc="-25" dirty="0">
                <a:solidFill>
                  <a:prstClr val="black"/>
                </a:solidFill>
                <a:latin typeface="Arial"/>
                <a:cs typeface="Arial"/>
              </a:rPr>
              <a:t> u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ncertainties in</a:t>
            </a:r>
            <a:r>
              <a:rPr lang="en-US" altLang="zh-CN" sz="1900" spc="-1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the</a:t>
            </a:r>
            <a:r>
              <a:rPr lang="en-US" altLang="zh-CN" sz="1900" spc="-1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region</a:t>
            </a:r>
            <a:r>
              <a:rPr lang="en-US" altLang="zh-CN" sz="1900" spc="-3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i="1" dirty="0" err="1">
                <a:solidFill>
                  <a:prstClr val="black"/>
                </a:solidFill>
                <a:latin typeface="Arial"/>
                <a:cs typeface="Arial"/>
              </a:rPr>
              <a:t>p</a:t>
            </a:r>
            <a:r>
              <a:rPr lang="en-US" altLang="zh-CN" sz="1900" baseline="-22298" dirty="0" err="1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en-US" altLang="zh-CN" sz="1900" spc="122" baseline="-2229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&gt;</a:t>
            </a:r>
            <a:r>
              <a:rPr lang="en-US" altLang="zh-CN" sz="1900" spc="-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2</a:t>
            </a:r>
            <a:r>
              <a:rPr lang="en-US" altLang="zh-CN" sz="1900" spc="-1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 err="1">
                <a:solidFill>
                  <a:prstClr val="black"/>
                </a:solidFill>
                <a:latin typeface="Arial"/>
                <a:cs typeface="Arial"/>
              </a:rPr>
              <a:t>GeV</a:t>
            </a:r>
            <a:r>
              <a:rPr lang="en-US" altLang="zh-CN" sz="1900" spc="3" dirty="0">
                <a:solidFill>
                  <a:prstClr val="black"/>
                </a:solidFill>
                <a:latin typeface="Arial"/>
                <a:cs typeface="Arial"/>
              </a:rPr>
              <a:t>/</a:t>
            </a:r>
            <a:r>
              <a:rPr lang="en-US" altLang="zh-CN" sz="1900" i="1" dirty="0">
                <a:solidFill>
                  <a:prstClr val="black"/>
                </a:solidFill>
                <a:latin typeface="Arial"/>
                <a:cs typeface="Arial"/>
              </a:rPr>
              <a:t>c</a:t>
            </a:r>
            <a:endParaRPr lang="en-US" altLang="zh-CN" sz="19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363051" indent="-321291">
              <a:lnSpc>
                <a:spcPts val="2039"/>
              </a:lnSpc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D-meson </a:t>
            </a:r>
            <a:r>
              <a:rPr lang="en-US" altLang="zh-CN" sz="1900" i="1" dirty="0" err="1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lang="en-US" altLang="zh-CN" sz="1900" baseline="-25000" dirty="0" err="1">
                <a:solidFill>
                  <a:prstClr val="black"/>
                </a:solidFill>
                <a:latin typeface="Arial"/>
                <a:cs typeface="Arial"/>
              </a:rPr>
              <a:t>pPb</a:t>
            </a:r>
            <a:r>
              <a:rPr lang="en-US" altLang="zh-CN" sz="1900" b="1" baseline="-2500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prstClr val="black"/>
                </a:solidFill>
                <a:latin typeface="Arial"/>
                <a:cs typeface="Arial"/>
              </a:rPr>
              <a:t>in agreement with</a:t>
            </a:r>
            <a:r>
              <a:rPr lang="en-US" altLang="zh-CN" sz="1900" baseline="-25000" dirty="0">
                <a:solidFill>
                  <a:prstClr val="black"/>
                </a:solidFill>
                <a:latin typeface="Arial"/>
                <a:cs typeface="Arial"/>
              </a:rPr>
              <a:t>:</a:t>
            </a:r>
          </a:p>
          <a:p>
            <a:pPr marL="684346" indent="-321291">
              <a:lnSpc>
                <a:spcPts val="2039"/>
              </a:lnSpc>
              <a:buFont typeface="Arial" pitchFamily="34" charset="0"/>
              <a:buChar char="•"/>
            </a:pPr>
            <a:r>
              <a:rPr lang="en-US" altLang="zh-CN" dirty="0" err="1">
                <a:solidFill>
                  <a:prstClr val="black"/>
                </a:solidFill>
                <a:latin typeface="Arial"/>
                <a:cs typeface="Arial"/>
              </a:rPr>
              <a:t>Perturbative</a:t>
            </a:r>
            <a:r>
              <a:rPr lang="en-US" altLang="zh-CN" spc="-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QCD calculations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including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EPS09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parameterization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of shadowing</a:t>
            </a:r>
          </a:p>
          <a:p>
            <a:pPr marL="684346" indent="-321291">
              <a:lnSpc>
                <a:spcPts val="2039"/>
              </a:lnSpc>
              <a:buFont typeface="Arial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Color Glass Condensate</a:t>
            </a:r>
            <a:r>
              <a:rPr lang="en-US" altLang="zh-CN" spc="-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(CDG)</a:t>
            </a:r>
            <a:r>
              <a:rPr lang="en-US" altLang="zh-CN" spc="35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predictions</a:t>
            </a:r>
          </a:p>
          <a:p>
            <a:pPr marL="684346" indent="-321291">
              <a:lnSpc>
                <a:spcPts val="2039"/>
              </a:lnSpc>
              <a:buFont typeface="Arial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Model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including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energy</a:t>
            </a:r>
            <a:r>
              <a:rPr lang="en-US" altLang="zh-CN" spc="-6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loss, shadowing</a:t>
            </a:r>
            <a:r>
              <a:rPr lang="en-US" altLang="zh-CN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and</a:t>
            </a:r>
            <a:r>
              <a:rPr lang="en-US" altLang="zh-CN" spc="17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i="1" dirty="0" err="1">
                <a:solidFill>
                  <a:prstClr val="black"/>
                </a:solidFill>
                <a:latin typeface="Arial"/>
                <a:cs typeface="Arial"/>
              </a:rPr>
              <a:t>k</a:t>
            </a:r>
            <a:r>
              <a:rPr lang="en-US" altLang="zh-CN" baseline="-21740" dirty="0" err="1">
                <a:solidFill>
                  <a:prstClr val="black"/>
                </a:solidFill>
                <a:latin typeface="Arial"/>
                <a:cs typeface="Arial"/>
              </a:rPr>
              <a:t>T</a:t>
            </a:r>
            <a:r>
              <a:rPr lang="en-US" altLang="zh-CN" spc="-10" baseline="-2174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Arial"/>
                <a:cs typeface="Arial"/>
              </a:rPr>
              <a:t>broadening </a:t>
            </a:r>
            <a:r>
              <a:rPr lang="zh-CN" altLang="en-US" dirty="0">
                <a:latin typeface="Wingdings"/>
                <a:cs typeface="Wingdings"/>
              </a:rPr>
              <a:t></a:t>
            </a:r>
            <a:r>
              <a:rPr lang="zh-CN" altLang="en-US" spc="283" dirty="0">
                <a:latin typeface="Times New Roman"/>
                <a:cs typeface="Times New Roman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 bwMode="auto">
          <a:xfrm>
            <a:off x="201043" y="3576336"/>
            <a:ext cx="3830727" cy="103134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545"/>
              </a:lnSpc>
            </a:pPr>
            <a:r>
              <a:rPr lang="en-US" altLang="zh-CN" sz="1100" dirty="0">
                <a:solidFill>
                  <a:srgbClr val="000000"/>
                </a:solidFill>
              </a:rPr>
              <a:t>ALICE: arXiv:1405.3452</a:t>
            </a:r>
          </a:p>
          <a:p>
            <a:pPr>
              <a:lnSpc>
                <a:spcPts val="1545"/>
              </a:lnSpc>
            </a:pPr>
            <a:r>
              <a:rPr lang="en-US" altLang="zh-CN" sz="1100" dirty="0">
                <a:solidFill>
                  <a:srgbClr val="0000FF"/>
                </a:solidFill>
              </a:rPr>
              <a:t>CGC: </a:t>
            </a:r>
            <a:r>
              <a:rPr lang="en-US" altLang="zh-CN" sz="1100" dirty="0" err="1">
                <a:solidFill>
                  <a:srgbClr val="0000FF"/>
                </a:solidFill>
              </a:rPr>
              <a:t>H.Fujii</a:t>
            </a:r>
            <a:r>
              <a:rPr lang="en-US" altLang="zh-CN" sz="1100" dirty="0">
                <a:solidFill>
                  <a:srgbClr val="0000FF"/>
                </a:solidFill>
              </a:rPr>
              <a:t> and K. </a:t>
            </a:r>
            <a:r>
              <a:rPr lang="en-US" altLang="zh-CN" sz="1100" dirty="0" err="1">
                <a:solidFill>
                  <a:srgbClr val="0000FF"/>
                </a:solidFill>
              </a:rPr>
              <a:t>Watanable</a:t>
            </a:r>
            <a:r>
              <a:rPr lang="en-US" altLang="zh-CN" sz="1100" dirty="0">
                <a:solidFill>
                  <a:srgbClr val="0000FF"/>
                </a:solidFill>
              </a:rPr>
              <a:t>, </a:t>
            </a:r>
            <a:r>
              <a:rPr lang="en-US" altLang="zh-CN" sz="1100" dirty="0" err="1">
                <a:solidFill>
                  <a:srgbClr val="0000FF"/>
                </a:solidFill>
              </a:rPr>
              <a:t>arXiv</a:t>
            </a:r>
            <a:r>
              <a:rPr lang="en-US" altLang="zh-CN" sz="1100" dirty="0">
                <a:solidFill>
                  <a:srgbClr val="0000FF"/>
                </a:solidFill>
              </a:rPr>
              <a:t>: 1308.1258</a:t>
            </a:r>
          </a:p>
          <a:p>
            <a:pPr>
              <a:lnSpc>
                <a:spcPts val="1545"/>
              </a:lnSpc>
            </a:pPr>
            <a:r>
              <a:rPr lang="en-US" altLang="zh-CN" sz="1100" dirty="0" err="1">
                <a:solidFill>
                  <a:srgbClr val="FF0000"/>
                </a:solidFill>
              </a:rPr>
              <a:t>pQCD</a:t>
            </a:r>
            <a:r>
              <a:rPr lang="en-US" altLang="zh-CN" sz="1100" dirty="0">
                <a:solidFill>
                  <a:srgbClr val="FF0000"/>
                </a:solidFill>
              </a:rPr>
              <a:t> NLO (MNR): </a:t>
            </a:r>
            <a:r>
              <a:rPr lang="en-US" altLang="zh-CN" sz="1100" dirty="0" err="1">
                <a:solidFill>
                  <a:srgbClr val="FF0000"/>
                </a:solidFill>
              </a:rPr>
              <a:t>Nucl</a:t>
            </a:r>
            <a:r>
              <a:rPr lang="en-US" altLang="zh-CN" sz="1100" dirty="0">
                <a:solidFill>
                  <a:srgbClr val="FF0000"/>
                </a:solidFill>
              </a:rPr>
              <a:t>. Phys. B 373 (1992) 295, EPS09:</a:t>
            </a:r>
          </a:p>
          <a:p>
            <a:pPr>
              <a:lnSpc>
                <a:spcPts val="1545"/>
              </a:lnSpc>
            </a:pPr>
            <a:r>
              <a:rPr lang="en-US" altLang="zh-CN" sz="1100" dirty="0">
                <a:solidFill>
                  <a:srgbClr val="FF0000"/>
                </a:solidFill>
              </a:rPr>
              <a:t>K. J. </a:t>
            </a:r>
            <a:r>
              <a:rPr lang="en-US" altLang="zh-CN" sz="1100" dirty="0" err="1">
                <a:solidFill>
                  <a:srgbClr val="FF0000"/>
                </a:solidFill>
              </a:rPr>
              <a:t>Eskola</a:t>
            </a:r>
            <a:r>
              <a:rPr lang="en-US" altLang="zh-CN" sz="1100" dirty="0">
                <a:solidFill>
                  <a:srgbClr val="FF0000"/>
                </a:solidFill>
              </a:rPr>
              <a:t> et al., JHEP 04 (2009) 065</a:t>
            </a:r>
          </a:p>
          <a:p>
            <a:pPr>
              <a:lnSpc>
                <a:spcPts val="1545"/>
              </a:lnSpc>
            </a:pPr>
            <a:r>
              <a:rPr lang="en-US" altLang="zh-CN" sz="1100" dirty="0" err="1">
                <a:solidFill>
                  <a:srgbClr val="00B050"/>
                </a:solidFill>
              </a:rPr>
              <a:t>Vitev</a:t>
            </a:r>
            <a:r>
              <a:rPr lang="en-US" altLang="zh-CN" sz="1100" dirty="0">
                <a:solidFill>
                  <a:srgbClr val="00B050"/>
                </a:solidFill>
              </a:rPr>
              <a:t>: Phys. Rev. C 80461 (2009) 054901</a:t>
            </a:r>
            <a:endParaRPr lang="zh-CN" altLang="en-US" sz="1100" dirty="0">
              <a:solidFill>
                <a:srgbClr val="00B05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47132" y="804842"/>
            <a:ext cx="2484134" cy="357273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900" dirty="0">
                <a:solidFill>
                  <a:srgbClr val="0000FF"/>
                </a:solidFill>
              </a:rPr>
              <a:t>minimum bias collisions</a:t>
            </a:r>
            <a:endParaRPr lang="zh-CN" altLang="en-US" sz="1900" dirty="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947132" y="1513637"/>
            <a:ext cx="1718916" cy="3214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mid-rapidity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60059" y="231912"/>
            <a:ext cx="4084095" cy="49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45000"/>
              <a:buFont typeface="Wingdings" pitchFamily="2" charset="2"/>
              <a:buNone/>
            </a:pP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 Bold" charset="0"/>
              </a:rPr>
              <a:t>D mesons: </a:t>
            </a:r>
            <a:r>
              <a:rPr lang="en-US" altLang="zh-CN" sz="2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" pitchFamily="18" charset="0"/>
              </a:rPr>
              <a:t>R</a:t>
            </a:r>
            <a:r>
              <a:rPr lang="en-US" altLang="zh-CN" sz="2800" b="1" baseline="-6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 Bold" charset="0"/>
              </a:rPr>
              <a:t>pPb</a:t>
            </a:r>
            <a:r>
              <a:rPr lang="en-US" altLang="zh-CN" sz="2800" b="1" baseline="-6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 Bold" charset="0"/>
              </a:rPr>
              <a:t> </a:t>
            </a:r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 Bold" charset="0"/>
              </a:rPr>
              <a:t>vs </a:t>
            </a:r>
            <a:r>
              <a:rPr lang="en-US" altLang="zh-CN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 Bold" charset="0"/>
              </a:rPr>
              <a:t>p</a:t>
            </a:r>
            <a:r>
              <a:rPr lang="en-US" altLang="zh-CN" sz="2800" b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halkboard Bold" charset="0"/>
              </a:rPr>
              <a:t>T</a:t>
            </a:r>
            <a:endParaRPr lang="en-US" altLang="zh-CN" sz="2800" b="1" baseline="-25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halkboard Bold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 smtClean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 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080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/>
          <p:cNvSpPr/>
          <p:nvPr/>
        </p:nvSpPr>
        <p:spPr>
          <a:xfrm>
            <a:off x="452281" y="1071632"/>
            <a:ext cx="8323687" cy="36027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0155" y="4705277"/>
            <a:ext cx="8741914" cy="1525624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i="1" spc="-3" dirty="0" err="1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lang="en-US" altLang="zh-CN" sz="1900" baseline="-22298" dirty="0" err="1">
                <a:solidFill>
                  <a:prstClr val="black"/>
                </a:solidFill>
                <a:latin typeface="Arial"/>
                <a:cs typeface="Arial"/>
              </a:rPr>
              <a:t>pP</a:t>
            </a:r>
            <a:r>
              <a:rPr lang="en-US" altLang="zh-CN" sz="1900" spc="-3" baseline="-22298" dirty="0" err="1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lang="en-US" altLang="zh-CN" sz="1900" spc="-3" baseline="-2229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with unity within uncertainties for electrons from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heavy-</a:t>
            </a: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hadron decays and beauty-hadron decays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i="1" spc="-3" dirty="0" err="1">
                <a:solidFill>
                  <a:prstClr val="black"/>
                </a:solidFill>
                <a:latin typeface="Arial"/>
                <a:cs typeface="Arial"/>
              </a:rPr>
              <a:t>R</a:t>
            </a:r>
            <a:r>
              <a:rPr lang="en-US" altLang="zh-CN" sz="1900" baseline="-22298" dirty="0" err="1">
                <a:solidFill>
                  <a:prstClr val="black"/>
                </a:solidFill>
                <a:latin typeface="Arial"/>
                <a:cs typeface="Arial"/>
              </a:rPr>
              <a:t>pP</a:t>
            </a:r>
            <a:r>
              <a:rPr lang="en-US" altLang="zh-CN" sz="1900" spc="-3" baseline="-22298" dirty="0" err="1">
                <a:solidFill>
                  <a:prstClr val="black"/>
                </a:solidFill>
                <a:latin typeface="Arial"/>
                <a:cs typeface="Arial"/>
              </a:rPr>
              <a:t>b</a:t>
            </a:r>
            <a:r>
              <a:rPr lang="en-US" altLang="zh-CN" sz="1900" spc="-3" baseline="-2229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agreement with </a:t>
            </a: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perturbative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QCD calculations including EPS09 parameterization of shadowing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(separation of beauty decay-electron is based on impact parameter of electron)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5829" y="6230901"/>
            <a:ext cx="7857901" cy="432777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r>
              <a:rPr lang="it-IT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FONLL: M. Cacciari et al., JHEP 007 (1998) 9805, JHEP 006 (2001) 0103</a:t>
            </a:r>
          </a:p>
          <a:p>
            <a:r>
              <a:rPr lang="en-US" altLang="zh-CN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pQCD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NLO (MNR): </a:t>
            </a:r>
            <a:r>
              <a:rPr lang="en-US" altLang="zh-CN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B 373 (1992) 295, EPS09: K. J. </a:t>
            </a:r>
            <a:r>
              <a:rPr lang="en-US" altLang="zh-CN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Eskola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JHEP 04 (2009) 065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819" y="973408"/>
            <a:ext cx="4812964" cy="357035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1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19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b,c</a:t>
            </a:r>
            <a:r>
              <a:rPr lang="en-US" altLang="zh-CN" sz="19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→ e</a:t>
            </a:r>
            <a:r>
              <a:rPr lang="en-US" altLang="zh-CN" sz="1900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altLang="zh-CN" sz="19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TPC+ITS;    </a:t>
            </a:r>
            <a:r>
              <a:rPr lang="en-US" altLang="zh-CN" sz="19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b,c</a:t>
            </a:r>
            <a:r>
              <a:rPr lang="en-US" altLang="zh-CN" sz="19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→e±, </a:t>
            </a:r>
            <a:r>
              <a:rPr lang="en-US" altLang="zh-CN" sz="19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EMCal</a:t>
            </a:r>
            <a:r>
              <a:rPr lang="en-US" altLang="zh-CN" sz="19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altLang="zh-CN" sz="1900" baseline="30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zh-CN" altLang="en-US" sz="1900" baseline="300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61346" y="973408"/>
            <a:ext cx="2946713" cy="357035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1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b → e</a:t>
            </a:r>
            <a:r>
              <a:rPr lang="en-US" altLang="zh-CN" sz="1900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±</a:t>
            </a:r>
            <a:r>
              <a:rPr lang="en-US" altLang="zh-CN" sz="19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TPC+ITS  </a:t>
            </a:r>
            <a:endParaRPr lang="zh-CN" altLang="en-US" sz="19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835322" y="4230854"/>
            <a:ext cx="1718916" cy="3214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Mid-rapidity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60059" y="195212"/>
            <a:ext cx="504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 decay electrons: </a:t>
            </a:r>
            <a:r>
              <a:rPr lang="en-US" altLang="zh-CN" sz="2800" i="1" spc="-3" dirty="0" err="1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R</a:t>
            </a:r>
            <a:r>
              <a:rPr lang="en-US" altLang="zh-CN" sz="2800" baseline="-22298" dirty="0" err="1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pP</a:t>
            </a:r>
            <a:r>
              <a:rPr lang="en-US" altLang="zh-CN" sz="2800" spc="-3" baseline="-22298" dirty="0" err="1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b</a:t>
            </a:r>
            <a:r>
              <a:rPr lang="en-US" altLang="zh-CN" sz="2800" spc="-3" baseline="-22298" dirty="0">
                <a:solidFill>
                  <a:srgbClr val="C00000"/>
                </a:solidFill>
                <a:latin typeface="Times New Roman" panose="02020603050405020304" pitchFamily="18" charset="0"/>
                <a:ea typeface="宋体" pitchFamily="2" charset="-122"/>
                <a:cs typeface="Times New Roman" panose="02020603050405020304" pitchFamily="18" charset="0"/>
                <a:sym typeface="ヒラギノ角ゴ ProN W3" charset="0"/>
              </a:rPr>
              <a:t> 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 </a:t>
            </a:r>
            <a:r>
              <a:rPr lang="en-US" altLang="zh-CN" sz="2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800" i="1" baseline="-250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 smtClean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 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502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595" y="1093801"/>
            <a:ext cx="9053769" cy="3391043"/>
            <a:chOff x="6536" y="1498854"/>
            <a:chExt cx="12876472" cy="4822816"/>
          </a:xfrm>
        </p:grpSpPr>
        <p:pic>
          <p:nvPicPr>
            <p:cNvPr id="942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36" y="1498854"/>
              <a:ext cx="6660000" cy="478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942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3008" y="1536195"/>
              <a:ext cx="6660000" cy="4785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4" name="矩形 3"/>
          <p:cNvSpPr/>
          <p:nvPr/>
        </p:nvSpPr>
        <p:spPr>
          <a:xfrm>
            <a:off x="348378" y="4542098"/>
            <a:ext cx="8594578" cy="1817771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19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pPb</a:t>
            </a:r>
            <a:r>
              <a:rPr lang="en-US" altLang="zh-CN" sz="19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forward rapidity consistent with unity 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uncertainties over the whole measured </a:t>
            </a: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900" b="1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19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backward rapidity 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slightly larger than unity in 2 &lt; </a:t>
            </a:r>
            <a:r>
              <a:rPr lang="en-US" altLang="zh-CN" sz="1900" i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 &lt; 4 </a:t>
            </a:r>
            <a:r>
              <a:rPr lang="en-US" altLang="zh-CN" sz="1900" dirty="0" err="1">
                <a:latin typeface="Arial" panose="020B0604020202020204" pitchFamily="34" charset="0"/>
                <a:cs typeface="Arial" panose="020B0604020202020204" pitchFamily="34" charset="0"/>
              </a:rPr>
              <a:t>GeV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CN" sz="1900" i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and close to unity at higher </a:t>
            </a:r>
            <a:r>
              <a:rPr lang="en-US" altLang="zh-CN" sz="1900" i="1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9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altLang="zh-CN" sz="19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19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agreement with </a:t>
            </a: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perturbative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QCD calculations including EPS09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parameterization</a:t>
            </a:r>
            <a:endParaRPr lang="zh-CN" alt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5847" y="6424826"/>
            <a:ext cx="6857422" cy="249551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r>
              <a:rPr lang="en-US" altLang="zh-CN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pQCD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NLO (MNR): </a:t>
            </a:r>
            <a:r>
              <a:rPr lang="en-US" altLang="zh-CN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Phys. B 373 (1992) 295, EPS09: K. J. </a:t>
            </a:r>
            <a:r>
              <a:rPr lang="en-US" altLang="zh-CN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Eskola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JHEP 04 (2009) 065</a:t>
            </a:r>
            <a:endParaRPr lang="zh-CN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38280" y="678739"/>
            <a:ext cx="3049706" cy="687566"/>
            <a:chOff x="907776" y="965312"/>
            <a:chExt cx="4337360" cy="97787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6562" y="1082458"/>
              <a:ext cx="932070" cy="599188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00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cxnSp>
          <p:nvCxnSpPr>
            <p:cNvPr id="8" name="直接箭头连接符 7"/>
            <p:cNvCxnSpPr/>
            <p:nvPr/>
          </p:nvCxnSpPr>
          <p:spPr bwMode="auto">
            <a:xfrm>
              <a:off x="3172597" y="1375418"/>
              <a:ext cx="1583603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接箭头连接符 12"/>
            <p:cNvCxnSpPr/>
            <p:nvPr/>
          </p:nvCxnSpPr>
          <p:spPr bwMode="auto">
            <a:xfrm flipH="1" flipV="1">
              <a:off x="1628806" y="1361850"/>
              <a:ext cx="1432566" cy="1133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矩形 13"/>
            <p:cNvSpPr/>
            <p:nvPr/>
          </p:nvSpPr>
          <p:spPr bwMode="auto">
            <a:xfrm>
              <a:off x="4756200" y="965312"/>
              <a:ext cx="488936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</a:rPr>
                <a:t>p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 bwMode="auto">
            <a:xfrm>
              <a:off x="907776" y="1035160"/>
              <a:ext cx="822410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 err="1">
                  <a:solidFill>
                    <a:srgbClr val="000000"/>
                  </a:solidFill>
                </a:rPr>
                <a:t>Pb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1" name="直接箭头连接符 20"/>
            <p:cNvCxnSpPr/>
            <p:nvPr/>
          </p:nvCxnSpPr>
          <p:spPr bwMode="auto">
            <a:xfrm>
              <a:off x="3987872" y="1384400"/>
              <a:ext cx="768328" cy="35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接箭头连接符 24"/>
            <p:cNvCxnSpPr/>
            <p:nvPr/>
          </p:nvCxnSpPr>
          <p:spPr bwMode="auto">
            <a:xfrm>
              <a:off x="3670164" y="1382202"/>
              <a:ext cx="828000" cy="48215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矩形 32"/>
            <p:cNvSpPr/>
            <p:nvPr/>
          </p:nvSpPr>
          <p:spPr bwMode="auto">
            <a:xfrm>
              <a:off x="4686352" y="1381338"/>
              <a:ext cx="488936" cy="56184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l-GR" altLang="zh-CN" sz="2200" b="1" dirty="0">
                  <a:solidFill>
                    <a:srgbClr val="000000"/>
                  </a:solidFill>
                  <a:latin typeface="Arial"/>
                  <a:cs typeface="Arial"/>
                </a:rPr>
                <a:t>μ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221540" y="716763"/>
            <a:ext cx="3027535" cy="700805"/>
            <a:chOff x="7426190" y="1019394"/>
            <a:chExt cx="4305828" cy="996700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2846" y="1136540"/>
              <a:ext cx="932070" cy="599188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00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cxnSp>
          <p:nvCxnSpPr>
            <p:cNvPr id="18" name="直接箭头连接符 17"/>
            <p:cNvCxnSpPr/>
            <p:nvPr/>
          </p:nvCxnSpPr>
          <p:spPr bwMode="auto">
            <a:xfrm>
              <a:off x="9389069" y="1434046"/>
              <a:ext cx="1583603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直接箭头连接符 18"/>
            <p:cNvCxnSpPr/>
            <p:nvPr/>
          </p:nvCxnSpPr>
          <p:spPr bwMode="auto">
            <a:xfrm flipH="1" flipV="1">
              <a:off x="7829512" y="1422716"/>
              <a:ext cx="1432566" cy="1133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矩形 33"/>
            <p:cNvSpPr/>
            <p:nvPr/>
          </p:nvSpPr>
          <p:spPr bwMode="auto">
            <a:xfrm>
              <a:off x="10909608" y="1098224"/>
              <a:ext cx="822410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 err="1">
                  <a:solidFill>
                    <a:srgbClr val="000000"/>
                  </a:solidFill>
                </a:rPr>
                <a:t>Pb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 bwMode="auto">
            <a:xfrm>
              <a:off x="7426190" y="1019394"/>
              <a:ext cx="488936" cy="6984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200" b="1" dirty="0">
                  <a:solidFill>
                    <a:srgbClr val="000000"/>
                  </a:solidFill>
                </a:rPr>
                <a:t>p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36" name="直接箭头连接符 35"/>
            <p:cNvCxnSpPr/>
            <p:nvPr/>
          </p:nvCxnSpPr>
          <p:spPr bwMode="auto">
            <a:xfrm>
              <a:off x="10344040" y="1454248"/>
              <a:ext cx="768328" cy="35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接箭头连接符 36"/>
            <p:cNvCxnSpPr/>
            <p:nvPr/>
          </p:nvCxnSpPr>
          <p:spPr bwMode="auto">
            <a:xfrm>
              <a:off x="9924952" y="1454248"/>
              <a:ext cx="768328" cy="41010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矩形 38"/>
            <p:cNvSpPr/>
            <p:nvPr/>
          </p:nvSpPr>
          <p:spPr bwMode="auto">
            <a:xfrm>
              <a:off x="11105584" y="1454248"/>
              <a:ext cx="488936" cy="56184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l-GR" altLang="zh-CN" sz="2200" b="1" dirty="0">
                  <a:solidFill>
                    <a:srgbClr val="000000"/>
                  </a:solidFill>
                  <a:latin typeface="Arial"/>
                  <a:cs typeface="Arial"/>
                </a:rPr>
                <a:t>μ</a:t>
              </a:r>
              <a:endParaRPr lang="zh-CN" altLang="en-US" sz="22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2" name="矩形 41"/>
          <p:cNvSpPr/>
          <p:nvPr/>
        </p:nvSpPr>
        <p:spPr bwMode="auto">
          <a:xfrm>
            <a:off x="2597985" y="2250315"/>
            <a:ext cx="1129573" cy="3214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Forward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7273154" y="2223517"/>
            <a:ext cx="1375133" cy="3214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Backward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00531" y="183414"/>
            <a:ext cx="4768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HF</a:t>
            </a:r>
            <a:r>
              <a:rPr lang="en-US" altLang="zh-CN" sz="2800" spc="-14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r>
              <a:rPr lang="en-US" altLang="zh-CN" sz="2800" spc="-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muons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CN" sz="2800" spc="-7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aseline="-22086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pPb</a:t>
            </a:r>
            <a:r>
              <a:rPr lang="en-US" altLang="zh-CN" sz="2800" spc="13" baseline="-2208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spc="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800" i="1" spc="-2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2800" baseline="-22086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2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80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3" y="688276"/>
            <a:ext cx="4303124" cy="293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5" y="3674560"/>
            <a:ext cx="4310760" cy="300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3" y="688276"/>
            <a:ext cx="4303124" cy="292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4424664" y="3674560"/>
            <a:ext cx="4665628" cy="2402066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in reasonable agreement with NLO calculations including EPS09 shadowing 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Coherent energy loss model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overestimates the suppression at    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forward rapidity and low </a:t>
            </a:r>
            <a:r>
              <a:rPr lang="en-US" altLang="zh-CN" sz="1900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900" baseline="-25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altLang="zh-CN" sz="1900" baseline="-25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CGC model overestimates suppression at forward rapidity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86681" y="6179268"/>
            <a:ext cx="4654499" cy="584260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r>
              <a:rPr lang="da-DK" altLang="zh-CN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JMP E22 (2013) 1330007; K.Eskola et al., JHEP 04467 (2009) 065;</a:t>
            </a:r>
          </a:p>
          <a:p>
            <a:r>
              <a:rPr lang="fr-FR" altLang="zh-CN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Arleo et al., JHEP 1303 (2013) 122; H. Fujii et al., Nucl. Phys. A 915 </a:t>
            </a:r>
            <a:r>
              <a:rPr lang="en-US" altLang="zh-CN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(2013) 1</a:t>
            </a:r>
            <a:endParaRPr lang="zh-CN" altLang="en-US" sz="11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049532" y="2231908"/>
            <a:ext cx="1129573" cy="3214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Forward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6978484" y="1635374"/>
            <a:ext cx="1375133" cy="3214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Backward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825518" y="5028147"/>
            <a:ext cx="1424244" cy="54537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>
                <a:solidFill>
                  <a:srgbClr val="0000FF"/>
                </a:solidFill>
              </a:rPr>
              <a:t>Mid-rapidity </a:t>
            </a:r>
            <a:endParaRPr lang="zh-CN" altLang="en-US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345445" y="165056"/>
                <a:ext cx="552968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J/</a:t>
                </a:r>
                <a:r>
                  <a:rPr lang="el-GR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Ψ</a:t>
                </a:r>
                <a:r>
                  <a:rPr lang="en-US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(→</a:t>
                </a:r>
                <a:r>
                  <a:rPr lang="el-GR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US" altLang="zh-CN" sz="2800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l-GR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US" altLang="zh-CN" sz="2800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 altLang="zh-CN" sz="2800" b="1" i="1" baseline="3000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</m:oMath>
                </a14:m>
                <a:r>
                  <a:rPr lang="en-US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</a:t>
                </a:r>
                <a:r>
                  <a:rPr lang="en-US" altLang="zh-CN" sz="2800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aseline="30000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800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800" baseline="300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): </a:t>
                </a:r>
                <a:r>
                  <a:rPr lang="en-US" altLang="zh-CN" sz="2800" i="1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800" baseline="-22086" dirty="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pPb</a:t>
                </a:r>
                <a:r>
                  <a:rPr lang="en-US" altLang="zh-CN" sz="2800" spc="13" baseline="-22086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</a:t>
                </a:r>
                <a:r>
                  <a:rPr lang="en-US" altLang="zh-CN" sz="2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rapidity </a:t>
                </a:r>
                <a:endParaRPr lang="zh-CN" altLang="en-US" sz="28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445" y="165056"/>
                <a:ext cx="5529682" cy="523220"/>
              </a:xfrm>
              <a:prstGeom prst="rect">
                <a:avLst/>
              </a:prstGeom>
              <a:blipFill rotWithShape="1">
                <a:blip r:embed="rId5"/>
                <a:stretch>
                  <a:fillRect t="-11628" r="-441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76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xcai\Pictures\IOPP门标照片\DSC_1836.JPG"/>
          <p:cNvPicPr>
            <a:picLocks noChangeAspect="1" noChangeArrowheads="1"/>
          </p:cNvPicPr>
          <p:nvPr/>
        </p:nvPicPr>
        <p:blipFill>
          <a:blip r:embed="rId2" cstate="print"/>
          <a:srcRect l="4167" r="2500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grpSp>
        <p:nvGrpSpPr>
          <p:cNvPr id="13" name="组合 12"/>
          <p:cNvGrpSpPr/>
          <p:nvPr/>
        </p:nvGrpSpPr>
        <p:grpSpPr>
          <a:xfrm>
            <a:off x="2966565" y="4473106"/>
            <a:ext cx="2604203" cy="2272237"/>
            <a:chOff x="2966565" y="4473106"/>
            <a:chExt cx="2604203" cy="2272237"/>
          </a:xfrm>
        </p:grpSpPr>
        <p:pic>
          <p:nvPicPr>
            <p:cNvPr id="7" name="Picture 4" descr="http://a0.att.hudong.com/81/02/20300001256051130655021519647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83"/>
            <a:stretch/>
          </p:blipFill>
          <p:spPr bwMode="auto">
            <a:xfrm>
              <a:off x="2966565" y="4473106"/>
              <a:ext cx="2604203" cy="2088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2966565" y="6222123"/>
              <a:ext cx="257677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ZHOU, Dai-cui</a:t>
              </a:r>
            </a:p>
            <a:p>
              <a:pPr algn="ctr"/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Deputy Director of Key Lab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9630" y="4473107"/>
            <a:ext cx="2638320" cy="2272236"/>
            <a:chOff x="269630" y="4473107"/>
            <a:chExt cx="2638320" cy="2272236"/>
          </a:xfrm>
        </p:grpSpPr>
        <p:pic>
          <p:nvPicPr>
            <p:cNvPr id="8" name="Picture 8" descr="http://image.hznu.net/admin/zhouhuan/uploadfile/200794103243514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59" t="7343" r="17080" b="8647"/>
            <a:stretch/>
          </p:blipFill>
          <p:spPr bwMode="auto">
            <a:xfrm>
              <a:off x="269630" y="4473107"/>
              <a:ext cx="2638320" cy="2088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矩形 2"/>
            <p:cNvSpPr/>
            <p:nvPr/>
          </p:nvSpPr>
          <p:spPr>
            <a:xfrm>
              <a:off x="269630" y="6222123"/>
              <a:ext cx="263832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LIU, Feng</a:t>
              </a:r>
            </a:p>
            <a:p>
              <a:pPr algn="ctr"/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Deputy Director of IOPP 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70768" y="225521"/>
            <a:ext cx="3187842" cy="2655494"/>
            <a:chOff x="5570768" y="225521"/>
            <a:chExt cx="3187842" cy="2655494"/>
          </a:xfrm>
        </p:grpSpPr>
        <p:pic>
          <p:nvPicPr>
            <p:cNvPr id="4" name="Picture 6" descr="http://image.hznu.net/admin/zhouhuan/UploadFile/201242915543158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569"/>
            <a:stretch/>
          </p:blipFill>
          <p:spPr bwMode="auto">
            <a:xfrm>
              <a:off x="5570768" y="225521"/>
              <a:ext cx="3187842" cy="2487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5582642" y="2357795"/>
              <a:ext cx="317596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WANG, Xin-</a:t>
              </a:r>
              <a:r>
                <a:rPr lang="en-US" altLang="zh-CN" sz="1400" b="1" dirty="0" err="1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nian</a:t>
              </a:r>
              <a:endParaRPr lang="en-US" altLang="zh-CN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Director of IOPP 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582641" y="3236409"/>
            <a:ext cx="3223010" cy="2804354"/>
            <a:chOff x="5582641" y="3236409"/>
            <a:chExt cx="3223010" cy="2804354"/>
          </a:xfrm>
        </p:grpSpPr>
        <p:pic>
          <p:nvPicPr>
            <p:cNvPr id="6" name="Picture 2" descr="http://phy.ccnu.edu.cn/uploads/allimg/110429/6_110429171259_1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33" t="20288" r="41187" b="29951"/>
            <a:stretch/>
          </p:blipFill>
          <p:spPr bwMode="auto">
            <a:xfrm>
              <a:off x="5582642" y="3236409"/>
              <a:ext cx="3223009" cy="2487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5582641" y="5517543"/>
              <a:ext cx="32230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XU, Nu</a:t>
              </a:r>
            </a:p>
            <a:p>
              <a:pPr algn="ctr"/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Director of Key Lab 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8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9A3C57-FBF9-4ABA-9D07-9887A0CA0B81}" type="slidenum">
              <a:rPr lang="zh-CN" altLang="en-US" sz="1300">
                <a:solidFill>
                  <a:srgbClr val="000000">
                    <a:tint val="75000"/>
                  </a:srgbClr>
                </a:solidFill>
              </a:rPr>
              <a:pPr/>
              <a:t>40</a:t>
            </a:fld>
            <a:endParaRPr lang="zh-CN" altLang="en-US" sz="130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object 6"/>
          <p:cNvSpPr/>
          <p:nvPr/>
        </p:nvSpPr>
        <p:spPr>
          <a:xfrm>
            <a:off x="201043" y="1464525"/>
            <a:ext cx="8800566" cy="35714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5715" y="5387795"/>
            <a:ext cx="8398131" cy="1233477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l-GR" altLang="zh-CN" sz="1900" dirty="0">
                <a:solidFill>
                  <a:srgbClr val="000000"/>
                </a:solidFill>
                <a:latin typeface="Arial"/>
                <a:cs typeface="Arial"/>
              </a:rPr>
              <a:t>Ψ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(2S) more suppressed than J/</a:t>
            </a:r>
            <a:r>
              <a:rPr lang="el-GR" altLang="zh-CN" sz="1900" dirty="0">
                <a:solidFill>
                  <a:srgbClr val="000000"/>
                </a:solidFill>
                <a:latin typeface="Arial"/>
                <a:cs typeface="Arial"/>
              </a:rPr>
              <a:t>Ψ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forward and backward rapidity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l-GR" altLang="zh-CN" sz="1900" dirty="0">
                <a:solidFill>
                  <a:srgbClr val="000000"/>
                </a:solidFill>
                <a:latin typeface="Arial"/>
                <a:cs typeface="Arial"/>
              </a:rPr>
              <a:t>Ψ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(2S) suppression not described by model predictions including initial-state effects only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Indication for sizeable final-state effects on </a:t>
            </a:r>
            <a:r>
              <a:rPr lang="el-GR" altLang="zh-CN" sz="1900" dirty="0">
                <a:solidFill>
                  <a:srgbClr val="000000"/>
                </a:solidFill>
                <a:latin typeface="Arial"/>
                <a:cs typeface="Arial"/>
              </a:rPr>
              <a:t>Ψ</a:t>
            </a:r>
            <a:r>
              <a:rPr lang="en-US" altLang="zh-CN" sz="1900" dirty="0">
                <a:solidFill>
                  <a:srgbClr val="000000"/>
                </a:solidFill>
                <a:latin typeface="Arial"/>
                <a:cs typeface="Arial"/>
              </a:rPr>
              <a:t>(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2S) production  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83284" y="1022521"/>
            <a:ext cx="3219126" cy="357035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algn="ctr"/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backward rapidity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128" y="1096638"/>
            <a:ext cx="2442609" cy="357035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forward rapidity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2067294" y="3969231"/>
            <a:ext cx="2406482" cy="34378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58" tIns="32129" rIns="64258" bIns="32129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blue: J/</a:t>
            </a:r>
            <a:r>
              <a:rPr lang="el-GR" altLang="zh-CN" dirty="0">
                <a:solidFill>
                  <a:srgbClr val="0000FF"/>
                </a:solidFill>
                <a:latin typeface="Cambria Math"/>
                <a:ea typeface="Cambria Math"/>
              </a:rPr>
              <a:t>Ψ</a:t>
            </a:r>
            <a:r>
              <a:rPr lang="en-US" altLang="zh-CN" dirty="0">
                <a:solidFill>
                  <a:srgbClr val="0000FF"/>
                </a:solidFill>
                <a:latin typeface="Cambria Math"/>
                <a:ea typeface="Cambria Math"/>
              </a:rPr>
              <a:t>;   </a:t>
            </a:r>
            <a:r>
              <a:rPr lang="en-US" altLang="zh-CN" dirty="0">
                <a:solidFill>
                  <a:srgbClr val="FF0000"/>
                </a:solidFill>
                <a:latin typeface="Cambria Math"/>
                <a:ea typeface="Cambria Math"/>
              </a:rPr>
              <a:t>red: </a:t>
            </a:r>
            <a:r>
              <a:rPr lang="el-GR" altLang="zh-CN" dirty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US" altLang="zh-CN" dirty="0">
                <a:solidFill>
                  <a:srgbClr val="FF0000"/>
                </a:solidFill>
                <a:latin typeface="Cambria Math"/>
                <a:ea typeface="Cambria Math"/>
              </a:rPr>
              <a:t>(2s)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442427" y="5100001"/>
            <a:ext cx="2799377" cy="34258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4291" tIns="32146" rIns="64291" bIns="32146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dirty="0">
                <a:latin typeface="Arial" panose="020B0604020202020204" pitchFamily="34" charset="0"/>
                <a:cs typeface="Arial" panose="020B0604020202020204" pitchFamily="34" charset="0"/>
              </a:rPr>
              <a:t>ALICE, </a:t>
            </a:r>
            <a:r>
              <a:rPr lang="en-US" altLang="zh-CN" sz="1500" dirty="0" err="1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altLang="zh-CN" sz="1500" dirty="0">
                <a:latin typeface="Arial" panose="020B0604020202020204" pitchFamily="34" charset="0"/>
                <a:cs typeface="Arial" panose="020B0604020202020204" pitchFamily="34" charset="0"/>
              </a:rPr>
              <a:t>: 1405.3796</a:t>
            </a:r>
            <a:endParaRPr lang="zh-CN" altLang="en-US" sz="1500" dirty="0">
              <a:latin typeface="Arial" panose="020B0604020202020204" pitchFamily="34" charset="0"/>
              <a:cs typeface="Arial" panose="020B0604020202020204" pitchFamily="34" charset="0"/>
              <a:sym typeface="ヒラギノ角ゴ ProN W3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42427" y="66134"/>
            <a:ext cx="53264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(2S) </a:t>
            </a:r>
            <a:r>
              <a:rPr lang="en-US" altLang="zh-CN" sz="2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aseline="-22086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pPb</a:t>
            </a:r>
            <a:r>
              <a:rPr lang="en-US" altLang="zh-CN" sz="2800" spc="13" baseline="-2208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spc="13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zh-CN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comparisons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J/</a:t>
            </a:r>
            <a:r>
              <a:rPr lang="el-GR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Ψ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results and models</a:t>
            </a:r>
            <a:endParaRPr lang="zh-CN" alt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1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223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0376" y="1284546"/>
            <a:ext cx="8959242" cy="3249257"/>
            <a:chOff x="128532" y="1268125"/>
            <a:chExt cx="12742033" cy="4726244"/>
          </a:xfrm>
        </p:grpSpPr>
        <p:pic>
          <p:nvPicPr>
            <p:cNvPr id="9933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32" y="1291755"/>
              <a:ext cx="6094476" cy="4562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3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2704" y="1268125"/>
              <a:ext cx="6507861" cy="4726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矩形 4"/>
          <p:cNvSpPr/>
          <p:nvPr/>
        </p:nvSpPr>
        <p:spPr>
          <a:xfrm>
            <a:off x="2232963" y="875184"/>
            <a:ext cx="738417" cy="411136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altLang="zh-CN" sz="2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endParaRPr lang="zh-CN" altLang="en-US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61697" y="1084976"/>
            <a:ext cx="2063900" cy="281293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ALICE, arXiv:1405.4493</a:t>
            </a:r>
            <a:endParaRPr lang="zh-CN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50688" y="924296"/>
            <a:ext cx="931153" cy="411136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2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Pb-Pb</a:t>
            </a:r>
            <a:endParaRPr lang="zh-CN" altLang="en-US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4827" y="4533803"/>
            <a:ext cx="8526876" cy="2109919"/>
          </a:xfrm>
          <a:prstGeom prst="rect">
            <a:avLst/>
          </a:prstGeom>
        </p:spPr>
        <p:txBody>
          <a:bodyPr wrap="square" lIns="64258" tIns="32129" rIns="64258" bIns="32129">
            <a:spAutoFit/>
          </a:bodyPr>
          <a:lstStyle/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indication of a suppression at forward rapidity and consistent with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no suppression at backward rapidity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Pb-Pb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strong suppression at forward rapidity that cannot be ascribed to</a:t>
            </a:r>
          </a:p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only cold nuclear matter effects</a:t>
            </a:r>
          </a:p>
          <a:p>
            <a:pPr marL="640352" lvl="1" indent="-321291">
              <a:buFont typeface="Arial" pitchFamily="34" charset="0"/>
              <a:buChar char="•"/>
            </a:pP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 at forward rapidity than at mid-rapidity</a:t>
            </a:r>
          </a:p>
          <a:p>
            <a:pPr marL="321291" indent="-321291">
              <a:buFont typeface="Wingdings" panose="05000000000000000000" pitchFamily="2" charset="2"/>
              <a:buChar char="Ø"/>
            </a:pPr>
            <a:r>
              <a:rPr lang="en-US" altLang="zh-CN" sz="1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Pb-Pb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transport model does not reproduce the </a:t>
            </a:r>
            <a:r>
              <a:rPr lang="en-US" altLang="zh-CN" sz="19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altLang="zh-CN" sz="1900" baseline="-25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</a:t>
            </a:r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rapidity dependence and underestimates the measured suppression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1276" y="2790548"/>
            <a:ext cx="1198278" cy="357035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Backward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02195" y="2974493"/>
            <a:ext cx="1022449" cy="357035"/>
          </a:xfrm>
          <a:prstGeom prst="rect">
            <a:avLst/>
          </a:prstGeom>
        </p:spPr>
        <p:txBody>
          <a:bodyPr wrap="none" lIns="64258" tIns="32129" rIns="64258" bIns="32129">
            <a:spAutoFit/>
          </a:bodyPr>
          <a:lstStyle/>
          <a:p>
            <a:r>
              <a:rPr lang="en-US" altLang="zh-CN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</a:t>
            </a:r>
            <a:endParaRPr lang="zh-CN" altLang="en-US" sz="1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28646" y="262576"/>
            <a:ext cx="5615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zh-CN" sz="28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Υ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800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aseline="-22086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pPb</a:t>
            </a:r>
            <a:r>
              <a:rPr lang="en-US" altLang="zh-CN" sz="2800" spc="13" baseline="-2208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800" baseline="-2208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en-US" altLang="zh-CN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vs rapidity</a:t>
            </a:r>
            <a:endParaRPr lang="zh-CN" alt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"/>
              <p:cNvSpPr>
                <a:spLocks noChangeArrowheads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solidFill>
                <a:srgbClr val="008000"/>
              </a:solidFill>
              <a:ln/>
              <a:extLst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lIns="64258" tIns="32129" rIns="0" bIns="32129" anchor="ctr"/>
              <a:lstStyle/>
              <a:p>
                <a:pPr algn="ctr">
                  <a:lnSpc>
                    <a:spcPct val="93000"/>
                  </a:lnSpc>
                  <a:buSzPct val="45000"/>
                  <a:buFont typeface="Wingdings" pitchFamily="2" charset="2"/>
                  <a:buNone/>
                </a:pP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p-</a:t>
                </a:r>
                <a:r>
                  <a:rPr lang="en-US" sz="2000" b="1" i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Pb</a:t>
                </a:r>
                <a:r>
                  <a:rPr lang="en-US" sz="2000" b="1" i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  <a:sym typeface="Times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solidFill>
                          <a:srgbClr val="FFFFFF"/>
                        </a:solidFill>
                        <a:latin typeface="Cambria Math"/>
                        <a:cs typeface="Symbol"/>
                      </a:rPr>
                      <m:t>: √</m:t>
                    </m:r>
                  </m:oMath>
                </a14:m>
                <a:r>
                  <a:rPr lang="en-US" altLang="zh-CN" sz="2000" b="1" i="1" spc="3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s</a:t>
                </a:r>
                <a:r>
                  <a:rPr lang="en-US" altLang="zh-CN" sz="2000" b="1" baseline="-21936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NN</a:t>
                </a:r>
                <a:r>
                  <a:rPr lang="en-US" altLang="zh-CN" sz="2000" b="1" baseline="-21936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zh-CN" sz="20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=5.02 </a:t>
                </a:r>
                <a:r>
                  <a:rPr lang="en-US" altLang="zh-CN" sz="2000" b="1" dirty="0" err="1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rPr>
                  <a:t>TeV</a:t>
                </a:r>
                <a:endParaRPr lang="en-US" sz="2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  <a:sym typeface="Chalkboard Bold" charset="0"/>
                </a:endParaRPr>
              </a:p>
            </p:txBody>
          </p:sp>
        </mc:Choice>
        <mc:Fallback xmlns="">
          <p:sp>
            <p:nvSpPr>
              <p:cNvPr id="13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82" y="19544"/>
                <a:ext cx="3341077" cy="7146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/>
              <a:ex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353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01045" y="1038830"/>
                <a:ext cx="8889249" cy="5389420"/>
              </a:xfrm>
              <a:prstGeom prst="rect">
                <a:avLst/>
              </a:prstGeom>
            </p:spPr>
            <p:txBody>
              <a:bodyPr wrap="square" lIns="64258" tIns="32129" rIns="64258" bIns="32129">
                <a:spAutoFit/>
              </a:bodyPr>
              <a:lstStyle/>
              <a:p>
                <a:pPr>
                  <a:spcAft>
                    <a:spcPts val="421"/>
                  </a:spcAft>
                </a:pPr>
                <a:r>
                  <a:rPr lang="en-US" altLang="zh-CN" sz="1900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Open heavy-</a:t>
                </a:r>
                <a:r>
                  <a:rPr lang="en-US" altLang="zh-CN" sz="1900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flavour</a:t>
                </a:r>
                <a:r>
                  <a:rPr lang="en-US" altLang="zh-CN" sz="19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measurements </a:t>
                </a:r>
              </a:p>
              <a:p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HF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suppression observed at high 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central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Pb-Pb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 is a strong indication that the suppression is due to in-medium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parton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energy loss</a:t>
                </a:r>
              </a:p>
              <a:p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positive </a:t>
                </a:r>
                <a14:m>
                  <m:oMath xmlns:m="http://schemas.openxmlformats.org/officeDocument/2006/math">
                    <m:r>
                      <a:rPr lang="zh-CN" altLang="en-US" sz="19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𝑣</m:t>
                    </m:r>
                  </m:oMath>
                </a14:m>
                <a:r>
                  <a:rPr lang="en-US" altLang="zh-CN" sz="1900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suggests that charm quarks participate in the collective expansion of the system.  </a:t>
                </a:r>
              </a:p>
              <a:p>
                <a:pPr>
                  <a:spcAft>
                    <a:spcPts val="421"/>
                  </a:spcAft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CNM </a:t>
                </a:r>
                <a:r>
                  <a:rPr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effects are small and are reasonably well reproduced by </a:t>
                </a:r>
                <a:r>
                  <a:rPr lang="en-US" altLang="zh-CN" sz="19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pQCD</a:t>
                </a:r>
                <a:r>
                  <a:rPr lang="en-US" altLang="zh-CN" sz="1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 shadowing models.</a:t>
                </a:r>
              </a:p>
              <a:p>
                <a:pPr>
                  <a:spcAft>
                    <a:spcPts val="421"/>
                  </a:spcAft>
                </a:pPr>
                <a:endParaRPr lang="en-US" altLang="zh-CN" sz="19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421"/>
                  </a:spcAft>
                </a:pPr>
                <a:r>
                  <a:rPr lang="en-US" altLang="zh-CN" sz="1900" dirty="0" err="1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Quarkonium</a:t>
                </a:r>
                <a:r>
                  <a:rPr lang="en-US" altLang="zh-CN" sz="1900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measurements</a:t>
                </a:r>
              </a:p>
              <a:p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J/</a:t>
                </a:r>
                <a:r>
                  <a:rPr lang="el-GR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Ψ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suppression observed in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Pb-Pb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 consistent with a significant fraction of J/</a:t>
                </a:r>
                <a:r>
                  <a:rPr lang="el-GR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Ψ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 fr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om regeneration (low-</a:t>
                </a:r>
                <a:r>
                  <a:rPr lang="en-US" altLang="zh-CN" sz="19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zh-CN" sz="1900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spcAft>
                    <a:spcPts val="844"/>
                  </a:spcAft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</a:t>
                </a:r>
                <a14:m>
                  <m:oMath xmlns:m="http://schemas.openxmlformats.org/officeDocument/2006/math">
                    <m:r>
                      <a:rPr lang="en-US" altLang="zh-CN" sz="19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altLang="zh-CN" sz="19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Υ</m:t>
                    </m:r>
                  </m:oMath>
                </a14:m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suppression in 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Pb-Pb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 is not reproduced by models</a:t>
                </a:r>
              </a:p>
              <a:p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J/</a:t>
                </a:r>
                <a:r>
                  <a:rPr lang="en-US" altLang="zh-CN" sz="19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Ψ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suppression in p-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 is in reasonable agreement with shadowing and coherent energy loss models</a:t>
                </a:r>
              </a:p>
              <a:p>
                <a:r>
                  <a:rPr lang="en-US" altLang="zh-CN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● </a:t>
                </a:r>
                <a:r>
                  <a:rPr lang="en-US" altLang="zh-CN" sz="19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Final-state 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effects on the </a:t>
                </a:r>
                <a:r>
                  <a:rPr lang="el-GR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Cambria Math"/>
                    <a:cs typeface="Times New Roman" panose="02020603050405020304" pitchFamily="18" charset="0"/>
                  </a:rPr>
                  <a:t>Ψ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(2S) production in p-</a:t>
                </a:r>
                <a:r>
                  <a:rPr lang="en-US" altLang="zh-CN" sz="1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</a:t>
                </a:r>
                <a:r>
                  <a:rPr lang="en-US" altLang="zh-CN" sz="19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collisions </a:t>
                </a:r>
              </a:p>
              <a:p>
                <a:endParaRPr lang="en-US" altLang="zh-CN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altLang="zh-CN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More precise measurements to come with the LHC run II and ALICE upgrades</a:t>
                </a:r>
                <a:endPara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45" y="1038830"/>
                <a:ext cx="8889249" cy="5389420"/>
              </a:xfrm>
              <a:prstGeom prst="rect">
                <a:avLst/>
              </a:prstGeom>
              <a:blipFill rotWithShape="1">
                <a:blip r:embed="rId2"/>
                <a:stretch>
                  <a:fillRect l="-1029" t="-904" r="-1440" b="-15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0" y="38390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and Outlook</a:t>
            </a:r>
            <a:endParaRPr lang="zh-CN" altLang="en-US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8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031" y="3670564"/>
            <a:ext cx="5673969" cy="318743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7032617" cy="3950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1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06194" cy="39920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54" y="3420311"/>
            <a:ext cx="6119446" cy="343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96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1273"/>
            <a:ext cx="6740769" cy="378672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338" y="-1"/>
            <a:ext cx="6787662" cy="381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7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05615" y="2429691"/>
            <a:ext cx="2245483" cy="3322623"/>
            <a:chOff x="605615" y="2429691"/>
            <a:chExt cx="2245483" cy="332262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615" y="2429691"/>
              <a:ext cx="2141964" cy="3115128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631901" y="5382982"/>
              <a:ext cx="22191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hu-HU" altLang="zh-CN" b="1" dirty="0">
                  <a:solidFill>
                    <a:srgbClr val="FF0000"/>
                  </a:solidFill>
                </a:rPr>
                <a:t>boldog születésnapot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412800" y="2042603"/>
            <a:ext cx="2534274" cy="2708281"/>
            <a:chOff x="2412800" y="2042603"/>
            <a:chExt cx="2534274" cy="270828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223" y="2042603"/>
              <a:ext cx="1957851" cy="2708281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2412800" y="4259454"/>
              <a:ext cx="149232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F0000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生日快乐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169857" y="4586629"/>
            <a:ext cx="3866733" cy="1962039"/>
            <a:chOff x="2169857" y="4586629"/>
            <a:chExt cx="3866733" cy="196203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9522" y="4586629"/>
              <a:ext cx="1907068" cy="1962039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2169857" y="6124392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zh-CN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誕生日おめでとう</a:t>
              </a:r>
              <a:endPara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77393" y="4187819"/>
            <a:ext cx="3315432" cy="2305905"/>
            <a:chOff x="5677393" y="4187819"/>
            <a:chExt cx="3315432" cy="230590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8636" y="4187819"/>
              <a:ext cx="1784189" cy="2272902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5677393" y="6124392"/>
              <a:ext cx="2003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az-Cyrl-AZ" altLang="zh-CN" b="1" dirty="0">
                  <a:solidFill>
                    <a:srgbClr val="FF0000"/>
                  </a:solidFill>
                </a:rPr>
                <a:t>С Днем Рождения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7377" y="805104"/>
            <a:ext cx="8360640" cy="787295"/>
            <a:chOff x="367377" y="805104"/>
            <a:chExt cx="8360640" cy="787295"/>
          </a:xfrm>
        </p:grpSpPr>
        <p:sp>
          <p:nvSpPr>
            <p:cNvPr id="13" name="矩形 12"/>
            <p:cNvSpPr/>
            <p:nvPr/>
          </p:nvSpPr>
          <p:spPr>
            <a:xfrm rot="19536723">
              <a:off x="3567933" y="1014086"/>
              <a:ext cx="32372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altLang="zh-CN" b="1" dirty="0">
                  <a:solidFill>
                    <a:srgbClr val="0000FF"/>
                  </a:solidFill>
                </a:rPr>
                <a:t>Všechno nejlepší k narozeninám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9511343">
              <a:off x="967089" y="1164210"/>
              <a:ext cx="15488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CN" b="1" dirty="0">
                  <a:solidFill>
                    <a:srgbClr val="0000FF"/>
                  </a:solidFill>
                </a:rPr>
                <a:t>Χρόνια Πολλά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 rot="19483638">
              <a:off x="367377" y="1097844"/>
              <a:ext cx="16652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</a:rPr>
                <a:t>Happy Birthday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9656544">
              <a:off x="1684570" y="997328"/>
              <a:ext cx="20034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altLang="zh-CN" b="1" dirty="0">
                  <a:solidFill>
                    <a:srgbClr val="0000FF"/>
                  </a:solidFill>
                </a:rPr>
                <a:t>С Днем Рождения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19662530">
              <a:off x="2423341" y="987806"/>
              <a:ext cx="20439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altLang="zh-CN" b="1" dirty="0">
                  <a:solidFill>
                    <a:srgbClr val="0000FF"/>
                  </a:solidFill>
                </a:rPr>
                <a:t>joyeux anniversaire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19564600">
              <a:off x="4782790" y="805104"/>
              <a:ext cx="26216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tr-TR" altLang="zh-CN" b="1" dirty="0">
                  <a:solidFill>
                    <a:srgbClr val="0000FF"/>
                  </a:solidFill>
                </a:rPr>
                <a:t>doğum günün kutlu olsun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19493535">
              <a:off x="5588630" y="920774"/>
              <a:ext cx="2286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err="1">
                  <a:solidFill>
                    <a:srgbClr val="0000FF"/>
                  </a:solidFill>
                </a:rPr>
                <a:t>Gratulerer</a:t>
              </a:r>
              <a:r>
                <a:rPr lang="en-US" altLang="zh-CN" b="1" dirty="0">
                  <a:solidFill>
                    <a:srgbClr val="0000FF"/>
                  </a:solidFill>
                </a:rPr>
                <a:t> med </a:t>
              </a:r>
              <a:r>
                <a:rPr lang="en-US" altLang="zh-CN" b="1" dirty="0" err="1">
                  <a:solidFill>
                    <a:srgbClr val="0000FF"/>
                  </a:solidFill>
                </a:rPr>
                <a:t>dagen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19563750">
              <a:off x="2981697" y="1213680"/>
              <a:ext cx="12987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o-RO" altLang="zh-CN" b="1" dirty="0">
                  <a:solidFill>
                    <a:srgbClr val="0000FF"/>
                  </a:solidFill>
                </a:rPr>
                <a:t>La mulți ani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rot="19415248">
              <a:off x="6326166" y="957779"/>
              <a:ext cx="19163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altLang="zh-CN" b="1" dirty="0">
                  <a:solidFill>
                    <a:srgbClr val="0000FF"/>
                  </a:solidFill>
                </a:rPr>
                <a:t>buon compleanno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 rot="19374115">
              <a:off x="6945488" y="1094731"/>
              <a:ext cx="16562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la-Latn" altLang="zh-CN" b="1" dirty="0">
                  <a:solidFill>
                    <a:srgbClr val="0000FF"/>
                  </a:solidFill>
                </a:rPr>
                <a:t>Plurimos annos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19467455">
              <a:off x="7785130" y="1284622"/>
              <a:ext cx="94288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zh-CN" sz="1400" b="1" dirty="0">
                  <a:solidFill>
                    <a:srgbClr val="0000FF"/>
                  </a:solidFill>
                </a:rPr>
                <a:t>생일 축하</a:t>
              </a:r>
              <a:endParaRPr lang="zh-CN" altLang="en-US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19549898">
              <a:off x="3073194" y="935321"/>
              <a:ext cx="32190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altLang="zh-CN" b="1" dirty="0">
                  <a:solidFill>
                    <a:srgbClr val="0000FF"/>
                  </a:solidFill>
                </a:rPr>
                <a:t>všechno nejlepší k narozeninám</a:t>
              </a:r>
              <a:endParaRPr lang="zh-CN" alt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36058" y="1859828"/>
            <a:ext cx="2737572" cy="2861291"/>
            <a:chOff x="4636058" y="1859828"/>
            <a:chExt cx="2737572" cy="286129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5323" y="1859828"/>
              <a:ext cx="1868307" cy="2585317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4636058" y="4351787"/>
              <a:ext cx="27278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altLang="zh-CN" b="1" dirty="0">
                  <a:solidFill>
                    <a:srgbClr val="FF0000"/>
                  </a:solidFill>
                </a:rPr>
                <a:t>Alles Gute zum Geburtstag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96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hy.ccnu.edu.cn/uploads/allimg/111229/1_111229111904_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4"/>
          <a:stretch/>
        </p:blipFill>
        <p:spPr bwMode="auto">
          <a:xfrm>
            <a:off x="1178169" y="1958567"/>
            <a:ext cx="7208795" cy="358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7583" y="5568537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0000FF"/>
                </a:solidFill>
                <a:latin typeface="+mn-ea"/>
              </a:rPr>
              <a:t>杨亚东，张本威，许怒，蔡勖，</a:t>
            </a:r>
            <a:r>
              <a:rPr lang="en-US" altLang="zh-CN" sz="1600" b="1" dirty="0">
                <a:solidFill>
                  <a:srgbClr val="0000FF"/>
                </a:solidFill>
                <a:latin typeface="+mn-ea"/>
              </a:rPr>
              <a:t>James Symons</a:t>
            </a:r>
            <a:r>
              <a:rPr lang="zh-CN" altLang="en-US" sz="1600" b="1" dirty="0">
                <a:solidFill>
                  <a:srgbClr val="0000FF"/>
                </a:solidFill>
                <a:latin typeface="+mn-ea"/>
              </a:rPr>
              <a:t>，王新年，王恩科，刘峰，周代翠，刘</a:t>
            </a:r>
            <a:r>
              <a:rPr lang="zh-CN" altLang="en-US" sz="1600" b="1" dirty="0" smtClean="0">
                <a:solidFill>
                  <a:srgbClr val="0000FF"/>
                </a:solidFill>
                <a:latin typeface="+mn-ea"/>
              </a:rPr>
              <a:t>复明</a:t>
            </a:r>
            <a:endParaRPr lang="zh-CN" altLang="en-US" sz="16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42291" y="5907091"/>
            <a:ext cx="72448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2011</a:t>
            </a:r>
            <a:r>
              <a:rPr lang="zh-CN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-20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美国劳伦斯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伯克利国家实验室（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Lawrence Berkeley National Laboratory, LBNL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）副主任、核科学部主任詹姆斯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西蒙斯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(James Symons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访问我</a:t>
            </a:r>
            <a:r>
              <a: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校物理科学与技术学院（教育部夸克与轻子物理重点实验室</a:t>
            </a:r>
            <a:r>
              <a:rPr lang="zh-CN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）。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LHC-Beijing92"/>
          <p:cNvPicPr>
            <a:picLocks noChangeAspect="1" noChangeArrowheads="1"/>
          </p:cNvPicPr>
          <p:nvPr/>
        </p:nvPicPr>
        <p:blipFill>
          <a:blip r:embed="rId3" cstate="print"/>
          <a:srcRect l="9096" r="13138"/>
          <a:stretch>
            <a:fillRect/>
          </a:stretch>
        </p:blipFill>
        <p:spPr bwMode="auto">
          <a:xfrm>
            <a:off x="6503175" y="162656"/>
            <a:ext cx="2538018" cy="248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hp\Pictures\第四届ALICE中国会议 陈希昌 20120712\第四届ALICE中国会议 陈希昌 20120712 (27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53" y="162657"/>
            <a:ext cx="3723673" cy="248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40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hoto.ccnu.com.cn/uploadfile/image/20140610/20140610114449_247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934" y="1263859"/>
            <a:ext cx="3723054" cy="248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photo.ccnu.com.cn/uploadfile/image/20140610/20140610114606_542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915" y="1263859"/>
            <a:ext cx="3723053" cy="248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hoto.ccnu.com.cn/uploadfile/image/20140610/20140610114700_387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21" y="3908788"/>
            <a:ext cx="3702849" cy="246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photo.ccnu.com.cn/uploadfile/image/20140610/20140610114811_6419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138" y="3908788"/>
            <a:ext cx="3730830" cy="246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394326" y="812465"/>
            <a:ext cx="2377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+mn-ea"/>
              </a:rPr>
              <a:t>2014</a:t>
            </a:r>
            <a:r>
              <a:rPr lang="zh-CN" altLang="en-US" b="1" dirty="0">
                <a:solidFill>
                  <a:srgbClr val="0000FF"/>
                </a:solidFill>
                <a:latin typeface="+mn-ea"/>
              </a:rPr>
              <a:t>年华大</a:t>
            </a:r>
            <a:r>
              <a:rPr lang="en-US" altLang="zh-CN" b="1" dirty="0">
                <a:solidFill>
                  <a:srgbClr val="0000FF"/>
                </a:solidFill>
                <a:latin typeface="+mn-ea"/>
              </a:rPr>
              <a:t>QCD</a:t>
            </a:r>
            <a:r>
              <a:rPr lang="zh-CN" altLang="en-US" b="1" dirty="0">
                <a:solidFill>
                  <a:srgbClr val="0000FF"/>
                </a:solidFill>
                <a:latin typeface="+mn-ea"/>
              </a:rPr>
              <a:t>讲习班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0449" y="350800"/>
            <a:ext cx="5645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Summer School  on QCD  at CCNU 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64989" y="3099563"/>
            <a:ext cx="20667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Al Mueller 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Columbia </a:t>
            </a:r>
            <a:r>
              <a:rPr lang="en-US" altLang="zh-CN" dirty="0">
                <a:solidFill>
                  <a:schemeClr val="bg1"/>
                </a:solidFill>
              </a:rPr>
              <a:t>University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55320" y="5684856"/>
            <a:ext cx="2069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Stephane </a:t>
            </a:r>
            <a:r>
              <a:rPr lang="en-US" altLang="zh-CN" dirty="0" err="1">
                <a:solidFill>
                  <a:schemeClr val="bg1"/>
                </a:solidFill>
              </a:rPr>
              <a:t>Munier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École </a:t>
            </a:r>
            <a:r>
              <a:rPr lang="en-US" altLang="zh-CN" dirty="0" err="1">
                <a:solidFill>
                  <a:schemeClr val="bg1"/>
                </a:solidFill>
              </a:rPr>
              <a:t>Polytechnique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65586" y="3126472"/>
            <a:ext cx="26123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Ulrich Heinz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The </a:t>
            </a:r>
            <a:r>
              <a:rPr lang="en-US" altLang="zh-CN" dirty="0">
                <a:solidFill>
                  <a:schemeClr val="bg1"/>
                </a:solidFill>
              </a:rPr>
              <a:t>Ohio State University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98029" y="5684855"/>
            <a:ext cx="17766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Sangyong</a:t>
            </a:r>
            <a:r>
              <a:rPr lang="en-US" altLang="zh-CN" dirty="0">
                <a:solidFill>
                  <a:schemeClr val="bg1"/>
                </a:solidFill>
              </a:rPr>
              <a:t> </a:t>
            </a:r>
            <a:r>
              <a:rPr lang="en-US" altLang="zh-CN" dirty="0" err="1">
                <a:solidFill>
                  <a:schemeClr val="bg1"/>
                </a:solidFill>
              </a:rPr>
              <a:t>Jeon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McGill </a:t>
            </a:r>
            <a:r>
              <a:rPr lang="en-US" altLang="zh-CN" dirty="0">
                <a:solidFill>
                  <a:schemeClr val="bg1"/>
                </a:solidFill>
              </a:rPr>
              <a:t>University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16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3"/>
          <a:stretch>
            <a:fillRect/>
          </a:stretch>
        </p:blipFill>
        <p:spPr>
          <a:xfrm>
            <a:off x="0" y="0"/>
            <a:ext cx="9144000" cy="5081442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-2182" y="3645024"/>
            <a:ext cx="9163623" cy="1425060"/>
            <a:chOff x="-2182" y="3645024"/>
            <a:chExt cx="9163623" cy="1425060"/>
          </a:xfrm>
        </p:grpSpPr>
        <p:sp>
          <p:nvSpPr>
            <p:cNvPr id="5" name="TextBox 4"/>
            <p:cNvSpPr txBox="1"/>
            <p:nvPr/>
          </p:nvSpPr>
          <p:spPr>
            <a:xfrm>
              <a:off x="-2182" y="4546864"/>
              <a:ext cx="3219107" cy="523220"/>
            </a:xfrm>
            <a:prstGeom prst="rect">
              <a:avLst/>
            </a:prstGeom>
            <a:solidFill>
              <a:schemeClr val="tx1">
                <a:lumMod val="95000"/>
                <a:alpha val="50196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欧洲</a:t>
              </a:r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CERN/ALICE</a:t>
              </a:r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国际合作组发言人</a:t>
              </a:r>
              <a:endParaRPr lang="en-US" altLang="zh-CN" sz="1400" b="1" dirty="0" smtClean="0">
                <a:solidFill>
                  <a:srgbClr val="FFFFCC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endParaRPr>
            </a:p>
            <a:p>
              <a:pPr algn="ctr"/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Paolo </a:t>
              </a:r>
              <a:r>
                <a:rPr lang="en-US" altLang="zh-CN" sz="1400" b="1" dirty="0" err="1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Giubellino</a:t>
              </a:r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  </a:t>
              </a:r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保罗</a:t>
              </a:r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•</a:t>
              </a:r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朱比里诺</a:t>
              </a:r>
              <a:endParaRPr lang="zh-CN" altLang="en-US" sz="1400" b="1" dirty="0">
                <a:solidFill>
                  <a:srgbClr val="FFFFCC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12161" y="4546864"/>
              <a:ext cx="3149280" cy="523220"/>
            </a:xfrm>
            <a:prstGeom prst="rect">
              <a:avLst/>
            </a:prstGeom>
            <a:solidFill>
              <a:schemeClr val="tx1">
                <a:lumMod val="95000"/>
                <a:alpha val="50196"/>
              </a:schemeClr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美国</a:t>
              </a:r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BNL/STAR</a:t>
              </a:r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国际合作组原发言人</a:t>
              </a:r>
              <a:endParaRPr lang="en-US" altLang="zh-CN" sz="1400" b="1" dirty="0" smtClean="0">
                <a:solidFill>
                  <a:srgbClr val="FFFFCC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endParaRPr>
            </a:p>
            <a:p>
              <a:pPr algn="ctr"/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Nu </a:t>
              </a:r>
              <a:r>
                <a:rPr lang="en-US" altLang="zh-CN" sz="1400" b="1" dirty="0" err="1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Xu</a:t>
              </a:r>
              <a:r>
                <a:rPr lang="en-US" altLang="zh-CN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  </a:t>
              </a:r>
              <a:r>
                <a:rPr lang="zh-CN" altLang="en-US" sz="1400" b="1" dirty="0" smtClean="0">
                  <a:solidFill>
                    <a:srgbClr val="FFFFCC"/>
                  </a:solidFill>
                  <a:latin typeface="Times New Roman" pitchFamily="18" charset="0"/>
                  <a:ea typeface="华文楷体" pitchFamily="2" charset="-122"/>
                  <a:cs typeface="Times New Roman" pitchFamily="18" charset="0"/>
                </a:rPr>
                <a:t>许   怒</a:t>
              </a:r>
              <a:endParaRPr lang="zh-CN" altLang="en-US" sz="1400" b="1" dirty="0">
                <a:solidFill>
                  <a:srgbClr val="FFFFCC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endParaRPr>
            </a:p>
          </p:txBody>
        </p:sp>
        <p:cxnSp>
          <p:nvCxnSpPr>
            <p:cNvPr id="8" name="直接箭头连接符 7"/>
            <p:cNvCxnSpPr/>
            <p:nvPr/>
          </p:nvCxnSpPr>
          <p:spPr>
            <a:xfrm flipH="1">
              <a:off x="2771800" y="3645024"/>
              <a:ext cx="341698" cy="901840"/>
            </a:xfrm>
            <a:prstGeom prst="straightConnector1">
              <a:avLst/>
            </a:prstGeom>
            <a:ln w="38100">
              <a:solidFill>
                <a:srgbClr val="FF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4139952" y="3789040"/>
              <a:ext cx="1905241" cy="757824"/>
            </a:xfrm>
            <a:prstGeom prst="straightConnector1">
              <a:avLst/>
            </a:prstGeom>
            <a:ln w="38100">
              <a:solidFill>
                <a:srgbClr val="FF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5" descr="BN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1" y="5081968"/>
            <a:ext cx="3149280" cy="173033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2" name="Picture 9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81442"/>
            <a:ext cx="3083894" cy="177655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/>
          </p:cNvPicPr>
          <p:nvPr/>
        </p:nvPicPr>
        <p:blipFill>
          <a:blip r:embed="rId5" cstate="print">
            <a:alphaModFix amt="97000"/>
          </a:blip>
          <a:stretch>
            <a:fillRect/>
          </a:stretch>
        </p:blipFill>
        <p:spPr>
          <a:xfrm>
            <a:off x="4523602" y="5170363"/>
            <a:ext cx="1521591" cy="1510323"/>
          </a:xfrm>
          <a:prstGeom prst="rect">
            <a:avLst/>
          </a:prstGeom>
          <a:solidFill>
            <a:srgbClr val="FFFF00"/>
          </a:solidFill>
          <a:effectLst>
            <a:softEdge rad="457200"/>
          </a:effectLst>
        </p:spPr>
      </p:pic>
      <p:pic>
        <p:nvPicPr>
          <p:cNvPr id="15" name="Picture 2" descr="A simulation of a lead ion collision in ALIC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13497" y="5325998"/>
            <a:ext cx="1440159" cy="13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8397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0"/>
            <a:ext cx="9158119" cy="6858000"/>
            <a:chOff x="0" y="0"/>
            <a:chExt cx="9158119" cy="6858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787550" cy="18288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5223" y="0"/>
              <a:ext cx="7382896" cy="183505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1135"/>
              <a:ext cx="9144000" cy="508686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6227" y="5711585"/>
              <a:ext cx="1627773" cy="871804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5603631" y="5711585"/>
            <a:ext cx="2946640" cy="523220"/>
          </a:xfrm>
          <a:prstGeom prst="rect">
            <a:avLst/>
          </a:prstGeom>
          <a:solidFill>
            <a:srgbClr val="663300"/>
          </a:solidFill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years of CERN</a:t>
            </a:r>
            <a:endParaRPr lang="zh-CN" altLang="en-US" sz="2800" b="1" dirty="0">
              <a:solidFill>
                <a:srgbClr val="FF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46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基础性研究、物质深层次结构物理</a:t>
            </a:r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24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zh-CN" altLang="en-US" sz="24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23528" y="2871940"/>
            <a:ext cx="4671804" cy="2499304"/>
            <a:chOff x="548268" y="3068960"/>
            <a:chExt cx="4671804" cy="1877672"/>
          </a:xfrm>
        </p:grpSpPr>
        <p:sp>
          <p:nvSpPr>
            <p:cNvPr id="25" name="TextBox 24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48268" y="3068960"/>
              <a:ext cx="4671804" cy="584775"/>
            </a:xfrm>
            <a:prstGeom prst="rect">
              <a:avLst/>
            </a:prstGeom>
            <a:blipFill rotWithShape="1">
              <a:blip r:embed="rId2" cstate="print"/>
              <a:stretch>
                <a:fillRect l="-1106" t="-5208" b="-9375"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26" name="TextBox 25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63993" y="3715291"/>
              <a:ext cx="2334627" cy="646331"/>
            </a:xfrm>
            <a:prstGeom prst="rect">
              <a:avLst/>
            </a:prstGeom>
            <a:blipFill rotWithShape="1">
              <a:blip r:embed="rId3" cstate="print"/>
              <a:stretch>
                <a:fillRect l="-2217" t="-4717" r="-493" b="-7547"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  <p:sp>
          <p:nvSpPr>
            <p:cNvPr id="27" name="TextBox 26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568759" y="4361857"/>
              <a:ext cx="4447834" cy="584775"/>
            </a:xfrm>
            <a:prstGeom prst="rect">
              <a:avLst/>
            </a:prstGeom>
            <a:blipFill rotWithShape="1">
              <a:blip r:embed="rId4" cstate="print"/>
              <a:stretch>
                <a:fillRect l="-1163" t="-5263" b="-10526"/>
              </a:stretch>
            </a:blipFill>
          </p:spPr>
          <p:txBody>
            <a:bodyPr/>
            <a:lstStyle/>
            <a:p>
              <a:r>
                <a:rPr lang="zh-CN" altLang="en-US">
                  <a:noFill/>
                </a:rPr>
                <a:t> </a:t>
              </a:r>
            </a:p>
          </p:txBody>
        </p:sp>
      </p:grpSp>
      <p:grpSp>
        <p:nvGrpSpPr>
          <p:cNvPr id="11" name="组合 15"/>
          <p:cNvGrpSpPr/>
          <p:nvPr/>
        </p:nvGrpSpPr>
        <p:grpSpPr>
          <a:xfrm>
            <a:off x="0" y="5371244"/>
            <a:ext cx="8591293" cy="1559350"/>
            <a:chOff x="0" y="5558636"/>
            <a:chExt cx="8591293" cy="1371959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558636"/>
              <a:ext cx="6308161" cy="1371959"/>
            </a:xfrm>
            <a:prstGeom prst="rect">
              <a:avLst/>
            </a:prstGeom>
          </p:spPr>
        </p:pic>
        <p:sp>
          <p:nvSpPr>
            <p:cNvPr id="19" name="AutoShape 34"/>
            <p:cNvSpPr>
              <a:spLocks noChangeArrowheads="1"/>
            </p:cNvSpPr>
            <p:nvPr/>
          </p:nvSpPr>
          <p:spPr bwMode="auto">
            <a:xfrm>
              <a:off x="7096844" y="5726463"/>
              <a:ext cx="1494449" cy="458895"/>
            </a:xfrm>
            <a:prstGeom prst="cloudCallout">
              <a:avLst>
                <a:gd name="adj1" fmla="val -87663"/>
                <a:gd name="adj2" fmla="val -32207"/>
              </a:avLst>
            </a:prstGeom>
            <a:solidFill>
              <a:schemeClr val="accent5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algn="ctr"/>
              <a:r>
                <a:rPr kumimoji="1" lang="zh-CN" altLang="en-US" sz="14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夸克物质</a:t>
              </a:r>
              <a:endParaRPr kumimoji="1" lang="zh-CN" altLang="en-US" sz="1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endParaRPr>
            </a:p>
            <a:p>
              <a:pPr algn="ctr"/>
              <a:endParaRPr lang="zh-CN" altLang="zh-CN" sz="1400" b="0" dirty="0">
                <a:latin typeface="BellGothic Black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20947" y="539452"/>
            <a:ext cx="4309869" cy="3966274"/>
            <a:chOff x="5354208" y="2374944"/>
            <a:chExt cx="3738229" cy="3966274"/>
          </a:xfrm>
        </p:grpSpPr>
        <p:pic>
          <p:nvPicPr>
            <p:cNvPr id="21" name="图片 20" descr="K:\盖尔曼系列照片\盖尔曼物理学院讲座 陈希昌 20100511\盖尔曼物理学院讲座 陈希昌 20100511 (90).JPG"/>
            <p:cNvPicPr/>
            <p:nvPr/>
          </p:nvPicPr>
          <p:blipFill rotWithShape="1">
            <a:blip r:embed="rId6" cstate="print"/>
            <a:srcRect l="13900" b="16261"/>
            <a:stretch/>
          </p:blipFill>
          <p:spPr bwMode="auto">
            <a:xfrm>
              <a:off x="7812360" y="2830141"/>
              <a:ext cx="1080120" cy="1564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http://imgsrc.baidu.com/baike/pic/item/d019d2bff6307b2518d81f46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87" r="24105" b="42030"/>
            <a:stretch/>
          </p:blipFill>
          <p:spPr bwMode="auto">
            <a:xfrm>
              <a:off x="7810418" y="4459199"/>
              <a:ext cx="1080120" cy="15646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42"/>
            <p:cNvSpPr>
              <a:spLocks noChangeArrowheads="1"/>
            </p:cNvSpPr>
            <p:nvPr/>
          </p:nvSpPr>
          <p:spPr bwMode="auto">
            <a:xfrm>
              <a:off x="5564045" y="2374944"/>
              <a:ext cx="3528392" cy="36933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algn="ctr"/>
              <a:r>
                <a:rPr kumimoji="1" lang="zh-CN" altLang="en-US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创立</a:t>
              </a:r>
              <a:r>
                <a:rPr kumimoji="1" lang="zh-CN" altLang="en-US" dirty="0" smtClean="0">
                  <a:solidFill>
                    <a:srgbClr val="FF0000"/>
                  </a:solidFill>
                  <a:latin typeface="华文中宋" pitchFamily="2" charset="-122"/>
                  <a:ea typeface="华文中宋" pitchFamily="2" charset="-122"/>
                </a:rPr>
                <a:t>“夸克时代” </a:t>
              </a:r>
              <a:r>
                <a:rPr kumimoji="1" lang="zh-CN" altLang="en-US" dirty="0" smtClean="0">
                  <a:solidFill>
                    <a:srgbClr val="0000FF"/>
                  </a:solidFill>
                  <a:latin typeface="华文中宋" pitchFamily="2" charset="-122"/>
                  <a:ea typeface="华文中宋" pitchFamily="2" charset="-122"/>
                </a:rPr>
                <a:t>的科学大师</a:t>
              </a:r>
              <a:endParaRPr kumimoji="1" lang="zh-CN" altLang="en-US" sz="1400" dirty="0">
                <a:solidFill>
                  <a:srgbClr val="0000FF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564045" y="2830141"/>
              <a:ext cx="2160240" cy="609398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盖尔曼（</a:t>
              </a:r>
              <a:r>
                <a:rPr kumimoji="1" lang="en-US" altLang="zh-CN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M</a:t>
              </a:r>
              <a:r>
                <a:rPr kumimoji="1" lang="en-US" altLang="zh-CN" sz="1400" b="1" dirty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. </a:t>
              </a:r>
              <a:r>
                <a:rPr kumimoji="1" lang="en-US" altLang="zh-CN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Gell-Mann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）</a:t>
              </a:r>
              <a:endParaRPr kumimoji="1" lang="en-US" altLang="zh-CN" sz="14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endParaRPr>
            </a:p>
            <a:p>
              <a:pPr lvl="0">
                <a:lnSpc>
                  <a:spcPct val="120000"/>
                </a:lnSpc>
              </a:pPr>
              <a:r>
                <a:rPr kumimoji="1" lang="en-US" altLang="zh-CN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1964</a:t>
              </a:r>
              <a:r>
                <a:rPr kumimoji="1" lang="zh-CN" altLang="en-US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年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提出</a:t>
              </a:r>
              <a:r>
                <a:rPr kumimoji="1" lang="zh-CN" altLang="en-US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夸克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概念 </a:t>
              </a:r>
              <a:endParaRPr kumimoji="1" lang="zh-CN" altLang="en-US" sz="1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31" name="Rectangle 38"/>
            <p:cNvSpPr>
              <a:spLocks noChangeArrowheads="1"/>
            </p:cNvSpPr>
            <p:nvPr/>
          </p:nvSpPr>
          <p:spPr bwMode="auto">
            <a:xfrm>
              <a:off x="5510357" y="4402733"/>
              <a:ext cx="2160241" cy="60939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李政道</a:t>
              </a:r>
              <a:r>
                <a:rPr kumimoji="1" lang="zh-CN" altLang="en-US" sz="1400" b="1" dirty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（</a:t>
              </a:r>
              <a:r>
                <a:rPr kumimoji="1" lang="en-US" altLang="zh-CN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T. </a:t>
              </a:r>
              <a:r>
                <a:rPr kumimoji="1" lang="en-US" altLang="zh-CN" sz="1400" b="1" dirty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D. </a:t>
              </a:r>
              <a:r>
                <a:rPr kumimoji="1" lang="en-US" altLang="zh-CN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Lee 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） </a:t>
              </a:r>
              <a:endParaRPr kumimoji="1" lang="en-US" altLang="zh-CN" sz="14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endParaRPr>
            </a:p>
            <a:p>
              <a:pPr>
                <a:lnSpc>
                  <a:spcPct val="120000"/>
                </a:lnSpc>
              </a:pPr>
              <a:r>
                <a:rPr kumimoji="1" lang="en-US" altLang="zh-CN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1974</a:t>
              </a:r>
              <a:r>
                <a:rPr kumimoji="1" lang="zh-CN" altLang="en-US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年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提出</a:t>
              </a:r>
              <a:r>
                <a:rPr kumimoji="1" lang="zh-CN" altLang="en-US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夸克物质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概念</a:t>
              </a:r>
              <a:endParaRPr kumimoji="1" lang="zh-CN" altLang="en-US" sz="1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endParaRPr>
            </a:p>
          </p:txBody>
        </p:sp>
        <p:sp>
          <p:nvSpPr>
            <p:cNvPr id="32" name="Rectangle 38"/>
            <p:cNvSpPr>
              <a:spLocks noChangeArrowheads="1"/>
            </p:cNvSpPr>
            <p:nvPr/>
          </p:nvSpPr>
          <p:spPr bwMode="auto">
            <a:xfrm>
              <a:off x="5354208" y="5990353"/>
              <a:ext cx="2316390" cy="35086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kumimoji="1" lang="en-US" altLang="zh-CN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1984</a:t>
              </a:r>
              <a:r>
                <a:rPr kumimoji="1" lang="zh-CN" altLang="en-US" sz="1400" b="1" dirty="0" smtClean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年</a:t>
              </a:r>
              <a:r>
                <a:rPr kumimoji="1" lang="zh-CN" altLang="en-US" sz="1400" b="1" dirty="0" smtClean="0">
                  <a:solidFill>
                    <a:srgbClr val="0000FF"/>
                  </a:solidFill>
                  <a:latin typeface="华文楷体" pitchFamily="2" charset="-122"/>
                  <a:ea typeface="华文楷体" pitchFamily="2" charset="-122"/>
                </a:rPr>
                <a:t>开始实验寻找</a:t>
              </a:r>
              <a:r>
                <a:rPr kumimoji="1" lang="zh-CN" altLang="en-US" sz="1400" b="1" dirty="0">
                  <a:solidFill>
                    <a:srgbClr val="FF0000"/>
                  </a:solidFill>
                  <a:latin typeface="华文楷体" pitchFamily="2" charset="-122"/>
                  <a:ea typeface="华文楷体" pitchFamily="2" charset="-122"/>
                </a:rPr>
                <a:t>夸克物质</a:t>
              </a:r>
              <a:endParaRPr kumimoji="1" lang="zh-CN" altLang="en-US" sz="14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0" y="620688"/>
            <a:ext cx="5090867" cy="2224235"/>
            <a:chOff x="0" y="927304"/>
            <a:chExt cx="5090867" cy="2224235"/>
          </a:xfrm>
        </p:grpSpPr>
        <p:grpSp>
          <p:nvGrpSpPr>
            <p:cNvPr id="16" name="Group 34"/>
            <p:cNvGrpSpPr>
              <a:grpSpLocks/>
            </p:cNvGrpSpPr>
            <p:nvPr/>
          </p:nvGrpSpPr>
          <p:grpSpPr bwMode="auto">
            <a:xfrm>
              <a:off x="2389532" y="1227106"/>
              <a:ext cx="2701335" cy="1337797"/>
              <a:chOff x="2753928" y="1659290"/>
              <a:chExt cx="5432340" cy="2702732"/>
            </a:xfrm>
          </p:grpSpPr>
          <p:cxnSp>
            <p:nvCxnSpPr>
              <p:cNvPr id="4" name="Straight Connector 12"/>
              <p:cNvCxnSpPr>
                <a:cxnSpLocks noChangeShapeType="1"/>
                <a:stCxn id="2" idx="6"/>
              </p:cNvCxnSpPr>
              <p:nvPr/>
            </p:nvCxnSpPr>
            <p:spPr bwMode="auto">
              <a:xfrm>
                <a:off x="2753928" y="3664090"/>
                <a:ext cx="2940838" cy="299047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6" name="Picture 3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53838" y="1659290"/>
                <a:ext cx="2732430" cy="2702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Box 31"/>
              <p:cNvSpPr txBox="1">
                <a:spLocks noChangeArrowheads="1"/>
              </p:cNvSpPr>
              <p:nvPr/>
            </p:nvSpPr>
            <p:spPr bwMode="auto">
              <a:xfrm>
                <a:off x="5541470" y="2183614"/>
                <a:ext cx="65843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smtClean="0">
                    <a:solidFill>
                      <a:prstClr val="white"/>
                    </a:solidFill>
                    <a:latin typeface="儷黑 Pro" charset="-120"/>
                    <a:ea typeface="儷黑 Pro" charset="-120"/>
                  </a:rPr>
                  <a:t>夸克</a:t>
                </a:r>
              </a:p>
            </p:txBody>
          </p:sp>
          <p:sp>
            <p:nvSpPr>
              <p:cNvPr id="8" name="TextBox 33"/>
              <p:cNvSpPr txBox="1">
                <a:spLocks noChangeArrowheads="1"/>
              </p:cNvSpPr>
              <p:nvPr/>
            </p:nvSpPr>
            <p:spPr bwMode="auto">
              <a:xfrm>
                <a:off x="6466152" y="2717359"/>
                <a:ext cx="65915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ＭＳ Ｐゴシック" pitchFamily="34" charset="-128"/>
                  </a:defRPr>
                </a:lvl9pPr>
              </a:lstStyle>
              <a:p>
                <a:pPr defTabSz="4572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 smtClean="0">
                    <a:solidFill>
                      <a:srgbClr val="FFFFFF"/>
                    </a:solidFill>
                    <a:latin typeface="儷黑 Pro" charset="-120"/>
                    <a:ea typeface="儷黑 Pro" charset="-120"/>
                  </a:rPr>
                  <a:t>胶子</a:t>
                </a:r>
              </a:p>
            </p:txBody>
          </p:sp>
          <p:cxnSp>
            <p:nvCxnSpPr>
              <p:cNvPr id="9" name="Straight Connector 9"/>
              <p:cNvCxnSpPr>
                <a:cxnSpLocks noChangeShapeType="1"/>
                <a:stCxn id="2" idx="6"/>
                <a:endCxn id="7" idx="1"/>
              </p:cNvCxnSpPr>
              <p:nvPr/>
            </p:nvCxnSpPr>
            <p:spPr bwMode="auto">
              <a:xfrm flipV="1">
                <a:off x="2753928" y="2368280"/>
                <a:ext cx="2787541" cy="1295811"/>
              </a:xfrm>
              <a:prstGeom prst="line">
                <a:avLst/>
              </a:prstGeom>
              <a:noFill/>
              <a:ln w="25400">
                <a:solidFill>
                  <a:srgbClr val="FFFF00"/>
                </a:solidFill>
                <a:round/>
                <a:headEnd/>
                <a:tailEnd/>
              </a:ln>
              <a:effectLst>
                <a:outerShdw blurRad="40000" dist="20000" dir="5400000" rotWithShape="0">
                  <a:srgbClr val="808080">
                    <a:alpha val="37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" name="矩形 28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2721339" y="2555284"/>
              <a:ext cx="2368694" cy="369332"/>
            </a:xfrm>
            <a:prstGeom prst="rect">
              <a:avLst/>
            </a:prstGeom>
            <a:blipFill rotWithShape="1">
              <a:blip r:embed="rId9" cstate="print"/>
              <a:stretch>
                <a:fillRect l="-2244" t="-6557" b="-26230"/>
              </a:stretch>
            </a:blipFill>
          </p:spPr>
          <p:txBody>
            <a:bodyPr/>
            <a:lstStyle/>
            <a:p>
              <a:r>
                <a:rPr lang="zh-CN" altLang="en-US">
                  <a:solidFill>
                    <a:srgbClr val="FFFFCC"/>
                  </a:solidFill>
                </a:rPr>
                <a:t> </a:t>
              </a:r>
            </a:p>
          </p:txBody>
        </p:sp>
        <p:sp>
          <p:nvSpPr>
            <p:cNvPr id="30" name="矩形 29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972805" y="927304"/>
              <a:ext cx="2867623" cy="369332"/>
            </a:xfrm>
            <a:prstGeom prst="rect">
              <a:avLst/>
            </a:prstGeom>
            <a:blipFill rotWithShape="1">
              <a:blip r:embed="rId10" cstate="print"/>
              <a:stretch>
                <a:fillRect l="-1646" t="-6557" b="-26230"/>
              </a:stretch>
            </a:blipFill>
          </p:spPr>
          <p:txBody>
            <a:bodyPr/>
            <a:lstStyle/>
            <a:p>
              <a:r>
                <a:rPr lang="zh-CN" altLang="en-US">
                  <a:solidFill>
                    <a:srgbClr val="FFFFCC"/>
                  </a:solidFill>
                </a:rPr>
                <a:t> </a:t>
              </a:r>
            </a:p>
          </p:txBody>
        </p:sp>
        <p:pic>
          <p:nvPicPr>
            <p:cNvPr id="2" name="Picture 2" descr="http://power.itp.ac.cn/~cairg/dark-energy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1287344"/>
              <a:ext cx="2389532" cy="186419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3" name="组合 2"/>
          <p:cNvGrpSpPr/>
          <p:nvPr/>
        </p:nvGrpSpPr>
        <p:grpSpPr>
          <a:xfrm>
            <a:off x="4903866" y="1632894"/>
            <a:ext cx="3157018" cy="3580718"/>
            <a:chOff x="4903866" y="1632894"/>
            <a:chExt cx="3157018" cy="3580718"/>
          </a:xfrm>
        </p:grpSpPr>
        <p:sp>
          <p:nvSpPr>
            <p:cNvPr id="33" name="TextBox 32"/>
            <p:cNvSpPr txBox="1"/>
            <p:nvPr/>
          </p:nvSpPr>
          <p:spPr>
            <a:xfrm>
              <a:off x="5408639" y="1632894"/>
              <a:ext cx="2093843" cy="707886"/>
            </a:xfrm>
            <a:prstGeom prst="rect">
              <a:avLst/>
            </a:prstGeom>
            <a:solidFill>
              <a:srgbClr val="6633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 years ago </a:t>
              </a:r>
            </a:p>
            <a:p>
              <a:pPr algn="ctr"/>
              <a:r>
                <a:rPr lang="en-US" altLang="zh-CN" sz="2000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 quark concept</a:t>
              </a:r>
              <a:endParaRPr lang="zh-CN" altLang="en-US" sz="2000" b="1" dirty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80412" y="3199617"/>
              <a:ext cx="1992854" cy="707886"/>
            </a:xfrm>
            <a:prstGeom prst="rect">
              <a:avLst/>
            </a:prstGeom>
            <a:solidFill>
              <a:srgbClr val="6633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2000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years ago</a:t>
              </a:r>
            </a:p>
            <a:p>
              <a:pPr algn="ctr"/>
              <a:r>
                <a:rPr lang="en-US" altLang="zh-CN" sz="2000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 quark matter</a:t>
              </a:r>
              <a:endParaRPr lang="zh-CN" altLang="en-US" sz="2000" b="1" dirty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03866" y="4505726"/>
              <a:ext cx="3157018" cy="707886"/>
            </a:xfrm>
            <a:prstGeom prst="rect">
              <a:avLst/>
            </a:prstGeom>
            <a:solidFill>
              <a:srgbClr val="6633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30 years ago</a:t>
              </a:r>
            </a:p>
            <a:p>
              <a:pPr algn="ctr"/>
              <a:r>
                <a:rPr lang="en-US" altLang="zh-CN" sz="2000" b="1" dirty="0" smtClean="0">
                  <a:solidFill>
                    <a:srgbClr val="FFFF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searching quark matter</a:t>
              </a:r>
              <a:endParaRPr lang="zh-CN" altLang="en-US" sz="2000" b="1" dirty="0">
                <a:solidFill>
                  <a:srgbClr val="FF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51767" y="2874241"/>
            <a:ext cx="218316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matter, Dark energy</a:t>
            </a:r>
          </a:p>
          <a:p>
            <a:pPr>
              <a:lnSpc>
                <a:spcPct val="200000"/>
              </a:lnSpc>
            </a:pPr>
            <a:endParaRPr lang="en-US" altLang="zh-CN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Higgs</a:t>
            </a:r>
          </a:p>
          <a:p>
            <a:pPr>
              <a:lnSpc>
                <a:spcPct val="200000"/>
              </a:lnSpc>
            </a:pPr>
            <a:endParaRPr lang="en-US" altLang="zh-CN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Quark  confinement</a:t>
            </a:r>
            <a:endParaRPr lang="zh-CN" altLang="en-US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23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2245</TotalTime>
  <Words>3391</Words>
  <Application>Microsoft Office PowerPoint</Application>
  <PresentationFormat>全屏显示(4:3)</PresentationFormat>
  <Paragraphs>495</Paragraphs>
  <Slides>46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48" baseType="lpstr">
      <vt:lpstr>Office 主题</vt:lpstr>
      <vt:lpstr>BMP 图象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Outline</vt:lpstr>
      <vt:lpstr>Motivations-1: why heavy flavours?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envy 27</dc:creator>
  <cp:lastModifiedBy>xcai</cp:lastModifiedBy>
  <cp:revision>194</cp:revision>
  <dcterms:created xsi:type="dcterms:W3CDTF">2014-05-26T06:43:43Z</dcterms:created>
  <dcterms:modified xsi:type="dcterms:W3CDTF">2014-09-17T07:02:42Z</dcterms:modified>
</cp:coreProperties>
</file>