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embeddings/oleObject1.bin" ContentType="application/vnd.openxmlformats-officedocument.oleObject"/>
  <Override PartName="/ppt/embeddings/oleObject2.bin" ContentType="application/vnd.openxmlformats-officedocument.oleObject"/>
  <Override PartName="/ppt/embeddings/Microsoft_Equation1.bin" ContentType="application/vnd.openxmlformats-officedocument.oleObject"/>
  <Override PartName="/ppt/embeddings/oleObject3.bin" ContentType="application/vnd.openxmlformats-officedocument.oleObject"/>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embeddings/Microsoft_Equation2.bin" ContentType="application/vnd.openxmlformats-officedocument.oleObject"/>
  <Override PartName="/ppt/embeddings/Microsoft_Equation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2" r:id="rId7"/>
    <p:sldId id="264" r:id="rId8"/>
    <p:sldId id="263"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10" d="100"/>
          <a:sy n="110" d="100"/>
        </p:scale>
        <p:origin x="-52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561C2D-B82C-4E40-AC1A-B801D8577B5B}"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38B0FA5D-0BD3-A943-983B-5B39EB5A3C9C}">
      <dgm:prSet phldrT="[Text]"/>
      <dgm:spPr/>
      <dgm:t>
        <a:bodyPr/>
        <a:lstStyle/>
        <a:p>
          <a:r>
            <a:rPr lang="en-US" dirty="0" smtClean="0">
              <a:solidFill>
                <a:srgbClr val="000090"/>
              </a:solidFill>
            </a:rPr>
            <a:t>SOLVER Simulation Engine (MC)</a:t>
          </a:r>
          <a:endParaRPr lang="en-US" dirty="0">
            <a:solidFill>
              <a:srgbClr val="000090"/>
            </a:solidFill>
          </a:endParaRPr>
        </a:p>
      </dgm:t>
    </dgm:pt>
    <dgm:pt modelId="{F454E6EC-4EC0-6B42-8301-B849EB76988B}" type="parTrans" cxnId="{12871FD4-B25F-A246-B27A-71D8FDA5D0BD}">
      <dgm:prSet/>
      <dgm:spPr/>
      <dgm:t>
        <a:bodyPr/>
        <a:lstStyle/>
        <a:p>
          <a:endParaRPr lang="en-US"/>
        </a:p>
      </dgm:t>
    </dgm:pt>
    <dgm:pt modelId="{57249592-C9AE-F249-A667-7681F93D19E6}" type="sibTrans" cxnId="{12871FD4-B25F-A246-B27A-71D8FDA5D0BD}">
      <dgm:prSet/>
      <dgm:spPr/>
      <dgm:t>
        <a:bodyPr/>
        <a:lstStyle/>
        <a:p>
          <a:endParaRPr lang="en-US"/>
        </a:p>
      </dgm:t>
    </dgm:pt>
    <dgm:pt modelId="{AA8B0FDB-B593-D841-AB08-937C3C73B2E0}">
      <dgm:prSet phldrT="[Text]"/>
      <dgm:spPr/>
      <dgm:t>
        <a:bodyPr/>
        <a:lstStyle/>
        <a:p>
          <a:r>
            <a:rPr lang="en-US" dirty="0" smtClean="0">
              <a:solidFill>
                <a:srgbClr val="000090"/>
              </a:solidFill>
            </a:rPr>
            <a:t>Physical model</a:t>
          </a:r>
          <a:endParaRPr lang="en-US" dirty="0">
            <a:solidFill>
              <a:srgbClr val="000090"/>
            </a:solidFill>
          </a:endParaRPr>
        </a:p>
      </dgm:t>
    </dgm:pt>
    <dgm:pt modelId="{819351D2-47C2-8C49-91E1-FAA8A0A6B49E}" type="parTrans" cxnId="{FB8AF25C-1C56-9B4A-91A8-BE7804017B91}">
      <dgm:prSet/>
      <dgm:spPr/>
      <dgm:t>
        <a:bodyPr/>
        <a:lstStyle/>
        <a:p>
          <a:endParaRPr lang="en-US"/>
        </a:p>
      </dgm:t>
    </dgm:pt>
    <dgm:pt modelId="{CCA2EA76-2E08-704B-856E-E565394B7CF1}" type="sibTrans" cxnId="{FB8AF25C-1C56-9B4A-91A8-BE7804017B91}">
      <dgm:prSet/>
      <dgm:spPr/>
      <dgm:t>
        <a:bodyPr/>
        <a:lstStyle/>
        <a:p>
          <a:endParaRPr lang="en-US"/>
        </a:p>
      </dgm:t>
    </dgm:pt>
    <dgm:pt modelId="{EE0CA6E9-BB93-6E4E-BBDA-D66725ED1C86}">
      <dgm:prSet phldrT="[Text]"/>
      <dgm:spPr/>
      <dgm:t>
        <a:bodyPr/>
        <a:lstStyle/>
        <a:p>
          <a:r>
            <a:rPr lang="en-US" dirty="0" smtClean="0">
              <a:solidFill>
                <a:srgbClr val="000090"/>
              </a:solidFill>
            </a:rPr>
            <a:t>User’s data</a:t>
          </a:r>
          <a:endParaRPr lang="en-US" dirty="0">
            <a:solidFill>
              <a:srgbClr val="000090"/>
            </a:solidFill>
          </a:endParaRPr>
        </a:p>
      </dgm:t>
    </dgm:pt>
    <dgm:pt modelId="{A98FA039-14DD-D147-92BD-B9E8C89554DC}" type="parTrans" cxnId="{1E174C4F-852D-8449-AE25-8A86E93AB0F8}">
      <dgm:prSet/>
      <dgm:spPr/>
      <dgm:t>
        <a:bodyPr/>
        <a:lstStyle/>
        <a:p>
          <a:endParaRPr lang="en-US"/>
        </a:p>
      </dgm:t>
    </dgm:pt>
    <dgm:pt modelId="{54D83656-95F5-C54A-82C7-09DA656CEFAD}" type="sibTrans" cxnId="{1E174C4F-852D-8449-AE25-8A86E93AB0F8}">
      <dgm:prSet/>
      <dgm:spPr/>
      <dgm:t>
        <a:bodyPr/>
        <a:lstStyle/>
        <a:p>
          <a:endParaRPr lang="en-US"/>
        </a:p>
      </dgm:t>
    </dgm:pt>
    <dgm:pt modelId="{1A326C11-E212-DB40-9C48-7F0B1E7231A2}">
      <dgm:prSet phldrT="[Text]"/>
      <dgm:spPr/>
      <dgm:t>
        <a:bodyPr/>
        <a:lstStyle/>
        <a:p>
          <a:r>
            <a:rPr lang="en-US" dirty="0" smtClean="0">
              <a:solidFill>
                <a:srgbClr val="000090"/>
              </a:solidFill>
            </a:rPr>
            <a:t>Physical data</a:t>
          </a:r>
          <a:endParaRPr lang="en-US" dirty="0">
            <a:solidFill>
              <a:srgbClr val="000090"/>
            </a:solidFill>
          </a:endParaRPr>
        </a:p>
      </dgm:t>
    </dgm:pt>
    <dgm:pt modelId="{BB583976-1AF0-5341-A62F-00EAB2A3C6BA}" type="parTrans" cxnId="{6A47E783-897F-C944-B291-1D35B485E2F4}">
      <dgm:prSet/>
      <dgm:spPr/>
      <dgm:t>
        <a:bodyPr/>
        <a:lstStyle/>
        <a:p>
          <a:endParaRPr lang="en-US"/>
        </a:p>
      </dgm:t>
    </dgm:pt>
    <dgm:pt modelId="{F1280308-E0BD-E948-A760-5614FFC4A73C}" type="sibTrans" cxnId="{6A47E783-897F-C944-B291-1D35B485E2F4}">
      <dgm:prSet/>
      <dgm:spPr/>
      <dgm:t>
        <a:bodyPr/>
        <a:lstStyle/>
        <a:p>
          <a:endParaRPr lang="en-US"/>
        </a:p>
      </dgm:t>
    </dgm:pt>
    <dgm:pt modelId="{67BECD94-8647-7241-B489-203EE77622E9}" type="pres">
      <dgm:prSet presAssocID="{F3561C2D-B82C-4E40-AC1A-B801D8577B5B}" presName="cycle" presStyleCnt="0">
        <dgm:presLayoutVars>
          <dgm:chMax val="1"/>
          <dgm:dir/>
          <dgm:animLvl val="ctr"/>
          <dgm:resizeHandles val="exact"/>
        </dgm:presLayoutVars>
      </dgm:prSet>
      <dgm:spPr/>
      <dgm:t>
        <a:bodyPr/>
        <a:lstStyle/>
        <a:p>
          <a:endParaRPr lang="en-US"/>
        </a:p>
      </dgm:t>
    </dgm:pt>
    <dgm:pt modelId="{FDED22FF-85B7-7C42-BB30-DB9351AC081C}" type="pres">
      <dgm:prSet presAssocID="{38B0FA5D-0BD3-A943-983B-5B39EB5A3C9C}" presName="centerShape" presStyleLbl="node0" presStyleIdx="0" presStyleCnt="1"/>
      <dgm:spPr/>
      <dgm:t>
        <a:bodyPr/>
        <a:lstStyle/>
        <a:p>
          <a:endParaRPr lang="en-US"/>
        </a:p>
      </dgm:t>
    </dgm:pt>
    <dgm:pt modelId="{0907E23D-BA17-D14F-96EC-FAED82F1DBFE}" type="pres">
      <dgm:prSet presAssocID="{A98FA039-14DD-D147-92BD-B9E8C89554DC}" presName="parTrans" presStyleLbl="bgSibTrans2D1" presStyleIdx="0" presStyleCnt="3"/>
      <dgm:spPr/>
      <dgm:t>
        <a:bodyPr/>
        <a:lstStyle/>
        <a:p>
          <a:endParaRPr lang="en-US"/>
        </a:p>
      </dgm:t>
    </dgm:pt>
    <dgm:pt modelId="{96EA163E-ABD4-E541-A6E0-C6557CBCE896}" type="pres">
      <dgm:prSet presAssocID="{EE0CA6E9-BB93-6E4E-BBDA-D66725ED1C86}" presName="node" presStyleLbl="node1" presStyleIdx="0" presStyleCnt="3">
        <dgm:presLayoutVars>
          <dgm:bulletEnabled val="1"/>
        </dgm:presLayoutVars>
      </dgm:prSet>
      <dgm:spPr/>
      <dgm:t>
        <a:bodyPr/>
        <a:lstStyle/>
        <a:p>
          <a:endParaRPr lang="en-US"/>
        </a:p>
      </dgm:t>
    </dgm:pt>
    <dgm:pt modelId="{E64B1FF3-DDAC-2242-9A5E-0C7929B641CE}" type="pres">
      <dgm:prSet presAssocID="{819351D2-47C2-8C49-91E1-FAA8A0A6B49E}" presName="parTrans" presStyleLbl="bgSibTrans2D1" presStyleIdx="1" presStyleCnt="3"/>
      <dgm:spPr/>
      <dgm:t>
        <a:bodyPr/>
        <a:lstStyle/>
        <a:p>
          <a:endParaRPr lang="en-US"/>
        </a:p>
      </dgm:t>
    </dgm:pt>
    <dgm:pt modelId="{F06CA525-18F1-8E4C-949D-0A94C22B5889}" type="pres">
      <dgm:prSet presAssocID="{AA8B0FDB-B593-D841-AB08-937C3C73B2E0}" presName="node" presStyleLbl="node1" presStyleIdx="1" presStyleCnt="3">
        <dgm:presLayoutVars>
          <dgm:bulletEnabled val="1"/>
        </dgm:presLayoutVars>
      </dgm:prSet>
      <dgm:spPr/>
      <dgm:t>
        <a:bodyPr/>
        <a:lstStyle/>
        <a:p>
          <a:endParaRPr lang="en-US"/>
        </a:p>
      </dgm:t>
    </dgm:pt>
    <dgm:pt modelId="{48368C19-54CF-1944-99C6-F54019560D30}" type="pres">
      <dgm:prSet presAssocID="{BB583976-1AF0-5341-A62F-00EAB2A3C6BA}" presName="parTrans" presStyleLbl="bgSibTrans2D1" presStyleIdx="2" presStyleCnt="3"/>
      <dgm:spPr/>
      <dgm:t>
        <a:bodyPr/>
        <a:lstStyle/>
        <a:p>
          <a:endParaRPr lang="en-US"/>
        </a:p>
      </dgm:t>
    </dgm:pt>
    <dgm:pt modelId="{57F8B5FB-C47A-7041-AAF2-381081F7F010}" type="pres">
      <dgm:prSet presAssocID="{1A326C11-E212-DB40-9C48-7F0B1E7231A2}" presName="node" presStyleLbl="node1" presStyleIdx="2" presStyleCnt="3">
        <dgm:presLayoutVars>
          <dgm:bulletEnabled val="1"/>
        </dgm:presLayoutVars>
      </dgm:prSet>
      <dgm:spPr/>
      <dgm:t>
        <a:bodyPr/>
        <a:lstStyle/>
        <a:p>
          <a:endParaRPr lang="en-US"/>
        </a:p>
      </dgm:t>
    </dgm:pt>
  </dgm:ptLst>
  <dgm:cxnLst>
    <dgm:cxn modelId="{FB8AF25C-1C56-9B4A-91A8-BE7804017B91}" srcId="{38B0FA5D-0BD3-A943-983B-5B39EB5A3C9C}" destId="{AA8B0FDB-B593-D841-AB08-937C3C73B2E0}" srcOrd="1" destOrd="0" parTransId="{819351D2-47C2-8C49-91E1-FAA8A0A6B49E}" sibTransId="{CCA2EA76-2E08-704B-856E-E565394B7CF1}"/>
    <dgm:cxn modelId="{F034A293-46F7-7045-AF01-217D6B3851D2}" type="presOf" srcId="{AA8B0FDB-B593-D841-AB08-937C3C73B2E0}" destId="{F06CA525-18F1-8E4C-949D-0A94C22B5889}" srcOrd="0" destOrd="0" presId="urn:microsoft.com/office/officeart/2005/8/layout/radial4"/>
    <dgm:cxn modelId="{6A47E783-897F-C944-B291-1D35B485E2F4}" srcId="{38B0FA5D-0BD3-A943-983B-5B39EB5A3C9C}" destId="{1A326C11-E212-DB40-9C48-7F0B1E7231A2}" srcOrd="2" destOrd="0" parTransId="{BB583976-1AF0-5341-A62F-00EAB2A3C6BA}" sibTransId="{F1280308-E0BD-E948-A760-5614FFC4A73C}"/>
    <dgm:cxn modelId="{F175ECB7-8654-B640-8AF5-42A7BCBC4EF1}" type="presOf" srcId="{BB583976-1AF0-5341-A62F-00EAB2A3C6BA}" destId="{48368C19-54CF-1944-99C6-F54019560D30}" srcOrd="0" destOrd="0" presId="urn:microsoft.com/office/officeart/2005/8/layout/radial4"/>
    <dgm:cxn modelId="{4D999ED0-F39F-074C-B2EF-904B20B0E28C}" type="presOf" srcId="{F3561C2D-B82C-4E40-AC1A-B801D8577B5B}" destId="{67BECD94-8647-7241-B489-203EE77622E9}" srcOrd="0" destOrd="0" presId="urn:microsoft.com/office/officeart/2005/8/layout/radial4"/>
    <dgm:cxn modelId="{CEFDB7A6-7053-6942-9BE9-BEA2ADF0A7F1}" type="presOf" srcId="{819351D2-47C2-8C49-91E1-FAA8A0A6B49E}" destId="{E64B1FF3-DDAC-2242-9A5E-0C7929B641CE}" srcOrd="0" destOrd="0" presId="urn:microsoft.com/office/officeart/2005/8/layout/radial4"/>
    <dgm:cxn modelId="{4A9C200E-DB73-DB44-A63D-2830E42A4F3E}" type="presOf" srcId="{EE0CA6E9-BB93-6E4E-BBDA-D66725ED1C86}" destId="{96EA163E-ABD4-E541-A6E0-C6557CBCE896}" srcOrd="0" destOrd="0" presId="urn:microsoft.com/office/officeart/2005/8/layout/radial4"/>
    <dgm:cxn modelId="{12871FD4-B25F-A246-B27A-71D8FDA5D0BD}" srcId="{F3561C2D-B82C-4E40-AC1A-B801D8577B5B}" destId="{38B0FA5D-0BD3-A943-983B-5B39EB5A3C9C}" srcOrd="0" destOrd="0" parTransId="{F454E6EC-4EC0-6B42-8301-B849EB76988B}" sibTransId="{57249592-C9AE-F249-A667-7681F93D19E6}"/>
    <dgm:cxn modelId="{EC5241D8-204F-AF44-8CEB-4FF7E68D73C5}" type="presOf" srcId="{38B0FA5D-0BD3-A943-983B-5B39EB5A3C9C}" destId="{FDED22FF-85B7-7C42-BB30-DB9351AC081C}" srcOrd="0" destOrd="0" presId="urn:microsoft.com/office/officeart/2005/8/layout/radial4"/>
    <dgm:cxn modelId="{85FDD322-5DE7-D847-BA5E-7E04C424E5F8}" type="presOf" srcId="{1A326C11-E212-DB40-9C48-7F0B1E7231A2}" destId="{57F8B5FB-C47A-7041-AAF2-381081F7F010}" srcOrd="0" destOrd="0" presId="urn:microsoft.com/office/officeart/2005/8/layout/radial4"/>
    <dgm:cxn modelId="{0A1F0A61-8753-AE44-9F68-092C24536FCD}" type="presOf" srcId="{A98FA039-14DD-D147-92BD-B9E8C89554DC}" destId="{0907E23D-BA17-D14F-96EC-FAED82F1DBFE}" srcOrd="0" destOrd="0" presId="urn:microsoft.com/office/officeart/2005/8/layout/radial4"/>
    <dgm:cxn modelId="{1E174C4F-852D-8449-AE25-8A86E93AB0F8}" srcId="{38B0FA5D-0BD3-A943-983B-5B39EB5A3C9C}" destId="{EE0CA6E9-BB93-6E4E-BBDA-D66725ED1C86}" srcOrd="0" destOrd="0" parTransId="{A98FA039-14DD-D147-92BD-B9E8C89554DC}" sibTransId="{54D83656-95F5-C54A-82C7-09DA656CEFAD}"/>
    <dgm:cxn modelId="{364A4D4A-77EB-AD42-8A0B-B98487526BB7}" type="presParOf" srcId="{67BECD94-8647-7241-B489-203EE77622E9}" destId="{FDED22FF-85B7-7C42-BB30-DB9351AC081C}" srcOrd="0" destOrd="0" presId="urn:microsoft.com/office/officeart/2005/8/layout/radial4"/>
    <dgm:cxn modelId="{0D90704A-71B6-0746-A8CB-87AAD765F0B0}" type="presParOf" srcId="{67BECD94-8647-7241-B489-203EE77622E9}" destId="{0907E23D-BA17-D14F-96EC-FAED82F1DBFE}" srcOrd="1" destOrd="0" presId="urn:microsoft.com/office/officeart/2005/8/layout/radial4"/>
    <dgm:cxn modelId="{6A162276-EBD3-264D-B11C-5AB09730CBC7}" type="presParOf" srcId="{67BECD94-8647-7241-B489-203EE77622E9}" destId="{96EA163E-ABD4-E541-A6E0-C6557CBCE896}" srcOrd="2" destOrd="0" presId="urn:microsoft.com/office/officeart/2005/8/layout/radial4"/>
    <dgm:cxn modelId="{6E9A38C7-3152-1B45-8650-A223A06D2E5F}" type="presParOf" srcId="{67BECD94-8647-7241-B489-203EE77622E9}" destId="{E64B1FF3-DDAC-2242-9A5E-0C7929B641CE}" srcOrd="3" destOrd="0" presId="urn:microsoft.com/office/officeart/2005/8/layout/radial4"/>
    <dgm:cxn modelId="{5903F2D3-F8A1-724F-AB66-A9DA7A7A60A2}" type="presParOf" srcId="{67BECD94-8647-7241-B489-203EE77622E9}" destId="{F06CA525-18F1-8E4C-949D-0A94C22B5889}" srcOrd="4" destOrd="0" presId="urn:microsoft.com/office/officeart/2005/8/layout/radial4"/>
    <dgm:cxn modelId="{83EE0EF2-AEAD-CD4B-8B90-B9073197EA05}" type="presParOf" srcId="{67BECD94-8647-7241-B489-203EE77622E9}" destId="{48368C19-54CF-1944-99C6-F54019560D30}" srcOrd="5" destOrd="0" presId="urn:microsoft.com/office/officeart/2005/8/layout/radial4"/>
    <dgm:cxn modelId="{D5CE3547-BE82-E84C-A9F1-DAA8500CF149}" type="presParOf" srcId="{67BECD94-8647-7241-B489-203EE77622E9}" destId="{57F8B5FB-C47A-7041-AAF2-381081F7F010}" srcOrd="6" destOrd="0" presId="urn:microsoft.com/office/officeart/2005/8/layout/radial4"/>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3B66EE-D395-E440-AA1A-7CB67B085604}" type="doc">
      <dgm:prSet loTypeId="urn:microsoft.com/office/officeart/2005/8/layout/vProcess5" loCatId="" qsTypeId="urn:microsoft.com/office/officeart/2005/8/quickstyle/simple4" qsCatId="simple" csTypeId="urn:microsoft.com/office/officeart/2005/8/colors/accent1_2" csCatId="accent1" phldr="1"/>
      <dgm:spPr/>
      <dgm:t>
        <a:bodyPr/>
        <a:lstStyle/>
        <a:p>
          <a:endParaRPr lang="en-US"/>
        </a:p>
      </dgm:t>
    </dgm:pt>
    <dgm:pt modelId="{6DD29780-CD81-4047-9006-C0009D5509C8}">
      <dgm:prSet phldrT="[Text]" custT="1"/>
      <dgm:spPr>
        <a:solidFill>
          <a:schemeClr val="accent3">
            <a:lumMod val="75000"/>
          </a:schemeClr>
        </a:solidFill>
      </dgm:spPr>
      <dgm:t>
        <a:bodyPr/>
        <a:lstStyle/>
        <a:p>
          <a:pPr algn="ctr"/>
          <a:r>
            <a:rPr lang="en-US" sz="3200" b="1" dirty="0" smtClean="0">
              <a:ln w="1905"/>
              <a:solidFill>
                <a:schemeClr val="bg1"/>
              </a:solidFill>
              <a:effectLst>
                <a:innerShdw blurRad="69850" dist="43180" dir="5400000">
                  <a:srgbClr val="000000">
                    <a:alpha val="65000"/>
                  </a:srgbClr>
                </a:innerShdw>
              </a:effectLst>
            </a:rPr>
            <a:t>Knowledge of G(x) is</a:t>
          </a:r>
        </a:p>
        <a:p>
          <a:pPr algn="ctr"/>
          <a:r>
            <a:rPr lang="en-US" sz="3200" b="1" dirty="0" smtClean="0">
              <a:ln w="1905"/>
              <a:solidFill>
                <a:srgbClr val="FF0000"/>
              </a:solidFill>
              <a:effectLst>
                <a:innerShdw blurRad="69850" dist="43180" dir="5400000">
                  <a:srgbClr val="000000">
                    <a:alpha val="65000"/>
                  </a:srgbClr>
                </a:innerShdw>
              </a:effectLst>
            </a:rPr>
            <a:t>the ultimate goal of UQ</a:t>
          </a:r>
          <a:endParaRPr lang="en-US" sz="3200" b="1" dirty="0"/>
        </a:p>
      </dgm:t>
    </dgm:pt>
    <dgm:pt modelId="{25574EE7-A739-5049-8265-D836695AF27A}" type="parTrans" cxnId="{E7DDB9D4-B3B3-F849-A99B-C2434233EDCE}">
      <dgm:prSet/>
      <dgm:spPr/>
      <dgm:t>
        <a:bodyPr/>
        <a:lstStyle/>
        <a:p>
          <a:endParaRPr lang="en-US"/>
        </a:p>
      </dgm:t>
    </dgm:pt>
    <dgm:pt modelId="{9E2735B4-60D2-BE43-9063-174CE45D63B8}" type="sibTrans" cxnId="{E7DDB9D4-B3B3-F849-A99B-C2434233EDCE}">
      <dgm:prSet/>
      <dgm:spPr>
        <a:solidFill>
          <a:srgbClr val="FFFF00">
            <a:alpha val="90000"/>
          </a:srgbClr>
        </a:solidFill>
      </dgm:spPr>
      <dgm:t>
        <a:bodyPr/>
        <a:lstStyle/>
        <a:p>
          <a:endParaRPr lang="en-US"/>
        </a:p>
      </dgm:t>
    </dgm:pt>
    <dgm:pt modelId="{CFB7EE81-4FBF-5F4F-AE42-A35AEE267B7B}">
      <dgm:prSet phldrT="[Text]"/>
      <dgm:spPr>
        <a:solidFill>
          <a:srgbClr val="17375E"/>
        </a:solidFill>
      </dgm:spPr>
      <dgm:t>
        <a:bodyPr/>
        <a:lstStyle/>
        <a:p>
          <a:pPr algn="ctr"/>
          <a:r>
            <a:rPr lang="en-US" b="1" dirty="0" smtClean="0"/>
            <a:t>Knowledge of </a:t>
          </a:r>
          <a:r>
            <a:rPr lang="en-US" b="0" dirty="0" smtClean="0"/>
            <a:t>y</a:t>
          </a:r>
          <a:r>
            <a:rPr lang="en-US" b="0" baseline="-25000" dirty="0" smtClean="0"/>
            <a:t>0</a:t>
          </a:r>
          <a:r>
            <a:rPr lang="en-US" b="0" baseline="0" dirty="0" smtClean="0"/>
            <a:t>(x</a:t>
          </a:r>
          <a:r>
            <a:rPr lang="en-US" b="0" baseline="-25000" dirty="0" smtClean="0"/>
            <a:t>1</a:t>
          </a:r>
          <a:r>
            <a:rPr lang="en-US" b="0" baseline="0" dirty="0" smtClean="0"/>
            <a:t>,…,</a:t>
          </a:r>
          <a:r>
            <a:rPr lang="en-US" b="0" baseline="0" dirty="0" err="1" smtClean="0"/>
            <a:t>x</a:t>
          </a:r>
          <a:r>
            <a:rPr lang="en-US" b="0" baseline="-25000" dirty="0" err="1" smtClean="0"/>
            <a:t>N</a:t>
          </a:r>
          <a:r>
            <a:rPr lang="en-US" b="1" baseline="0" dirty="0" smtClean="0"/>
            <a:t>)</a:t>
          </a:r>
          <a:r>
            <a:rPr lang="en-US" b="1" dirty="0" smtClean="0"/>
            <a:t> </a:t>
          </a:r>
          <a:r>
            <a:rPr lang="en-US" b="1" dirty="0" smtClean="0">
              <a:solidFill>
                <a:srgbClr val="FF0000"/>
              </a:solidFill>
            </a:rPr>
            <a:t>required</a:t>
          </a:r>
          <a:endParaRPr lang="en-US" b="1" dirty="0">
            <a:solidFill>
              <a:srgbClr val="FF0000"/>
            </a:solidFill>
          </a:endParaRPr>
        </a:p>
      </dgm:t>
    </dgm:pt>
    <dgm:pt modelId="{54B3D506-7996-4740-BC5A-E03284514789}" type="parTrans" cxnId="{08DFF738-8E6A-8148-94CA-31176B17A4D0}">
      <dgm:prSet/>
      <dgm:spPr/>
      <dgm:t>
        <a:bodyPr/>
        <a:lstStyle/>
        <a:p>
          <a:endParaRPr lang="en-US"/>
        </a:p>
      </dgm:t>
    </dgm:pt>
    <dgm:pt modelId="{757E32E5-EE3A-5149-B343-F5FA2AC0854D}" type="sibTrans" cxnId="{08DFF738-8E6A-8148-94CA-31176B17A4D0}">
      <dgm:prSet/>
      <dgm:spPr>
        <a:solidFill>
          <a:srgbClr val="FFFF00">
            <a:alpha val="90000"/>
          </a:srgbClr>
        </a:solidFill>
      </dgm:spPr>
      <dgm:t>
        <a:bodyPr/>
        <a:lstStyle/>
        <a:p>
          <a:endParaRPr lang="en-US"/>
        </a:p>
      </dgm:t>
    </dgm:pt>
    <dgm:pt modelId="{E5B1ECC4-303E-2049-893D-5EDCA2BF438A}">
      <dgm:prSet phldrT="[Text]"/>
      <dgm:spPr>
        <a:solidFill>
          <a:srgbClr val="17375E"/>
        </a:solidFill>
      </dgm:spPr>
      <dgm:t>
        <a:bodyPr/>
        <a:lstStyle/>
        <a:p>
          <a:pPr algn="r"/>
          <a:r>
            <a:rPr lang="en-US" dirty="0" smtClean="0"/>
            <a:t>USE MC to sample </a:t>
          </a:r>
          <a:r>
            <a:rPr lang="en-US" b="0" dirty="0" smtClean="0"/>
            <a:t>y</a:t>
          </a:r>
          <a:r>
            <a:rPr lang="en-US" b="0" baseline="-25000" dirty="0" smtClean="0"/>
            <a:t>0</a:t>
          </a:r>
          <a:r>
            <a:rPr lang="en-US" b="0" baseline="0" dirty="0" smtClean="0"/>
            <a:t>(x</a:t>
          </a:r>
          <a:r>
            <a:rPr lang="en-US" b="0" baseline="-25000" dirty="0" smtClean="0"/>
            <a:t>1</a:t>
          </a:r>
          <a:r>
            <a:rPr lang="en-US" b="0" baseline="0" dirty="0" smtClean="0"/>
            <a:t>,…,</a:t>
          </a:r>
          <a:r>
            <a:rPr lang="en-US" b="0" baseline="0" dirty="0" err="1" smtClean="0"/>
            <a:t>x</a:t>
          </a:r>
          <a:r>
            <a:rPr lang="en-US" b="0" baseline="-25000" dirty="0" err="1" smtClean="0"/>
            <a:t>N</a:t>
          </a:r>
          <a:r>
            <a:rPr lang="en-US" b="1" baseline="0" dirty="0" smtClean="0"/>
            <a:t>)</a:t>
          </a:r>
          <a:r>
            <a:rPr lang="en-US" b="1" dirty="0" smtClean="0"/>
            <a:t> </a:t>
          </a:r>
        </a:p>
      </dgm:t>
    </dgm:pt>
    <dgm:pt modelId="{CA99A7D3-599F-734A-BADD-401811C1C46C}" type="parTrans" cxnId="{5A82A2B9-0A7B-1C46-B89B-89C02229CC42}">
      <dgm:prSet/>
      <dgm:spPr/>
      <dgm:t>
        <a:bodyPr/>
        <a:lstStyle/>
        <a:p>
          <a:endParaRPr lang="en-US"/>
        </a:p>
      </dgm:t>
    </dgm:pt>
    <dgm:pt modelId="{1B9D0795-9B18-744E-A0A4-2C75DBC34DC5}" type="sibTrans" cxnId="{5A82A2B9-0A7B-1C46-B89B-89C02229CC42}">
      <dgm:prSet/>
      <dgm:spPr>
        <a:solidFill>
          <a:srgbClr val="FF0000">
            <a:alpha val="90000"/>
          </a:srgbClr>
        </a:solidFill>
        <a:ln>
          <a:solidFill>
            <a:srgbClr val="FF0000">
              <a:alpha val="90000"/>
            </a:srgbClr>
          </a:solidFill>
        </a:ln>
      </dgm:spPr>
      <dgm:t>
        <a:bodyPr/>
        <a:lstStyle/>
        <a:p>
          <a:endParaRPr lang="en-US"/>
        </a:p>
      </dgm:t>
    </dgm:pt>
    <dgm:pt modelId="{CDCD6804-D0B7-F746-A537-A48DD43EE51B}">
      <dgm:prSet phldrT="[Text]" custT="1"/>
      <dgm:spPr>
        <a:solidFill>
          <a:srgbClr val="17375E"/>
        </a:solidFill>
      </dgm:spPr>
      <dgm:t>
        <a:bodyPr/>
        <a:lstStyle/>
        <a:p>
          <a:pPr algn="r"/>
          <a:r>
            <a:rPr lang="en-US" sz="1800" b="1" dirty="0" smtClean="0"/>
            <a:t>Reduced number of simulations needed</a:t>
          </a:r>
        </a:p>
      </dgm:t>
    </dgm:pt>
    <dgm:pt modelId="{47029D1F-AFB1-8340-9221-2D43D2839B53}" type="parTrans" cxnId="{9F310211-08A1-7347-BD71-AFA3B3DFB89C}">
      <dgm:prSet/>
      <dgm:spPr/>
      <dgm:t>
        <a:bodyPr/>
        <a:lstStyle/>
        <a:p>
          <a:endParaRPr lang="en-US"/>
        </a:p>
      </dgm:t>
    </dgm:pt>
    <dgm:pt modelId="{BAEC433D-3C56-CA48-BD3E-76B0A901EAFD}" type="sibTrans" cxnId="{9F310211-08A1-7347-BD71-AFA3B3DFB89C}">
      <dgm:prSet/>
      <dgm:spPr/>
      <dgm:t>
        <a:bodyPr/>
        <a:lstStyle/>
        <a:p>
          <a:endParaRPr lang="en-US"/>
        </a:p>
      </dgm:t>
    </dgm:pt>
    <dgm:pt modelId="{08623C62-3959-E943-81B2-004B6E11132B}" type="pres">
      <dgm:prSet presAssocID="{F63B66EE-D395-E440-AA1A-7CB67B085604}" presName="outerComposite" presStyleCnt="0">
        <dgm:presLayoutVars>
          <dgm:chMax val="5"/>
          <dgm:dir/>
          <dgm:resizeHandles val="exact"/>
        </dgm:presLayoutVars>
      </dgm:prSet>
      <dgm:spPr/>
      <dgm:t>
        <a:bodyPr/>
        <a:lstStyle/>
        <a:p>
          <a:endParaRPr lang="en-US"/>
        </a:p>
      </dgm:t>
    </dgm:pt>
    <dgm:pt modelId="{77E30861-9A81-2046-90C7-3DA2BE31E2EB}" type="pres">
      <dgm:prSet presAssocID="{F63B66EE-D395-E440-AA1A-7CB67B085604}" presName="dummyMaxCanvas" presStyleCnt="0">
        <dgm:presLayoutVars/>
      </dgm:prSet>
      <dgm:spPr/>
    </dgm:pt>
    <dgm:pt modelId="{E43CA81D-D357-8143-A22A-441F9261E03F}" type="pres">
      <dgm:prSet presAssocID="{F63B66EE-D395-E440-AA1A-7CB67B085604}" presName="FourNodes_1" presStyleLbl="node1" presStyleIdx="0" presStyleCnt="4" custScaleX="104937" custScaleY="128645">
        <dgm:presLayoutVars>
          <dgm:bulletEnabled val="1"/>
        </dgm:presLayoutVars>
      </dgm:prSet>
      <dgm:spPr/>
      <dgm:t>
        <a:bodyPr/>
        <a:lstStyle/>
        <a:p>
          <a:endParaRPr lang="en-US"/>
        </a:p>
      </dgm:t>
    </dgm:pt>
    <dgm:pt modelId="{8EAE238D-2398-BC4E-9D13-6C5912E2FE84}" type="pres">
      <dgm:prSet presAssocID="{F63B66EE-D395-E440-AA1A-7CB67B085604}" presName="FourNodes_2" presStyleLbl="node1" presStyleIdx="1" presStyleCnt="4" custLinFactNeighborX="317" custLinFactNeighborY="6764">
        <dgm:presLayoutVars>
          <dgm:bulletEnabled val="1"/>
        </dgm:presLayoutVars>
      </dgm:prSet>
      <dgm:spPr/>
      <dgm:t>
        <a:bodyPr/>
        <a:lstStyle/>
        <a:p>
          <a:endParaRPr lang="en-US"/>
        </a:p>
      </dgm:t>
    </dgm:pt>
    <dgm:pt modelId="{6D3FF961-23F0-0C4C-AFC2-0F7E30A7C390}" type="pres">
      <dgm:prSet presAssocID="{F63B66EE-D395-E440-AA1A-7CB67B085604}" presName="FourNodes_3" presStyleLbl="node1" presStyleIdx="2" presStyleCnt="4" custLinFactNeighborX="159" custLinFactNeighborY="3382">
        <dgm:presLayoutVars>
          <dgm:bulletEnabled val="1"/>
        </dgm:presLayoutVars>
      </dgm:prSet>
      <dgm:spPr/>
      <dgm:t>
        <a:bodyPr/>
        <a:lstStyle/>
        <a:p>
          <a:endParaRPr lang="en-US"/>
        </a:p>
      </dgm:t>
    </dgm:pt>
    <dgm:pt modelId="{8CCD59C8-7C5D-2046-9E5F-2649B407AF82}" type="pres">
      <dgm:prSet presAssocID="{F63B66EE-D395-E440-AA1A-7CB67B085604}" presName="FourNodes_4" presStyleLbl="node1" presStyleIdx="3" presStyleCnt="4" custScaleX="91605" custLinFactNeighborX="2063" custLinFactNeighborY="13529">
        <dgm:presLayoutVars>
          <dgm:bulletEnabled val="1"/>
        </dgm:presLayoutVars>
      </dgm:prSet>
      <dgm:spPr/>
      <dgm:t>
        <a:bodyPr/>
        <a:lstStyle/>
        <a:p>
          <a:endParaRPr lang="en-US"/>
        </a:p>
      </dgm:t>
    </dgm:pt>
    <dgm:pt modelId="{70C5496A-01E3-9145-AEFB-E0E0850FCD17}" type="pres">
      <dgm:prSet presAssocID="{F63B66EE-D395-E440-AA1A-7CB67B085604}" presName="FourConn_1-2" presStyleLbl="fgAccFollowNode1" presStyleIdx="0" presStyleCnt="3">
        <dgm:presLayoutVars>
          <dgm:bulletEnabled val="1"/>
        </dgm:presLayoutVars>
      </dgm:prSet>
      <dgm:spPr/>
      <dgm:t>
        <a:bodyPr/>
        <a:lstStyle/>
        <a:p>
          <a:endParaRPr lang="en-US"/>
        </a:p>
      </dgm:t>
    </dgm:pt>
    <dgm:pt modelId="{2211785F-CC50-5144-BA9D-B6B36DE341E8}" type="pres">
      <dgm:prSet presAssocID="{F63B66EE-D395-E440-AA1A-7CB67B085604}" presName="FourConn_2-3" presStyleLbl="fgAccFollowNode1" presStyleIdx="1" presStyleCnt="3">
        <dgm:presLayoutVars>
          <dgm:bulletEnabled val="1"/>
        </dgm:presLayoutVars>
      </dgm:prSet>
      <dgm:spPr/>
      <dgm:t>
        <a:bodyPr/>
        <a:lstStyle/>
        <a:p>
          <a:endParaRPr lang="en-US"/>
        </a:p>
      </dgm:t>
    </dgm:pt>
    <dgm:pt modelId="{E1CCCEA6-8CB9-BF4B-8BAB-0043B8AF16A7}" type="pres">
      <dgm:prSet presAssocID="{F63B66EE-D395-E440-AA1A-7CB67B085604}" presName="FourConn_3-4" presStyleLbl="fgAccFollowNode1" presStyleIdx="2" presStyleCnt="3" custLinFactX="-500000" custLinFactNeighborX="-596066">
        <dgm:presLayoutVars>
          <dgm:bulletEnabled val="1"/>
        </dgm:presLayoutVars>
      </dgm:prSet>
      <dgm:spPr/>
      <dgm:t>
        <a:bodyPr/>
        <a:lstStyle/>
        <a:p>
          <a:endParaRPr lang="en-US"/>
        </a:p>
      </dgm:t>
    </dgm:pt>
    <dgm:pt modelId="{B02766D5-DDEF-A14C-9AC2-FDD970585E3D}" type="pres">
      <dgm:prSet presAssocID="{F63B66EE-D395-E440-AA1A-7CB67B085604}" presName="FourNodes_1_text" presStyleLbl="node1" presStyleIdx="3" presStyleCnt="4">
        <dgm:presLayoutVars>
          <dgm:bulletEnabled val="1"/>
        </dgm:presLayoutVars>
      </dgm:prSet>
      <dgm:spPr/>
      <dgm:t>
        <a:bodyPr/>
        <a:lstStyle/>
        <a:p>
          <a:endParaRPr lang="en-US"/>
        </a:p>
      </dgm:t>
    </dgm:pt>
    <dgm:pt modelId="{E055BB51-DBD6-7E47-BB16-21795CFCE02B}" type="pres">
      <dgm:prSet presAssocID="{F63B66EE-D395-E440-AA1A-7CB67B085604}" presName="FourNodes_2_text" presStyleLbl="node1" presStyleIdx="3" presStyleCnt="4">
        <dgm:presLayoutVars>
          <dgm:bulletEnabled val="1"/>
        </dgm:presLayoutVars>
      </dgm:prSet>
      <dgm:spPr/>
      <dgm:t>
        <a:bodyPr/>
        <a:lstStyle/>
        <a:p>
          <a:endParaRPr lang="en-US"/>
        </a:p>
      </dgm:t>
    </dgm:pt>
    <dgm:pt modelId="{036AF476-F38E-A346-B084-956CE8546747}" type="pres">
      <dgm:prSet presAssocID="{F63B66EE-D395-E440-AA1A-7CB67B085604}" presName="FourNodes_3_text" presStyleLbl="node1" presStyleIdx="3" presStyleCnt="4">
        <dgm:presLayoutVars>
          <dgm:bulletEnabled val="1"/>
        </dgm:presLayoutVars>
      </dgm:prSet>
      <dgm:spPr/>
      <dgm:t>
        <a:bodyPr/>
        <a:lstStyle/>
        <a:p>
          <a:endParaRPr lang="en-US"/>
        </a:p>
      </dgm:t>
    </dgm:pt>
    <dgm:pt modelId="{E2CB0CF1-46A7-0643-AF44-8755B03C9A99}" type="pres">
      <dgm:prSet presAssocID="{F63B66EE-D395-E440-AA1A-7CB67B085604}" presName="FourNodes_4_text" presStyleLbl="node1" presStyleIdx="3" presStyleCnt="4">
        <dgm:presLayoutVars>
          <dgm:bulletEnabled val="1"/>
        </dgm:presLayoutVars>
      </dgm:prSet>
      <dgm:spPr/>
      <dgm:t>
        <a:bodyPr/>
        <a:lstStyle/>
        <a:p>
          <a:endParaRPr lang="en-US"/>
        </a:p>
      </dgm:t>
    </dgm:pt>
  </dgm:ptLst>
  <dgm:cxnLst>
    <dgm:cxn modelId="{252DA897-3A2B-934D-920B-160F635B3209}" type="presOf" srcId="{CFB7EE81-4FBF-5F4F-AE42-A35AEE267B7B}" destId="{8EAE238D-2398-BC4E-9D13-6C5912E2FE84}" srcOrd="0" destOrd="0" presId="urn:microsoft.com/office/officeart/2005/8/layout/vProcess5"/>
    <dgm:cxn modelId="{08DFF738-8E6A-8148-94CA-31176B17A4D0}" srcId="{F63B66EE-D395-E440-AA1A-7CB67B085604}" destId="{CFB7EE81-4FBF-5F4F-AE42-A35AEE267B7B}" srcOrd="1" destOrd="0" parTransId="{54B3D506-7996-4740-BC5A-E03284514789}" sibTransId="{757E32E5-EE3A-5149-B343-F5FA2AC0854D}"/>
    <dgm:cxn modelId="{5A82A2B9-0A7B-1C46-B89B-89C02229CC42}" srcId="{F63B66EE-D395-E440-AA1A-7CB67B085604}" destId="{E5B1ECC4-303E-2049-893D-5EDCA2BF438A}" srcOrd="2" destOrd="0" parTransId="{CA99A7D3-599F-734A-BADD-401811C1C46C}" sibTransId="{1B9D0795-9B18-744E-A0A4-2C75DBC34DC5}"/>
    <dgm:cxn modelId="{BEA0DC25-3F6F-3349-8A28-1B298DFAE0F4}" type="presOf" srcId="{CFB7EE81-4FBF-5F4F-AE42-A35AEE267B7B}" destId="{E055BB51-DBD6-7E47-BB16-21795CFCE02B}" srcOrd="1" destOrd="0" presId="urn:microsoft.com/office/officeart/2005/8/layout/vProcess5"/>
    <dgm:cxn modelId="{9F310211-08A1-7347-BD71-AFA3B3DFB89C}" srcId="{F63B66EE-D395-E440-AA1A-7CB67B085604}" destId="{CDCD6804-D0B7-F746-A537-A48DD43EE51B}" srcOrd="3" destOrd="0" parTransId="{47029D1F-AFB1-8340-9221-2D43D2839B53}" sibTransId="{BAEC433D-3C56-CA48-BD3E-76B0A901EAFD}"/>
    <dgm:cxn modelId="{DCDE76E1-1126-DB46-84B4-5A8D5A24070C}" type="presOf" srcId="{9E2735B4-60D2-BE43-9063-174CE45D63B8}" destId="{70C5496A-01E3-9145-AEFB-E0E0850FCD17}" srcOrd="0" destOrd="0" presId="urn:microsoft.com/office/officeart/2005/8/layout/vProcess5"/>
    <dgm:cxn modelId="{01A3F782-9F5A-7C45-B80D-AA76F1125A02}" type="presOf" srcId="{6DD29780-CD81-4047-9006-C0009D5509C8}" destId="{B02766D5-DDEF-A14C-9AC2-FDD970585E3D}" srcOrd="1" destOrd="0" presId="urn:microsoft.com/office/officeart/2005/8/layout/vProcess5"/>
    <dgm:cxn modelId="{165696F3-272D-AF48-99CB-E6618009056F}" type="presOf" srcId="{1B9D0795-9B18-744E-A0A4-2C75DBC34DC5}" destId="{E1CCCEA6-8CB9-BF4B-8BAB-0043B8AF16A7}" srcOrd="0" destOrd="0" presId="urn:microsoft.com/office/officeart/2005/8/layout/vProcess5"/>
    <dgm:cxn modelId="{621EE7CF-D874-4149-9AC8-4A74DCA22E39}" type="presOf" srcId="{E5B1ECC4-303E-2049-893D-5EDCA2BF438A}" destId="{6D3FF961-23F0-0C4C-AFC2-0F7E30A7C390}" srcOrd="0" destOrd="0" presId="urn:microsoft.com/office/officeart/2005/8/layout/vProcess5"/>
    <dgm:cxn modelId="{7103B805-1CCA-4042-BBE0-038527260BE3}" type="presOf" srcId="{E5B1ECC4-303E-2049-893D-5EDCA2BF438A}" destId="{036AF476-F38E-A346-B084-956CE8546747}" srcOrd="1" destOrd="0" presId="urn:microsoft.com/office/officeart/2005/8/layout/vProcess5"/>
    <dgm:cxn modelId="{E7DDB9D4-B3B3-F849-A99B-C2434233EDCE}" srcId="{F63B66EE-D395-E440-AA1A-7CB67B085604}" destId="{6DD29780-CD81-4047-9006-C0009D5509C8}" srcOrd="0" destOrd="0" parTransId="{25574EE7-A739-5049-8265-D836695AF27A}" sibTransId="{9E2735B4-60D2-BE43-9063-174CE45D63B8}"/>
    <dgm:cxn modelId="{AEE19B43-F31C-F04E-8629-3AE4E1CF0BFF}" type="presOf" srcId="{CDCD6804-D0B7-F746-A537-A48DD43EE51B}" destId="{E2CB0CF1-46A7-0643-AF44-8755B03C9A99}" srcOrd="1" destOrd="0" presId="urn:microsoft.com/office/officeart/2005/8/layout/vProcess5"/>
    <dgm:cxn modelId="{4334DB1F-01DD-A44E-88D8-3E8FC76A4ADB}" type="presOf" srcId="{6DD29780-CD81-4047-9006-C0009D5509C8}" destId="{E43CA81D-D357-8143-A22A-441F9261E03F}" srcOrd="0" destOrd="0" presId="urn:microsoft.com/office/officeart/2005/8/layout/vProcess5"/>
    <dgm:cxn modelId="{C9CE990C-9B1A-9A4F-8271-50F52838B23A}" type="presOf" srcId="{CDCD6804-D0B7-F746-A537-A48DD43EE51B}" destId="{8CCD59C8-7C5D-2046-9E5F-2649B407AF82}" srcOrd="0" destOrd="0" presId="urn:microsoft.com/office/officeart/2005/8/layout/vProcess5"/>
    <dgm:cxn modelId="{50A032B7-2C8D-5F41-96B1-96C96703622B}" type="presOf" srcId="{F63B66EE-D395-E440-AA1A-7CB67B085604}" destId="{08623C62-3959-E943-81B2-004B6E11132B}" srcOrd="0" destOrd="0" presId="urn:microsoft.com/office/officeart/2005/8/layout/vProcess5"/>
    <dgm:cxn modelId="{022BC2E6-BBD5-5546-A84B-09F94B4E08B8}" type="presOf" srcId="{757E32E5-EE3A-5149-B343-F5FA2AC0854D}" destId="{2211785F-CC50-5144-BA9D-B6B36DE341E8}" srcOrd="0" destOrd="0" presId="urn:microsoft.com/office/officeart/2005/8/layout/vProcess5"/>
    <dgm:cxn modelId="{EC20D730-1CB9-6942-820E-58A7928256E3}" type="presParOf" srcId="{08623C62-3959-E943-81B2-004B6E11132B}" destId="{77E30861-9A81-2046-90C7-3DA2BE31E2EB}" srcOrd="0" destOrd="0" presId="urn:microsoft.com/office/officeart/2005/8/layout/vProcess5"/>
    <dgm:cxn modelId="{8ADF7808-9B60-C247-ACF1-243A3A97C5B7}" type="presParOf" srcId="{08623C62-3959-E943-81B2-004B6E11132B}" destId="{E43CA81D-D357-8143-A22A-441F9261E03F}" srcOrd="1" destOrd="0" presId="urn:microsoft.com/office/officeart/2005/8/layout/vProcess5"/>
    <dgm:cxn modelId="{1551C8B5-9DC3-1348-8A6B-482C2E2DB5B0}" type="presParOf" srcId="{08623C62-3959-E943-81B2-004B6E11132B}" destId="{8EAE238D-2398-BC4E-9D13-6C5912E2FE84}" srcOrd="2" destOrd="0" presId="urn:microsoft.com/office/officeart/2005/8/layout/vProcess5"/>
    <dgm:cxn modelId="{4CF09CDB-F089-8246-87BD-A7499DBE08CA}" type="presParOf" srcId="{08623C62-3959-E943-81B2-004B6E11132B}" destId="{6D3FF961-23F0-0C4C-AFC2-0F7E30A7C390}" srcOrd="3" destOrd="0" presId="urn:microsoft.com/office/officeart/2005/8/layout/vProcess5"/>
    <dgm:cxn modelId="{FE83F42F-C857-DD46-8578-91C54478E210}" type="presParOf" srcId="{08623C62-3959-E943-81B2-004B6E11132B}" destId="{8CCD59C8-7C5D-2046-9E5F-2649B407AF82}" srcOrd="4" destOrd="0" presId="urn:microsoft.com/office/officeart/2005/8/layout/vProcess5"/>
    <dgm:cxn modelId="{184CC6EF-DD38-7949-AD50-F2CDD9109A0B}" type="presParOf" srcId="{08623C62-3959-E943-81B2-004B6E11132B}" destId="{70C5496A-01E3-9145-AEFB-E0E0850FCD17}" srcOrd="5" destOrd="0" presId="urn:microsoft.com/office/officeart/2005/8/layout/vProcess5"/>
    <dgm:cxn modelId="{7FC30D4D-5FD2-F444-B54C-E4F59EB3DC99}" type="presParOf" srcId="{08623C62-3959-E943-81B2-004B6E11132B}" destId="{2211785F-CC50-5144-BA9D-B6B36DE341E8}" srcOrd="6" destOrd="0" presId="urn:microsoft.com/office/officeart/2005/8/layout/vProcess5"/>
    <dgm:cxn modelId="{263A708C-9FAB-E847-82AD-F5655521DA1A}" type="presParOf" srcId="{08623C62-3959-E943-81B2-004B6E11132B}" destId="{E1CCCEA6-8CB9-BF4B-8BAB-0043B8AF16A7}" srcOrd="7" destOrd="0" presId="urn:microsoft.com/office/officeart/2005/8/layout/vProcess5"/>
    <dgm:cxn modelId="{4C1E9E26-8516-C54B-AD9A-574078928CEE}" type="presParOf" srcId="{08623C62-3959-E943-81B2-004B6E11132B}" destId="{B02766D5-DDEF-A14C-9AC2-FDD970585E3D}" srcOrd="8" destOrd="0" presId="urn:microsoft.com/office/officeart/2005/8/layout/vProcess5"/>
    <dgm:cxn modelId="{894311F1-C738-FF44-A2D8-916F500D1815}" type="presParOf" srcId="{08623C62-3959-E943-81B2-004B6E11132B}" destId="{E055BB51-DBD6-7E47-BB16-21795CFCE02B}" srcOrd="9" destOrd="0" presId="urn:microsoft.com/office/officeart/2005/8/layout/vProcess5"/>
    <dgm:cxn modelId="{0157CA21-BE67-0545-AC1E-02B810772599}" type="presParOf" srcId="{08623C62-3959-E943-81B2-004B6E11132B}" destId="{036AF476-F38E-A346-B084-956CE8546747}" srcOrd="10" destOrd="0" presId="urn:microsoft.com/office/officeart/2005/8/layout/vProcess5"/>
    <dgm:cxn modelId="{2FB444B7-0E3E-B246-B390-28F32998AAEB}" type="presParOf" srcId="{08623C62-3959-E943-81B2-004B6E11132B}" destId="{E2CB0CF1-46A7-0643-AF44-8755B03C9A99}" srcOrd="1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ED22FF-85B7-7C42-BB30-DB9351AC081C}">
      <dsp:nvSpPr>
        <dsp:cNvPr id="0" name=""/>
        <dsp:cNvSpPr/>
      </dsp:nvSpPr>
      <dsp:spPr>
        <a:xfrm>
          <a:off x="2155507" y="2277603"/>
          <a:ext cx="1784985" cy="1784985"/>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en-US" sz="2200" kern="1200" dirty="0" smtClean="0">
              <a:solidFill>
                <a:srgbClr val="000090"/>
              </a:solidFill>
            </a:rPr>
            <a:t>SOLVER Simulation Engine (MC)</a:t>
          </a:r>
          <a:endParaRPr lang="en-US" sz="2200" kern="1200" dirty="0">
            <a:solidFill>
              <a:srgbClr val="000090"/>
            </a:solidFill>
          </a:endParaRPr>
        </a:p>
      </dsp:txBody>
      <dsp:txXfrm>
        <a:off x="2416912" y="2539008"/>
        <a:ext cx="1262175" cy="1262175"/>
      </dsp:txXfrm>
    </dsp:sp>
    <dsp:sp modelId="{0907E23D-BA17-D14F-96EC-FAED82F1DBFE}">
      <dsp:nvSpPr>
        <dsp:cNvPr id="0" name=""/>
        <dsp:cNvSpPr/>
      </dsp:nvSpPr>
      <dsp:spPr>
        <a:xfrm rot="12900000">
          <a:off x="871449" y="1920360"/>
          <a:ext cx="1510013" cy="508720"/>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6EA163E-ABD4-E541-A6E0-C6557CBCE896}">
      <dsp:nvSpPr>
        <dsp:cNvPr id="0" name=""/>
        <dsp:cNvSpPr/>
      </dsp:nvSpPr>
      <dsp:spPr>
        <a:xfrm>
          <a:off x="160123" y="1063372"/>
          <a:ext cx="1695735" cy="1356588"/>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1600200">
            <a:lnSpc>
              <a:spcPct val="90000"/>
            </a:lnSpc>
            <a:spcBef>
              <a:spcPct val="0"/>
            </a:spcBef>
            <a:spcAft>
              <a:spcPct val="35000"/>
            </a:spcAft>
          </a:pPr>
          <a:r>
            <a:rPr lang="en-US" sz="3600" kern="1200" dirty="0" smtClean="0">
              <a:solidFill>
                <a:srgbClr val="000090"/>
              </a:solidFill>
            </a:rPr>
            <a:t>User’s data</a:t>
          </a:r>
          <a:endParaRPr lang="en-US" sz="3600" kern="1200" dirty="0">
            <a:solidFill>
              <a:srgbClr val="000090"/>
            </a:solidFill>
          </a:endParaRPr>
        </a:p>
      </dsp:txBody>
      <dsp:txXfrm>
        <a:off x="199856" y="1103105"/>
        <a:ext cx="1616269" cy="1277122"/>
      </dsp:txXfrm>
    </dsp:sp>
    <dsp:sp modelId="{E64B1FF3-DDAC-2242-9A5E-0C7929B641CE}">
      <dsp:nvSpPr>
        <dsp:cNvPr id="0" name=""/>
        <dsp:cNvSpPr/>
      </dsp:nvSpPr>
      <dsp:spPr>
        <a:xfrm rot="16200000">
          <a:off x="2292993" y="1180352"/>
          <a:ext cx="1510013" cy="508720"/>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06CA525-18F1-8E4C-949D-0A94C22B5889}">
      <dsp:nvSpPr>
        <dsp:cNvPr id="0" name=""/>
        <dsp:cNvSpPr/>
      </dsp:nvSpPr>
      <dsp:spPr>
        <a:xfrm>
          <a:off x="2200132" y="1411"/>
          <a:ext cx="1695735" cy="1356588"/>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1600200">
            <a:lnSpc>
              <a:spcPct val="90000"/>
            </a:lnSpc>
            <a:spcBef>
              <a:spcPct val="0"/>
            </a:spcBef>
            <a:spcAft>
              <a:spcPct val="35000"/>
            </a:spcAft>
          </a:pPr>
          <a:r>
            <a:rPr lang="en-US" sz="3600" kern="1200" dirty="0" smtClean="0">
              <a:solidFill>
                <a:srgbClr val="000090"/>
              </a:solidFill>
            </a:rPr>
            <a:t>Physical model</a:t>
          </a:r>
          <a:endParaRPr lang="en-US" sz="3600" kern="1200" dirty="0">
            <a:solidFill>
              <a:srgbClr val="000090"/>
            </a:solidFill>
          </a:endParaRPr>
        </a:p>
      </dsp:txBody>
      <dsp:txXfrm>
        <a:off x="2239865" y="41144"/>
        <a:ext cx="1616269" cy="1277122"/>
      </dsp:txXfrm>
    </dsp:sp>
    <dsp:sp modelId="{48368C19-54CF-1944-99C6-F54019560D30}">
      <dsp:nvSpPr>
        <dsp:cNvPr id="0" name=""/>
        <dsp:cNvSpPr/>
      </dsp:nvSpPr>
      <dsp:spPr>
        <a:xfrm rot="19500000">
          <a:off x="3714536" y="1920360"/>
          <a:ext cx="1510013" cy="508720"/>
        </a:xfrm>
        <a:prstGeom prst="leftArrow">
          <a:avLst>
            <a:gd name="adj1" fmla="val 60000"/>
            <a:gd name="adj2" fmla="val 50000"/>
          </a:avLst>
        </a:prstGeom>
        <a:gradFill rotWithShape="0">
          <a:gsLst>
            <a:gs pos="0">
              <a:schemeClr val="accent1">
                <a:tint val="60000"/>
                <a:hueOff val="0"/>
                <a:satOff val="0"/>
                <a:lumOff val="0"/>
                <a:alphaOff val="0"/>
                <a:tint val="100000"/>
                <a:shade val="100000"/>
                <a:satMod val="130000"/>
              </a:schemeClr>
            </a:gs>
            <a:gs pos="100000">
              <a:schemeClr val="accent1">
                <a:tint val="6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57F8B5FB-C47A-7041-AAF2-381081F7F010}">
      <dsp:nvSpPr>
        <dsp:cNvPr id="0" name=""/>
        <dsp:cNvSpPr/>
      </dsp:nvSpPr>
      <dsp:spPr>
        <a:xfrm>
          <a:off x="4240140" y="1063372"/>
          <a:ext cx="1695735" cy="1356588"/>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1600200">
            <a:lnSpc>
              <a:spcPct val="90000"/>
            </a:lnSpc>
            <a:spcBef>
              <a:spcPct val="0"/>
            </a:spcBef>
            <a:spcAft>
              <a:spcPct val="35000"/>
            </a:spcAft>
          </a:pPr>
          <a:r>
            <a:rPr lang="en-US" sz="3600" kern="1200" dirty="0" smtClean="0">
              <a:solidFill>
                <a:srgbClr val="000090"/>
              </a:solidFill>
            </a:rPr>
            <a:t>Physical data</a:t>
          </a:r>
          <a:endParaRPr lang="en-US" sz="3600" kern="1200" dirty="0">
            <a:solidFill>
              <a:srgbClr val="000090"/>
            </a:solidFill>
          </a:endParaRPr>
        </a:p>
      </dsp:txBody>
      <dsp:txXfrm>
        <a:off x="4279873" y="1103105"/>
        <a:ext cx="1616269" cy="12771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CA81D-D357-8143-A22A-441F9261E03F}">
      <dsp:nvSpPr>
        <dsp:cNvPr id="0" name=""/>
        <dsp:cNvSpPr/>
      </dsp:nvSpPr>
      <dsp:spPr>
        <a:xfrm>
          <a:off x="-78399" y="-64027"/>
          <a:ext cx="6665599" cy="1150189"/>
        </a:xfrm>
        <a:prstGeom prst="roundRect">
          <a:avLst>
            <a:gd name="adj" fmla="val 10000"/>
          </a:avLst>
        </a:prstGeom>
        <a:solidFill>
          <a:schemeClr val="accent3">
            <a:lumMod val="7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kern="1200" dirty="0" smtClean="0">
              <a:ln w="1905"/>
              <a:solidFill>
                <a:schemeClr val="bg1"/>
              </a:solidFill>
              <a:effectLst>
                <a:innerShdw blurRad="69850" dist="43180" dir="5400000">
                  <a:srgbClr val="000000">
                    <a:alpha val="65000"/>
                  </a:srgbClr>
                </a:innerShdw>
              </a:effectLst>
            </a:rPr>
            <a:t>Knowledge of G(x) is</a:t>
          </a:r>
        </a:p>
        <a:p>
          <a:pPr lvl="0" algn="ctr" defTabSz="1422400">
            <a:lnSpc>
              <a:spcPct val="90000"/>
            </a:lnSpc>
            <a:spcBef>
              <a:spcPct val="0"/>
            </a:spcBef>
            <a:spcAft>
              <a:spcPct val="35000"/>
            </a:spcAft>
          </a:pPr>
          <a:r>
            <a:rPr lang="en-US" sz="3200" b="1" kern="1200" dirty="0" smtClean="0">
              <a:ln w="1905"/>
              <a:solidFill>
                <a:srgbClr val="FF0000"/>
              </a:solidFill>
              <a:effectLst>
                <a:innerShdw blurRad="69850" dist="43180" dir="5400000">
                  <a:srgbClr val="000000">
                    <a:alpha val="65000"/>
                  </a:srgbClr>
                </a:innerShdw>
              </a:effectLst>
            </a:rPr>
            <a:t>the ultimate goal of UQ</a:t>
          </a:r>
          <a:endParaRPr lang="en-US" sz="3200" b="1" kern="1200" dirty="0"/>
        </a:p>
      </dsp:txBody>
      <dsp:txXfrm>
        <a:off x="-44711" y="-30339"/>
        <a:ext cx="5561490" cy="1082813"/>
      </dsp:txXfrm>
    </dsp:sp>
    <dsp:sp modelId="{8EAE238D-2398-BC4E-9D13-6C5912E2FE84}">
      <dsp:nvSpPr>
        <dsp:cNvPr id="0" name=""/>
        <dsp:cNvSpPr/>
      </dsp:nvSpPr>
      <dsp:spPr>
        <a:xfrm>
          <a:off x="630515" y="1181142"/>
          <a:ext cx="6352001" cy="894080"/>
        </a:xfrm>
        <a:prstGeom prst="roundRect">
          <a:avLst>
            <a:gd name="adj" fmla="val 10000"/>
          </a:avLst>
        </a:prstGeom>
        <a:solidFill>
          <a:srgbClr val="17375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Knowledge of </a:t>
          </a:r>
          <a:r>
            <a:rPr lang="en-US" sz="2800" b="0" kern="1200" dirty="0" smtClean="0"/>
            <a:t>y</a:t>
          </a:r>
          <a:r>
            <a:rPr lang="en-US" sz="2800" b="0" kern="1200" baseline="-25000" dirty="0" smtClean="0"/>
            <a:t>0</a:t>
          </a:r>
          <a:r>
            <a:rPr lang="en-US" sz="2800" b="0" kern="1200" baseline="0" dirty="0" smtClean="0"/>
            <a:t>(x</a:t>
          </a:r>
          <a:r>
            <a:rPr lang="en-US" sz="2800" b="0" kern="1200" baseline="-25000" dirty="0" smtClean="0"/>
            <a:t>1</a:t>
          </a:r>
          <a:r>
            <a:rPr lang="en-US" sz="2800" b="0" kern="1200" baseline="0" dirty="0" smtClean="0"/>
            <a:t>,…,</a:t>
          </a:r>
          <a:r>
            <a:rPr lang="en-US" sz="2800" b="0" kern="1200" baseline="0" dirty="0" err="1" smtClean="0"/>
            <a:t>x</a:t>
          </a:r>
          <a:r>
            <a:rPr lang="en-US" sz="2800" b="0" kern="1200" baseline="-25000" dirty="0" err="1" smtClean="0"/>
            <a:t>N</a:t>
          </a:r>
          <a:r>
            <a:rPr lang="en-US" sz="2800" b="1" kern="1200" baseline="0" dirty="0" smtClean="0"/>
            <a:t>)</a:t>
          </a:r>
          <a:r>
            <a:rPr lang="en-US" sz="2800" b="1" kern="1200" dirty="0" smtClean="0"/>
            <a:t> </a:t>
          </a:r>
          <a:r>
            <a:rPr lang="en-US" sz="2800" b="1" kern="1200" dirty="0" smtClean="0">
              <a:solidFill>
                <a:srgbClr val="FF0000"/>
              </a:solidFill>
            </a:rPr>
            <a:t>required</a:t>
          </a:r>
          <a:endParaRPr lang="en-US" sz="2800" b="1" kern="1200" dirty="0">
            <a:solidFill>
              <a:srgbClr val="FF0000"/>
            </a:solidFill>
          </a:endParaRPr>
        </a:p>
      </dsp:txBody>
      <dsp:txXfrm>
        <a:off x="656702" y="1207329"/>
        <a:ext cx="5186495" cy="841706"/>
      </dsp:txXfrm>
    </dsp:sp>
    <dsp:sp modelId="{6D3FF961-23F0-0C4C-AFC2-0F7E30A7C390}">
      <dsp:nvSpPr>
        <dsp:cNvPr id="0" name=""/>
        <dsp:cNvSpPr/>
      </dsp:nvSpPr>
      <dsp:spPr>
        <a:xfrm>
          <a:off x="1144519" y="2207545"/>
          <a:ext cx="6352001" cy="894080"/>
        </a:xfrm>
        <a:prstGeom prst="roundRect">
          <a:avLst>
            <a:gd name="adj" fmla="val 10000"/>
          </a:avLst>
        </a:prstGeom>
        <a:solidFill>
          <a:srgbClr val="17375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r" defTabSz="1244600">
            <a:lnSpc>
              <a:spcPct val="90000"/>
            </a:lnSpc>
            <a:spcBef>
              <a:spcPct val="0"/>
            </a:spcBef>
            <a:spcAft>
              <a:spcPct val="35000"/>
            </a:spcAft>
          </a:pPr>
          <a:r>
            <a:rPr lang="en-US" sz="2800" kern="1200" dirty="0" smtClean="0"/>
            <a:t>USE MC to sample </a:t>
          </a:r>
          <a:r>
            <a:rPr lang="en-US" sz="2800" b="0" kern="1200" dirty="0" smtClean="0"/>
            <a:t>y</a:t>
          </a:r>
          <a:r>
            <a:rPr lang="en-US" sz="2800" b="0" kern="1200" baseline="-25000" dirty="0" smtClean="0"/>
            <a:t>0</a:t>
          </a:r>
          <a:r>
            <a:rPr lang="en-US" sz="2800" b="0" kern="1200" baseline="0" dirty="0" smtClean="0"/>
            <a:t>(x</a:t>
          </a:r>
          <a:r>
            <a:rPr lang="en-US" sz="2800" b="0" kern="1200" baseline="-25000" dirty="0" smtClean="0"/>
            <a:t>1</a:t>
          </a:r>
          <a:r>
            <a:rPr lang="en-US" sz="2800" b="0" kern="1200" baseline="0" dirty="0" smtClean="0"/>
            <a:t>,…,</a:t>
          </a:r>
          <a:r>
            <a:rPr lang="en-US" sz="2800" b="0" kern="1200" baseline="0" dirty="0" err="1" smtClean="0"/>
            <a:t>x</a:t>
          </a:r>
          <a:r>
            <a:rPr lang="en-US" sz="2800" b="0" kern="1200" baseline="-25000" dirty="0" err="1" smtClean="0"/>
            <a:t>N</a:t>
          </a:r>
          <a:r>
            <a:rPr lang="en-US" sz="2800" b="1" kern="1200" baseline="0" dirty="0" smtClean="0"/>
            <a:t>)</a:t>
          </a:r>
          <a:r>
            <a:rPr lang="en-US" sz="2800" b="1" kern="1200" dirty="0" smtClean="0"/>
            <a:t> </a:t>
          </a:r>
        </a:p>
      </dsp:txBody>
      <dsp:txXfrm>
        <a:off x="1170706" y="2233732"/>
        <a:ext cx="5194435" cy="841706"/>
      </dsp:txXfrm>
    </dsp:sp>
    <dsp:sp modelId="{8CCD59C8-7C5D-2046-9E5F-2649B407AF82}">
      <dsp:nvSpPr>
        <dsp:cNvPr id="0" name=""/>
        <dsp:cNvSpPr/>
      </dsp:nvSpPr>
      <dsp:spPr>
        <a:xfrm>
          <a:off x="2064067" y="3233947"/>
          <a:ext cx="5818751" cy="894080"/>
        </a:xfrm>
        <a:prstGeom prst="roundRect">
          <a:avLst>
            <a:gd name="adj" fmla="val 10000"/>
          </a:avLst>
        </a:prstGeom>
        <a:solidFill>
          <a:srgbClr val="17375E"/>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r" defTabSz="800100">
            <a:lnSpc>
              <a:spcPct val="90000"/>
            </a:lnSpc>
            <a:spcBef>
              <a:spcPct val="0"/>
            </a:spcBef>
            <a:spcAft>
              <a:spcPct val="35000"/>
            </a:spcAft>
          </a:pPr>
          <a:r>
            <a:rPr lang="en-US" sz="1800" b="1" kern="1200" dirty="0" smtClean="0"/>
            <a:t>Reduced number of simulations needed</a:t>
          </a:r>
        </a:p>
      </dsp:txBody>
      <dsp:txXfrm>
        <a:off x="2090254" y="3260134"/>
        <a:ext cx="4746692" cy="841706"/>
      </dsp:txXfrm>
    </dsp:sp>
    <dsp:sp modelId="{70C5496A-01E3-9145-AEFB-E0E0850FCD17}">
      <dsp:nvSpPr>
        <dsp:cNvPr id="0" name=""/>
        <dsp:cNvSpPr/>
      </dsp:nvSpPr>
      <dsp:spPr>
        <a:xfrm>
          <a:off x="5849249" y="748811"/>
          <a:ext cx="581152" cy="581152"/>
        </a:xfrm>
        <a:prstGeom prst="downArrow">
          <a:avLst>
            <a:gd name="adj1" fmla="val 55000"/>
            <a:gd name="adj2" fmla="val 45000"/>
          </a:avLst>
        </a:prstGeom>
        <a:solidFill>
          <a:srgbClr val="FFFF00">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a:p>
      </dsp:txBody>
      <dsp:txXfrm>
        <a:off x="5980008" y="748811"/>
        <a:ext cx="319634" cy="437317"/>
      </dsp:txXfrm>
    </dsp:sp>
    <dsp:sp modelId="{2211785F-CC50-5144-BA9D-B6B36DE341E8}">
      <dsp:nvSpPr>
        <dsp:cNvPr id="0" name=""/>
        <dsp:cNvSpPr/>
      </dsp:nvSpPr>
      <dsp:spPr>
        <a:xfrm>
          <a:off x="6381229" y="1805451"/>
          <a:ext cx="581152" cy="581152"/>
        </a:xfrm>
        <a:prstGeom prst="downArrow">
          <a:avLst>
            <a:gd name="adj1" fmla="val 55000"/>
            <a:gd name="adj2" fmla="val 45000"/>
          </a:avLst>
        </a:prstGeom>
        <a:solidFill>
          <a:srgbClr val="FFFF00">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a:p>
      </dsp:txBody>
      <dsp:txXfrm>
        <a:off x="6511988" y="1805451"/>
        <a:ext cx="319634" cy="437317"/>
      </dsp:txXfrm>
    </dsp:sp>
    <dsp:sp modelId="{E1CCCEA6-8CB9-BF4B-8BAB-0043B8AF16A7}">
      <dsp:nvSpPr>
        <dsp:cNvPr id="0" name=""/>
        <dsp:cNvSpPr/>
      </dsp:nvSpPr>
      <dsp:spPr>
        <a:xfrm>
          <a:off x="535459" y="2862091"/>
          <a:ext cx="581152" cy="581152"/>
        </a:xfrm>
        <a:prstGeom prst="downArrow">
          <a:avLst>
            <a:gd name="adj1" fmla="val 55000"/>
            <a:gd name="adj2" fmla="val 45000"/>
          </a:avLst>
        </a:prstGeom>
        <a:solidFill>
          <a:srgbClr val="FF0000">
            <a:alpha val="90000"/>
          </a:srgbClr>
        </a:solidFill>
        <a:ln w="9525" cap="flat" cmpd="sng" algn="ctr">
          <a:solidFill>
            <a:srgbClr val="FF0000">
              <a:alpha val="90000"/>
            </a:srgb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en-US" sz="2600" kern="1200"/>
        </a:p>
      </dsp:txBody>
      <dsp:txXfrm>
        <a:off x="666218" y="2862091"/>
        <a:ext cx="319634" cy="437317"/>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 Id="rId2"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emf"/><Relationship Id="rId2" Type="http://schemas.openxmlformats.org/officeDocument/2006/relationships/image" Target="../media/image1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 Id="rId2" Type="http://schemas.openxmlformats.org/officeDocument/2006/relationships/image" Target="../media/image19.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it-IT"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Click to edit Master subtitle style</a:t>
            </a:r>
            <a:endParaRPr lang="en-US"/>
          </a:p>
        </p:txBody>
      </p:sp>
      <p:sp>
        <p:nvSpPr>
          <p:cNvPr id="4" name="Date Placeholder 3"/>
          <p:cNvSpPr>
            <a:spLocks noGrp="1"/>
          </p:cNvSpPr>
          <p:nvPr>
            <p:ph type="dt" sz="half" idx="10"/>
          </p:nvPr>
        </p:nvSpPr>
        <p:spPr/>
        <p:txBody>
          <a:bodyPr/>
          <a:lstStyle/>
          <a:p>
            <a:fld id="{6B60C57C-9D68-EE40-A501-2DFD783885E5}"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3443337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6B60C57C-9D68-EE40-A501-2DFD783885E5}"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496227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t-IT"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6B60C57C-9D68-EE40-A501-2DFD783885E5}"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3289261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idx="1"/>
          </p:nvPr>
        </p:nvSpPr>
        <p:spPr/>
        <p:txBody>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10"/>
          </p:nvPr>
        </p:nvSpPr>
        <p:spPr/>
        <p:txBody>
          <a:bodyPr/>
          <a:lstStyle/>
          <a:p>
            <a:fld id="{6B60C57C-9D68-EE40-A501-2DFD783885E5}"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855049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t-IT"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Click to edit Master text styles</a:t>
            </a:r>
          </a:p>
        </p:txBody>
      </p:sp>
      <p:sp>
        <p:nvSpPr>
          <p:cNvPr id="4" name="Date Placeholder 3"/>
          <p:cNvSpPr>
            <a:spLocks noGrp="1"/>
          </p:cNvSpPr>
          <p:nvPr>
            <p:ph type="dt" sz="half" idx="10"/>
          </p:nvPr>
        </p:nvSpPr>
        <p:spPr/>
        <p:txBody>
          <a:bodyPr/>
          <a:lstStyle/>
          <a:p>
            <a:fld id="{6B60C57C-9D68-EE40-A501-2DFD783885E5}" type="datetimeFigureOut">
              <a:rPr lang="en-US" smtClean="0"/>
              <a:t>11/21/13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420393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Date Placeholder 4"/>
          <p:cNvSpPr>
            <a:spLocks noGrp="1"/>
          </p:cNvSpPr>
          <p:nvPr>
            <p:ph type="dt" sz="half" idx="10"/>
          </p:nvPr>
        </p:nvSpPr>
        <p:spPr/>
        <p:txBody>
          <a:bodyPr/>
          <a:lstStyle/>
          <a:p>
            <a:fld id="{6B60C57C-9D68-EE40-A501-2DFD783885E5}" type="datetimeFigureOut">
              <a:rPr lang="en-US" smtClean="0"/>
              <a:t>11/21/13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3070643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7" name="Date Placeholder 6"/>
          <p:cNvSpPr>
            <a:spLocks noGrp="1"/>
          </p:cNvSpPr>
          <p:nvPr>
            <p:ph type="dt" sz="half" idx="10"/>
          </p:nvPr>
        </p:nvSpPr>
        <p:spPr/>
        <p:txBody>
          <a:bodyPr/>
          <a:lstStyle/>
          <a:p>
            <a:fld id="{6B60C57C-9D68-EE40-A501-2DFD783885E5}" type="datetimeFigureOut">
              <a:rPr lang="en-US" smtClean="0"/>
              <a:t>11/21/13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2119539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Date Placeholder 2"/>
          <p:cNvSpPr>
            <a:spLocks noGrp="1"/>
          </p:cNvSpPr>
          <p:nvPr>
            <p:ph type="dt" sz="half" idx="10"/>
          </p:nvPr>
        </p:nvSpPr>
        <p:spPr/>
        <p:txBody>
          <a:bodyPr/>
          <a:lstStyle/>
          <a:p>
            <a:fld id="{6B60C57C-9D68-EE40-A501-2DFD783885E5}" type="datetimeFigureOut">
              <a:rPr lang="en-US" smtClean="0"/>
              <a:t>11/21/13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3011489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60C57C-9D68-EE40-A501-2DFD783885E5}" type="datetimeFigureOut">
              <a:rPr lang="en-US" smtClean="0"/>
              <a:t>11/21/13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3585775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t-IT"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6B60C57C-9D68-EE40-A501-2DFD783885E5}" type="datetimeFigureOut">
              <a:rPr lang="en-US" smtClean="0"/>
              <a:t>11/21/13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2858062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t-IT"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Click to edit Master text styles</a:t>
            </a:r>
          </a:p>
        </p:txBody>
      </p:sp>
      <p:sp>
        <p:nvSpPr>
          <p:cNvPr id="5" name="Date Placeholder 4"/>
          <p:cNvSpPr>
            <a:spLocks noGrp="1"/>
          </p:cNvSpPr>
          <p:nvPr>
            <p:ph type="dt" sz="half" idx="10"/>
          </p:nvPr>
        </p:nvSpPr>
        <p:spPr/>
        <p:txBody>
          <a:bodyPr/>
          <a:lstStyle/>
          <a:p>
            <a:fld id="{6B60C57C-9D68-EE40-A501-2DFD783885E5}" type="datetimeFigureOut">
              <a:rPr lang="en-US" smtClean="0"/>
              <a:t>11/21/13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AD5496-671E-0B4E-A701-DAE693288D09}" type="slidenum">
              <a:rPr lang="en-US" smtClean="0"/>
              <a:t>‹#›</a:t>
            </a:fld>
            <a:endParaRPr lang="en-US"/>
          </a:p>
        </p:txBody>
      </p:sp>
    </p:spTree>
    <p:extLst>
      <p:ext uri="{BB962C8B-B14F-4D97-AF65-F5344CB8AC3E}">
        <p14:creationId xmlns:p14="http://schemas.microsoft.com/office/powerpoint/2010/main" val="189773856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60C57C-9D68-EE40-A501-2DFD783885E5}" type="datetimeFigureOut">
              <a:rPr lang="en-US" smtClean="0"/>
              <a:t>11/21/13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AD5496-671E-0B4E-A701-DAE693288D09}" type="slidenum">
              <a:rPr lang="en-US" smtClean="0"/>
              <a:t>‹#›</a:t>
            </a:fld>
            <a:endParaRPr lang="en-US"/>
          </a:p>
        </p:txBody>
      </p:sp>
    </p:spTree>
    <p:extLst>
      <p:ext uri="{BB962C8B-B14F-4D97-AF65-F5344CB8AC3E}">
        <p14:creationId xmlns:p14="http://schemas.microsoft.com/office/powerpoint/2010/main" val="3895831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4" Type="http://schemas.openxmlformats.org/officeDocument/2006/relationships/image" Target="../media/image12.emf"/><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oleObject" Target="../embeddings/oleObject3.bin"/><Relationship Id="rId5" Type="http://schemas.openxmlformats.org/officeDocument/2006/relationships/image" Target="../media/image13.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Equation2.bin"/><Relationship Id="rId4" Type="http://schemas.openxmlformats.org/officeDocument/2006/relationships/image" Target="../media/image16.emf"/><Relationship Id="rId5" Type="http://schemas.openxmlformats.org/officeDocument/2006/relationships/oleObject" Target="../embeddings/Microsoft_Equation3.bin"/><Relationship Id="rId6" Type="http://schemas.openxmlformats.org/officeDocument/2006/relationships/image" Target="../media/image17.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18.emf"/><Relationship Id="rId5" Type="http://schemas.openxmlformats.org/officeDocument/2006/relationships/oleObject" Target="../embeddings/oleObject5.bin"/><Relationship Id="rId6" Type="http://schemas.openxmlformats.org/officeDocument/2006/relationships/image" Target="../media/image19.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diagramData" Target="../diagrams/data1.xml"/><Relationship Id="rId7" Type="http://schemas.openxmlformats.org/officeDocument/2006/relationships/diagramLayout" Target="../diagrams/layout1.xml"/><Relationship Id="rId8" Type="http://schemas.openxmlformats.org/officeDocument/2006/relationships/diagramQuickStyle" Target="../diagrams/quickStyle1.xml"/><Relationship Id="rId9" Type="http://schemas.openxmlformats.org/officeDocument/2006/relationships/diagramColors" Target="../diagrams/colors1.xml"/><Relationship Id="rId10"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7.emf"/><Relationship Id="rId5" Type="http://schemas.openxmlformats.org/officeDocument/2006/relationships/oleObject" Target="../embeddings/oleObject2.bin"/><Relationship Id="rId6"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oleObject" Target="../embeddings/Microsoft_Equation1.bin"/><Relationship Id="rId5" Type="http://schemas.openxmlformats.org/officeDocument/2006/relationships/image" Target="../media/image9.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799" y="606425"/>
            <a:ext cx="7880927" cy="1755775"/>
          </a:xfrm>
        </p:spPr>
        <p:txBody>
          <a:bodyPr>
            <a:normAutofit fontScale="90000"/>
          </a:bodyPr>
          <a:lstStyle/>
          <a:p>
            <a:r>
              <a:rPr lang="en-US" b="1" dirty="0">
                <a:solidFill>
                  <a:srgbClr val="FF0000"/>
                </a:solidFill>
              </a:rPr>
              <a:t>Uncertainty quantification in generic Monte Carlo Simulation: a mathematical </a:t>
            </a:r>
            <a:r>
              <a:rPr lang="en-US" b="1" dirty="0" smtClean="0">
                <a:solidFill>
                  <a:srgbClr val="FF0000"/>
                </a:solidFill>
              </a:rPr>
              <a:t>framework</a:t>
            </a:r>
            <a:endParaRPr lang="en-US" b="1" dirty="0">
              <a:solidFill>
                <a:srgbClr val="FF0000"/>
              </a:solidFill>
            </a:endParaRPr>
          </a:p>
        </p:txBody>
      </p:sp>
      <p:sp>
        <p:nvSpPr>
          <p:cNvPr id="3" name="Subtitle 2"/>
          <p:cNvSpPr>
            <a:spLocks noGrp="1"/>
          </p:cNvSpPr>
          <p:nvPr>
            <p:ph type="subTitle" idx="1"/>
          </p:nvPr>
        </p:nvSpPr>
        <p:spPr>
          <a:xfrm>
            <a:off x="1463964" y="2475346"/>
            <a:ext cx="6400800" cy="720436"/>
          </a:xfrm>
        </p:spPr>
        <p:txBody>
          <a:bodyPr/>
          <a:lstStyle/>
          <a:p>
            <a:r>
              <a:rPr lang="en-US" u="sng" dirty="0" smtClean="0"/>
              <a:t>How</a:t>
            </a:r>
            <a:r>
              <a:rPr lang="en-US" dirty="0" smtClean="0"/>
              <a:t> to do it?</a:t>
            </a:r>
            <a:endParaRPr lang="en-US" dirty="0"/>
          </a:p>
        </p:txBody>
      </p:sp>
      <p:sp>
        <p:nvSpPr>
          <p:cNvPr id="4" name="TextBox 3"/>
          <p:cNvSpPr txBox="1"/>
          <p:nvPr/>
        </p:nvSpPr>
        <p:spPr>
          <a:xfrm>
            <a:off x="1062182" y="3325091"/>
            <a:ext cx="7650063" cy="3139321"/>
          </a:xfrm>
          <a:prstGeom prst="rect">
            <a:avLst/>
          </a:prstGeom>
          <a:noFill/>
        </p:spPr>
        <p:txBody>
          <a:bodyPr wrap="square" rtlCol="0">
            <a:spAutoFit/>
          </a:bodyPr>
          <a:lstStyle/>
          <a:p>
            <a:pPr algn="just"/>
            <a:r>
              <a:rPr lang="en-US" b="1" dirty="0" smtClean="0"/>
              <a:t>Abstract:</a:t>
            </a:r>
          </a:p>
          <a:p>
            <a:pPr algn="just"/>
            <a:r>
              <a:rPr lang="en-US" dirty="0" smtClean="0"/>
              <a:t>Uncertainty </a:t>
            </a:r>
            <a:r>
              <a:rPr lang="en-US" dirty="0"/>
              <a:t>Quantification (UQ) </a:t>
            </a:r>
            <a:r>
              <a:rPr lang="en-US" dirty="0" smtClean="0"/>
              <a:t>is </a:t>
            </a:r>
            <a:r>
              <a:rPr lang="en-US" dirty="0"/>
              <a:t>the capability of predicting the uncertainty of experimental observables produced by Monte Carlo particle transport, deriving from uncertainties in the physics modeling components (such as cross sections, atomic and nuclear parameters, geometrical description of the experimental apparatus and so on) used in the simulation. </a:t>
            </a:r>
            <a:endParaRPr lang="en-US" dirty="0" smtClean="0"/>
          </a:p>
          <a:p>
            <a:pPr algn="just"/>
            <a:endParaRPr lang="en-US" dirty="0" smtClean="0"/>
          </a:p>
          <a:p>
            <a:pPr algn="just"/>
            <a:r>
              <a:rPr lang="en-US" dirty="0" smtClean="0"/>
              <a:t>We establish </a:t>
            </a:r>
            <a:r>
              <a:rPr lang="en-US" dirty="0"/>
              <a:t>a general mathematical framework for </a:t>
            </a:r>
            <a:r>
              <a:rPr lang="en-US" dirty="0" smtClean="0"/>
              <a:t>UQ: </a:t>
            </a:r>
            <a:r>
              <a:rPr lang="en-US" dirty="0"/>
              <a:t>in the case of a single input uncertainty the problem is analytically soluble, while the case of many uncertainties requires the additional hypothesis of statistical independence and involves some predictable approximations</a:t>
            </a:r>
            <a:r>
              <a:rPr lang="en-US" dirty="0" smtClean="0"/>
              <a:t>.</a:t>
            </a:r>
            <a:endParaRPr lang="en-US" dirty="0"/>
          </a:p>
        </p:txBody>
      </p:sp>
    </p:spTree>
    <p:extLst>
      <p:ext uri="{BB962C8B-B14F-4D97-AF65-F5344CB8AC3E}">
        <p14:creationId xmlns:p14="http://schemas.microsoft.com/office/powerpoint/2010/main" val="423186766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962778" y="342900"/>
            <a:ext cx="6715784" cy="647700"/>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0" i="0" u="none" strike="noStrike" kern="0" cap="none" spc="0" normalizeH="0" baseline="0" noProof="0" dirty="0" smtClean="0">
                <a:ln>
                  <a:noFill/>
                </a:ln>
                <a:solidFill>
                  <a:sysClr val="windowText" lastClr="000000"/>
                </a:solidFill>
                <a:effectLst/>
                <a:uLnTx/>
                <a:uFillTx/>
              </a:rPr>
              <a:t>Disentangling uncertainties</a:t>
            </a:r>
            <a:endParaRPr kumimoji="0" lang="en-US" sz="3600" b="0" i="0" u="none" strike="noStrike" kern="0" cap="none" spc="0" normalizeH="0" baseline="0" noProof="0" dirty="0">
              <a:ln>
                <a:noFill/>
              </a:ln>
              <a:solidFill>
                <a:sysClr val="windowText" lastClr="000000"/>
              </a:solidFill>
              <a:effectLst/>
              <a:uLnTx/>
              <a:uFillTx/>
            </a:endParaRPr>
          </a:p>
        </p:txBody>
      </p:sp>
      <p:sp>
        <p:nvSpPr>
          <p:cNvPr id="14" name="Slide Number Placeholder 2"/>
          <p:cNvSpPr>
            <a:spLocks noGrp="1"/>
          </p:cNvSpPr>
          <p:nvPr>
            <p:ph type="sldNum" sz="quarter" idx="11"/>
          </p:nvPr>
        </p:nvSpPr>
        <p:spPr>
          <a:xfrm>
            <a:off x="6553200" y="6356350"/>
            <a:ext cx="2133600" cy="365125"/>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2C64EA7-9EC6-9F40-BC1D-0D7495423588}"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en-US" sz="1800" b="0" i="0" u="none" strike="noStrike" kern="0" cap="none" spc="0" normalizeH="0" baseline="0" noProof="0">
              <a:ln>
                <a:noFill/>
              </a:ln>
              <a:solidFill>
                <a:sysClr val="windowText" lastClr="000000"/>
              </a:solidFill>
              <a:effectLst/>
              <a:uLnTx/>
              <a:uFillTx/>
            </a:endParaRPr>
          </a:p>
        </p:txBody>
      </p:sp>
      <p:pic>
        <p:nvPicPr>
          <p:cNvPr id="15" name="Picture 1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65838" y="163571"/>
            <a:ext cx="1807614" cy="1203885"/>
          </a:xfrm>
          <a:prstGeom prst="rect">
            <a:avLst/>
          </a:prstGeom>
        </p:spPr>
      </p:pic>
      <p:sp>
        <p:nvSpPr>
          <p:cNvPr id="16" name="TextBox 15"/>
          <p:cNvSpPr txBox="1"/>
          <p:nvPr/>
        </p:nvSpPr>
        <p:spPr>
          <a:xfrm>
            <a:off x="2097479" y="1106516"/>
            <a:ext cx="6157738"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Algorithmic (statistical) and parameter uncertainties</a:t>
            </a:r>
            <a:endParaRPr kumimoji="0" lang="en-US" sz="1800" b="0" i="0" u="none" strike="noStrike" kern="0" cap="none" spc="0" normalizeH="0" baseline="0" noProof="0" dirty="0">
              <a:ln>
                <a:noFill/>
              </a:ln>
              <a:solidFill>
                <a:sysClr val="windowText" lastClr="000000"/>
              </a:solidFill>
              <a:effectLst/>
              <a:uLnTx/>
              <a:uFillTx/>
            </a:endParaRPr>
          </a:p>
        </p:txBody>
      </p:sp>
      <p:pic>
        <p:nvPicPr>
          <p:cNvPr id="17" name="Picture 16" descr="Fig2Papa.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00702"/>
            <a:ext cx="3576693" cy="4212550"/>
          </a:xfrm>
          <a:prstGeom prst="rect">
            <a:avLst/>
          </a:prstGeom>
        </p:spPr>
      </p:pic>
      <p:pic>
        <p:nvPicPr>
          <p:cNvPr id="18" name="Picture 17" descr="Fig2Papb.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4894" y="1449569"/>
            <a:ext cx="3549631" cy="4180677"/>
          </a:xfrm>
          <a:prstGeom prst="rect">
            <a:avLst/>
          </a:prstGeom>
        </p:spPr>
      </p:pic>
      <p:sp>
        <p:nvSpPr>
          <p:cNvPr id="19" name="TextBox 18"/>
          <p:cNvSpPr txBox="1"/>
          <p:nvPr/>
        </p:nvSpPr>
        <p:spPr>
          <a:xfrm>
            <a:off x="6651030" y="3516169"/>
            <a:ext cx="2338283" cy="163121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15000 simulations</a:t>
            </a:r>
          </a:p>
          <a:p>
            <a:pPr marL="457200" marR="0" lvl="0" indent="-457200" algn="just" defTabSz="914400" eaLnBrk="1" fontAlgn="auto" latinLnBrk="0" hangingPunct="1">
              <a:lnSpc>
                <a:spcPct val="100000"/>
              </a:lnSpc>
              <a:spcBef>
                <a:spcPts val="0"/>
              </a:spcBef>
              <a:spcAft>
                <a:spcPts val="0"/>
              </a:spcAft>
              <a:buClrTx/>
              <a:buSzTx/>
              <a:buFontTx/>
              <a:buAutoNum type="alphaLcParenBoth"/>
              <a:tabLst/>
              <a:defRPr/>
            </a:pPr>
            <a:r>
              <a:rPr kumimoji="0" lang="en-US" sz="1800" b="0" i="0" u="none" strike="noStrike" kern="0" cap="none" spc="0" normalizeH="0" baseline="0" noProof="0" dirty="0" smtClean="0">
                <a:ln>
                  <a:noFill/>
                </a:ln>
                <a:solidFill>
                  <a:sysClr val="windowText" lastClr="000000"/>
                </a:solidFill>
                <a:effectLst/>
                <a:uLnTx/>
                <a:uFillTx/>
              </a:rPr>
              <a:t>10</a:t>
            </a:r>
            <a:r>
              <a:rPr kumimoji="0" lang="en-US" sz="1800" b="0" i="0" u="none" strike="noStrike" kern="0" cap="none" spc="0" normalizeH="0" baseline="30000" noProof="0" dirty="0" smtClean="0">
                <a:ln>
                  <a:noFill/>
                </a:ln>
                <a:solidFill>
                  <a:sysClr val="windowText" lastClr="000000"/>
                </a:solidFill>
                <a:effectLst/>
                <a:uLnTx/>
                <a:uFillTx/>
              </a:rPr>
              <a:t>5</a:t>
            </a:r>
            <a:r>
              <a:rPr kumimoji="0" lang="en-US" sz="1800" b="0" i="0" u="none" strike="noStrike" kern="0" cap="none" spc="0" normalizeH="0" baseline="0" noProof="0" dirty="0" smtClean="0">
                <a:ln>
                  <a:noFill/>
                </a:ln>
                <a:solidFill>
                  <a:sysClr val="windowText" lastClr="000000"/>
                </a:solidFill>
                <a:effectLst/>
                <a:uLnTx/>
                <a:uFillTx/>
              </a:rPr>
              <a:t> events</a:t>
            </a:r>
          </a:p>
          <a:p>
            <a:pPr marL="457200" marR="0" lvl="0" indent="-457200" algn="just" defTabSz="914400" eaLnBrk="1" fontAlgn="auto" latinLnBrk="0" hangingPunct="1">
              <a:lnSpc>
                <a:spcPct val="100000"/>
              </a:lnSpc>
              <a:spcBef>
                <a:spcPts val="0"/>
              </a:spcBef>
              <a:spcAft>
                <a:spcPts val="0"/>
              </a:spcAft>
              <a:buClrTx/>
              <a:buSzTx/>
              <a:buFontTx/>
              <a:buAutoNum type="alphaLcParenBoth"/>
              <a:tabLst/>
              <a:defRPr/>
            </a:pPr>
            <a:r>
              <a:rPr kumimoji="0" lang="en-US" sz="1800" b="0" i="0" u="none" strike="noStrike" kern="0" cap="none" spc="0" normalizeH="0" baseline="0" noProof="0" dirty="0" smtClean="0">
                <a:ln>
                  <a:noFill/>
                </a:ln>
                <a:solidFill>
                  <a:sysClr val="windowText" lastClr="000000"/>
                </a:solidFill>
                <a:effectLst/>
                <a:uLnTx/>
                <a:uFillTx/>
              </a:rPr>
              <a:t>5 10</a:t>
            </a:r>
            <a:r>
              <a:rPr kumimoji="0" lang="en-US" sz="1800" b="0" i="0" u="none" strike="noStrike" kern="0" cap="none" spc="0" normalizeH="0" baseline="30000" noProof="0" dirty="0" smtClean="0">
                <a:ln>
                  <a:noFill/>
                </a:ln>
                <a:solidFill>
                  <a:sysClr val="windowText" lastClr="000000"/>
                </a:solidFill>
                <a:effectLst/>
                <a:uLnTx/>
                <a:uFillTx/>
              </a:rPr>
              <a:t>5</a:t>
            </a:r>
            <a:r>
              <a:rPr kumimoji="0" lang="en-US" sz="1800" b="0" i="0" u="none" strike="noStrike" kern="0" cap="none" spc="0" normalizeH="0" baseline="0" noProof="0" dirty="0" smtClean="0">
                <a:ln>
                  <a:noFill/>
                </a:ln>
                <a:solidFill>
                  <a:sysClr val="windowText" lastClr="000000"/>
                </a:solidFill>
                <a:effectLst/>
                <a:uLnTx/>
                <a:uFillTx/>
              </a:rPr>
              <a:t> events</a:t>
            </a:r>
          </a:p>
          <a:p>
            <a:pPr marL="457200" marR="0" lvl="0" indent="-457200" algn="just" defTabSz="914400" eaLnBrk="1" fontAlgn="auto" latinLnBrk="0" hangingPunct="1">
              <a:lnSpc>
                <a:spcPct val="100000"/>
              </a:lnSpc>
              <a:spcBef>
                <a:spcPts val="0"/>
              </a:spcBef>
              <a:spcAft>
                <a:spcPts val="0"/>
              </a:spcAft>
              <a:buClrTx/>
              <a:buSzTx/>
              <a:buFontTx/>
              <a:buAutoNum type="alphaLcParenBoth"/>
              <a:tabLst/>
              <a:defRPr/>
            </a:pPr>
            <a:r>
              <a:rPr kumimoji="0" lang="en-US" sz="1800" b="0" i="0" u="none" strike="noStrike" kern="0" cap="none" spc="0" normalizeH="0" baseline="0" noProof="0" dirty="0" smtClean="0">
                <a:ln>
                  <a:noFill/>
                </a:ln>
                <a:solidFill>
                  <a:sysClr val="windowText" lastClr="000000"/>
                </a:solidFill>
                <a:effectLst/>
                <a:uLnTx/>
                <a:uFillTx/>
              </a:rPr>
              <a:t>10</a:t>
            </a:r>
            <a:r>
              <a:rPr kumimoji="0" lang="en-US" sz="1800" b="0" i="0" u="none" strike="noStrike" kern="0" cap="none" spc="0" normalizeH="0" baseline="30000" noProof="0" dirty="0" smtClean="0">
                <a:ln>
                  <a:noFill/>
                </a:ln>
                <a:solidFill>
                  <a:sysClr val="windowText" lastClr="000000"/>
                </a:solidFill>
                <a:effectLst/>
                <a:uLnTx/>
                <a:uFillTx/>
              </a:rPr>
              <a:t>6</a:t>
            </a:r>
            <a:r>
              <a:rPr kumimoji="0" lang="en-US" sz="1800" b="0" i="0" u="none" strike="noStrike" kern="0" cap="none" spc="0" normalizeH="0" baseline="0" noProof="0" dirty="0" smtClean="0">
                <a:ln>
                  <a:noFill/>
                </a:ln>
                <a:solidFill>
                  <a:sysClr val="windowText" lastClr="000000"/>
                </a:solidFill>
                <a:effectLst/>
                <a:uLnTx/>
                <a:uFillTx/>
              </a:rPr>
              <a:t> events</a:t>
            </a:r>
          </a:p>
          <a:p>
            <a:pPr marL="457200" marR="0" lvl="0" indent="-457200" algn="just" defTabSz="914400" eaLnBrk="1" fontAlgn="auto" latinLnBrk="0" hangingPunct="1">
              <a:lnSpc>
                <a:spcPct val="100000"/>
              </a:lnSpc>
              <a:spcBef>
                <a:spcPts val="0"/>
              </a:spcBef>
              <a:spcAft>
                <a:spcPts val="0"/>
              </a:spcAft>
              <a:buClrTx/>
              <a:buSzTx/>
              <a:buFontTx/>
              <a:buAutoNum type="alphaLcParenBoth"/>
              <a:tabLst/>
              <a:defRPr/>
            </a:pPr>
            <a:r>
              <a:rPr kumimoji="0" lang="en-US" sz="1800" b="0" i="0" u="none" strike="noStrike" kern="0" cap="none" spc="0" normalizeH="0" baseline="0" noProof="0" dirty="0" smtClean="0">
                <a:ln>
                  <a:noFill/>
                </a:ln>
                <a:solidFill>
                  <a:sysClr val="windowText" lastClr="000000"/>
                </a:solidFill>
                <a:effectLst/>
                <a:uLnTx/>
                <a:uFillTx/>
              </a:rPr>
              <a:t>10</a:t>
            </a:r>
            <a:r>
              <a:rPr kumimoji="0" lang="en-US" sz="1800" b="0" i="0" u="none" strike="noStrike" kern="0" cap="none" spc="0" normalizeH="0" baseline="30000" noProof="0" dirty="0" smtClean="0">
                <a:ln>
                  <a:noFill/>
                </a:ln>
                <a:solidFill>
                  <a:sysClr val="windowText" lastClr="000000"/>
                </a:solidFill>
                <a:effectLst/>
                <a:uLnTx/>
                <a:uFillTx/>
              </a:rPr>
              <a:t>8</a:t>
            </a:r>
            <a:r>
              <a:rPr kumimoji="0" lang="en-US" sz="1800" b="0" i="0" u="none" strike="noStrike" kern="0" cap="none" spc="0" normalizeH="0" baseline="0" noProof="0" dirty="0" smtClean="0">
                <a:ln>
                  <a:noFill/>
                </a:ln>
                <a:solidFill>
                  <a:sysClr val="windowText" lastClr="000000"/>
                </a:solidFill>
                <a:effectLst/>
                <a:uLnTx/>
                <a:uFillTx/>
              </a:rPr>
              <a:t> events</a:t>
            </a:r>
          </a:p>
        </p:txBody>
      </p:sp>
      <p:sp>
        <p:nvSpPr>
          <p:cNvPr id="20" name="TextBox 19"/>
          <p:cNvSpPr txBox="1"/>
          <p:nvPr/>
        </p:nvSpPr>
        <p:spPr>
          <a:xfrm>
            <a:off x="268448" y="5871589"/>
            <a:ext cx="8703900" cy="830997"/>
          </a:xfrm>
          <a:prstGeom prst="rect">
            <a:avLst/>
          </a:prstGeom>
          <a:solidFill>
            <a:sysClr val="window" lastClr="FFFFFF"/>
          </a:solidFill>
          <a:ln>
            <a:solidFill>
              <a:srgbClr val="4F81BD"/>
            </a:solid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srgbClr val="FF0000"/>
                </a:solidFill>
                <a:effectLst/>
                <a:uLnTx/>
                <a:uFillTx/>
              </a:rPr>
              <a:t>As statistical errors decrease, the distribution of the observable </a:t>
            </a:r>
            <a:r>
              <a:rPr kumimoji="0" lang="en-US" sz="2400" b="1" i="0" u="none" strike="noStrike" kern="0" cap="none" spc="0" normalizeH="0" baseline="0" noProof="0" dirty="0" smtClean="0">
                <a:ln>
                  <a:noFill/>
                </a:ln>
                <a:solidFill>
                  <a:srgbClr val="FF0000"/>
                </a:solidFill>
                <a:effectLst/>
                <a:uLnTx/>
                <a:uFillTx/>
              </a:rPr>
              <a:t>is dominated by parameter uncertainties only</a:t>
            </a:r>
            <a:endParaRPr kumimoji="0" lang="en-US" sz="2400" b="1" i="0" u="none" strike="noStrike" kern="0" cap="none" spc="0" normalizeH="0" baseline="0" noProof="0" dirty="0">
              <a:ln>
                <a:noFill/>
              </a:ln>
              <a:solidFill>
                <a:srgbClr val="FF0000"/>
              </a:solidFill>
              <a:effectLst/>
              <a:uLnTx/>
              <a:uFillTx/>
            </a:endParaRPr>
          </a:p>
        </p:txBody>
      </p:sp>
      <p:sp>
        <p:nvSpPr>
          <p:cNvPr id="21" name="Rectangle 20"/>
          <p:cNvSpPr/>
          <p:nvPr/>
        </p:nvSpPr>
        <p:spPr>
          <a:xfrm>
            <a:off x="6717647" y="1794828"/>
            <a:ext cx="2426353" cy="1323439"/>
          </a:xfrm>
          <a:prstGeom prst="rect">
            <a:avLst/>
          </a:prstGeom>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ysClr val="windowText" lastClr="000000"/>
                </a:solidFill>
                <a:effectLst/>
                <a:uLnTx/>
                <a:uFillTx/>
              </a:rPr>
              <a:t>Results for a track length </a:t>
            </a:r>
            <a:r>
              <a:rPr kumimoji="0" lang="en-US" sz="1800" b="0" i="0" u="none" strike="noStrike" kern="0" cap="none" spc="0" normalizeH="0" baseline="0" noProof="0" dirty="0" smtClean="0">
                <a:ln>
                  <a:noFill/>
                </a:ln>
                <a:solidFill>
                  <a:sysClr val="windowText" lastClr="000000"/>
                </a:solidFill>
                <a:effectLst/>
                <a:uLnTx/>
                <a:uFillTx/>
              </a:rPr>
              <a:t>observable scored </a:t>
            </a:r>
            <a:r>
              <a:rPr kumimoji="0" lang="en-US" sz="1800" b="0" i="0" u="none" strike="noStrike" kern="0" cap="none" spc="0" normalizeH="0" baseline="0" noProof="0" dirty="0">
                <a:ln>
                  <a:noFill/>
                </a:ln>
                <a:solidFill>
                  <a:sysClr val="windowText" lastClr="000000"/>
                </a:solidFill>
                <a:effectLst/>
                <a:uLnTx/>
                <a:uFillTx/>
              </a:rPr>
              <a:t>in a volume near </a:t>
            </a:r>
            <a:r>
              <a:rPr kumimoji="0" lang="en-US" sz="1800" b="0" i="0" u="none" strike="noStrike" kern="0" cap="none" spc="0" normalizeH="0" baseline="0" noProof="0" dirty="0" smtClean="0">
                <a:ln>
                  <a:noFill/>
                </a:ln>
                <a:solidFill>
                  <a:sysClr val="windowText" lastClr="000000"/>
                </a:solidFill>
                <a:effectLst/>
                <a:uLnTx/>
                <a:uFillTx/>
              </a:rPr>
              <a:t>the </a:t>
            </a:r>
            <a:r>
              <a:rPr kumimoji="0" lang="en-US" sz="1800" b="0" i="0" u="none" strike="noStrike" kern="0" cap="none" spc="0" normalizeH="0" baseline="0" noProof="0" dirty="0">
                <a:ln>
                  <a:noFill/>
                </a:ln>
                <a:solidFill>
                  <a:sysClr val="windowText" lastClr="000000"/>
                </a:solidFill>
                <a:effectLst/>
                <a:uLnTx/>
                <a:uFillTx/>
              </a:rPr>
              <a:t>source</a:t>
            </a:r>
          </a:p>
        </p:txBody>
      </p:sp>
      <p:sp>
        <p:nvSpPr>
          <p:cNvPr id="22" name="TextBox 21"/>
          <p:cNvSpPr txBox="1"/>
          <p:nvPr/>
        </p:nvSpPr>
        <p:spPr>
          <a:xfrm>
            <a:off x="6326909" y="5230091"/>
            <a:ext cx="2223498" cy="369332"/>
          </a:xfrm>
          <a:prstGeom prst="rect">
            <a:avLst/>
          </a:prstGeom>
          <a:noFill/>
        </p:spPr>
        <p:txBody>
          <a:bodyPr wrap="none" rtlCol="0">
            <a:spAutoFit/>
          </a:bodyPr>
          <a:lstStyle/>
          <a:p>
            <a:r>
              <a:rPr lang="en-US" b="1" dirty="0">
                <a:solidFill>
                  <a:srgbClr val="008000"/>
                </a:solidFill>
              </a:rPr>
              <a:t>l</a:t>
            </a:r>
            <a:r>
              <a:rPr lang="en-US" b="1" dirty="0" smtClean="0">
                <a:solidFill>
                  <a:srgbClr val="008000"/>
                </a:solidFill>
              </a:rPr>
              <a:t>inear </a:t>
            </a:r>
            <a:r>
              <a:rPr lang="en-US" b="1" dirty="0" err="1" smtClean="0">
                <a:solidFill>
                  <a:srgbClr val="008000"/>
                </a:solidFill>
              </a:rPr>
              <a:t>susceptivity</a:t>
            </a:r>
            <a:r>
              <a:rPr lang="en-US" b="1" dirty="0" smtClean="0">
                <a:solidFill>
                  <a:srgbClr val="008000"/>
                </a:solidFill>
              </a:rPr>
              <a:t> (?)</a:t>
            </a:r>
            <a:endParaRPr lang="en-US" b="1" dirty="0">
              <a:solidFill>
                <a:srgbClr val="008000"/>
              </a:solidFill>
            </a:endParaRPr>
          </a:p>
        </p:txBody>
      </p:sp>
    </p:spTree>
    <p:extLst>
      <p:ext uri="{BB962C8B-B14F-4D97-AF65-F5344CB8AC3E}">
        <p14:creationId xmlns:p14="http://schemas.microsoft.com/office/powerpoint/2010/main" val="2127696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2"/>
          <p:cNvSpPr>
            <a:spLocks noGrp="1"/>
          </p:cNvSpPr>
          <p:nvPr>
            <p:ph type="sldNum" sz="quarter" idx="11"/>
          </p:nvPr>
        </p:nvSpPr>
        <p:spPr>
          <a:xfrm>
            <a:off x="6553200" y="6356350"/>
            <a:ext cx="2133600" cy="365125"/>
          </a:xfrm>
        </p:spPr>
        <p:txBody>
          <a:bodyPr/>
          <a:lstStyle/>
          <a:p>
            <a:fld id="{02C64EA7-9EC6-9F40-BC1D-0D7495423588}" type="slidenum">
              <a:rPr lang="en-US" smtClean="0"/>
              <a:t>11</a:t>
            </a:fld>
            <a:endParaRPr lang="en-US"/>
          </a:p>
        </p:txBody>
      </p:sp>
      <p:sp>
        <p:nvSpPr>
          <p:cNvPr id="5" name="Title 1"/>
          <p:cNvSpPr txBox="1">
            <a:spLocks/>
          </p:cNvSpPr>
          <p:nvPr/>
        </p:nvSpPr>
        <p:spPr bwMode="auto">
          <a:xfrm>
            <a:off x="680042" y="393110"/>
            <a:ext cx="7490642" cy="835496"/>
          </a:xfrm>
          <a:prstGeom prst="rect">
            <a:avLst/>
          </a:prstGeom>
          <a:noFill/>
          <a:ln>
            <a:noFill/>
          </a:ln>
          <a:effectLst/>
          <a:extLst>
            <a:ext uri="{909E8E84-426E-40dd-AFC4-6F175D3DCCD1}">
              <a14:hiddenFill xmlns:a14="http://schemas.microsoft.com/office/drawing/2010/main">
                <a:solidFill>
                  <a:srgbClr val="0066FF"/>
                </a:solidFill>
              </a14:hiddenFill>
            </a:ext>
            <a:ext uri="{91240B29-F687-4f45-9708-019B960494DF}">
              <a14:hiddenLine xmlns:a14="http://schemas.microsoft.com/office/drawing/2010/main" w="3175">
                <a:solidFill>
                  <a:srgbClr val="FFFFCC"/>
                </a:solidFill>
                <a:miter lim="800000"/>
                <a:headEnd/>
                <a:tailEnd/>
              </a14:hiddenLine>
            </a:ext>
            <a:ext uri="{AF507438-7753-43e0-B8FC-AC1667EBCBE1}">
              <a14:hiddenEffects xmlns:a14="http://schemas.microsoft.com/office/drawing/2010/main">
                <a:effectLst>
                  <a:outerShdw blurRad="63500" dist="107763" dir="18900000" algn="ctr" rotWithShape="0">
                    <a:srgbClr val="99CCFF">
                      <a:alpha val="74998"/>
                    </a:srgbClr>
                  </a:outerShdw>
                </a:effectLst>
              </a14:hiddenEffects>
            </a:ext>
            <a:ext uri="{FAA26D3D-D897-4be2-8F04-BA451C77F1D7}">
              <ma14:placeholderFlag xmlns:ma14="http://schemas.microsoft.com/office/mac/drawingml/2011/main" val="1"/>
            </a:ext>
          </a:extLst>
        </p:spPr>
        <p:txBody>
          <a:bodyPr vert="horz" wrap="square" lIns="90488" tIns="44450" rIns="90488" bIns="44450" numCol="1" anchor="ctr" anchorCtr="0" compatLnSpc="1">
            <a:prstTxWarp prst="textNoShape">
              <a:avLst/>
            </a:prstTxWarp>
          </a:bodyPr>
          <a:lstStyle>
            <a:lvl1pPr algn="l" rtl="0" eaLnBrk="0" fontAlgn="base" hangingPunct="0">
              <a:spcBef>
                <a:spcPct val="0"/>
              </a:spcBef>
              <a:spcAft>
                <a:spcPct val="0"/>
              </a:spcAft>
              <a:defRPr sz="4000" b="1">
                <a:solidFill>
                  <a:srgbClr val="FF3300"/>
                </a:solidFill>
                <a:effectLst>
                  <a:outerShdw blurRad="38100" dist="38100" dir="2700000" algn="tl">
                    <a:srgbClr val="DDDDDD"/>
                  </a:outerShdw>
                </a:effectLst>
                <a:latin typeface="+mn-lt"/>
                <a:ea typeface="+mj-ea"/>
                <a:cs typeface="+mj-cs"/>
              </a:defRPr>
            </a:lvl1pPr>
            <a:lvl2pPr algn="l" rtl="0" eaLnBrk="0" fontAlgn="base" hangingPunct="0">
              <a:spcBef>
                <a:spcPct val="0"/>
              </a:spcBef>
              <a:spcAft>
                <a:spcPct val="0"/>
              </a:spcAft>
              <a:defRPr sz="4000">
                <a:solidFill>
                  <a:srgbClr val="FF3300"/>
                </a:solidFill>
                <a:effectLst>
                  <a:outerShdw blurRad="38100" dist="38100" dir="2700000" algn="tl">
                    <a:srgbClr val="DDDDDD"/>
                  </a:outerShdw>
                </a:effectLst>
                <a:latin typeface="Century Gothic" charset="0"/>
                <a:ea typeface="ＭＳ Ｐゴシック" charset="0"/>
              </a:defRPr>
            </a:lvl2pPr>
            <a:lvl3pPr algn="l" rtl="0" eaLnBrk="0" fontAlgn="base" hangingPunct="0">
              <a:spcBef>
                <a:spcPct val="0"/>
              </a:spcBef>
              <a:spcAft>
                <a:spcPct val="0"/>
              </a:spcAft>
              <a:defRPr sz="4000">
                <a:solidFill>
                  <a:srgbClr val="FF3300"/>
                </a:solidFill>
                <a:effectLst>
                  <a:outerShdw blurRad="38100" dist="38100" dir="2700000" algn="tl">
                    <a:srgbClr val="DDDDDD"/>
                  </a:outerShdw>
                </a:effectLst>
                <a:latin typeface="Century Gothic" charset="0"/>
                <a:ea typeface="ＭＳ Ｐゴシック" charset="0"/>
              </a:defRPr>
            </a:lvl3pPr>
            <a:lvl4pPr algn="l" rtl="0" eaLnBrk="0" fontAlgn="base" hangingPunct="0">
              <a:spcBef>
                <a:spcPct val="0"/>
              </a:spcBef>
              <a:spcAft>
                <a:spcPct val="0"/>
              </a:spcAft>
              <a:defRPr sz="4000">
                <a:solidFill>
                  <a:srgbClr val="FF3300"/>
                </a:solidFill>
                <a:effectLst>
                  <a:outerShdw blurRad="38100" dist="38100" dir="2700000" algn="tl">
                    <a:srgbClr val="DDDDDD"/>
                  </a:outerShdw>
                </a:effectLst>
                <a:latin typeface="Century Gothic" charset="0"/>
                <a:ea typeface="ＭＳ Ｐゴシック" charset="0"/>
              </a:defRPr>
            </a:lvl4pPr>
            <a:lvl5pPr algn="l" rtl="0" eaLnBrk="0" fontAlgn="base" hangingPunct="0">
              <a:spcBef>
                <a:spcPct val="0"/>
              </a:spcBef>
              <a:spcAft>
                <a:spcPct val="0"/>
              </a:spcAft>
              <a:defRPr sz="4000">
                <a:solidFill>
                  <a:srgbClr val="FF3300"/>
                </a:solidFill>
                <a:effectLst>
                  <a:outerShdw blurRad="38100" dist="38100" dir="2700000" algn="tl">
                    <a:srgbClr val="DDDDDD"/>
                  </a:outerShdw>
                </a:effectLst>
                <a:latin typeface="Century Gothic" charset="0"/>
                <a:ea typeface="ＭＳ Ｐゴシック" charset="0"/>
              </a:defRPr>
            </a:lvl5pPr>
            <a:lvl6pPr marL="457200" algn="l" rtl="0" eaLnBrk="0" fontAlgn="base" hangingPunct="0">
              <a:spcBef>
                <a:spcPct val="0"/>
              </a:spcBef>
              <a:spcAft>
                <a:spcPct val="0"/>
              </a:spcAft>
              <a:defRPr sz="4000">
                <a:solidFill>
                  <a:srgbClr val="FF3300"/>
                </a:solidFill>
                <a:effectLst>
                  <a:outerShdw blurRad="38100" dist="38100" dir="2700000" algn="tl">
                    <a:srgbClr val="DDDDDD"/>
                  </a:outerShdw>
                </a:effectLst>
                <a:latin typeface="Century Gothic" charset="0"/>
                <a:ea typeface="ＭＳ Ｐゴシック" charset="0"/>
              </a:defRPr>
            </a:lvl6pPr>
            <a:lvl7pPr marL="914400" algn="l" rtl="0" eaLnBrk="0" fontAlgn="base" hangingPunct="0">
              <a:spcBef>
                <a:spcPct val="0"/>
              </a:spcBef>
              <a:spcAft>
                <a:spcPct val="0"/>
              </a:spcAft>
              <a:defRPr sz="4000">
                <a:solidFill>
                  <a:srgbClr val="FF3300"/>
                </a:solidFill>
                <a:effectLst>
                  <a:outerShdw blurRad="38100" dist="38100" dir="2700000" algn="tl">
                    <a:srgbClr val="DDDDDD"/>
                  </a:outerShdw>
                </a:effectLst>
                <a:latin typeface="Century Gothic" charset="0"/>
                <a:ea typeface="ＭＳ Ｐゴシック" charset="0"/>
              </a:defRPr>
            </a:lvl7pPr>
            <a:lvl8pPr marL="1371600" algn="l" rtl="0" eaLnBrk="0" fontAlgn="base" hangingPunct="0">
              <a:spcBef>
                <a:spcPct val="0"/>
              </a:spcBef>
              <a:spcAft>
                <a:spcPct val="0"/>
              </a:spcAft>
              <a:defRPr sz="4000">
                <a:solidFill>
                  <a:srgbClr val="FF3300"/>
                </a:solidFill>
                <a:effectLst>
                  <a:outerShdw blurRad="38100" dist="38100" dir="2700000" algn="tl">
                    <a:srgbClr val="DDDDDD"/>
                  </a:outerShdw>
                </a:effectLst>
                <a:latin typeface="Century Gothic" charset="0"/>
                <a:ea typeface="ＭＳ Ｐゴシック" charset="0"/>
              </a:defRPr>
            </a:lvl8pPr>
            <a:lvl9pPr marL="1828800" algn="l" rtl="0" eaLnBrk="0" fontAlgn="base" hangingPunct="0">
              <a:spcBef>
                <a:spcPct val="0"/>
              </a:spcBef>
              <a:spcAft>
                <a:spcPct val="0"/>
              </a:spcAft>
              <a:defRPr sz="4000">
                <a:solidFill>
                  <a:srgbClr val="FF3300"/>
                </a:solidFill>
                <a:effectLst>
                  <a:outerShdw blurRad="38100" dist="38100" dir="2700000" algn="tl">
                    <a:srgbClr val="DDDDDD"/>
                  </a:outerShdw>
                </a:effectLst>
                <a:latin typeface="Century Gothic" charset="0"/>
                <a:ea typeface="ＭＳ Ｐゴシック" charset="0"/>
              </a:defRPr>
            </a:lvl9pPr>
          </a:lstStyle>
          <a:p>
            <a:pPr algn="ctr"/>
            <a:r>
              <a:rPr lang="en-US" sz="3200" dirty="0" smtClean="0"/>
              <a:t>How all it works (II) : verification</a:t>
            </a:r>
          </a:p>
          <a:p>
            <a:pPr algn="ctr"/>
            <a:r>
              <a:rPr lang="en-US" sz="2400" dirty="0" smtClean="0"/>
              <a:t>(when all is under control …)</a:t>
            </a:r>
            <a:endParaRPr lang="en-US" sz="2400" dirty="0"/>
          </a:p>
        </p:txBody>
      </p:sp>
      <p:sp>
        <p:nvSpPr>
          <p:cNvPr id="7" name="TextBox 6"/>
          <p:cNvSpPr txBox="1"/>
          <p:nvPr/>
        </p:nvSpPr>
        <p:spPr>
          <a:xfrm>
            <a:off x="473705" y="1784113"/>
            <a:ext cx="4112154" cy="2708434"/>
          </a:xfrm>
          <a:prstGeom prst="rect">
            <a:avLst/>
          </a:prstGeom>
          <a:noFill/>
        </p:spPr>
        <p:txBody>
          <a:bodyPr wrap="square" rtlCol="0">
            <a:spAutoFit/>
          </a:bodyPr>
          <a:lstStyle/>
          <a:p>
            <a:pPr algn="just"/>
            <a:r>
              <a:rPr lang="en-US" sz="2400" dirty="0" smtClean="0">
                <a:solidFill>
                  <a:schemeClr val="accent1">
                    <a:lumMod val="50000"/>
                  </a:schemeClr>
                </a:solidFill>
              </a:rPr>
              <a:t>Example: evaluate the </a:t>
            </a:r>
            <a:br>
              <a:rPr lang="en-US" sz="2400" dirty="0" smtClean="0">
                <a:solidFill>
                  <a:schemeClr val="accent1">
                    <a:lumMod val="50000"/>
                  </a:schemeClr>
                </a:solidFill>
              </a:rPr>
            </a:br>
            <a:r>
              <a:rPr lang="en-US" sz="2400" b="1" dirty="0" smtClean="0">
                <a:solidFill>
                  <a:schemeClr val="accent1">
                    <a:lumMod val="50000"/>
                  </a:schemeClr>
                </a:solidFill>
              </a:rPr>
              <a:t>area of the circle </a:t>
            </a:r>
            <a:r>
              <a:rPr lang="en-US" sz="2400" dirty="0" smtClean="0">
                <a:solidFill>
                  <a:schemeClr val="accent1">
                    <a:lumMod val="50000"/>
                  </a:schemeClr>
                </a:solidFill>
              </a:rPr>
              <a:t/>
            </a:r>
            <a:br>
              <a:rPr lang="en-US" sz="2400" dirty="0" smtClean="0">
                <a:solidFill>
                  <a:schemeClr val="accent1">
                    <a:lumMod val="50000"/>
                  </a:schemeClr>
                </a:solidFill>
              </a:rPr>
            </a:br>
            <a:r>
              <a:rPr lang="en-US" sz="2400" dirty="0" smtClean="0">
                <a:solidFill>
                  <a:schemeClr val="accent1">
                    <a:lumMod val="50000"/>
                  </a:schemeClr>
                </a:solidFill>
              </a:rPr>
              <a:t>with some </a:t>
            </a:r>
            <a:r>
              <a:rPr lang="en-US" sz="2400" b="1" dirty="0" smtClean="0">
                <a:solidFill>
                  <a:schemeClr val="accent1">
                    <a:lumMod val="50000"/>
                  </a:schemeClr>
                </a:solidFill>
              </a:rPr>
              <a:t>flat uncertainty </a:t>
            </a:r>
            <a:r>
              <a:rPr lang="en-US" sz="2400" dirty="0" smtClean="0">
                <a:solidFill>
                  <a:schemeClr val="accent1">
                    <a:lumMod val="50000"/>
                  </a:schemeClr>
                </a:solidFill>
              </a:rPr>
              <a:t>on the measure of its </a:t>
            </a:r>
            <a:r>
              <a:rPr lang="en-US" sz="2400" b="1" dirty="0" smtClean="0">
                <a:solidFill>
                  <a:schemeClr val="accent1">
                    <a:lumMod val="50000"/>
                  </a:schemeClr>
                </a:solidFill>
              </a:rPr>
              <a:t>radius</a:t>
            </a:r>
            <a:endParaRPr lang="en-US" sz="2400" dirty="0" smtClean="0">
              <a:solidFill>
                <a:schemeClr val="accent1">
                  <a:lumMod val="50000"/>
                </a:schemeClr>
              </a:solidFill>
            </a:endParaRPr>
          </a:p>
          <a:p>
            <a:pPr algn="just"/>
            <a:endParaRPr lang="en-US" dirty="0" smtClean="0">
              <a:solidFill>
                <a:srgbClr val="000000"/>
              </a:solidFill>
            </a:endParaRPr>
          </a:p>
          <a:p>
            <a:pPr algn="just"/>
            <a:r>
              <a:rPr lang="en-US" sz="1800" dirty="0">
                <a:solidFill>
                  <a:srgbClr val="000000"/>
                </a:solidFill>
              </a:rPr>
              <a:t>f</a:t>
            </a:r>
            <a:r>
              <a:rPr lang="en-US" sz="1800" dirty="0" smtClean="0">
                <a:solidFill>
                  <a:srgbClr val="000000"/>
                </a:solidFill>
              </a:rPr>
              <a:t>(R)=</a:t>
            </a:r>
            <a:r>
              <a:rPr lang="en-US" sz="1800" dirty="0" smtClean="0">
                <a:solidFill>
                  <a:srgbClr val="000000"/>
                </a:solidFill>
                <a:latin typeface="Symbol" charset="2"/>
                <a:cs typeface="Symbol" charset="2"/>
              </a:rPr>
              <a:t>q(</a:t>
            </a:r>
            <a:r>
              <a:rPr lang="en-US" sz="1800" dirty="0" smtClean="0">
                <a:solidFill>
                  <a:srgbClr val="000000"/>
                </a:solidFill>
                <a:latin typeface="+mn-lt"/>
                <a:cs typeface="Symbol" charset="2"/>
              </a:rPr>
              <a:t>R-</a:t>
            </a:r>
            <a:r>
              <a:rPr lang="en-US" sz="1800" dirty="0" err="1" smtClean="0">
                <a:solidFill>
                  <a:srgbClr val="000000"/>
                </a:solidFill>
                <a:latin typeface="+mn-lt"/>
                <a:cs typeface="Symbol" charset="2"/>
              </a:rPr>
              <a:t>R</a:t>
            </a:r>
            <a:r>
              <a:rPr lang="en-US" sz="1800" baseline="-25000" dirty="0" err="1" smtClean="0">
                <a:solidFill>
                  <a:srgbClr val="000000"/>
                </a:solidFill>
                <a:latin typeface="+mn-lt"/>
                <a:cs typeface="Symbol" charset="2"/>
              </a:rPr>
              <a:t>min</a:t>
            </a:r>
            <a:r>
              <a:rPr lang="en-US" sz="1800" dirty="0" smtClean="0">
                <a:solidFill>
                  <a:srgbClr val="000000"/>
                </a:solidFill>
                <a:latin typeface="+mn-lt"/>
                <a:cs typeface="Symbol" charset="2"/>
              </a:rPr>
              <a:t>)</a:t>
            </a:r>
            <a:r>
              <a:rPr lang="en-US" sz="1800" dirty="0" smtClean="0">
                <a:solidFill>
                  <a:srgbClr val="000000"/>
                </a:solidFill>
                <a:latin typeface="Symbol" charset="2"/>
                <a:cs typeface="Symbol" charset="2"/>
              </a:rPr>
              <a:t>q</a:t>
            </a:r>
            <a:r>
              <a:rPr lang="en-US" sz="1800" dirty="0" smtClean="0">
                <a:solidFill>
                  <a:srgbClr val="000000"/>
                </a:solidFill>
                <a:latin typeface="+mn-lt"/>
                <a:cs typeface="Symbol" charset="2"/>
              </a:rPr>
              <a:t>(</a:t>
            </a:r>
            <a:r>
              <a:rPr lang="en-US" sz="1800" dirty="0" err="1" smtClean="0">
                <a:solidFill>
                  <a:srgbClr val="000000"/>
                </a:solidFill>
                <a:latin typeface="+mn-lt"/>
                <a:cs typeface="Symbol" charset="2"/>
              </a:rPr>
              <a:t>R</a:t>
            </a:r>
            <a:r>
              <a:rPr lang="en-US" sz="1800" baseline="-25000" dirty="0" err="1" smtClean="0">
                <a:solidFill>
                  <a:srgbClr val="000000"/>
                </a:solidFill>
                <a:latin typeface="+mn-lt"/>
                <a:cs typeface="Symbol" charset="2"/>
              </a:rPr>
              <a:t>max</a:t>
            </a:r>
            <a:r>
              <a:rPr lang="en-US" sz="1800" dirty="0" smtClean="0">
                <a:solidFill>
                  <a:srgbClr val="000000"/>
                </a:solidFill>
                <a:latin typeface="+mn-lt"/>
                <a:cs typeface="Symbol" charset="2"/>
              </a:rPr>
              <a:t>-R)/(</a:t>
            </a:r>
            <a:r>
              <a:rPr lang="en-US" sz="1800" dirty="0" err="1">
                <a:solidFill>
                  <a:srgbClr val="000000"/>
                </a:solidFill>
                <a:cs typeface="Symbol" charset="2"/>
              </a:rPr>
              <a:t>R</a:t>
            </a:r>
            <a:r>
              <a:rPr lang="en-US" sz="1800" baseline="-25000" dirty="0" err="1">
                <a:solidFill>
                  <a:srgbClr val="000000"/>
                </a:solidFill>
                <a:cs typeface="Symbol" charset="2"/>
              </a:rPr>
              <a:t>max</a:t>
            </a:r>
            <a:r>
              <a:rPr lang="en-US" sz="1800" dirty="0" err="1">
                <a:solidFill>
                  <a:srgbClr val="000000"/>
                </a:solidFill>
                <a:cs typeface="Symbol" charset="2"/>
              </a:rPr>
              <a:t>-</a:t>
            </a:r>
            <a:r>
              <a:rPr lang="en-US" sz="1800" dirty="0" err="1" smtClean="0">
                <a:solidFill>
                  <a:srgbClr val="000000"/>
                </a:solidFill>
                <a:cs typeface="Symbol" charset="2"/>
              </a:rPr>
              <a:t>R</a:t>
            </a:r>
            <a:r>
              <a:rPr lang="en-US" sz="1800" baseline="-25000" dirty="0" err="1" smtClean="0">
                <a:solidFill>
                  <a:srgbClr val="000000"/>
                </a:solidFill>
                <a:cs typeface="Symbol" charset="2"/>
              </a:rPr>
              <a:t>min</a:t>
            </a:r>
            <a:r>
              <a:rPr lang="en-US" sz="1800" dirty="0" smtClean="0">
                <a:solidFill>
                  <a:srgbClr val="000000"/>
                </a:solidFill>
                <a:cs typeface="Symbol" charset="2"/>
              </a:rPr>
              <a:t>)</a:t>
            </a:r>
          </a:p>
          <a:p>
            <a:pPr algn="just"/>
            <a:endParaRPr lang="en-US" sz="1800" dirty="0" smtClean="0">
              <a:solidFill>
                <a:srgbClr val="000000"/>
              </a:solidFill>
            </a:endParaRPr>
          </a:p>
          <a:p>
            <a:pPr algn="just"/>
            <a:r>
              <a:rPr lang="en-US" sz="1800" dirty="0" smtClean="0">
                <a:solidFill>
                  <a:srgbClr val="000000"/>
                </a:solidFill>
              </a:rPr>
              <a:t>A(R) = </a:t>
            </a:r>
            <a:r>
              <a:rPr lang="en-US" sz="1800" dirty="0" smtClean="0">
                <a:solidFill>
                  <a:srgbClr val="000000"/>
                </a:solidFill>
                <a:latin typeface="Symbol" charset="2"/>
                <a:cs typeface="Symbol" charset="2"/>
              </a:rPr>
              <a:t>p</a:t>
            </a:r>
            <a:r>
              <a:rPr lang="en-US" sz="1800" dirty="0" smtClean="0">
                <a:solidFill>
                  <a:srgbClr val="000000"/>
                </a:solidFill>
                <a:latin typeface="+mn-lt"/>
                <a:cs typeface="Symbol" charset="2"/>
              </a:rPr>
              <a:t> R</a:t>
            </a:r>
            <a:r>
              <a:rPr lang="en-US" sz="1800" baseline="30000" dirty="0" smtClean="0">
                <a:solidFill>
                  <a:srgbClr val="000000"/>
                </a:solidFill>
                <a:latin typeface="+mn-lt"/>
                <a:cs typeface="Symbol" charset="2"/>
              </a:rPr>
              <a:t>2</a:t>
            </a:r>
            <a:endParaRPr lang="en-US" baseline="30000" dirty="0">
              <a:solidFill>
                <a:srgbClr val="000000"/>
              </a:solidFill>
              <a:latin typeface="+mn-lt"/>
              <a:cs typeface="Symbol" charset="2"/>
            </a:endParaRPr>
          </a:p>
        </p:txBody>
      </p:sp>
      <p:pic>
        <p:nvPicPr>
          <p:cNvPr id="8" name="Picture 7" descr="Metropoli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322004"/>
            <a:ext cx="4572000" cy="5384800"/>
          </a:xfrm>
          <a:prstGeom prst="rect">
            <a:avLst/>
          </a:prstGeom>
        </p:spPr>
      </p:pic>
      <p:graphicFrame>
        <p:nvGraphicFramePr>
          <p:cNvPr id="9" name="Object 8"/>
          <p:cNvGraphicFramePr>
            <a:graphicFrameLocks noChangeAspect="1"/>
          </p:cNvGraphicFramePr>
          <p:nvPr>
            <p:extLst>
              <p:ext uri="{D42A27DB-BD31-4B8C-83A1-F6EECF244321}">
                <p14:modId xmlns:p14="http://schemas.microsoft.com/office/powerpoint/2010/main" val="3677658031"/>
              </p:ext>
            </p:extLst>
          </p:nvPr>
        </p:nvGraphicFramePr>
        <p:xfrm>
          <a:off x="592950" y="4985362"/>
          <a:ext cx="3144838" cy="822325"/>
        </p:xfrm>
        <a:graphic>
          <a:graphicData uri="http://schemas.openxmlformats.org/presentationml/2006/ole">
            <mc:AlternateContent xmlns:mc="http://schemas.openxmlformats.org/markup-compatibility/2006">
              <mc:Choice xmlns:v="urn:schemas-microsoft-com:vml" Requires="v">
                <p:oleObj spid="_x0000_s3077" name="Equation" r:id="rId4" imgW="1943100" imgH="508000" progId="Equation.3">
                  <p:embed/>
                </p:oleObj>
              </mc:Choice>
              <mc:Fallback>
                <p:oleObj name="Equation" r:id="rId4" imgW="1943100" imgH="508000" progId="Equation.3">
                  <p:embed/>
                  <p:pic>
                    <p:nvPicPr>
                      <p:cNvPr id="0" name=""/>
                      <p:cNvPicPr/>
                      <p:nvPr/>
                    </p:nvPicPr>
                    <p:blipFill>
                      <a:blip r:embed="rId5"/>
                      <a:stretch>
                        <a:fillRect/>
                      </a:stretch>
                    </p:blipFill>
                    <p:spPr>
                      <a:xfrm>
                        <a:off x="592950" y="4985362"/>
                        <a:ext cx="3144838" cy="822325"/>
                      </a:xfrm>
                      <a:prstGeom prst="rect">
                        <a:avLst/>
                      </a:prstGeom>
                    </p:spPr>
                  </p:pic>
                </p:oleObj>
              </mc:Fallback>
            </mc:AlternateContent>
          </a:graphicData>
        </a:graphic>
      </p:graphicFrame>
      <p:sp>
        <p:nvSpPr>
          <p:cNvPr id="10" name="TextBox 9"/>
          <p:cNvSpPr txBox="1"/>
          <p:nvPr/>
        </p:nvSpPr>
        <p:spPr>
          <a:xfrm>
            <a:off x="6101000" y="2238541"/>
            <a:ext cx="2013357" cy="1015663"/>
          </a:xfrm>
          <a:prstGeom prst="rect">
            <a:avLst/>
          </a:prstGeom>
          <a:noFill/>
        </p:spPr>
        <p:txBody>
          <a:bodyPr wrap="square" rtlCol="0">
            <a:spAutoFit/>
          </a:bodyPr>
          <a:lstStyle/>
          <a:p>
            <a:r>
              <a:rPr lang="en-US" dirty="0" smtClean="0">
                <a:solidFill>
                  <a:srgbClr val="FFFFFF"/>
                </a:solidFill>
              </a:rPr>
              <a:t>Metropolis simulation, </a:t>
            </a:r>
          </a:p>
          <a:p>
            <a:r>
              <a:rPr lang="en-US" dirty="0" smtClean="0">
                <a:solidFill>
                  <a:srgbClr val="FFFFFF"/>
                </a:solidFill>
              </a:rPr>
              <a:t>50K samples</a:t>
            </a:r>
            <a:endParaRPr lang="en-US" dirty="0">
              <a:solidFill>
                <a:srgbClr val="FFFFFF"/>
              </a:solidFill>
            </a:endParaRPr>
          </a:p>
        </p:txBody>
      </p:sp>
      <p:sp>
        <p:nvSpPr>
          <p:cNvPr id="11" name="TextBox 10"/>
          <p:cNvSpPr txBox="1"/>
          <p:nvPr/>
        </p:nvSpPr>
        <p:spPr>
          <a:xfrm>
            <a:off x="6157327" y="5035854"/>
            <a:ext cx="2013357" cy="1015663"/>
          </a:xfrm>
          <a:prstGeom prst="rect">
            <a:avLst/>
          </a:prstGeom>
          <a:noFill/>
        </p:spPr>
        <p:txBody>
          <a:bodyPr wrap="square" rtlCol="0">
            <a:spAutoFit/>
          </a:bodyPr>
          <a:lstStyle/>
          <a:p>
            <a:r>
              <a:rPr lang="en-US" dirty="0" smtClean="0">
                <a:solidFill>
                  <a:srgbClr val="FFFFFF"/>
                </a:solidFill>
              </a:rPr>
              <a:t>Metropolis simulation, </a:t>
            </a:r>
          </a:p>
          <a:p>
            <a:r>
              <a:rPr lang="en-US" dirty="0" smtClean="0">
                <a:solidFill>
                  <a:srgbClr val="FFFFFF"/>
                </a:solidFill>
              </a:rPr>
              <a:t>1M samples</a:t>
            </a:r>
            <a:endParaRPr lang="en-US" dirty="0">
              <a:solidFill>
                <a:srgbClr val="FFFFFF"/>
              </a:solidFill>
            </a:endParaRPr>
          </a:p>
        </p:txBody>
      </p:sp>
      <p:sp>
        <p:nvSpPr>
          <p:cNvPr id="12" name="TextBox 11"/>
          <p:cNvSpPr txBox="1"/>
          <p:nvPr/>
        </p:nvSpPr>
        <p:spPr>
          <a:xfrm>
            <a:off x="6360145" y="1228606"/>
            <a:ext cx="1992708" cy="400110"/>
          </a:xfrm>
          <a:prstGeom prst="rect">
            <a:avLst/>
          </a:prstGeom>
          <a:noFill/>
        </p:spPr>
        <p:txBody>
          <a:bodyPr wrap="square" rtlCol="0">
            <a:spAutoFit/>
          </a:bodyPr>
          <a:lstStyle/>
          <a:p>
            <a:r>
              <a:rPr lang="en-US" dirty="0"/>
              <a:t>a</a:t>
            </a:r>
            <a:r>
              <a:rPr lang="en-US" dirty="0" smtClean="0"/>
              <a:t>nalytical result</a:t>
            </a:r>
            <a:endParaRPr lang="en-US" dirty="0"/>
          </a:p>
        </p:txBody>
      </p:sp>
      <p:sp>
        <p:nvSpPr>
          <p:cNvPr id="13" name="TextBox 12"/>
          <p:cNvSpPr txBox="1"/>
          <p:nvPr/>
        </p:nvSpPr>
        <p:spPr>
          <a:xfrm>
            <a:off x="6429946" y="4086006"/>
            <a:ext cx="1992708" cy="400110"/>
          </a:xfrm>
          <a:prstGeom prst="rect">
            <a:avLst/>
          </a:prstGeom>
          <a:noFill/>
        </p:spPr>
        <p:txBody>
          <a:bodyPr wrap="square" rtlCol="0">
            <a:spAutoFit/>
          </a:bodyPr>
          <a:lstStyle/>
          <a:p>
            <a:r>
              <a:rPr lang="en-US" dirty="0"/>
              <a:t>a</a:t>
            </a:r>
            <a:r>
              <a:rPr lang="en-US" dirty="0" smtClean="0"/>
              <a:t>nalytical result</a:t>
            </a:r>
            <a:endParaRPr lang="en-US" dirty="0"/>
          </a:p>
        </p:txBody>
      </p:sp>
      <p:cxnSp>
        <p:nvCxnSpPr>
          <p:cNvPr id="14" name="Straight Arrow Connector 13"/>
          <p:cNvCxnSpPr/>
          <p:nvPr/>
        </p:nvCxnSpPr>
        <p:spPr bwMode="auto">
          <a:xfrm flipH="1">
            <a:off x="7402962" y="1641584"/>
            <a:ext cx="299422" cy="185839"/>
          </a:xfrm>
          <a:prstGeom prst="straightConnector1">
            <a:avLst/>
          </a:prstGeom>
          <a:solidFill>
            <a:srgbClr val="0066FF"/>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5" name="Straight Arrow Connector 14"/>
          <p:cNvCxnSpPr/>
          <p:nvPr/>
        </p:nvCxnSpPr>
        <p:spPr bwMode="auto">
          <a:xfrm flipH="1">
            <a:off x="7555362" y="4488659"/>
            <a:ext cx="299422" cy="185839"/>
          </a:xfrm>
          <a:prstGeom prst="straightConnector1">
            <a:avLst/>
          </a:prstGeom>
          <a:solidFill>
            <a:srgbClr val="0066FF"/>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sp>
        <p:nvSpPr>
          <p:cNvPr id="16" name="Rectangle 15"/>
          <p:cNvSpPr/>
          <p:nvPr/>
        </p:nvSpPr>
        <p:spPr>
          <a:xfrm>
            <a:off x="1638916" y="4054899"/>
            <a:ext cx="3036993" cy="646331"/>
          </a:xfrm>
          <a:prstGeom prst="rect">
            <a:avLst/>
          </a:prstGeom>
        </p:spPr>
        <p:txBody>
          <a:bodyPr wrap="square">
            <a:spAutoFit/>
          </a:bodyPr>
          <a:lstStyle/>
          <a:p>
            <a:r>
              <a:rPr lang="en-US" dirty="0">
                <a:solidFill>
                  <a:srgbClr val="FF0000"/>
                </a:solidFill>
                <a:cs typeface="Symbol" charset="2"/>
              </a:rPr>
              <a:t>the exact </a:t>
            </a:r>
            <a:r>
              <a:rPr lang="en-US" dirty="0" smtClean="0">
                <a:solidFill>
                  <a:srgbClr val="FF0000"/>
                </a:solidFill>
                <a:cs typeface="Symbol" charset="2"/>
              </a:rPr>
              <a:t>solution (</a:t>
            </a:r>
            <a:r>
              <a:rPr lang="en-US" dirty="0" err="1" smtClean="0">
                <a:solidFill>
                  <a:srgbClr val="FF0000"/>
                </a:solidFill>
                <a:cs typeface="Symbol" charset="2"/>
              </a:rPr>
              <a:t>susceptivity</a:t>
            </a:r>
            <a:r>
              <a:rPr lang="en-US" dirty="0" smtClean="0">
                <a:solidFill>
                  <a:srgbClr val="FF0000"/>
                </a:solidFill>
                <a:cs typeface="Symbol" charset="2"/>
              </a:rPr>
              <a:t>) </a:t>
            </a:r>
            <a:r>
              <a:rPr lang="en-US" dirty="0">
                <a:solidFill>
                  <a:srgbClr val="FF0000"/>
                </a:solidFill>
                <a:cs typeface="Symbol" charset="2"/>
              </a:rPr>
              <a:t>is </a:t>
            </a:r>
            <a:r>
              <a:rPr lang="en-US" b="1" u="sng" dirty="0">
                <a:solidFill>
                  <a:srgbClr val="FF0000"/>
                </a:solidFill>
                <a:cs typeface="Symbol" charset="2"/>
              </a:rPr>
              <a:t>known</a:t>
            </a:r>
            <a:endParaRPr lang="en-US" b="1" u="sng" baseline="30000" dirty="0">
              <a:solidFill>
                <a:srgbClr val="000000"/>
              </a:solidFill>
              <a:cs typeface="Symbol" charset="2"/>
            </a:endParaRPr>
          </a:p>
        </p:txBody>
      </p:sp>
    </p:spTree>
    <p:extLst>
      <p:ext uri="{BB962C8B-B14F-4D97-AF65-F5344CB8AC3E}">
        <p14:creationId xmlns:p14="http://schemas.microsoft.com/office/powerpoint/2010/main" val="12717119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273034873"/>
              </p:ext>
            </p:extLst>
          </p:nvPr>
        </p:nvGraphicFramePr>
        <p:xfrm>
          <a:off x="203674" y="2485612"/>
          <a:ext cx="794000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203674" y="366763"/>
            <a:ext cx="5140193" cy="1384995"/>
          </a:xfrm>
          <a:prstGeom prst="rect">
            <a:avLst/>
          </a:prstGeom>
          <a:noFill/>
        </p:spPr>
        <p:txBody>
          <a:bodyPr wrap="square" lIns="91440" tIns="45720" rIns="91440" bIns="45720">
            <a:spAutoFit/>
          </a:bodyPr>
          <a:lstStyle/>
          <a:p>
            <a:pPr algn="ctr"/>
            <a:r>
              <a:rPr lang="it-IT"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 </a:t>
            </a:r>
            <a:r>
              <a:rPr lang="it-IT"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direct</a:t>
            </a:r>
            <a:r>
              <a:rPr lang="it-IT"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it-IT"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sampling</a:t>
            </a:r>
            <a:r>
              <a:rPr lang="it-IT"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G</a:t>
            </a:r>
            <a:r>
              <a:rPr lang="it-IT" sz="2800" b="1" baseline="-250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MC</a:t>
            </a:r>
            <a:r>
              <a:rPr lang="it-IT"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 </a:t>
            </a:r>
            <a:r>
              <a:rPr lang="it-IT"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requires</a:t>
            </a:r>
            <a:r>
              <a:rPr lang="it-IT"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it-IT"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thousands</a:t>
            </a:r>
            <a:r>
              <a:rPr lang="it-IT"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of MC </a:t>
            </a:r>
            <a:r>
              <a:rPr lang="it-IT" sz="28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simulations</a:t>
            </a:r>
            <a:endParaRPr lang="it-IT"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6" name="Picture 5"/>
          <p:cNvPicPr>
            <a:picLocks noChangeAspect="1"/>
          </p:cNvPicPr>
          <p:nvPr/>
        </p:nvPicPr>
        <p:blipFill>
          <a:blip r:embed="rId7"/>
          <a:stretch>
            <a:fillRect/>
          </a:stretch>
        </p:blipFill>
        <p:spPr>
          <a:xfrm>
            <a:off x="5477134" y="0"/>
            <a:ext cx="3666866" cy="3142593"/>
          </a:xfrm>
          <a:prstGeom prst="rect">
            <a:avLst/>
          </a:prstGeom>
        </p:spPr>
      </p:pic>
      <p:sp>
        <p:nvSpPr>
          <p:cNvPr id="7" name="TextBox 6"/>
          <p:cNvSpPr txBox="1"/>
          <p:nvPr/>
        </p:nvSpPr>
        <p:spPr>
          <a:xfrm>
            <a:off x="203673" y="4838273"/>
            <a:ext cx="1933035" cy="523220"/>
          </a:xfrm>
          <a:prstGeom prst="rect">
            <a:avLst/>
          </a:prstGeom>
          <a:solidFill>
            <a:schemeClr val="accent1">
              <a:lumMod val="40000"/>
              <a:lumOff val="60000"/>
            </a:schemeClr>
          </a:solidFill>
        </p:spPr>
        <p:txBody>
          <a:bodyPr wrap="square" rtlCol="0">
            <a:spAutoFit/>
          </a:bodyPr>
          <a:lstStyle/>
          <a:p>
            <a:r>
              <a:rPr lang="en-US" sz="1400" i="1" dirty="0" smtClean="0">
                <a:solidFill>
                  <a:srgbClr val="FF0000"/>
                </a:solidFill>
              </a:rPr>
              <a:t>Caution: statistical errors un y</a:t>
            </a:r>
            <a:r>
              <a:rPr lang="en-US" sz="1400" i="1" baseline="-25000" dirty="0" smtClean="0">
                <a:solidFill>
                  <a:srgbClr val="FF0000"/>
                </a:solidFill>
              </a:rPr>
              <a:t>0</a:t>
            </a:r>
            <a:r>
              <a:rPr lang="en-US" sz="1400" i="1" dirty="0" smtClean="0">
                <a:solidFill>
                  <a:srgbClr val="FF0000"/>
                </a:solidFill>
              </a:rPr>
              <a:t>(x</a:t>
            </a:r>
            <a:r>
              <a:rPr lang="en-US" sz="1400" i="1" baseline="-25000" dirty="0" smtClean="0">
                <a:solidFill>
                  <a:srgbClr val="FF0000"/>
                </a:solidFill>
              </a:rPr>
              <a:t>1</a:t>
            </a:r>
            <a:r>
              <a:rPr lang="en-US" sz="1400" i="1" dirty="0" smtClean="0">
                <a:solidFill>
                  <a:srgbClr val="FF0000"/>
                </a:solidFill>
              </a:rPr>
              <a:t>,…,</a:t>
            </a:r>
            <a:r>
              <a:rPr lang="en-US" sz="1400" i="1" dirty="0" err="1" smtClean="0">
                <a:solidFill>
                  <a:srgbClr val="FF0000"/>
                </a:solidFill>
              </a:rPr>
              <a:t>x</a:t>
            </a:r>
            <a:r>
              <a:rPr lang="en-US" sz="1400" i="1" baseline="-25000" dirty="0" err="1" smtClean="0">
                <a:solidFill>
                  <a:srgbClr val="FF0000"/>
                </a:solidFill>
              </a:rPr>
              <a:t>N</a:t>
            </a:r>
            <a:r>
              <a:rPr lang="en-US" sz="1400" i="1" dirty="0" smtClean="0">
                <a:solidFill>
                  <a:srgbClr val="FF0000"/>
                </a:solidFill>
              </a:rPr>
              <a:t>)</a:t>
            </a:r>
            <a:endParaRPr lang="en-US" sz="1400" i="1" dirty="0">
              <a:solidFill>
                <a:srgbClr val="FF0000"/>
              </a:solidFill>
            </a:endParaRPr>
          </a:p>
        </p:txBody>
      </p:sp>
      <p:sp>
        <p:nvSpPr>
          <p:cNvPr id="8" name="TextBox 7"/>
          <p:cNvSpPr txBox="1"/>
          <p:nvPr/>
        </p:nvSpPr>
        <p:spPr>
          <a:xfrm>
            <a:off x="203674" y="5856367"/>
            <a:ext cx="1933035" cy="523220"/>
          </a:xfrm>
          <a:prstGeom prst="rect">
            <a:avLst/>
          </a:prstGeom>
          <a:solidFill>
            <a:schemeClr val="accent1">
              <a:lumMod val="40000"/>
              <a:lumOff val="60000"/>
            </a:schemeClr>
          </a:solidFill>
        </p:spPr>
        <p:txBody>
          <a:bodyPr wrap="square" rtlCol="0">
            <a:spAutoFit/>
          </a:bodyPr>
          <a:lstStyle/>
          <a:p>
            <a:r>
              <a:rPr lang="en-US" sz="1400" i="1" dirty="0" smtClean="0">
                <a:solidFill>
                  <a:srgbClr val="FF0000"/>
                </a:solidFill>
              </a:rPr>
              <a:t>…with high statistics</a:t>
            </a:r>
          </a:p>
          <a:p>
            <a:r>
              <a:rPr lang="en-US" sz="1400" i="1" dirty="0">
                <a:solidFill>
                  <a:srgbClr val="FF0000"/>
                </a:solidFill>
              </a:rPr>
              <a:t>o</a:t>
            </a:r>
            <a:r>
              <a:rPr lang="en-US" sz="1400" i="1" dirty="0" smtClean="0">
                <a:solidFill>
                  <a:srgbClr val="FF0000"/>
                </a:solidFill>
              </a:rPr>
              <a:t>n y</a:t>
            </a:r>
            <a:r>
              <a:rPr lang="en-US" sz="1400" i="1" baseline="-25000" dirty="0" smtClean="0">
                <a:solidFill>
                  <a:srgbClr val="FF0000"/>
                </a:solidFill>
              </a:rPr>
              <a:t>0</a:t>
            </a:r>
            <a:r>
              <a:rPr lang="en-US" sz="1400" i="1" dirty="0" smtClean="0">
                <a:solidFill>
                  <a:srgbClr val="FF0000"/>
                </a:solidFill>
              </a:rPr>
              <a:t>(x</a:t>
            </a:r>
            <a:r>
              <a:rPr lang="en-US" sz="1400" i="1" baseline="-25000" dirty="0" smtClean="0">
                <a:solidFill>
                  <a:srgbClr val="FF0000"/>
                </a:solidFill>
              </a:rPr>
              <a:t>1</a:t>
            </a:r>
            <a:r>
              <a:rPr lang="en-US" sz="1400" i="1" dirty="0" smtClean="0">
                <a:solidFill>
                  <a:srgbClr val="FF0000"/>
                </a:solidFill>
              </a:rPr>
              <a:t>,…,</a:t>
            </a:r>
            <a:r>
              <a:rPr lang="en-US" sz="1400" i="1" dirty="0" err="1" smtClean="0">
                <a:solidFill>
                  <a:srgbClr val="FF0000"/>
                </a:solidFill>
              </a:rPr>
              <a:t>x</a:t>
            </a:r>
            <a:r>
              <a:rPr lang="en-US" sz="1400" i="1" baseline="-25000" dirty="0" err="1" smtClean="0">
                <a:solidFill>
                  <a:srgbClr val="FF0000"/>
                </a:solidFill>
              </a:rPr>
              <a:t>N</a:t>
            </a:r>
            <a:r>
              <a:rPr lang="en-US" sz="1400" i="1" dirty="0" smtClean="0">
                <a:solidFill>
                  <a:srgbClr val="FF0000"/>
                </a:solidFill>
              </a:rPr>
              <a:t>)</a:t>
            </a:r>
            <a:endParaRPr lang="en-US" sz="1400" i="1" dirty="0">
              <a:solidFill>
                <a:srgbClr val="FF0000"/>
              </a:solidFill>
            </a:endParaRPr>
          </a:p>
        </p:txBody>
      </p:sp>
      <p:sp>
        <p:nvSpPr>
          <p:cNvPr id="9" name="Up Arrow 8"/>
          <p:cNvSpPr/>
          <p:nvPr/>
        </p:nvSpPr>
        <p:spPr>
          <a:xfrm flipV="1">
            <a:off x="7107313" y="5361493"/>
            <a:ext cx="582819" cy="610790"/>
          </a:xfrm>
          <a:prstGeom prst="upArrow">
            <a:avLst/>
          </a:prstGeom>
          <a:solidFill>
            <a:srgbClr val="FFFF00"/>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 name="TextBox 9"/>
          <p:cNvSpPr txBox="1"/>
          <p:nvPr/>
        </p:nvSpPr>
        <p:spPr>
          <a:xfrm>
            <a:off x="6723614" y="4829397"/>
            <a:ext cx="1933035" cy="646331"/>
          </a:xfrm>
          <a:prstGeom prst="rect">
            <a:avLst/>
          </a:prstGeom>
          <a:solidFill>
            <a:schemeClr val="accent1">
              <a:lumMod val="40000"/>
              <a:lumOff val="60000"/>
            </a:schemeClr>
          </a:solidFill>
        </p:spPr>
        <p:txBody>
          <a:bodyPr wrap="square" rtlCol="0">
            <a:spAutoFit/>
          </a:bodyPr>
          <a:lstStyle/>
          <a:p>
            <a:pPr algn="ctr"/>
            <a:r>
              <a:rPr lang="en-US" b="1" dirty="0" smtClean="0">
                <a:solidFill>
                  <a:srgbClr val="FF0000"/>
                </a:solidFill>
              </a:rPr>
              <a:t>Fixed values of </a:t>
            </a:r>
          </a:p>
          <a:p>
            <a:pPr algn="ctr"/>
            <a:r>
              <a:rPr lang="en-US" b="1" dirty="0" smtClean="0">
                <a:solidFill>
                  <a:srgbClr val="FF0000"/>
                </a:solidFill>
              </a:rPr>
              <a:t>x</a:t>
            </a:r>
            <a:r>
              <a:rPr lang="en-US" b="1" baseline="-25000" dirty="0" smtClean="0">
                <a:solidFill>
                  <a:srgbClr val="FF0000"/>
                </a:solidFill>
              </a:rPr>
              <a:t>1</a:t>
            </a:r>
            <a:r>
              <a:rPr lang="en-US" b="1" dirty="0" smtClean="0">
                <a:solidFill>
                  <a:srgbClr val="FF0000"/>
                </a:solidFill>
              </a:rPr>
              <a:t>,…,</a:t>
            </a:r>
            <a:r>
              <a:rPr lang="en-US" b="1" dirty="0" err="1" smtClean="0">
                <a:solidFill>
                  <a:srgbClr val="FF0000"/>
                </a:solidFill>
              </a:rPr>
              <a:t>x</a:t>
            </a:r>
            <a:r>
              <a:rPr lang="en-US" b="1" baseline="-25000" dirty="0" err="1" smtClean="0">
                <a:solidFill>
                  <a:srgbClr val="FF0000"/>
                </a:solidFill>
              </a:rPr>
              <a:t>N</a:t>
            </a:r>
            <a:endParaRPr lang="en-US" b="1" dirty="0">
              <a:solidFill>
                <a:srgbClr val="FF0000"/>
              </a:solidFill>
            </a:endParaRPr>
          </a:p>
        </p:txBody>
      </p:sp>
    </p:spTree>
    <p:extLst>
      <p:ext uri="{BB962C8B-B14F-4D97-AF65-F5344CB8AC3E}">
        <p14:creationId xmlns:p14="http://schemas.microsoft.com/office/powerpoint/2010/main" val="23978785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685800" y="342900"/>
            <a:ext cx="7772400" cy="725552"/>
          </a:xfrm>
        </p:spPr>
        <p:txBody>
          <a:bodyPr>
            <a:normAutofit fontScale="90000"/>
          </a:bodyPr>
          <a:lstStyle/>
          <a:p>
            <a:r>
              <a:rPr lang="en-US" b="1" dirty="0" smtClean="0">
                <a:solidFill>
                  <a:srgbClr val="FF0000"/>
                </a:solidFill>
              </a:rPr>
              <a:t>The task of UQ</a:t>
            </a:r>
            <a:endParaRPr lang="en-US" b="1" dirty="0">
              <a:solidFill>
                <a:srgbClr val="FF0000"/>
              </a:solidFill>
            </a:endParaRPr>
          </a:p>
        </p:txBody>
      </p:sp>
      <p:sp>
        <p:nvSpPr>
          <p:cNvPr id="13" name="Slide Number Placeholder 2"/>
          <p:cNvSpPr>
            <a:spLocks noGrp="1"/>
          </p:cNvSpPr>
          <p:nvPr>
            <p:ph type="sldNum" sz="quarter" idx="11"/>
          </p:nvPr>
        </p:nvSpPr>
        <p:spPr>
          <a:xfrm>
            <a:off x="6553200" y="6356350"/>
            <a:ext cx="2133600" cy="365125"/>
          </a:xfrm>
        </p:spPr>
        <p:txBody>
          <a:bodyPr/>
          <a:lstStyle/>
          <a:p>
            <a:fld id="{02C64EA7-9EC6-9F40-BC1D-0D7495423588}" type="slidenum">
              <a:rPr lang="en-US" smtClean="0"/>
              <a:t>13</a:t>
            </a:fld>
            <a:endParaRPr lang="en-US"/>
          </a:p>
        </p:txBody>
      </p:sp>
      <p:sp>
        <p:nvSpPr>
          <p:cNvPr id="14" name="TextBox 13"/>
          <p:cNvSpPr txBox="1"/>
          <p:nvPr/>
        </p:nvSpPr>
        <p:spPr>
          <a:xfrm>
            <a:off x="455386" y="1207347"/>
            <a:ext cx="8148628" cy="3416320"/>
          </a:xfrm>
          <a:prstGeom prst="rect">
            <a:avLst/>
          </a:prstGeom>
          <a:noFill/>
        </p:spPr>
        <p:txBody>
          <a:bodyPr wrap="square" rtlCol="0">
            <a:spAutoFit/>
          </a:bodyPr>
          <a:lstStyle/>
          <a:p>
            <a:pPr algn="just"/>
            <a:r>
              <a:rPr lang="en-US" dirty="0" smtClean="0"/>
              <a:t>The feasibility of UQ requires:</a:t>
            </a:r>
          </a:p>
          <a:p>
            <a:pPr algn="just"/>
            <a:endParaRPr lang="en-US" dirty="0" smtClean="0"/>
          </a:p>
          <a:p>
            <a:pPr marL="457200" indent="-457200" algn="just">
              <a:buAutoNum type="arabicParenR"/>
            </a:pPr>
            <a:r>
              <a:rPr lang="en-US" dirty="0" smtClean="0"/>
              <a:t>To</a:t>
            </a:r>
            <a:r>
              <a:rPr lang="en-US" b="1" dirty="0" smtClean="0"/>
              <a:t> know input uncertainties </a:t>
            </a:r>
            <a:r>
              <a:rPr lang="en-US" dirty="0" smtClean="0"/>
              <a:t>and their probability </a:t>
            </a:r>
            <a:r>
              <a:rPr lang="en-US" dirty="0" smtClean="0"/>
              <a:t>distributions - </a:t>
            </a:r>
            <a:r>
              <a:rPr lang="en-US" dirty="0" smtClean="0">
                <a:solidFill>
                  <a:srgbClr val="008000"/>
                </a:solidFill>
              </a:rPr>
              <a:t>Validation </a:t>
            </a:r>
            <a:r>
              <a:rPr lang="en-US" dirty="0">
                <a:solidFill>
                  <a:srgbClr val="008000"/>
                </a:solidFill>
              </a:rPr>
              <a:t>of </a:t>
            </a:r>
            <a:r>
              <a:rPr lang="en-US" dirty="0" smtClean="0">
                <a:solidFill>
                  <a:srgbClr val="008000"/>
                </a:solidFill>
              </a:rPr>
              <a:t>MC </a:t>
            </a:r>
            <a:r>
              <a:rPr lang="en-US" dirty="0">
                <a:solidFill>
                  <a:srgbClr val="008000"/>
                </a:solidFill>
              </a:rPr>
              <a:t>modeling </a:t>
            </a:r>
            <a:r>
              <a:rPr lang="en-US" dirty="0" smtClean="0">
                <a:solidFill>
                  <a:srgbClr val="008000"/>
                </a:solidFill>
              </a:rPr>
              <a:t>ingredients needed</a:t>
            </a:r>
            <a:endParaRPr lang="en-US" dirty="0">
              <a:solidFill>
                <a:srgbClr val="008000"/>
              </a:solidFill>
            </a:endParaRPr>
          </a:p>
          <a:p>
            <a:pPr algn="just"/>
            <a:endParaRPr lang="en-US" dirty="0"/>
          </a:p>
          <a:p>
            <a:pPr marL="457200" indent="-457200" algn="just">
              <a:buAutoNum type="arabicParenR"/>
            </a:pPr>
            <a:r>
              <a:rPr lang="en-US" dirty="0" smtClean="0"/>
              <a:t>To be able to </a:t>
            </a:r>
            <a:r>
              <a:rPr lang="en-US" b="1" dirty="0" smtClean="0"/>
              <a:t>solve explicitly for G(x)</a:t>
            </a:r>
            <a:r>
              <a:rPr lang="en-US" dirty="0" smtClean="0"/>
              <a:t>: </a:t>
            </a:r>
            <a:br>
              <a:rPr lang="en-US" dirty="0" smtClean="0"/>
            </a:br>
            <a:r>
              <a:rPr lang="en-US" dirty="0">
                <a:solidFill>
                  <a:srgbClr val="008000"/>
                </a:solidFill>
              </a:rPr>
              <a:t>A</a:t>
            </a:r>
            <a:r>
              <a:rPr lang="en-US" dirty="0" smtClean="0">
                <a:solidFill>
                  <a:srgbClr val="008000"/>
                </a:solidFill>
              </a:rPr>
              <a:t>n exact mathematical context needed</a:t>
            </a:r>
          </a:p>
          <a:p>
            <a:pPr marL="457200" indent="-457200" algn="just">
              <a:buAutoNum type="arabicParenR"/>
            </a:pPr>
            <a:endParaRPr lang="en-US" dirty="0"/>
          </a:p>
          <a:p>
            <a:pPr marL="457200" indent="-457200" algn="just">
              <a:buAutoNum type="arabicParenR"/>
            </a:pPr>
            <a:r>
              <a:rPr lang="en-US" dirty="0" smtClean="0"/>
              <a:t>To use MC simulations to </a:t>
            </a:r>
            <a:r>
              <a:rPr lang="en-US" b="1" dirty="0" smtClean="0"/>
              <a:t>determine parameters in G(x)</a:t>
            </a:r>
            <a:r>
              <a:rPr lang="en-US" dirty="0" smtClean="0"/>
              <a:t>: </a:t>
            </a:r>
            <a:br>
              <a:rPr lang="en-US" dirty="0" smtClean="0"/>
            </a:br>
            <a:r>
              <a:rPr lang="en-US" sz="1800" i="1" dirty="0" smtClean="0">
                <a:latin typeface="Times New Roman"/>
                <a:cs typeface="Times New Roman"/>
              </a:rPr>
              <a:t>(in the previous example, to find </a:t>
            </a:r>
            <a:r>
              <a:rPr lang="en-US" sz="1800" i="1" dirty="0">
                <a:latin typeface="Times New Roman"/>
                <a:cs typeface="Times New Roman"/>
              </a:rPr>
              <a:t>A</a:t>
            </a:r>
            <a:r>
              <a:rPr lang="en-US" sz="1800" i="1" baseline="-25000" dirty="0">
                <a:latin typeface="Times New Roman"/>
                <a:cs typeface="Times New Roman"/>
              </a:rPr>
              <a:t>max/min</a:t>
            </a:r>
            <a:r>
              <a:rPr lang="en-US" sz="1800" i="1" dirty="0">
                <a:latin typeface="Times New Roman"/>
                <a:cs typeface="Times New Roman"/>
              </a:rPr>
              <a:t> from </a:t>
            </a:r>
            <a:r>
              <a:rPr lang="en-US" sz="1800" i="1" dirty="0" smtClean="0">
                <a:latin typeface="Times New Roman"/>
                <a:cs typeface="Times New Roman"/>
              </a:rPr>
              <a:t>simulation and to determine the proper behavior A</a:t>
            </a:r>
            <a:r>
              <a:rPr lang="en-US" sz="1800" i="1" baseline="30000" dirty="0" smtClean="0">
                <a:latin typeface="Times New Roman"/>
                <a:cs typeface="Times New Roman"/>
              </a:rPr>
              <a:t>-1/2</a:t>
            </a:r>
            <a:r>
              <a:rPr lang="en-US" sz="1800" i="1" dirty="0" smtClean="0">
                <a:latin typeface="Times New Roman"/>
                <a:cs typeface="Times New Roman"/>
              </a:rPr>
              <a:t>)</a:t>
            </a:r>
            <a:br>
              <a:rPr lang="en-US" sz="1800" i="1" dirty="0" smtClean="0">
                <a:latin typeface="Times New Roman"/>
                <a:cs typeface="Times New Roman"/>
              </a:rPr>
            </a:br>
            <a:r>
              <a:rPr lang="en-US" dirty="0">
                <a:solidFill>
                  <a:srgbClr val="008000"/>
                </a:solidFill>
              </a:rPr>
              <a:t>P</a:t>
            </a:r>
            <a:r>
              <a:rPr lang="en-US" dirty="0" smtClean="0">
                <a:solidFill>
                  <a:srgbClr val="008000"/>
                </a:solidFill>
              </a:rPr>
              <a:t>ossible with few simulations with predetermined accuracy</a:t>
            </a:r>
            <a:endParaRPr lang="en-US" dirty="0">
              <a:solidFill>
                <a:srgbClr val="008000"/>
              </a:solidFill>
            </a:endParaRPr>
          </a:p>
        </p:txBody>
      </p:sp>
      <p:sp>
        <p:nvSpPr>
          <p:cNvPr id="15" name="TextBox 14"/>
          <p:cNvSpPr txBox="1"/>
          <p:nvPr/>
        </p:nvSpPr>
        <p:spPr>
          <a:xfrm>
            <a:off x="534177" y="5100346"/>
            <a:ext cx="8133599" cy="1200328"/>
          </a:xfrm>
          <a:prstGeom prst="rect">
            <a:avLst/>
          </a:prstGeom>
          <a:noFill/>
        </p:spPr>
        <p:txBody>
          <a:bodyPr wrap="square" rtlCol="0">
            <a:spAutoFit/>
          </a:bodyPr>
          <a:lstStyle/>
          <a:p>
            <a:r>
              <a:rPr lang="en-US" sz="2400" dirty="0" smtClean="0">
                <a:solidFill>
                  <a:srgbClr val="FF0000"/>
                </a:solidFill>
              </a:rPr>
              <a:t>2) is independent from the features of the specific problem and can be solved within the scope of wide assumptions</a:t>
            </a:r>
          </a:p>
          <a:p>
            <a:pPr algn="ctr"/>
            <a:r>
              <a:rPr lang="en-US" sz="2400" b="1" u="sng" dirty="0" smtClean="0">
                <a:solidFill>
                  <a:srgbClr val="0000FF"/>
                </a:solidFill>
              </a:rPr>
              <a:t>this is an exact mathematical frame for UQ</a:t>
            </a:r>
            <a:endParaRPr lang="en-US" sz="2400" b="1" u="sng" dirty="0">
              <a:solidFill>
                <a:srgbClr val="0000FF"/>
              </a:solidFill>
            </a:endParaRPr>
          </a:p>
        </p:txBody>
      </p:sp>
    </p:spTree>
    <p:extLst>
      <p:ext uri="{BB962C8B-B14F-4D97-AF65-F5344CB8AC3E}">
        <p14:creationId xmlns:p14="http://schemas.microsoft.com/office/powerpoint/2010/main" val="1941638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342900"/>
            <a:ext cx="7772400" cy="647700"/>
          </a:xfrm>
        </p:spPr>
        <p:txBody>
          <a:bodyPr>
            <a:normAutofit fontScale="90000"/>
          </a:bodyPr>
          <a:lstStyle/>
          <a:p>
            <a:r>
              <a:rPr lang="en-US" dirty="0" smtClean="0"/>
              <a:t>Many parameters problem</a:t>
            </a:r>
            <a:endParaRPr lang="en-US" dirty="0"/>
          </a:p>
        </p:txBody>
      </p:sp>
      <p:sp>
        <p:nvSpPr>
          <p:cNvPr id="5" name="Slide Number Placeholder 2"/>
          <p:cNvSpPr>
            <a:spLocks noGrp="1"/>
          </p:cNvSpPr>
          <p:nvPr>
            <p:ph type="sldNum" sz="quarter" idx="11"/>
          </p:nvPr>
        </p:nvSpPr>
        <p:spPr>
          <a:xfrm>
            <a:off x="6553200" y="6356350"/>
            <a:ext cx="2133600" cy="365125"/>
          </a:xfrm>
        </p:spPr>
        <p:txBody>
          <a:bodyPr/>
          <a:lstStyle/>
          <a:p>
            <a:fld id="{02C64EA7-9EC6-9F40-BC1D-0D7495423588}" type="slidenum">
              <a:rPr lang="en-US" smtClean="0"/>
              <a:t>14</a:t>
            </a:fld>
            <a:endParaRPr lang="en-US"/>
          </a:p>
        </p:txBody>
      </p:sp>
      <p:sp>
        <p:nvSpPr>
          <p:cNvPr id="6" name="TextBox 5"/>
          <p:cNvSpPr txBox="1"/>
          <p:nvPr/>
        </p:nvSpPr>
        <p:spPr>
          <a:xfrm>
            <a:off x="508862" y="1179329"/>
            <a:ext cx="8098441" cy="3970318"/>
          </a:xfrm>
          <a:prstGeom prst="rect">
            <a:avLst/>
          </a:prstGeom>
          <a:noFill/>
        </p:spPr>
        <p:txBody>
          <a:bodyPr wrap="square" rtlCol="0">
            <a:spAutoFit/>
          </a:bodyPr>
          <a:lstStyle/>
          <a:p>
            <a:pPr algn="just"/>
            <a:r>
              <a:rPr lang="en-US" dirty="0" smtClean="0"/>
              <a:t>In the generic case we have many input parameter unknowns:</a:t>
            </a:r>
          </a:p>
          <a:p>
            <a:pPr algn="just"/>
            <a:endParaRPr lang="en-US" dirty="0"/>
          </a:p>
          <a:p>
            <a:pPr algn="just"/>
            <a:endParaRPr lang="en-US" dirty="0" smtClean="0"/>
          </a:p>
          <a:p>
            <a:pPr algn="just"/>
            <a:endParaRPr lang="en-US" dirty="0" smtClean="0"/>
          </a:p>
          <a:p>
            <a:pPr algn="just"/>
            <a:r>
              <a:rPr lang="en-US" dirty="0" smtClean="0"/>
              <a:t>We make two “reasonable” assumptions:</a:t>
            </a:r>
          </a:p>
          <a:p>
            <a:pPr marL="342900" indent="-342900" algn="just">
              <a:buFontTx/>
              <a:buChar char="-"/>
            </a:pPr>
            <a:r>
              <a:rPr lang="en-US" dirty="0" smtClean="0"/>
              <a:t>The </a:t>
            </a:r>
            <a:r>
              <a:rPr lang="en-US" dirty="0" err="1" smtClean="0">
                <a:cs typeface="Symbol" charset="2"/>
              </a:rPr>
              <a:t>x</a:t>
            </a:r>
            <a:r>
              <a:rPr lang="en-US" baseline="-25000" dirty="0" err="1" smtClean="0">
                <a:latin typeface="+mn-lt"/>
                <a:cs typeface="Symbol" charset="2"/>
              </a:rPr>
              <a:t>k</a:t>
            </a:r>
            <a:r>
              <a:rPr lang="en-US" dirty="0" smtClean="0">
                <a:latin typeface="+mn-lt"/>
                <a:cs typeface="Symbol" charset="2"/>
              </a:rPr>
              <a:t> </a:t>
            </a:r>
            <a:r>
              <a:rPr lang="en-US" dirty="0" smtClean="0">
                <a:latin typeface="+mn-lt"/>
                <a:cs typeface="Symbol" charset="2"/>
              </a:rPr>
              <a:t>are </a:t>
            </a:r>
            <a:r>
              <a:rPr lang="en-US" dirty="0" smtClean="0">
                <a:solidFill>
                  <a:srgbClr val="FF0000"/>
                </a:solidFill>
                <a:latin typeface="+mn-lt"/>
                <a:cs typeface="Symbol" charset="2"/>
              </a:rPr>
              <a:t>independent</a:t>
            </a:r>
            <a:r>
              <a:rPr lang="en-US" dirty="0" smtClean="0">
                <a:latin typeface="+mn-lt"/>
                <a:cs typeface="Symbol" charset="2"/>
              </a:rPr>
              <a:t>:    f(x</a:t>
            </a:r>
            <a:r>
              <a:rPr lang="en-US" baseline="-25000" dirty="0" smtClean="0">
                <a:latin typeface="+mn-lt"/>
                <a:cs typeface="Symbol" charset="2"/>
              </a:rPr>
              <a:t>1</a:t>
            </a:r>
            <a:r>
              <a:rPr lang="en-US" dirty="0" smtClean="0">
                <a:latin typeface="+mn-lt"/>
                <a:cs typeface="Symbol" charset="2"/>
              </a:rPr>
              <a:t>,…,</a:t>
            </a:r>
            <a:r>
              <a:rPr lang="en-US" dirty="0" err="1" smtClean="0">
                <a:latin typeface="+mn-lt"/>
                <a:cs typeface="Symbol" charset="2"/>
              </a:rPr>
              <a:t>x</a:t>
            </a:r>
            <a:r>
              <a:rPr lang="en-US" baseline="-25000" dirty="0" err="1" smtClean="0">
                <a:latin typeface="+mn-lt"/>
                <a:cs typeface="Symbol" charset="2"/>
              </a:rPr>
              <a:t>N</a:t>
            </a:r>
            <a:r>
              <a:rPr lang="en-US" dirty="0" smtClean="0">
                <a:latin typeface="+mn-lt"/>
                <a:cs typeface="Symbol" charset="2"/>
              </a:rPr>
              <a:t>)=f</a:t>
            </a:r>
            <a:r>
              <a:rPr lang="en-US" baseline="-25000" dirty="0" smtClean="0">
                <a:latin typeface="+mn-lt"/>
                <a:cs typeface="Symbol" charset="2"/>
              </a:rPr>
              <a:t>1</a:t>
            </a:r>
            <a:r>
              <a:rPr lang="en-US" dirty="0" smtClean="0">
                <a:latin typeface="+mn-lt"/>
                <a:cs typeface="Symbol" charset="2"/>
              </a:rPr>
              <a:t>(x</a:t>
            </a:r>
            <a:r>
              <a:rPr lang="en-US" baseline="-25000" dirty="0" smtClean="0">
                <a:latin typeface="+mn-lt"/>
                <a:cs typeface="Symbol" charset="2"/>
              </a:rPr>
              <a:t>1</a:t>
            </a:r>
            <a:r>
              <a:rPr lang="en-US" dirty="0" smtClean="0">
                <a:latin typeface="+mn-lt"/>
                <a:cs typeface="Symbol" charset="2"/>
              </a:rPr>
              <a:t>)…</a:t>
            </a:r>
            <a:r>
              <a:rPr lang="en-US" dirty="0" err="1" smtClean="0">
                <a:latin typeface="+mn-lt"/>
                <a:cs typeface="Symbol" charset="2"/>
              </a:rPr>
              <a:t>f</a:t>
            </a:r>
            <a:r>
              <a:rPr lang="en-US" baseline="-25000" dirty="0" err="1" smtClean="0">
                <a:latin typeface="+mn-lt"/>
                <a:cs typeface="Symbol" charset="2"/>
              </a:rPr>
              <a:t>N</a:t>
            </a:r>
            <a:r>
              <a:rPr lang="en-US" dirty="0" smtClean="0">
                <a:latin typeface="+mn-lt"/>
                <a:cs typeface="Symbol" charset="2"/>
              </a:rPr>
              <a:t>(</a:t>
            </a:r>
            <a:r>
              <a:rPr lang="en-US" dirty="0" err="1" smtClean="0">
                <a:latin typeface="+mn-lt"/>
                <a:cs typeface="Symbol" charset="2"/>
              </a:rPr>
              <a:t>x</a:t>
            </a:r>
            <a:r>
              <a:rPr lang="en-US" baseline="-25000" dirty="0" err="1" smtClean="0">
                <a:latin typeface="+mn-lt"/>
                <a:cs typeface="Symbol" charset="2"/>
              </a:rPr>
              <a:t>N</a:t>
            </a:r>
            <a:r>
              <a:rPr lang="en-US" dirty="0" smtClean="0">
                <a:latin typeface="+mn-lt"/>
                <a:cs typeface="Symbol" charset="2"/>
              </a:rPr>
              <a:t>)</a:t>
            </a:r>
            <a:endParaRPr lang="en-US" dirty="0" smtClean="0">
              <a:latin typeface="+mn-lt"/>
              <a:cs typeface="Symbol" charset="2"/>
            </a:endParaRPr>
          </a:p>
          <a:p>
            <a:pPr marL="342900" indent="-342900" algn="just">
              <a:buFontTx/>
              <a:buChar char="-"/>
            </a:pPr>
            <a:r>
              <a:rPr lang="en-US" dirty="0" smtClean="0"/>
              <a:t>        is </a:t>
            </a:r>
            <a:r>
              <a:rPr lang="en-US" dirty="0" smtClean="0">
                <a:solidFill>
                  <a:srgbClr val="FF0000"/>
                </a:solidFill>
              </a:rPr>
              <a:t>linear</a:t>
            </a:r>
            <a:r>
              <a:rPr lang="en-US" dirty="0" smtClean="0"/>
              <a:t> (if necessary subdivide the domain of variability of the unknowns in such a way to fulfill the condition) </a:t>
            </a:r>
            <a:endParaRPr lang="en-US" dirty="0" smtClean="0">
              <a:solidFill>
                <a:srgbClr val="FF0000"/>
              </a:solidFill>
            </a:endParaRPr>
          </a:p>
          <a:p>
            <a:pPr algn="just"/>
            <a:endParaRPr lang="en-US" dirty="0">
              <a:solidFill>
                <a:srgbClr val="FF0000"/>
              </a:solidFill>
            </a:endParaRPr>
          </a:p>
          <a:p>
            <a:pPr algn="just"/>
            <a:r>
              <a:rPr lang="en-US" dirty="0" smtClean="0">
                <a:solidFill>
                  <a:srgbClr val="000000"/>
                </a:solidFill>
              </a:rPr>
              <a:t>Under these hypothesis the evaluation of G(x) reduces to a well known problem in probability theory: </a:t>
            </a:r>
            <a:r>
              <a:rPr lang="en-US" dirty="0" smtClean="0">
                <a:solidFill>
                  <a:srgbClr val="FF0000"/>
                </a:solidFill>
              </a:rPr>
              <a:t>the determination of the weighted sum of a certain number of independent stochastic variables.</a:t>
            </a:r>
          </a:p>
          <a:p>
            <a:pPr algn="just"/>
            <a:endParaRPr lang="en-US" dirty="0"/>
          </a:p>
          <a:p>
            <a:pPr algn="just"/>
            <a:r>
              <a:rPr lang="en-US" dirty="0" smtClean="0"/>
              <a:t>Unfortunately even this problem is not soluble in general</a:t>
            </a:r>
            <a:endParaRPr lang="en-US" dirty="0">
              <a:solidFill>
                <a:srgbClr val="FF0000"/>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243217444"/>
              </p:ext>
            </p:extLst>
          </p:nvPr>
        </p:nvGraphicFramePr>
        <p:xfrm>
          <a:off x="2414588" y="1568450"/>
          <a:ext cx="3379787" cy="881063"/>
        </p:xfrm>
        <a:graphic>
          <a:graphicData uri="http://schemas.openxmlformats.org/presentationml/2006/ole">
            <mc:AlternateContent xmlns:mc="http://schemas.openxmlformats.org/markup-compatibility/2006">
              <mc:Choice xmlns:v="urn:schemas-microsoft-com:vml" Requires="v">
                <p:oleObj spid="_x0000_s4107" name="Equation" r:id="rId3" imgW="1752600" imgH="457200" progId="Equation.3">
                  <p:embed/>
                </p:oleObj>
              </mc:Choice>
              <mc:Fallback>
                <p:oleObj name="Equation" r:id="rId3" imgW="1752600" imgH="457200" progId="Equation.3">
                  <p:embed/>
                  <p:pic>
                    <p:nvPicPr>
                      <p:cNvPr id="0" name=""/>
                      <p:cNvPicPr/>
                      <p:nvPr/>
                    </p:nvPicPr>
                    <p:blipFill>
                      <a:blip r:embed="rId4"/>
                      <a:stretch>
                        <a:fillRect/>
                      </a:stretch>
                    </p:blipFill>
                    <p:spPr>
                      <a:xfrm>
                        <a:off x="2414588" y="1568450"/>
                        <a:ext cx="3379787" cy="88106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138047665"/>
              </p:ext>
            </p:extLst>
          </p:nvPr>
        </p:nvGraphicFramePr>
        <p:xfrm>
          <a:off x="774700" y="2863850"/>
          <a:ext cx="557213" cy="352425"/>
        </p:xfrm>
        <a:graphic>
          <a:graphicData uri="http://schemas.openxmlformats.org/presentationml/2006/ole">
            <mc:AlternateContent xmlns:mc="http://schemas.openxmlformats.org/markup-compatibility/2006">
              <mc:Choice xmlns:v="urn:schemas-microsoft-com:vml" Requires="v">
                <p:oleObj spid="_x0000_s4108" name="Equation" r:id="rId5" imgW="381000" imgH="241300" progId="Equation.3">
                  <p:embed/>
                </p:oleObj>
              </mc:Choice>
              <mc:Fallback>
                <p:oleObj name="Equation" r:id="rId5" imgW="381000" imgH="241300" progId="Equation.3">
                  <p:embed/>
                  <p:pic>
                    <p:nvPicPr>
                      <p:cNvPr id="0" name=""/>
                      <p:cNvPicPr/>
                      <p:nvPr/>
                    </p:nvPicPr>
                    <p:blipFill>
                      <a:blip r:embed="rId6"/>
                      <a:stretch>
                        <a:fillRect/>
                      </a:stretch>
                    </p:blipFill>
                    <p:spPr>
                      <a:xfrm>
                        <a:off x="774700" y="2863850"/>
                        <a:ext cx="557213" cy="352425"/>
                      </a:xfrm>
                      <a:prstGeom prst="rect">
                        <a:avLst/>
                      </a:prstGeom>
                    </p:spPr>
                  </p:pic>
                </p:oleObj>
              </mc:Fallback>
            </mc:AlternateContent>
          </a:graphicData>
        </a:graphic>
      </p:graphicFrame>
      <p:sp>
        <p:nvSpPr>
          <p:cNvPr id="9" name="Rectangle 8"/>
          <p:cNvSpPr/>
          <p:nvPr/>
        </p:nvSpPr>
        <p:spPr>
          <a:xfrm>
            <a:off x="613365" y="5687137"/>
            <a:ext cx="6913496" cy="400110"/>
          </a:xfrm>
          <a:prstGeom prst="rect">
            <a:avLst/>
          </a:prstGeom>
        </p:spPr>
        <p:txBody>
          <a:bodyPr wrap="square">
            <a:spAutoFit/>
          </a:bodyPr>
          <a:lstStyle/>
          <a:p>
            <a:pPr algn="just"/>
            <a:r>
              <a:rPr lang="en-US" dirty="0" smtClean="0"/>
              <a:t>Can we </a:t>
            </a:r>
            <a:r>
              <a:rPr lang="en-US" b="1" u="sng" dirty="0" smtClean="0">
                <a:solidFill>
                  <a:srgbClr val="0000FF"/>
                </a:solidFill>
              </a:rPr>
              <a:t>approximately</a:t>
            </a:r>
            <a:r>
              <a:rPr lang="en-US" dirty="0" smtClean="0"/>
              <a:t> solve </a:t>
            </a:r>
            <a:r>
              <a:rPr lang="en-US" dirty="0" smtClean="0"/>
              <a:t>it?</a:t>
            </a:r>
            <a:endParaRPr lang="en-US" dirty="0">
              <a:solidFill>
                <a:srgbClr val="FF0000"/>
              </a:solidFill>
            </a:endParaRPr>
          </a:p>
        </p:txBody>
      </p:sp>
    </p:spTree>
    <p:extLst>
      <p:ext uri="{BB962C8B-B14F-4D97-AF65-F5344CB8AC3E}">
        <p14:creationId xmlns:p14="http://schemas.microsoft.com/office/powerpoint/2010/main" val="4076454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342900"/>
            <a:ext cx="7772400" cy="647700"/>
          </a:xfrm>
        </p:spPr>
        <p:txBody>
          <a:bodyPr>
            <a:normAutofit fontScale="90000"/>
          </a:bodyPr>
          <a:lstStyle/>
          <a:p>
            <a:r>
              <a:rPr lang="en-US" dirty="0" smtClean="0"/>
              <a:t>Some remarks</a:t>
            </a:r>
            <a:endParaRPr lang="en-US" dirty="0"/>
          </a:p>
        </p:txBody>
      </p:sp>
      <p:sp>
        <p:nvSpPr>
          <p:cNvPr id="5" name="Slide Number Placeholder 2"/>
          <p:cNvSpPr>
            <a:spLocks noGrp="1"/>
          </p:cNvSpPr>
          <p:nvPr>
            <p:ph type="sldNum" sz="quarter" idx="11"/>
          </p:nvPr>
        </p:nvSpPr>
        <p:spPr>
          <a:xfrm>
            <a:off x="6553200" y="6356350"/>
            <a:ext cx="2133600" cy="365125"/>
          </a:xfrm>
        </p:spPr>
        <p:txBody>
          <a:bodyPr/>
          <a:lstStyle/>
          <a:p>
            <a:fld id="{02C64EA7-9EC6-9F40-BC1D-0D7495423588}" type="slidenum">
              <a:rPr lang="en-US" smtClean="0"/>
              <a:t>15</a:t>
            </a:fld>
            <a:endParaRPr lang="en-US"/>
          </a:p>
        </p:txBody>
      </p:sp>
      <p:sp>
        <p:nvSpPr>
          <p:cNvPr id="6" name="TextBox 5"/>
          <p:cNvSpPr txBox="1"/>
          <p:nvPr/>
        </p:nvSpPr>
        <p:spPr>
          <a:xfrm>
            <a:off x="745832" y="1219648"/>
            <a:ext cx="7770762" cy="3970318"/>
          </a:xfrm>
          <a:prstGeom prst="rect">
            <a:avLst/>
          </a:prstGeom>
          <a:noFill/>
        </p:spPr>
        <p:txBody>
          <a:bodyPr wrap="square" rtlCol="0">
            <a:spAutoFit/>
          </a:bodyPr>
          <a:lstStyle/>
          <a:p>
            <a:pPr algn="just"/>
            <a:r>
              <a:rPr lang="en-US" dirty="0" smtClean="0"/>
              <a:t>Under these assumptions                        </a:t>
            </a:r>
            <a:r>
              <a:rPr lang="en-US" dirty="0" smtClean="0"/>
              <a:t>       with </a:t>
            </a:r>
            <a:r>
              <a:rPr lang="en-US" dirty="0" smtClean="0">
                <a:latin typeface="Symbol" charset="2"/>
                <a:cs typeface="Symbol" charset="2"/>
              </a:rPr>
              <a:t>s</a:t>
            </a:r>
            <a:r>
              <a:rPr lang="en-US" baseline="-25000" dirty="0" smtClean="0">
                <a:latin typeface="+mn-lt"/>
                <a:cs typeface="Symbol" charset="2"/>
              </a:rPr>
              <a:t>k</a:t>
            </a:r>
            <a:r>
              <a:rPr lang="en-US" baseline="30000" dirty="0" smtClean="0">
                <a:latin typeface="+mn-lt"/>
                <a:cs typeface="Symbol" charset="2"/>
              </a:rPr>
              <a:t>2</a:t>
            </a:r>
            <a:r>
              <a:rPr lang="en-US" dirty="0" smtClean="0">
                <a:latin typeface="+mn-lt"/>
                <a:cs typeface="Symbol" charset="2"/>
              </a:rPr>
              <a:t> the variances of the individual input unknowns.</a:t>
            </a:r>
          </a:p>
          <a:p>
            <a:pPr algn="just"/>
            <a:endParaRPr lang="en-US" dirty="0">
              <a:latin typeface="+mn-lt"/>
              <a:cs typeface="Symbol" charset="2"/>
            </a:endParaRPr>
          </a:p>
          <a:p>
            <a:pPr algn="just"/>
            <a:r>
              <a:rPr lang="en-US" dirty="0" smtClean="0">
                <a:latin typeface="+mn-lt"/>
                <a:cs typeface="Symbol" charset="2"/>
              </a:rPr>
              <a:t>For M input unknowns we need </a:t>
            </a:r>
            <a:r>
              <a:rPr lang="en-US" i="1" dirty="0" smtClean="0">
                <a:solidFill>
                  <a:srgbClr val="FF0000"/>
                </a:solidFill>
                <a:latin typeface="+mn-lt"/>
                <a:cs typeface="Symbol" charset="2"/>
              </a:rPr>
              <a:t>a priori</a:t>
            </a:r>
            <a:r>
              <a:rPr lang="en-US" dirty="0" smtClean="0">
                <a:solidFill>
                  <a:srgbClr val="FF0000"/>
                </a:solidFill>
                <a:latin typeface="+mn-lt"/>
                <a:cs typeface="Symbol" charset="2"/>
              </a:rPr>
              <a:t> </a:t>
            </a:r>
            <a:r>
              <a:rPr lang="en-US" dirty="0" smtClean="0">
                <a:latin typeface="+mn-lt"/>
                <a:cs typeface="Symbol" charset="2"/>
              </a:rPr>
              <a:t>M+1 simulations to </a:t>
            </a:r>
          </a:p>
          <a:p>
            <a:pPr algn="just"/>
            <a:endParaRPr lang="en-US" dirty="0">
              <a:latin typeface="+mn-lt"/>
              <a:cs typeface="Symbol" charset="2"/>
            </a:endParaRPr>
          </a:p>
          <a:p>
            <a:pPr algn="just"/>
            <a:r>
              <a:rPr lang="en-US" dirty="0" smtClean="0">
                <a:latin typeface="+mn-lt"/>
                <a:cs typeface="Symbol" charset="2"/>
              </a:rPr>
              <a:t>determine the values         , a task that can be pursued reasonably </a:t>
            </a:r>
          </a:p>
          <a:p>
            <a:pPr algn="just"/>
            <a:endParaRPr lang="en-US" dirty="0">
              <a:latin typeface="+mn-lt"/>
              <a:cs typeface="Symbol" charset="2"/>
            </a:endParaRPr>
          </a:p>
          <a:p>
            <a:pPr algn="just"/>
            <a:r>
              <a:rPr lang="en-US" dirty="0" smtClean="0">
                <a:latin typeface="+mn-lt"/>
                <a:cs typeface="Symbol" charset="2"/>
              </a:rPr>
              <a:t>if the number of input unknowns is not so large.</a:t>
            </a:r>
          </a:p>
          <a:p>
            <a:pPr algn="just"/>
            <a:endParaRPr lang="en-US" dirty="0" smtClean="0">
              <a:latin typeface="+mn-lt"/>
              <a:cs typeface="Symbol" charset="2"/>
            </a:endParaRPr>
          </a:p>
          <a:p>
            <a:pPr algn="just"/>
            <a:r>
              <a:rPr lang="en-US" dirty="0" smtClean="0">
                <a:latin typeface="+mn-lt"/>
                <a:cs typeface="Symbol" charset="2"/>
              </a:rPr>
              <a:t>So detailed physical knowledge of the problem at hand is required to </a:t>
            </a:r>
            <a:r>
              <a:rPr lang="en-US" dirty="0" smtClean="0">
                <a:solidFill>
                  <a:srgbClr val="FF0000"/>
                </a:solidFill>
                <a:latin typeface="+mn-lt"/>
                <a:cs typeface="Symbol" charset="2"/>
              </a:rPr>
              <a:t>select a proper set of physical parameters on which is meaningful to attempt a full Uncertainty Quantification.</a:t>
            </a:r>
          </a:p>
          <a:p>
            <a:pPr algn="just"/>
            <a:endParaRPr lang="en-US" dirty="0">
              <a:solidFill>
                <a:srgbClr val="FF0000"/>
              </a:solidFill>
              <a:latin typeface="+mn-lt"/>
              <a:cs typeface="Symbol" charset="2"/>
            </a:endParaRPr>
          </a:p>
          <a:p>
            <a:pPr algn="just"/>
            <a:r>
              <a:rPr lang="en-US" dirty="0" smtClean="0">
                <a:solidFill>
                  <a:srgbClr val="FF0000"/>
                </a:solidFill>
                <a:latin typeface="+mn-lt"/>
                <a:cs typeface="Symbol" charset="2"/>
              </a:rPr>
              <a:t>We then emphasize that a full UQ is </a:t>
            </a:r>
            <a:r>
              <a:rPr lang="en-US" b="1" dirty="0" smtClean="0">
                <a:solidFill>
                  <a:srgbClr val="FF0000"/>
                </a:solidFill>
                <a:latin typeface="+mn-lt"/>
                <a:cs typeface="Symbol" charset="2"/>
              </a:rPr>
              <a:t>PROBLEM SPECIFIC</a:t>
            </a:r>
            <a:endParaRPr lang="en-US" b="1" dirty="0" smtClean="0"/>
          </a:p>
        </p:txBody>
      </p:sp>
      <p:graphicFrame>
        <p:nvGraphicFramePr>
          <p:cNvPr id="7" name="Object 6"/>
          <p:cNvGraphicFramePr>
            <a:graphicFrameLocks noChangeAspect="1"/>
          </p:cNvGraphicFramePr>
          <p:nvPr>
            <p:extLst>
              <p:ext uri="{D42A27DB-BD31-4B8C-83A1-F6EECF244321}">
                <p14:modId xmlns:p14="http://schemas.microsoft.com/office/powerpoint/2010/main" val="1086578711"/>
              </p:ext>
            </p:extLst>
          </p:nvPr>
        </p:nvGraphicFramePr>
        <p:xfrm>
          <a:off x="3224917" y="1068335"/>
          <a:ext cx="1534893" cy="705698"/>
        </p:xfrm>
        <a:graphic>
          <a:graphicData uri="http://schemas.openxmlformats.org/presentationml/2006/ole">
            <mc:AlternateContent xmlns:mc="http://schemas.openxmlformats.org/markup-compatibility/2006">
              <mc:Choice xmlns:v="urn:schemas-microsoft-com:vml" Requires="v">
                <p:oleObj spid="_x0000_s5129" name="Equation" r:id="rId3" imgW="1104900" imgH="508000" progId="Equation.3">
                  <p:embed/>
                </p:oleObj>
              </mc:Choice>
              <mc:Fallback>
                <p:oleObj name="Equation" r:id="rId3" imgW="1104900" imgH="508000" progId="Equation.3">
                  <p:embed/>
                  <p:pic>
                    <p:nvPicPr>
                      <p:cNvPr id="0" name=""/>
                      <p:cNvPicPr/>
                      <p:nvPr/>
                    </p:nvPicPr>
                    <p:blipFill>
                      <a:blip r:embed="rId4"/>
                      <a:stretch>
                        <a:fillRect/>
                      </a:stretch>
                    </p:blipFill>
                    <p:spPr>
                      <a:xfrm>
                        <a:off x="3224917" y="1068335"/>
                        <a:ext cx="1534893" cy="705698"/>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682739265"/>
              </p:ext>
            </p:extLst>
          </p:nvPr>
        </p:nvGraphicFramePr>
        <p:xfrm>
          <a:off x="2784457" y="2439531"/>
          <a:ext cx="532824" cy="787653"/>
        </p:xfrm>
        <a:graphic>
          <a:graphicData uri="http://schemas.openxmlformats.org/presentationml/2006/ole">
            <mc:AlternateContent xmlns:mc="http://schemas.openxmlformats.org/markup-compatibility/2006">
              <mc:Choice xmlns:v="urn:schemas-microsoft-com:vml" Requires="v">
                <p:oleObj spid="_x0000_s5130" name="Equation" r:id="rId5" imgW="292100" imgH="431800" progId="Equation.3">
                  <p:embed/>
                </p:oleObj>
              </mc:Choice>
              <mc:Fallback>
                <p:oleObj name="Equation" r:id="rId5" imgW="292100" imgH="431800" progId="Equation.3">
                  <p:embed/>
                  <p:pic>
                    <p:nvPicPr>
                      <p:cNvPr id="0" name=""/>
                      <p:cNvPicPr/>
                      <p:nvPr/>
                    </p:nvPicPr>
                    <p:blipFill>
                      <a:blip r:embed="rId6"/>
                      <a:stretch>
                        <a:fillRect/>
                      </a:stretch>
                    </p:blipFill>
                    <p:spPr>
                      <a:xfrm>
                        <a:off x="2784457" y="2439531"/>
                        <a:ext cx="532824" cy="787653"/>
                      </a:xfrm>
                      <a:prstGeom prst="rect">
                        <a:avLst/>
                      </a:prstGeom>
                    </p:spPr>
                  </p:pic>
                </p:oleObj>
              </mc:Fallback>
            </mc:AlternateContent>
          </a:graphicData>
        </a:graphic>
      </p:graphicFrame>
    </p:spTree>
    <p:extLst>
      <p:ext uri="{BB962C8B-B14F-4D97-AF65-F5344CB8AC3E}">
        <p14:creationId xmlns:p14="http://schemas.microsoft.com/office/powerpoint/2010/main" val="3777735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2"/>
          <p:cNvSpPr>
            <a:spLocks noGrp="1"/>
          </p:cNvSpPr>
          <p:nvPr>
            <p:ph type="sldNum" sz="quarter" idx="11"/>
          </p:nvPr>
        </p:nvSpPr>
        <p:spPr>
          <a:xfrm>
            <a:off x="6553200" y="6356350"/>
            <a:ext cx="2133600" cy="365125"/>
          </a:xfrm>
        </p:spPr>
        <p:txBody>
          <a:bodyPr/>
          <a:lstStyle/>
          <a:p>
            <a:fld id="{02C64EA7-9EC6-9F40-BC1D-0D7495423588}" type="slidenum">
              <a:rPr lang="en-US" smtClean="0"/>
              <a:t>16</a:t>
            </a:fld>
            <a:endParaRPr lang="en-US"/>
          </a:p>
        </p:txBody>
      </p:sp>
      <p:sp>
        <p:nvSpPr>
          <p:cNvPr id="5" name="TextBox 4"/>
          <p:cNvSpPr txBox="1"/>
          <p:nvPr/>
        </p:nvSpPr>
        <p:spPr>
          <a:xfrm>
            <a:off x="452783" y="433428"/>
            <a:ext cx="8214993" cy="4524316"/>
          </a:xfrm>
          <a:prstGeom prst="rect">
            <a:avLst/>
          </a:prstGeom>
          <a:noFill/>
        </p:spPr>
        <p:txBody>
          <a:bodyPr wrap="square" rtlCol="0">
            <a:spAutoFit/>
          </a:bodyPr>
          <a:lstStyle/>
          <a:p>
            <a:pPr algn="just"/>
            <a:r>
              <a:rPr lang="en-US" b="1" dirty="0" smtClean="0">
                <a:solidFill>
                  <a:srgbClr val="0000FF"/>
                </a:solidFill>
              </a:rPr>
              <a:t>BUT we are not sure that </a:t>
            </a:r>
            <a:r>
              <a:rPr lang="en-US" b="1" dirty="0" smtClean="0">
                <a:solidFill>
                  <a:srgbClr val="0000FF"/>
                </a:solidFill>
                <a:latin typeface="Symbol" charset="2"/>
                <a:cs typeface="Symbol" charset="2"/>
              </a:rPr>
              <a:t>s</a:t>
            </a:r>
            <a:r>
              <a:rPr lang="en-US" b="1" baseline="-25000" dirty="0" smtClean="0">
                <a:solidFill>
                  <a:srgbClr val="0000FF"/>
                </a:solidFill>
                <a:latin typeface="+mn-lt"/>
                <a:cs typeface="Symbol" charset="2"/>
              </a:rPr>
              <a:t>x</a:t>
            </a:r>
            <a:r>
              <a:rPr lang="en-US" b="1" baseline="30000" dirty="0" smtClean="0">
                <a:solidFill>
                  <a:srgbClr val="0000FF"/>
                </a:solidFill>
                <a:latin typeface="+mn-lt"/>
                <a:cs typeface="Symbol" charset="2"/>
              </a:rPr>
              <a:t>2</a:t>
            </a:r>
            <a:r>
              <a:rPr lang="en-US" b="1" dirty="0" smtClean="0">
                <a:solidFill>
                  <a:srgbClr val="0000FF"/>
                </a:solidFill>
                <a:latin typeface="+mn-lt"/>
                <a:cs typeface="Symbol" charset="2"/>
              </a:rPr>
              <a:t> is a proper measure of the output uncertainty, since we do not know the exact form of G(x).</a:t>
            </a:r>
          </a:p>
          <a:p>
            <a:pPr algn="just"/>
            <a:endParaRPr lang="en-US" dirty="0">
              <a:latin typeface="+mn-lt"/>
              <a:cs typeface="Symbol" charset="2"/>
            </a:endParaRPr>
          </a:p>
          <a:p>
            <a:pPr algn="just"/>
            <a:r>
              <a:rPr lang="en-US" dirty="0" smtClean="0">
                <a:latin typeface="+mn-lt"/>
                <a:cs typeface="Symbol" charset="2"/>
              </a:rPr>
              <a:t>In some </a:t>
            </a:r>
            <a:r>
              <a:rPr lang="en-US" b="1" dirty="0" smtClean="0">
                <a:latin typeface="+mn-lt"/>
                <a:cs typeface="Symbol" charset="2"/>
              </a:rPr>
              <a:t>useful selected cases </a:t>
            </a:r>
            <a:r>
              <a:rPr lang="en-US" dirty="0" smtClean="0">
                <a:latin typeface="+mn-lt"/>
                <a:cs typeface="Symbol" charset="2"/>
              </a:rPr>
              <a:t>the form of G(x) is known:</a:t>
            </a:r>
          </a:p>
          <a:p>
            <a:pPr marL="342900" indent="-342900" algn="just">
              <a:buFontTx/>
              <a:buChar char="-"/>
            </a:pPr>
            <a:r>
              <a:rPr lang="en-US" dirty="0" smtClean="0">
                <a:latin typeface="+mn-lt"/>
                <a:cs typeface="Symbol" charset="2"/>
              </a:rPr>
              <a:t>all the input unknowns are </a:t>
            </a:r>
            <a:r>
              <a:rPr lang="en-US" dirty="0" smtClean="0">
                <a:solidFill>
                  <a:srgbClr val="FF0000"/>
                </a:solidFill>
                <a:latin typeface="+mn-lt"/>
                <a:cs typeface="Symbol" charset="2"/>
              </a:rPr>
              <a:t>normally distributed</a:t>
            </a:r>
            <a:r>
              <a:rPr lang="en-US" dirty="0" smtClean="0">
                <a:latin typeface="+mn-lt"/>
                <a:cs typeface="Symbol" charset="2"/>
              </a:rPr>
              <a:t>: in such case G(x) is </a:t>
            </a:r>
            <a:r>
              <a:rPr lang="en-US" dirty="0" smtClean="0">
                <a:solidFill>
                  <a:srgbClr val="FF0000"/>
                </a:solidFill>
                <a:latin typeface="+mn-lt"/>
                <a:cs typeface="Symbol" charset="2"/>
              </a:rPr>
              <a:t>normal </a:t>
            </a:r>
            <a:r>
              <a:rPr lang="en-US" dirty="0" smtClean="0">
                <a:latin typeface="+mn-lt"/>
                <a:cs typeface="Symbol" charset="2"/>
              </a:rPr>
              <a:t>with the quoted variance</a:t>
            </a:r>
          </a:p>
          <a:p>
            <a:pPr marL="342900" indent="-342900" algn="just">
              <a:buFontTx/>
              <a:buChar char="-"/>
            </a:pPr>
            <a:r>
              <a:rPr lang="en-US" dirty="0"/>
              <a:t>a</a:t>
            </a:r>
            <a:r>
              <a:rPr lang="en-US" dirty="0" smtClean="0"/>
              <a:t>ll the input unknown are </a:t>
            </a:r>
            <a:r>
              <a:rPr lang="en-US" dirty="0" smtClean="0">
                <a:solidFill>
                  <a:srgbClr val="FF0000"/>
                </a:solidFill>
              </a:rPr>
              <a:t>uniformly distributed</a:t>
            </a:r>
            <a:r>
              <a:rPr lang="en-US" dirty="0" smtClean="0"/>
              <a:t>: in such case a generalization of the </a:t>
            </a:r>
            <a:r>
              <a:rPr lang="en-US" dirty="0" err="1" smtClean="0"/>
              <a:t>Irwine</a:t>
            </a:r>
            <a:r>
              <a:rPr lang="en-US" dirty="0" smtClean="0"/>
              <a:t>-Hall distribution holds</a:t>
            </a:r>
          </a:p>
          <a:p>
            <a:pPr marL="342900" indent="-342900" algn="just">
              <a:buFontTx/>
              <a:buChar char="-"/>
            </a:pPr>
            <a:r>
              <a:rPr lang="en-US" dirty="0">
                <a:latin typeface="+mn-lt"/>
                <a:cs typeface="Symbol" charset="2"/>
              </a:rPr>
              <a:t>a</a:t>
            </a:r>
            <a:r>
              <a:rPr lang="en-US" dirty="0" smtClean="0">
                <a:latin typeface="+mn-lt"/>
                <a:cs typeface="Symbol" charset="2"/>
              </a:rPr>
              <a:t>ll the input unknowns have </a:t>
            </a:r>
            <a:r>
              <a:rPr lang="en-US" dirty="0" smtClean="0">
                <a:solidFill>
                  <a:srgbClr val="FF0000"/>
                </a:solidFill>
                <a:latin typeface="Symbol" charset="2"/>
                <a:cs typeface="Symbol" charset="2"/>
              </a:rPr>
              <a:t>a</a:t>
            </a:r>
            <a:r>
              <a:rPr lang="en-US" dirty="0" smtClean="0">
                <a:solidFill>
                  <a:srgbClr val="FF0000"/>
                </a:solidFill>
                <a:latin typeface="+mn-lt"/>
                <a:cs typeface="Symbol" charset="2"/>
              </a:rPr>
              <a:t>-stable distributions with the same </a:t>
            </a:r>
            <a:r>
              <a:rPr lang="en-US" dirty="0" smtClean="0">
                <a:solidFill>
                  <a:srgbClr val="FF0000"/>
                </a:solidFill>
                <a:latin typeface="Symbol" charset="2"/>
                <a:cs typeface="Symbol" charset="2"/>
              </a:rPr>
              <a:t>a</a:t>
            </a:r>
            <a:r>
              <a:rPr lang="en-US" dirty="0" smtClean="0">
                <a:solidFill>
                  <a:srgbClr val="FF0000"/>
                </a:solidFill>
                <a:latin typeface="+mn-lt"/>
                <a:cs typeface="Symbol" charset="2"/>
              </a:rPr>
              <a:t> value: </a:t>
            </a:r>
            <a:r>
              <a:rPr lang="en-US" dirty="0" smtClean="0">
                <a:latin typeface="+mn-lt"/>
                <a:cs typeface="Symbol" charset="2"/>
              </a:rPr>
              <a:t>in such case G(x) is again a stable distribution with the same </a:t>
            </a:r>
            <a:r>
              <a:rPr lang="en-US" dirty="0" smtClean="0">
                <a:latin typeface="Symbol" charset="2"/>
                <a:cs typeface="Symbol" charset="2"/>
              </a:rPr>
              <a:t>a</a:t>
            </a:r>
            <a:r>
              <a:rPr lang="en-US" dirty="0" smtClean="0">
                <a:latin typeface="+mn-lt"/>
                <a:cs typeface="Symbol" charset="2"/>
              </a:rPr>
              <a:t> value (e.g. the Lorentz distribution)</a:t>
            </a:r>
          </a:p>
          <a:p>
            <a:pPr marL="342900" indent="-342900" algn="just">
              <a:buFontTx/>
              <a:buChar char="-"/>
            </a:pPr>
            <a:endParaRPr lang="en-US" dirty="0">
              <a:latin typeface="+mn-lt"/>
              <a:cs typeface="Symbol" charset="2"/>
            </a:endParaRPr>
          </a:p>
          <a:p>
            <a:pPr algn="just"/>
            <a:r>
              <a:rPr lang="en-US" b="1" dirty="0" smtClean="0">
                <a:latin typeface="+mn-lt"/>
                <a:cs typeface="Symbol" charset="2"/>
              </a:rPr>
              <a:t>We recently proved that </a:t>
            </a:r>
            <a:r>
              <a:rPr lang="en-US" b="1" u="sng" dirty="0" smtClean="0">
                <a:solidFill>
                  <a:srgbClr val="FF0000"/>
                </a:solidFill>
                <a:latin typeface="+mn-lt"/>
                <a:cs typeface="Symbol" charset="2"/>
              </a:rPr>
              <a:t>a general </a:t>
            </a:r>
            <a:r>
              <a:rPr lang="en-US" b="1" u="sng" dirty="0" smtClean="0">
                <a:solidFill>
                  <a:srgbClr val="FF0000"/>
                </a:solidFill>
                <a:latin typeface="+mn-lt"/>
                <a:cs typeface="Symbol" charset="2"/>
              </a:rPr>
              <a:t>(polynomial) form </a:t>
            </a:r>
            <a:r>
              <a:rPr lang="en-US" b="1" u="sng" dirty="0" smtClean="0">
                <a:solidFill>
                  <a:srgbClr val="FF0000"/>
                </a:solidFill>
                <a:latin typeface="+mn-lt"/>
                <a:cs typeface="Symbol" charset="2"/>
              </a:rPr>
              <a:t>exists for the weighted sum of generic polynomial distributions over different intervals</a:t>
            </a:r>
            <a:r>
              <a:rPr lang="en-US" b="1" dirty="0" smtClean="0"/>
              <a:t>: this result can be used </a:t>
            </a:r>
            <a:r>
              <a:rPr lang="en-US" b="1" dirty="0" smtClean="0"/>
              <a:t>directly</a:t>
            </a:r>
            <a:r>
              <a:rPr lang="en-US" b="1" dirty="0" smtClean="0"/>
              <a:t> </a:t>
            </a:r>
            <a:r>
              <a:rPr lang="en-US" b="1" dirty="0" smtClean="0"/>
              <a:t>to find an approximate form of </a:t>
            </a:r>
            <a:r>
              <a:rPr lang="en-US" b="1" dirty="0" smtClean="0"/>
              <a:t>G</a:t>
            </a:r>
            <a:r>
              <a:rPr lang="en-US" b="1" dirty="0" smtClean="0"/>
              <a:t>(x) with arbitrary predetermined accuracy in the general case.</a:t>
            </a:r>
          </a:p>
        </p:txBody>
      </p:sp>
      <p:sp>
        <p:nvSpPr>
          <p:cNvPr id="6" name="TextBox 5"/>
          <p:cNvSpPr txBox="1"/>
          <p:nvPr/>
        </p:nvSpPr>
        <p:spPr>
          <a:xfrm>
            <a:off x="2109092" y="5587999"/>
            <a:ext cx="4308391" cy="707886"/>
          </a:xfrm>
          <a:prstGeom prst="rect">
            <a:avLst/>
          </a:prstGeom>
          <a:noFill/>
        </p:spPr>
        <p:txBody>
          <a:bodyPr wrap="none" rtlCol="0">
            <a:spAutoFit/>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 specific software tool is needed </a:t>
            </a:r>
          </a:p>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to reliably perform this step</a:t>
            </a:r>
            <a:endParaRPr lang="en-US" b="1" dirty="0"/>
          </a:p>
        </p:txBody>
      </p:sp>
      <p:sp>
        <p:nvSpPr>
          <p:cNvPr id="7" name="TextBox 6"/>
          <p:cNvSpPr txBox="1"/>
          <p:nvPr/>
        </p:nvSpPr>
        <p:spPr>
          <a:xfrm>
            <a:off x="2586182" y="4733759"/>
            <a:ext cx="3178725" cy="369332"/>
          </a:xfrm>
          <a:prstGeom prst="rect">
            <a:avLst/>
          </a:prstGeom>
          <a:noFill/>
        </p:spPr>
        <p:txBody>
          <a:bodyPr wrap="none" rtlCol="0">
            <a:spAutoFit/>
          </a:bodyPr>
          <a:lstStyle/>
          <a:p>
            <a:r>
              <a:rPr lang="en-US" b="1" dirty="0" smtClean="0">
                <a:solidFill>
                  <a:srgbClr val="FF0000"/>
                </a:solidFill>
              </a:rPr>
              <a:t>Choose the appropriate norm…</a:t>
            </a:r>
            <a:endParaRPr lang="en-US" b="1" dirty="0">
              <a:solidFill>
                <a:srgbClr val="FF0000"/>
              </a:solidFill>
            </a:endParaRPr>
          </a:p>
        </p:txBody>
      </p:sp>
    </p:spTree>
    <p:extLst>
      <p:ext uri="{BB962C8B-B14F-4D97-AF65-F5344CB8AC3E}">
        <p14:creationId xmlns:p14="http://schemas.microsoft.com/office/powerpoint/2010/main" val="1274532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342900"/>
            <a:ext cx="7772400" cy="647700"/>
          </a:xfrm>
        </p:spPr>
        <p:txBody>
          <a:bodyPr>
            <a:normAutofit fontScale="90000"/>
          </a:bodyPr>
          <a:lstStyle/>
          <a:p>
            <a:r>
              <a:rPr lang="en-US" dirty="0" smtClean="0"/>
              <a:t>Current scope of applicability</a:t>
            </a:r>
            <a:endParaRPr lang="en-US" dirty="0"/>
          </a:p>
        </p:txBody>
      </p:sp>
      <p:sp>
        <p:nvSpPr>
          <p:cNvPr id="5" name="Slide Number Placeholder 2"/>
          <p:cNvSpPr>
            <a:spLocks noGrp="1"/>
          </p:cNvSpPr>
          <p:nvPr>
            <p:ph type="sldNum" sz="quarter" idx="11"/>
          </p:nvPr>
        </p:nvSpPr>
        <p:spPr>
          <a:xfrm>
            <a:off x="6553200" y="6356350"/>
            <a:ext cx="2133600" cy="365125"/>
          </a:xfrm>
        </p:spPr>
        <p:txBody>
          <a:bodyPr/>
          <a:lstStyle/>
          <a:p>
            <a:fld id="{02C64EA7-9EC6-9F40-BC1D-0D7495423588}" type="slidenum">
              <a:rPr lang="en-US" smtClean="0"/>
              <a:t>17</a:t>
            </a:fld>
            <a:endParaRPr lang="en-US"/>
          </a:p>
        </p:txBody>
      </p:sp>
      <p:sp>
        <p:nvSpPr>
          <p:cNvPr id="6" name="TextBox 5"/>
          <p:cNvSpPr txBox="1"/>
          <p:nvPr/>
        </p:nvSpPr>
        <p:spPr>
          <a:xfrm>
            <a:off x="718460" y="1127142"/>
            <a:ext cx="7667110" cy="4216539"/>
          </a:xfrm>
          <a:prstGeom prst="rect">
            <a:avLst/>
          </a:prstGeom>
          <a:noFill/>
        </p:spPr>
        <p:txBody>
          <a:bodyPr wrap="square" rtlCol="0">
            <a:spAutoFit/>
          </a:bodyPr>
          <a:lstStyle/>
          <a:p>
            <a:pPr algn="just"/>
            <a:r>
              <a:rPr lang="en-US" u="sng" dirty="0" smtClean="0">
                <a:solidFill>
                  <a:srgbClr val="FF0000"/>
                </a:solidFill>
              </a:rPr>
              <a:t>Single parameter uncertainty </a:t>
            </a:r>
            <a:r>
              <a:rPr lang="en-US" dirty="0" smtClean="0"/>
              <a:t>(see</a:t>
            </a:r>
            <a:r>
              <a:rPr lang="en-US" dirty="0"/>
              <a:t> </a:t>
            </a:r>
            <a:r>
              <a:rPr lang="en-US" dirty="0" smtClean="0"/>
              <a:t>[1]): </a:t>
            </a:r>
          </a:p>
          <a:p>
            <a:pPr algn="just"/>
            <a:r>
              <a:rPr lang="en-US" sz="1600" dirty="0"/>
              <a:t>-</a:t>
            </a:r>
            <a:r>
              <a:rPr lang="en-US" sz="1600" dirty="0" smtClean="0"/>
              <a:t> complete analysis of uncertainty propagation available </a:t>
            </a:r>
            <a:endParaRPr lang="en-US" sz="1600" dirty="0"/>
          </a:p>
          <a:p>
            <a:pPr algn="just"/>
            <a:r>
              <a:rPr lang="en-US" sz="1600" dirty="0" smtClean="0"/>
              <a:t>- simulation is used solely to determine the values of the parameters defining the output probability density function</a:t>
            </a:r>
          </a:p>
          <a:p>
            <a:pPr marL="285750" indent="-285750" algn="just">
              <a:buFontTx/>
              <a:buChar char="-"/>
            </a:pPr>
            <a:r>
              <a:rPr lang="en-US" sz="1600" dirty="0" smtClean="0">
                <a:solidFill>
                  <a:srgbClr val="FF0000"/>
                </a:solidFill>
              </a:rPr>
              <a:t>confidence intervals for the output are known with a statistical error</a:t>
            </a:r>
            <a:r>
              <a:rPr lang="en-US" sz="1600" dirty="0" smtClean="0"/>
              <a:t> that can be predetermined</a:t>
            </a:r>
            <a:endParaRPr lang="en-US" sz="1600" dirty="0"/>
          </a:p>
          <a:p>
            <a:pPr algn="just"/>
            <a:endParaRPr lang="en-US" u="sng" dirty="0">
              <a:solidFill>
                <a:srgbClr val="FF0000"/>
              </a:solidFill>
            </a:endParaRPr>
          </a:p>
          <a:p>
            <a:pPr algn="just"/>
            <a:r>
              <a:rPr lang="en-US" u="sng" dirty="0" smtClean="0">
                <a:solidFill>
                  <a:srgbClr val="FF0000"/>
                </a:solidFill>
              </a:rPr>
              <a:t>Many </a:t>
            </a:r>
            <a:r>
              <a:rPr lang="en-US" u="sng" dirty="0">
                <a:solidFill>
                  <a:srgbClr val="FF0000"/>
                </a:solidFill>
              </a:rPr>
              <a:t>parameter uncertainty </a:t>
            </a:r>
            <a:r>
              <a:rPr lang="en-US" dirty="0"/>
              <a:t>(see </a:t>
            </a:r>
            <a:r>
              <a:rPr lang="en-US" dirty="0" smtClean="0"/>
              <a:t>also [2]</a:t>
            </a:r>
            <a:r>
              <a:rPr lang="en-US" dirty="0"/>
              <a:t>)</a:t>
            </a:r>
            <a:r>
              <a:rPr lang="en-US" dirty="0" smtClean="0"/>
              <a:t>: </a:t>
            </a:r>
          </a:p>
          <a:p>
            <a:pPr marL="342900" indent="-342900" algn="just">
              <a:buFontTx/>
              <a:buChar char="-"/>
            </a:pPr>
            <a:r>
              <a:rPr lang="en-US" sz="1600" dirty="0" smtClean="0"/>
              <a:t>a complete UQ is possible only for </a:t>
            </a:r>
            <a:r>
              <a:rPr lang="en-US" sz="1600" u="sng" dirty="0" smtClean="0">
                <a:solidFill>
                  <a:srgbClr val="FF0000"/>
                </a:solidFill>
              </a:rPr>
              <a:t>independent input uncertainties</a:t>
            </a:r>
            <a:r>
              <a:rPr lang="en-US" sz="1600" dirty="0" smtClean="0"/>
              <a:t>. </a:t>
            </a:r>
          </a:p>
          <a:p>
            <a:pPr marL="342900" indent="-342900" algn="just">
              <a:buFontTx/>
              <a:buChar char="-"/>
            </a:pPr>
            <a:r>
              <a:rPr lang="en-US" sz="1600" dirty="0"/>
              <a:t>c</a:t>
            </a:r>
            <a:r>
              <a:rPr lang="en-US" sz="1600" dirty="0" smtClean="0"/>
              <a:t>alculability issues may exist, in practice, if the number of parameters considered is high and/or if linearity of x</a:t>
            </a:r>
            <a:r>
              <a:rPr lang="en-US" sz="1600" baseline="-25000" dirty="0" smtClean="0"/>
              <a:t>0</a:t>
            </a:r>
            <a:r>
              <a:rPr lang="en-US" sz="1600" dirty="0" smtClean="0"/>
              <a:t>(</a:t>
            </a:r>
            <a:r>
              <a:rPr lang="en-US" sz="1600" dirty="0" err="1" smtClean="0">
                <a:latin typeface="Symbol" charset="2"/>
                <a:cs typeface="Symbol" charset="2"/>
              </a:rPr>
              <a:t>S</a:t>
            </a:r>
            <a:r>
              <a:rPr lang="en-US" sz="1600" baseline="-25000" dirty="0" err="1" smtClean="0">
                <a:latin typeface="+mn-lt"/>
                <a:cs typeface="Symbol" charset="2"/>
              </a:rPr>
              <a:t>k</a:t>
            </a:r>
            <a:r>
              <a:rPr lang="en-US" sz="1600" dirty="0" smtClean="0">
                <a:latin typeface="+mn-lt"/>
                <a:cs typeface="Symbol" charset="2"/>
              </a:rPr>
              <a:t>) is questionable</a:t>
            </a:r>
          </a:p>
          <a:p>
            <a:pPr marL="342900" indent="-342900" algn="just">
              <a:buFontTx/>
              <a:buChar char="-"/>
            </a:pPr>
            <a:r>
              <a:rPr lang="en-US" sz="1600" dirty="0" smtClean="0">
                <a:solidFill>
                  <a:srgbClr val="FF0000"/>
                </a:solidFill>
                <a:latin typeface="+mn-lt"/>
                <a:cs typeface="Symbol" charset="2"/>
              </a:rPr>
              <a:t>confidence interval </a:t>
            </a:r>
            <a:r>
              <a:rPr lang="en-US" sz="1600" dirty="0" smtClean="0">
                <a:latin typeface="+mn-lt"/>
                <a:cs typeface="Symbol" charset="2"/>
              </a:rPr>
              <a:t>for the output are affected by the </a:t>
            </a:r>
            <a:r>
              <a:rPr lang="en-US" sz="1600" dirty="0" smtClean="0">
                <a:solidFill>
                  <a:srgbClr val="FF0000"/>
                </a:solidFill>
                <a:latin typeface="+mn-lt"/>
                <a:cs typeface="Symbol" charset="2"/>
              </a:rPr>
              <a:t>statistical errors</a:t>
            </a:r>
            <a:r>
              <a:rPr lang="en-US" sz="1600" dirty="0" smtClean="0">
                <a:latin typeface="+mn-lt"/>
                <a:cs typeface="Symbol" charset="2"/>
              </a:rPr>
              <a:t> in the determination of the required parameters </a:t>
            </a:r>
            <a:r>
              <a:rPr lang="en-US" sz="1600" u="sng" dirty="0" smtClean="0">
                <a:solidFill>
                  <a:srgbClr val="FF0000"/>
                </a:solidFill>
                <a:latin typeface="+mn-lt"/>
                <a:cs typeface="Symbol" charset="2"/>
              </a:rPr>
              <a:t>AND</a:t>
            </a:r>
            <a:r>
              <a:rPr lang="en-US" sz="1600" dirty="0" smtClean="0">
                <a:latin typeface="+mn-lt"/>
                <a:cs typeface="Symbol" charset="2"/>
              </a:rPr>
              <a:t> by errors in the </a:t>
            </a:r>
            <a:r>
              <a:rPr lang="en-US" sz="1600" dirty="0" smtClean="0">
                <a:solidFill>
                  <a:srgbClr val="FF0000"/>
                </a:solidFill>
                <a:latin typeface="+mn-lt"/>
                <a:cs typeface="Symbol" charset="2"/>
              </a:rPr>
              <a:t>polynomial approximations </a:t>
            </a:r>
            <a:r>
              <a:rPr lang="en-US" sz="1600" dirty="0" smtClean="0">
                <a:latin typeface="+mn-lt"/>
                <a:cs typeface="Symbol" charset="2"/>
              </a:rPr>
              <a:t>required</a:t>
            </a:r>
          </a:p>
          <a:p>
            <a:pPr marL="342900" indent="-342900" algn="just">
              <a:buFontTx/>
              <a:buChar char="-"/>
            </a:pPr>
            <a:r>
              <a:rPr lang="en-US" sz="1600" dirty="0">
                <a:latin typeface="+mn-lt"/>
                <a:cs typeface="Symbol" charset="2"/>
              </a:rPr>
              <a:t>i</a:t>
            </a:r>
            <a:r>
              <a:rPr lang="en-US" sz="1600" dirty="0" smtClean="0">
                <a:latin typeface="+mn-lt"/>
                <a:cs typeface="Symbol" charset="2"/>
              </a:rPr>
              <a:t>n principle a predefined accuracy can be obtained</a:t>
            </a:r>
          </a:p>
          <a:p>
            <a:pPr marL="342900" indent="-342900" algn="just">
              <a:buFontTx/>
              <a:buChar char="-"/>
            </a:pPr>
            <a:r>
              <a:rPr lang="en-US" sz="1600" dirty="0">
                <a:latin typeface="+mn-lt"/>
                <a:cs typeface="Symbol" charset="2"/>
              </a:rPr>
              <a:t>c</a:t>
            </a:r>
            <a:r>
              <a:rPr lang="en-US" sz="1600" dirty="0" smtClean="0">
                <a:latin typeface="+mn-lt"/>
                <a:cs typeface="Symbol" charset="2"/>
              </a:rPr>
              <a:t>alculation issues must be studied</a:t>
            </a:r>
            <a:endParaRPr lang="en-US" sz="1600" dirty="0" smtClean="0"/>
          </a:p>
        </p:txBody>
      </p:sp>
      <p:sp>
        <p:nvSpPr>
          <p:cNvPr id="7" name="TextBox 6"/>
          <p:cNvSpPr txBox="1"/>
          <p:nvPr/>
        </p:nvSpPr>
        <p:spPr>
          <a:xfrm>
            <a:off x="269784" y="5432978"/>
            <a:ext cx="8569333" cy="1015663"/>
          </a:xfrm>
          <a:prstGeom prst="rect">
            <a:avLst/>
          </a:prstGeom>
          <a:noFill/>
        </p:spPr>
        <p:txBody>
          <a:bodyPr wrap="square" rtlCol="0">
            <a:spAutoFit/>
          </a:bodyPr>
          <a:lstStyle/>
          <a:p>
            <a:pPr algn="just"/>
            <a:r>
              <a:rPr lang="en-US" sz="1200" dirty="0" smtClean="0"/>
              <a:t>[1] - </a:t>
            </a:r>
            <a:r>
              <a:rPr lang="en-US" sz="1200" dirty="0"/>
              <a:t>P. </a:t>
            </a:r>
            <a:r>
              <a:rPr lang="en-US" sz="1200" dirty="0" err="1" smtClean="0"/>
              <a:t>Saracco</a:t>
            </a:r>
            <a:r>
              <a:rPr lang="en-US" sz="1200" dirty="0" smtClean="0"/>
              <a:t>, M. </a:t>
            </a:r>
            <a:r>
              <a:rPr lang="en-US" sz="1200" dirty="0" err="1" smtClean="0"/>
              <a:t>Batic</a:t>
            </a:r>
            <a:r>
              <a:rPr lang="en-US" sz="1200" dirty="0" smtClean="0"/>
              <a:t>, G. Hoff, M.G. </a:t>
            </a:r>
            <a:r>
              <a:rPr lang="en-US" sz="1200" dirty="0" err="1" smtClean="0"/>
              <a:t>Pia</a:t>
            </a:r>
            <a:r>
              <a:rPr lang="en-US" sz="1200" dirty="0" smtClean="0"/>
              <a:t> – “</a:t>
            </a:r>
            <a:r>
              <a:rPr lang="en-US" sz="1200" dirty="0"/>
              <a:t>Theoretical ground for the propagation </a:t>
            </a:r>
            <a:r>
              <a:rPr lang="en-US" sz="1200" dirty="0" err="1" smtClean="0"/>
              <a:t>ofuncertainties</a:t>
            </a:r>
            <a:r>
              <a:rPr lang="en-US" sz="1200" dirty="0" smtClean="0"/>
              <a:t> </a:t>
            </a:r>
            <a:r>
              <a:rPr lang="en-US" sz="1200" dirty="0"/>
              <a:t>in Monte Carlo particle </a:t>
            </a:r>
            <a:r>
              <a:rPr lang="en-US" sz="1200" dirty="0" smtClean="0"/>
              <a:t>transport”, submitted to IEEE Trans. </a:t>
            </a:r>
            <a:r>
              <a:rPr lang="en-US" sz="1200" dirty="0" err="1" smtClean="0"/>
              <a:t>Nucl</a:t>
            </a:r>
            <a:r>
              <a:rPr lang="en-US" sz="1200" dirty="0" smtClean="0"/>
              <a:t>. Phys., 2013.</a:t>
            </a:r>
          </a:p>
          <a:p>
            <a:pPr algn="just"/>
            <a:r>
              <a:rPr lang="en-US" sz="1200" dirty="0" smtClean="0"/>
              <a:t>[2] – P. </a:t>
            </a:r>
            <a:r>
              <a:rPr lang="en-US" sz="1200" dirty="0" err="1" smtClean="0"/>
              <a:t>Saracco</a:t>
            </a:r>
            <a:r>
              <a:rPr lang="en-US" sz="1200" dirty="0" smtClean="0"/>
              <a:t>, M.G. </a:t>
            </a:r>
            <a:r>
              <a:rPr lang="en-US" sz="1200" dirty="0" err="1" smtClean="0"/>
              <a:t>Pia</a:t>
            </a:r>
            <a:r>
              <a:rPr lang="en-US" sz="1200" dirty="0" smtClean="0"/>
              <a:t> – </a:t>
            </a:r>
            <a:r>
              <a:rPr lang="en-US" sz="1200" dirty="0">
                <a:cs typeface="Symbol" charset="2"/>
              </a:rPr>
              <a:t>“</a:t>
            </a:r>
            <a:r>
              <a:rPr lang="en-US" sz="1200" dirty="0"/>
              <a:t>Uncertainty Quantification and the problem of determining the distribution of the sum of N independent stochastic variables: an exact solution for arbitrary polynomial distributions on different intervals”, submitted </a:t>
            </a:r>
            <a:r>
              <a:rPr lang="en-US" sz="1200" i="1" dirty="0"/>
              <a:t>to </a:t>
            </a:r>
            <a:r>
              <a:rPr lang="en-US" sz="1200" i="1" dirty="0" err="1"/>
              <a:t>Journ</a:t>
            </a:r>
            <a:r>
              <a:rPr lang="en-US" sz="1200" i="1" dirty="0"/>
              <a:t>. Math. </a:t>
            </a:r>
            <a:r>
              <a:rPr lang="en-US" sz="1200" i="1" dirty="0" smtClean="0"/>
              <a:t>Phys.</a:t>
            </a:r>
            <a:r>
              <a:rPr lang="en-US" sz="1200" dirty="0" smtClean="0"/>
              <a:t>, 2013.</a:t>
            </a:r>
            <a:r>
              <a:rPr lang="en-US" sz="1200" i="1" dirty="0" smtClean="0"/>
              <a:t> </a:t>
            </a:r>
            <a:endParaRPr lang="en-US" sz="1200" dirty="0"/>
          </a:p>
        </p:txBody>
      </p:sp>
    </p:spTree>
    <p:extLst>
      <p:ext uri="{BB962C8B-B14F-4D97-AF65-F5344CB8AC3E}">
        <p14:creationId xmlns:p14="http://schemas.microsoft.com/office/powerpoint/2010/main" val="26600412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48327" y="82594"/>
            <a:ext cx="7772400" cy="647700"/>
          </a:xfrm>
        </p:spPr>
        <p:txBody>
          <a:bodyPr>
            <a:normAutofit fontScale="90000"/>
          </a:bodyPr>
          <a:lstStyle/>
          <a:p>
            <a:r>
              <a:rPr lang="en-US" b="1" dirty="0" smtClean="0">
                <a:solidFill>
                  <a:srgbClr val="0000FF"/>
                </a:solidFill>
              </a:rPr>
              <a:t>Conclusion and outlook</a:t>
            </a:r>
            <a:endParaRPr lang="en-US" b="1" dirty="0">
              <a:solidFill>
                <a:srgbClr val="0000FF"/>
              </a:solidFill>
            </a:endParaRPr>
          </a:p>
        </p:txBody>
      </p:sp>
      <p:sp>
        <p:nvSpPr>
          <p:cNvPr id="5" name="Content Placeholder 5"/>
          <p:cNvSpPr>
            <a:spLocks noGrp="1"/>
          </p:cNvSpPr>
          <p:nvPr>
            <p:ph idx="1"/>
          </p:nvPr>
        </p:nvSpPr>
        <p:spPr>
          <a:xfrm>
            <a:off x="448327" y="1579559"/>
            <a:ext cx="5209726" cy="1514623"/>
          </a:xfrm>
          <a:solidFill>
            <a:srgbClr val="FFFFFF"/>
          </a:solidFill>
          <a:ln>
            <a:solidFill>
              <a:schemeClr val="accent1">
                <a:lumMod val="75000"/>
              </a:schemeClr>
            </a:solidFill>
          </a:ln>
          <a:effectLst>
            <a:outerShdw blurRad="50800" dist="38100" dir="2700000" algn="tl" rotWithShape="0">
              <a:prstClr val="black">
                <a:alpha val="40000"/>
              </a:prstClr>
            </a:outerShdw>
          </a:effectLst>
        </p:spPr>
        <p:txBody>
          <a:bodyPr>
            <a:normAutofit fontScale="77500" lnSpcReduction="20000"/>
          </a:bodyPr>
          <a:lstStyle/>
          <a:p>
            <a:r>
              <a:rPr lang="en-US" dirty="0" smtClean="0"/>
              <a:t>A </a:t>
            </a:r>
            <a:r>
              <a:rPr lang="en-US" b="1" dirty="0" smtClean="0">
                <a:solidFill>
                  <a:srgbClr val="FF0000"/>
                </a:solidFill>
              </a:rPr>
              <a:t>novel conceptual approach</a:t>
            </a:r>
          </a:p>
          <a:p>
            <a:r>
              <a:rPr lang="en-US" dirty="0" smtClean="0"/>
              <a:t>A</a:t>
            </a:r>
            <a:r>
              <a:rPr lang="en-US" b="1" dirty="0" smtClean="0"/>
              <a:t> </a:t>
            </a:r>
            <a:r>
              <a:rPr lang="en-US" b="1" dirty="0" smtClean="0">
                <a:solidFill>
                  <a:srgbClr val="008000"/>
                </a:solidFill>
              </a:rPr>
              <a:t>mathematical framework </a:t>
            </a:r>
          </a:p>
          <a:p>
            <a:r>
              <a:rPr lang="en-US" b="1" dirty="0" smtClean="0">
                <a:solidFill>
                  <a:srgbClr val="0000FF"/>
                </a:solidFill>
              </a:rPr>
              <a:t>Calculation methods </a:t>
            </a:r>
            <a:r>
              <a:rPr lang="en-US" dirty="0" smtClean="0"/>
              <a:t>for single and many parameter uncertainties</a:t>
            </a:r>
            <a:endParaRPr lang="en-US" b="1" dirty="0" smtClean="0"/>
          </a:p>
        </p:txBody>
      </p:sp>
      <p:sp>
        <p:nvSpPr>
          <p:cNvPr id="6" name="Slide Number Placeholder 2"/>
          <p:cNvSpPr>
            <a:spLocks noGrp="1"/>
          </p:cNvSpPr>
          <p:nvPr>
            <p:ph type="sldNum" sz="quarter" idx="11"/>
          </p:nvPr>
        </p:nvSpPr>
        <p:spPr>
          <a:xfrm>
            <a:off x="6553200" y="6356350"/>
            <a:ext cx="2133600" cy="365125"/>
          </a:xfrm>
        </p:spPr>
        <p:txBody>
          <a:bodyPr/>
          <a:lstStyle/>
          <a:p>
            <a:fld id="{02C64EA7-9EC6-9F40-BC1D-0D7495423588}" type="slidenum">
              <a:rPr lang="en-US" smtClean="0"/>
              <a:t>18</a:t>
            </a:fld>
            <a:endParaRPr lang="en-US"/>
          </a:p>
        </p:txBody>
      </p:sp>
      <p:sp>
        <p:nvSpPr>
          <p:cNvPr id="7" name="TextBox 6"/>
          <p:cNvSpPr txBox="1"/>
          <p:nvPr/>
        </p:nvSpPr>
        <p:spPr>
          <a:xfrm>
            <a:off x="474946" y="5956240"/>
            <a:ext cx="8168624" cy="400110"/>
          </a:xfrm>
          <a:prstGeom prst="rect">
            <a:avLst/>
          </a:prstGeom>
          <a:solidFill>
            <a:schemeClr val="tx2">
              <a:lumMod val="50000"/>
            </a:schemeClr>
          </a:solidFill>
        </p:spPr>
        <p:txBody>
          <a:bodyPr wrap="square" rtlCol="0">
            <a:spAutoFit/>
          </a:bodyPr>
          <a:lstStyle/>
          <a:p>
            <a:r>
              <a:rPr lang="en-US" dirty="0" smtClean="0">
                <a:solidFill>
                  <a:srgbClr val="FFFFFF"/>
                </a:solidFill>
              </a:rPr>
              <a:t>Collaboration with HEP experiments is welcome!</a:t>
            </a:r>
            <a:endParaRPr lang="en-US" dirty="0">
              <a:solidFill>
                <a:srgbClr val="FFFFFF"/>
              </a:solidFill>
            </a:endParaRPr>
          </a:p>
        </p:txBody>
      </p:sp>
      <p:sp>
        <p:nvSpPr>
          <p:cNvPr id="8" name="Rectangle 7"/>
          <p:cNvSpPr/>
          <p:nvPr/>
        </p:nvSpPr>
        <p:spPr>
          <a:xfrm>
            <a:off x="5695479" y="1536725"/>
            <a:ext cx="3448521" cy="1938992"/>
          </a:xfrm>
          <a:prstGeom prst="rect">
            <a:avLst/>
          </a:prstGeom>
        </p:spPr>
        <p:txBody>
          <a:bodyPr wrap="square">
            <a:spAutoFit/>
          </a:bodyPr>
          <a:lstStyle/>
          <a:p>
            <a:r>
              <a:rPr lang="en-US" sz="2000" dirty="0" smtClean="0"/>
              <a:t>to determine the </a:t>
            </a:r>
            <a:r>
              <a:rPr lang="en-US" sz="2000" b="1" dirty="0" smtClean="0"/>
              <a:t>intrinsic</a:t>
            </a:r>
            <a:r>
              <a:rPr lang="en-US" sz="2000" dirty="0" smtClean="0"/>
              <a:t> </a:t>
            </a:r>
            <a:r>
              <a:rPr lang="en-US" sz="2000" b="1" dirty="0" smtClean="0"/>
              <a:t>uncertainty</a:t>
            </a:r>
            <a:r>
              <a:rPr lang="en-US" sz="2000" dirty="0" smtClean="0"/>
              <a:t> </a:t>
            </a:r>
          </a:p>
          <a:p>
            <a:r>
              <a:rPr lang="en-US" sz="2000" dirty="0" smtClean="0"/>
              <a:t>of the results of Monte </a:t>
            </a:r>
            <a:r>
              <a:rPr lang="en-US" sz="2000" dirty="0"/>
              <a:t>Carlo </a:t>
            </a:r>
            <a:r>
              <a:rPr lang="en-US" sz="2000" dirty="0" smtClean="0"/>
              <a:t>simulation</a:t>
            </a:r>
          </a:p>
          <a:p>
            <a:r>
              <a:rPr lang="en-US" sz="2000" i="1" dirty="0" smtClean="0"/>
              <a:t>(beyond statistical uncertainty)</a:t>
            </a:r>
            <a:endParaRPr lang="en-US" sz="2000" i="1" dirty="0"/>
          </a:p>
        </p:txBody>
      </p:sp>
      <p:sp>
        <p:nvSpPr>
          <p:cNvPr id="9" name="TextBox 8"/>
          <p:cNvSpPr txBox="1"/>
          <p:nvPr/>
        </p:nvSpPr>
        <p:spPr>
          <a:xfrm>
            <a:off x="474946" y="1011801"/>
            <a:ext cx="3458846" cy="461665"/>
          </a:xfrm>
          <a:prstGeom prst="rect">
            <a:avLst/>
          </a:prstGeom>
          <a:noFill/>
        </p:spPr>
        <p:txBody>
          <a:bodyPr wrap="square" rtlCol="0">
            <a:spAutoFit/>
          </a:bodyPr>
          <a:lstStyle/>
          <a:p>
            <a:pPr algn="l"/>
            <a:r>
              <a:rPr lang="en-US" sz="2400" dirty="0" smtClean="0"/>
              <a:t>We have </a:t>
            </a:r>
            <a:r>
              <a:rPr lang="en-US" sz="2400" dirty="0" smtClean="0"/>
              <a:t>established:</a:t>
            </a:r>
            <a:endParaRPr lang="en-US" sz="2400" dirty="0"/>
          </a:p>
        </p:txBody>
      </p:sp>
      <p:sp>
        <p:nvSpPr>
          <p:cNvPr id="10" name="TextBox 9"/>
          <p:cNvSpPr txBox="1"/>
          <p:nvPr/>
        </p:nvSpPr>
        <p:spPr>
          <a:xfrm>
            <a:off x="2003033" y="4532407"/>
            <a:ext cx="6938340" cy="1323439"/>
          </a:xfrm>
          <a:prstGeom prst="rect">
            <a:avLst/>
          </a:prstGeom>
          <a:solidFill>
            <a:srgbClr val="FFFFFF"/>
          </a:solidFill>
          <a:ln>
            <a:solidFill>
              <a:srgbClr val="376092"/>
            </a:solidFill>
          </a:ln>
        </p:spPr>
        <p:txBody>
          <a:bodyPr wrap="square" rtlCol="0">
            <a:spAutoFit/>
          </a:bodyPr>
          <a:lstStyle/>
          <a:p>
            <a:pPr marL="342900" indent="-342900" algn="l">
              <a:buFont typeface="Wingdings" charset="2"/>
              <a:buChar char="§"/>
            </a:pPr>
            <a:r>
              <a:rPr lang="en-US" sz="2000" dirty="0" smtClean="0"/>
              <a:t>Verification in a realistic experimental scenarios</a:t>
            </a:r>
          </a:p>
          <a:p>
            <a:pPr marL="342900" indent="-342900" algn="l">
              <a:buFont typeface="Wingdings" charset="2"/>
              <a:buChar char="§"/>
            </a:pPr>
            <a:r>
              <a:rPr lang="en-US" sz="2000" dirty="0" smtClean="0"/>
              <a:t>Application software </a:t>
            </a:r>
            <a:r>
              <a:rPr lang="en-US" sz="2000" dirty="0" smtClean="0"/>
              <a:t>system</a:t>
            </a:r>
          </a:p>
          <a:p>
            <a:pPr marL="342900" indent="-342900" algn="l">
              <a:buFont typeface="Wingdings" charset="2"/>
              <a:buChar char="§"/>
            </a:pPr>
            <a:r>
              <a:rPr lang="en-US" sz="2000" b="1" dirty="0" smtClean="0">
                <a:solidFill>
                  <a:srgbClr val="FF0000"/>
                </a:solidFill>
              </a:rPr>
              <a:t>Enlargement of dynamical models and solution methods (other than MC)</a:t>
            </a:r>
            <a:endParaRPr lang="en-US" sz="2000" b="1" dirty="0" smtClean="0">
              <a:solidFill>
                <a:srgbClr val="FF0000"/>
              </a:solidFill>
            </a:endParaRPr>
          </a:p>
        </p:txBody>
      </p:sp>
      <p:sp>
        <p:nvSpPr>
          <p:cNvPr id="11" name="TextBox 10"/>
          <p:cNvSpPr txBox="1"/>
          <p:nvPr/>
        </p:nvSpPr>
        <p:spPr>
          <a:xfrm>
            <a:off x="423323" y="4645977"/>
            <a:ext cx="1569385" cy="523220"/>
          </a:xfrm>
          <a:prstGeom prst="rect">
            <a:avLst/>
          </a:prstGeom>
          <a:noFill/>
        </p:spPr>
        <p:txBody>
          <a:bodyPr wrap="square" rtlCol="0">
            <a:spAutoFit/>
          </a:bodyPr>
          <a:lstStyle/>
          <a:p>
            <a:pPr algn="l"/>
            <a:r>
              <a:rPr lang="en-US" sz="2800" b="1" dirty="0" smtClean="0"/>
              <a:t>Outlook</a:t>
            </a:r>
            <a:endParaRPr lang="en-US" sz="2800" b="1" dirty="0"/>
          </a:p>
        </p:txBody>
      </p:sp>
      <p:sp>
        <p:nvSpPr>
          <p:cNvPr id="12" name="TextBox 11"/>
          <p:cNvSpPr txBox="1"/>
          <p:nvPr/>
        </p:nvSpPr>
        <p:spPr>
          <a:xfrm>
            <a:off x="340722" y="3499988"/>
            <a:ext cx="8456103" cy="1015663"/>
          </a:xfrm>
          <a:prstGeom prst="rect">
            <a:avLst/>
          </a:prstGeom>
          <a:noFill/>
        </p:spPr>
        <p:txBody>
          <a:bodyPr wrap="square" rtlCol="0">
            <a:spAutoFit/>
          </a:bodyPr>
          <a:lstStyle/>
          <a:p>
            <a:r>
              <a:rPr lang="en-US" dirty="0" smtClean="0"/>
              <a:t>These developments are applicable to Monte Carlo simulation in general</a:t>
            </a:r>
          </a:p>
          <a:p>
            <a:r>
              <a:rPr lang="en-US" dirty="0" smtClean="0"/>
              <a:t>Particle transport</a:t>
            </a:r>
          </a:p>
          <a:p>
            <a:r>
              <a:rPr lang="en-US" dirty="0" smtClean="0"/>
              <a:t>Event generators </a:t>
            </a:r>
            <a:endParaRPr lang="en-US" dirty="0"/>
          </a:p>
        </p:txBody>
      </p:sp>
      <p:pic>
        <p:nvPicPr>
          <p:cNvPr id="14" name="Picture 13"/>
          <p:cNvPicPr>
            <a:picLocks noChangeAspect="1"/>
          </p:cNvPicPr>
          <p:nvPr/>
        </p:nvPicPr>
        <p:blipFill>
          <a:blip r:embed="rId2"/>
          <a:stretch>
            <a:fillRect/>
          </a:stretch>
        </p:blipFill>
        <p:spPr>
          <a:xfrm>
            <a:off x="7489051" y="82594"/>
            <a:ext cx="1256149" cy="1404904"/>
          </a:xfrm>
          <a:prstGeom prst="rect">
            <a:avLst/>
          </a:prstGeom>
        </p:spPr>
      </p:pic>
      <p:sp>
        <p:nvSpPr>
          <p:cNvPr id="15" name="U-Turn Arrow 14"/>
          <p:cNvSpPr/>
          <p:nvPr/>
        </p:nvSpPr>
        <p:spPr bwMode="auto">
          <a:xfrm>
            <a:off x="5461878" y="795368"/>
            <a:ext cx="1476462" cy="774332"/>
          </a:xfrm>
          <a:prstGeom prst="uturnArrow">
            <a:avLst/>
          </a:prstGeom>
          <a:solidFill>
            <a:srgbClr val="95B3D7"/>
          </a:solidFill>
          <a:ln w="12700" cap="flat" cmpd="sng" algn="ctr">
            <a:solidFill>
              <a:srgbClr val="37609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p:txBody>
      </p:sp>
    </p:spTree>
    <p:extLst>
      <p:ext uri="{BB962C8B-B14F-4D97-AF65-F5344CB8AC3E}">
        <p14:creationId xmlns:p14="http://schemas.microsoft.com/office/powerpoint/2010/main" val="31660919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057692" y="3997586"/>
            <a:ext cx="1224452" cy="1716522"/>
          </a:xfrm>
          <a:prstGeom prst="rect">
            <a:avLst/>
          </a:prstGeom>
        </p:spPr>
      </p:pic>
      <p:grpSp>
        <p:nvGrpSpPr>
          <p:cNvPr id="5" name="Group 4"/>
          <p:cNvGrpSpPr/>
          <p:nvPr/>
        </p:nvGrpSpPr>
        <p:grpSpPr>
          <a:xfrm>
            <a:off x="6680405" y="3389997"/>
            <a:ext cx="1544765" cy="1311259"/>
            <a:chOff x="5009177" y="1770428"/>
            <a:chExt cx="2884226" cy="2059084"/>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009177" y="1770428"/>
              <a:ext cx="2884226" cy="2059084"/>
            </a:xfrm>
            <a:prstGeom prst="rect">
              <a:avLst/>
            </a:prstGeom>
            <a:ln>
              <a:solidFill>
                <a:schemeClr val="accent1">
                  <a:lumMod val="75000"/>
                </a:schemeClr>
              </a:solidFill>
            </a:ln>
          </p:spPr>
        </p:pic>
        <p:grpSp>
          <p:nvGrpSpPr>
            <p:cNvPr id="7" name="Group 6"/>
            <p:cNvGrpSpPr/>
            <p:nvPr/>
          </p:nvGrpSpPr>
          <p:grpSpPr>
            <a:xfrm>
              <a:off x="5792148" y="1813878"/>
              <a:ext cx="1408776" cy="1554095"/>
              <a:chOff x="5801769" y="2901154"/>
              <a:chExt cx="1408776" cy="1554095"/>
            </a:xfrm>
          </p:grpSpPr>
          <p:sp>
            <p:nvSpPr>
              <p:cNvPr id="8" name="Oval 7"/>
              <p:cNvSpPr/>
              <p:nvPr/>
            </p:nvSpPr>
            <p:spPr bwMode="auto">
              <a:xfrm>
                <a:off x="5994189" y="3829511"/>
                <a:ext cx="108000" cy="107996"/>
              </a:xfrm>
              <a:prstGeom prst="ellipse">
                <a:avLst/>
              </a:prstGeom>
              <a:solidFill>
                <a:srgbClr val="000000"/>
              </a:solidFill>
              <a:ln w="12700"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p:txBody>
          </p:sp>
          <p:sp>
            <p:nvSpPr>
              <p:cNvPr id="9" name="Oval 8"/>
              <p:cNvSpPr/>
              <p:nvPr/>
            </p:nvSpPr>
            <p:spPr bwMode="auto">
              <a:xfrm>
                <a:off x="6406356" y="3029333"/>
                <a:ext cx="108000" cy="107996"/>
              </a:xfrm>
              <a:prstGeom prst="ellipse">
                <a:avLst/>
              </a:prstGeom>
              <a:solidFill>
                <a:srgbClr val="000000"/>
              </a:solidFill>
              <a:ln w="12700"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p:txBody>
          </p:sp>
          <p:sp>
            <p:nvSpPr>
              <p:cNvPr id="10" name="Oval 9"/>
              <p:cNvSpPr/>
              <p:nvPr/>
            </p:nvSpPr>
            <p:spPr bwMode="auto">
              <a:xfrm>
                <a:off x="6154674" y="3470393"/>
                <a:ext cx="108000" cy="107996"/>
              </a:xfrm>
              <a:prstGeom prst="ellipse">
                <a:avLst/>
              </a:prstGeom>
              <a:solidFill>
                <a:srgbClr val="000000"/>
              </a:solidFill>
              <a:ln w="12700"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p:txBody>
          </p:sp>
          <p:sp>
            <p:nvSpPr>
              <p:cNvPr id="11" name="Oval 10"/>
              <p:cNvSpPr/>
              <p:nvPr/>
            </p:nvSpPr>
            <p:spPr bwMode="auto">
              <a:xfrm>
                <a:off x="6682293" y="3449597"/>
                <a:ext cx="108000" cy="107996"/>
              </a:xfrm>
              <a:prstGeom prst="ellipse">
                <a:avLst/>
              </a:prstGeom>
              <a:solidFill>
                <a:srgbClr val="000000"/>
              </a:solidFill>
              <a:ln w="12700"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p:txBody>
          </p:sp>
          <p:sp>
            <p:nvSpPr>
              <p:cNvPr id="12" name="Oval 11"/>
              <p:cNvSpPr/>
              <p:nvPr/>
            </p:nvSpPr>
            <p:spPr bwMode="auto">
              <a:xfrm>
                <a:off x="6796209" y="3967633"/>
                <a:ext cx="108000" cy="107996"/>
              </a:xfrm>
              <a:prstGeom prst="ellipse">
                <a:avLst/>
              </a:prstGeom>
              <a:solidFill>
                <a:srgbClr val="000000"/>
              </a:solidFill>
              <a:ln w="12700"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p:txBody>
          </p:sp>
          <p:sp>
            <p:nvSpPr>
              <p:cNvPr id="13" name="Oval 12"/>
              <p:cNvSpPr/>
              <p:nvPr/>
            </p:nvSpPr>
            <p:spPr bwMode="auto">
              <a:xfrm>
                <a:off x="7102545" y="4216253"/>
                <a:ext cx="108000" cy="107996"/>
              </a:xfrm>
              <a:prstGeom prst="ellipse">
                <a:avLst/>
              </a:prstGeom>
              <a:solidFill>
                <a:srgbClr val="000000"/>
              </a:solidFill>
              <a:ln w="12700"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p:txBody>
          </p:sp>
          <p:sp>
            <p:nvSpPr>
              <p:cNvPr id="14" name="Oval 13"/>
              <p:cNvSpPr/>
              <p:nvPr/>
            </p:nvSpPr>
            <p:spPr bwMode="auto">
              <a:xfrm>
                <a:off x="5801769" y="4137415"/>
                <a:ext cx="108000" cy="107996"/>
              </a:xfrm>
              <a:prstGeom prst="ellipse">
                <a:avLst/>
              </a:prstGeom>
              <a:solidFill>
                <a:schemeClr val="tx1"/>
              </a:solidFill>
              <a:ln w="12700" cap="flat" cmpd="sng" algn="ctr">
                <a:solidFill>
                  <a:srgbClr val="000000"/>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a typeface="ＭＳ Ｐゴシック" charset="0"/>
                </a:endParaRPr>
              </a:p>
            </p:txBody>
          </p:sp>
          <p:cxnSp>
            <p:nvCxnSpPr>
              <p:cNvPr id="15" name="Straight Connector 14"/>
              <p:cNvCxnSpPr/>
              <p:nvPr/>
            </p:nvCxnSpPr>
            <p:spPr bwMode="auto">
              <a:xfrm flipH="1">
                <a:off x="5849851" y="4012327"/>
                <a:ext cx="149" cy="356010"/>
              </a:xfrm>
              <a:prstGeom prst="line">
                <a:avLst/>
              </a:prstGeom>
              <a:solidFill>
                <a:srgbClr val="0066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6" name="Straight Connector 15"/>
              <p:cNvCxnSpPr/>
              <p:nvPr/>
            </p:nvCxnSpPr>
            <p:spPr bwMode="auto">
              <a:xfrm flipH="1">
                <a:off x="6040735" y="3702871"/>
                <a:ext cx="149" cy="356010"/>
              </a:xfrm>
              <a:prstGeom prst="line">
                <a:avLst/>
              </a:prstGeom>
              <a:solidFill>
                <a:srgbClr val="0066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7" name="Straight Connector 16"/>
              <p:cNvCxnSpPr/>
              <p:nvPr/>
            </p:nvCxnSpPr>
            <p:spPr bwMode="auto">
              <a:xfrm flipH="1">
                <a:off x="6202757" y="3354932"/>
                <a:ext cx="149" cy="356010"/>
              </a:xfrm>
              <a:prstGeom prst="line">
                <a:avLst/>
              </a:prstGeom>
              <a:solidFill>
                <a:srgbClr val="0066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8" name="Straight Connector 17"/>
              <p:cNvCxnSpPr/>
              <p:nvPr/>
            </p:nvCxnSpPr>
            <p:spPr bwMode="auto">
              <a:xfrm flipH="1">
                <a:off x="6470614" y="2901154"/>
                <a:ext cx="149" cy="356010"/>
              </a:xfrm>
              <a:prstGeom prst="line">
                <a:avLst/>
              </a:prstGeom>
              <a:solidFill>
                <a:srgbClr val="0066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19" name="Straight Connector 18"/>
              <p:cNvCxnSpPr/>
              <p:nvPr/>
            </p:nvCxnSpPr>
            <p:spPr bwMode="auto">
              <a:xfrm flipH="1">
                <a:off x="6738472" y="3322967"/>
                <a:ext cx="149" cy="356010"/>
              </a:xfrm>
              <a:prstGeom prst="line">
                <a:avLst/>
              </a:prstGeom>
              <a:solidFill>
                <a:srgbClr val="0066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0" name="Straight Connector 19"/>
              <p:cNvCxnSpPr/>
              <p:nvPr/>
            </p:nvCxnSpPr>
            <p:spPr bwMode="auto">
              <a:xfrm flipH="1">
                <a:off x="6852385" y="3840998"/>
                <a:ext cx="149" cy="356010"/>
              </a:xfrm>
              <a:prstGeom prst="line">
                <a:avLst/>
              </a:prstGeom>
              <a:solidFill>
                <a:srgbClr val="0066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cxnSp>
            <p:nvCxnSpPr>
              <p:cNvPr id="21" name="Straight Connector 20"/>
              <p:cNvCxnSpPr/>
              <p:nvPr/>
            </p:nvCxnSpPr>
            <p:spPr bwMode="auto">
              <a:xfrm flipH="1">
                <a:off x="7158729" y="4099239"/>
                <a:ext cx="149" cy="356010"/>
              </a:xfrm>
              <a:prstGeom prst="line">
                <a:avLst/>
              </a:prstGeom>
              <a:solidFill>
                <a:srgbClr val="0066FF"/>
              </a:solidFill>
              <a:ln w="127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5921" dir="2700000" algn="ctr" rotWithShape="0">
                        <a:schemeClr val="bg2"/>
                      </a:outerShdw>
                    </a:effectLst>
                  </a14:hiddenEffects>
                </a:ext>
              </a:extLst>
            </p:spPr>
          </p:cxnSp>
        </p:grpSp>
      </p:grpSp>
      <p:pic>
        <p:nvPicPr>
          <p:cNvPr id="22" name="Picture 21"/>
          <p:cNvPicPr>
            <a:picLocks noChangeAspect="1"/>
          </p:cNvPicPr>
          <p:nvPr/>
        </p:nvPicPr>
        <p:blipFill>
          <a:blip r:embed="rId4"/>
          <a:stretch>
            <a:fillRect/>
          </a:stretch>
        </p:blipFill>
        <p:spPr>
          <a:xfrm>
            <a:off x="424045" y="3337446"/>
            <a:ext cx="2117309" cy="1269307"/>
          </a:xfrm>
          <a:prstGeom prst="rect">
            <a:avLst/>
          </a:prstGeom>
        </p:spPr>
      </p:pic>
      <p:pic>
        <p:nvPicPr>
          <p:cNvPr id="23" name="Picture 22"/>
          <p:cNvPicPr>
            <a:picLocks noChangeAspect="1"/>
          </p:cNvPicPr>
          <p:nvPr/>
        </p:nvPicPr>
        <p:blipFill>
          <a:blip r:embed="rId5"/>
          <a:stretch>
            <a:fillRect/>
          </a:stretch>
        </p:blipFill>
        <p:spPr>
          <a:xfrm>
            <a:off x="5288682" y="1085165"/>
            <a:ext cx="1530095" cy="1530095"/>
          </a:xfrm>
          <a:prstGeom prst="rect">
            <a:avLst/>
          </a:prstGeom>
        </p:spPr>
      </p:pic>
      <p:graphicFrame>
        <p:nvGraphicFramePr>
          <p:cNvPr id="24" name="Diagram 23"/>
          <p:cNvGraphicFramePr/>
          <p:nvPr>
            <p:extLst>
              <p:ext uri="{D42A27DB-BD31-4B8C-83A1-F6EECF244321}">
                <p14:modId xmlns:p14="http://schemas.microsoft.com/office/powerpoint/2010/main" val="2198272139"/>
              </p:ext>
            </p:extLst>
          </p:nvPr>
        </p:nvGraphicFramePr>
        <p:xfrm>
          <a:off x="1482700" y="1200836"/>
          <a:ext cx="6096000" cy="4064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5" name="TextBox 24"/>
          <p:cNvSpPr txBox="1"/>
          <p:nvPr/>
        </p:nvSpPr>
        <p:spPr>
          <a:xfrm>
            <a:off x="645044" y="254168"/>
            <a:ext cx="7821384" cy="707886"/>
          </a:xfrm>
          <a:prstGeom prst="rect">
            <a:avLst/>
          </a:prstGeom>
          <a:noFill/>
        </p:spPr>
        <p:txBody>
          <a:bodyPr wrap="square" rtlCol="0">
            <a:spAutoFit/>
          </a:bodyPr>
          <a:lstStyle/>
          <a:p>
            <a:pPr algn="ctr"/>
            <a:r>
              <a:rPr lang="en-US" sz="2000" dirty="0" smtClean="0">
                <a:solidFill>
                  <a:srgbClr val="FF0000"/>
                </a:solidFill>
              </a:rPr>
              <a:t>A simulation engine is needed when a given physical model </a:t>
            </a:r>
          </a:p>
          <a:p>
            <a:pPr algn="ctr"/>
            <a:r>
              <a:rPr lang="en-US" sz="2000" dirty="0" smtClean="0">
                <a:solidFill>
                  <a:srgbClr val="FF0000"/>
                </a:solidFill>
              </a:rPr>
              <a:t>is too much complicated to be analytically solved</a:t>
            </a:r>
            <a:endParaRPr lang="en-US" sz="2000" dirty="0">
              <a:solidFill>
                <a:srgbClr val="FF0000"/>
              </a:solidFill>
            </a:endParaRPr>
          </a:p>
        </p:txBody>
      </p:sp>
      <p:sp>
        <p:nvSpPr>
          <p:cNvPr id="26" name="Down Arrow 25"/>
          <p:cNvSpPr/>
          <p:nvPr/>
        </p:nvSpPr>
        <p:spPr>
          <a:xfrm>
            <a:off x="4162457" y="5002940"/>
            <a:ext cx="822960" cy="822960"/>
          </a:xfrm>
          <a:prstGeom prst="downArrow">
            <a:avLst/>
          </a:prstGeom>
          <a:ln/>
        </p:spPr>
        <p:style>
          <a:lnRef idx="1">
            <a:schemeClr val="accent6"/>
          </a:lnRef>
          <a:fillRef idx="3">
            <a:schemeClr val="accent6"/>
          </a:fillRef>
          <a:effectRef idx="2">
            <a:schemeClr val="accent6"/>
          </a:effectRef>
          <a:fontRef idx="minor">
            <a:schemeClr val="lt1"/>
          </a:fontRef>
        </p:style>
        <p:txBody>
          <a:bodyPr/>
          <a:lstStyle/>
          <a:p>
            <a:endParaRPr lang="en-US"/>
          </a:p>
        </p:txBody>
      </p:sp>
      <p:sp>
        <p:nvSpPr>
          <p:cNvPr id="27" name="TextBox 26"/>
          <p:cNvSpPr txBox="1"/>
          <p:nvPr/>
        </p:nvSpPr>
        <p:spPr>
          <a:xfrm>
            <a:off x="223872" y="2271292"/>
            <a:ext cx="1459900" cy="830997"/>
          </a:xfrm>
          <a:prstGeom prst="rect">
            <a:avLst/>
          </a:prstGeom>
          <a:noFill/>
        </p:spPr>
        <p:txBody>
          <a:bodyPr wrap="square" rtlCol="0">
            <a:spAutoFit/>
          </a:bodyPr>
          <a:lstStyle/>
          <a:p>
            <a:r>
              <a:rPr lang="en-US" sz="1600" dirty="0" smtClean="0"/>
              <a:t>Geometry</a:t>
            </a:r>
          </a:p>
          <a:p>
            <a:r>
              <a:rPr lang="en-US" sz="1600" dirty="0" smtClean="0"/>
              <a:t>Composition</a:t>
            </a:r>
          </a:p>
          <a:p>
            <a:r>
              <a:rPr lang="en-US" sz="1600" dirty="0" smtClean="0"/>
              <a:t>…</a:t>
            </a:r>
            <a:endParaRPr lang="en-US" sz="1600" dirty="0"/>
          </a:p>
        </p:txBody>
      </p:sp>
      <p:sp>
        <p:nvSpPr>
          <p:cNvPr id="28" name="TextBox 27"/>
          <p:cNvSpPr txBox="1"/>
          <p:nvPr/>
        </p:nvSpPr>
        <p:spPr>
          <a:xfrm>
            <a:off x="7423568" y="2256290"/>
            <a:ext cx="1538411" cy="923330"/>
          </a:xfrm>
          <a:prstGeom prst="rect">
            <a:avLst/>
          </a:prstGeom>
          <a:noFill/>
        </p:spPr>
        <p:txBody>
          <a:bodyPr wrap="square" rtlCol="0">
            <a:spAutoFit/>
          </a:bodyPr>
          <a:lstStyle/>
          <a:p>
            <a:r>
              <a:rPr lang="en-US" dirty="0" smtClean="0"/>
              <a:t>Cross sections</a:t>
            </a:r>
          </a:p>
          <a:p>
            <a:r>
              <a:rPr lang="en-US" dirty="0" smtClean="0"/>
              <a:t>Models</a:t>
            </a:r>
          </a:p>
          <a:p>
            <a:r>
              <a:rPr lang="en-US" dirty="0" smtClean="0"/>
              <a:t>…</a:t>
            </a:r>
            <a:endParaRPr lang="en-US" dirty="0"/>
          </a:p>
        </p:txBody>
      </p:sp>
      <p:sp>
        <p:nvSpPr>
          <p:cNvPr id="29" name="TextBox 28"/>
          <p:cNvSpPr txBox="1"/>
          <p:nvPr/>
        </p:nvSpPr>
        <p:spPr>
          <a:xfrm>
            <a:off x="4985417" y="1342176"/>
            <a:ext cx="2302670" cy="646331"/>
          </a:xfrm>
          <a:prstGeom prst="rect">
            <a:avLst/>
          </a:prstGeom>
          <a:noFill/>
        </p:spPr>
        <p:txBody>
          <a:bodyPr wrap="square" rtlCol="0">
            <a:spAutoFit/>
          </a:bodyPr>
          <a:lstStyle/>
          <a:p>
            <a:r>
              <a:rPr lang="en-US" dirty="0" smtClean="0">
                <a:solidFill>
                  <a:srgbClr val="008000"/>
                </a:solidFill>
              </a:rPr>
              <a:t>Transport equation</a:t>
            </a:r>
          </a:p>
          <a:p>
            <a:r>
              <a:rPr lang="en-US" dirty="0" smtClean="0">
                <a:solidFill>
                  <a:srgbClr val="008000"/>
                </a:solidFill>
              </a:rPr>
              <a:t>…</a:t>
            </a:r>
            <a:endParaRPr lang="en-US" dirty="0">
              <a:solidFill>
                <a:srgbClr val="008000"/>
              </a:solidFill>
            </a:endParaRPr>
          </a:p>
        </p:txBody>
      </p:sp>
      <p:sp>
        <p:nvSpPr>
          <p:cNvPr id="30" name="TextBox 29"/>
          <p:cNvSpPr txBox="1"/>
          <p:nvPr/>
        </p:nvSpPr>
        <p:spPr>
          <a:xfrm>
            <a:off x="574108" y="6070763"/>
            <a:ext cx="7892320" cy="400110"/>
          </a:xfrm>
          <a:prstGeom prst="rect">
            <a:avLst/>
          </a:prstGeom>
        </p:spPr>
        <p:style>
          <a:lnRef idx="1">
            <a:schemeClr val="dk1"/>
          </a:lnRef>
          <a:fillRef idx="3">
            <a:schemeClr val="dk1"/>
          </a:fillRef>
          <a:effectRef idx="2">
            <a:schemeClr val="dk1"/>
          </a:effectRef>
          <a:fontRef idx="minor">
            <a:schemeClr val="lt1"/>
          </a:fontRef>
        </p:style>
        <p:txBody>
          <a:bodyPr wrap="square" rtlCol="0">
            <a:spAutoFit/>
          </a:bodyPr>
          <a:lstStyle/>
          <a:p>
            <a:r>
              <a:rPr lang="en-US" sz="2000" dirty="0" smtClean="0">
                <a:effectLst>
                  <a:outerShdw dist="50800" dir="2700000" algn="tl" rotWithShape="0">
                    <a:schemeClr val="accent2">
                      <a:lumMod val="75000"/>
                    </a:schemeClr>
                  </a:outerShdw>
                </a:effectLst>
              </a:rPr>
              <a:t>Output for some observable + solver errors (statistical for MC)</a:t>
            </a:r>
            <a:endParaRPr lang="en-US" sz="2000" dirty="0">
              <a:effectLst>
                <a:outerShdw dist="50800" dir="2700000" algn="tl" rotWithShape="0">
                  <a:schemeClr val="accent2">
                    <a:lumMod val="75000"/>
                  </a:schemeClr>
                </a:outerShdw>
              </a:effectLst>
            </a:endParaRPr>
          </a:p>
        </p:txBody>
      </p:sp>
    </p:spTree>
    <p:extLst>
      <p:ext uri="{BB962C8B-B14F-4D97-AF65-F5344CB8AC3E}">
        <p14:creationId xmlns:p14="http://schemas.microsoft.com/office/powerpoint/2010/main" val="299508126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09169" y="1054590"/>
            <a:ext cx="5864550" cy="4782791"/>
            <a:chOff x="2064981" y="567843"/>
            <a:chExt cx="5864550" cy="4782791"/>
          </a:xfrm>
        </p:grpSpPr>
        <p:pic>
          <p:nvPicPr>
            <p:cNvPr id="5" name="Picture 4"/>
            <p:cNvPicPr>
              <a:picLocks noChangeAspect="1"/>
            </p:cNvPicPr>
            <p:nvPr/>
          </p:nvPicPr>
          <p:blipFill>
            <a:blip r:embed="rId2"/>
            <a:stretch>
              <a:fillRect/>
            </a:stretch>
          </p:blipFill>
          <p:spPr>
            <a:xfrm>
              <a:off x="3322582" y="2884022"/>
              <a:ext cx="2044547" cy="2466612"/>
            </a:xfrm>
            <a:prstGeom prst="rect">
              <a:avLst/>
            </a:prstGeom>
          </p:spPr>
        </p:pic>
        <p:grpSp>
          <p:nvGrpSpPr>
            <p:cNvPr id="6" name="Group 5"/>
            <p:cNvGrpSpPr/>
            <p:nvPr/>
          </p:nvGrpSpPr>
          <p:grpSpPr>
            <a:xfrm>
              <a:off x="2064981" y="1099704"/>
              <a:ext cx="1982383" cy="1937998"/>
              <a:chOff x="1641660" y="1300878"/>
              <a:chExt cx="1982383" cy="1937998"/>
            </a:xfrm>
          </p:grpSpPr>
          <p:sp>
            <p:nvSpPr>
              <p:cNvPr id="16" name="Oval 15"/>
              <p:cNvSpPr/>
              <p:nvPr/>
            </p:nvSpPr>
            <p:spPr>
              <a:xfrm>
                <a:off x="1641660" y="1300878"/>
                <a:ext cx="1982383" cy="1115038"/>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400" b="1" u="sng" dirty="0" smtClean="0">
                    <a:solidFill>
                      <a:srgbClr val="FFFF00"/>
                    </a:solidFill>
                  </a:rPr>
                  <a:t>Model</a:t>
                </a:r>
              </a:p>
              <a:p>
                <a:pPr algn="ctr"/>
                <a:r>
                  <a:rPr lang="en-US" sz="1400" b="1" u="sng" dirty="0" smtClean="0">
                    <a:solidFill>
                      <a:srgbClr val="FFFF00"/>
                    </a:solidFill>
                  </a:rPr>
                  <a:t>uncertainties</a:t>
                </a:r>
                <a:endParaRPr lang="en-US" sz="1400" b="1" u="sng" dirty="0">
                  <a:solidFill>
                    <a:srgbClr val="FFFF00"/>
                  </a:solidFill>
                </a:endParaRPr>
              </a:p>
            </p:txBody>
          </p:sp>
          <p:sp>
            <p:nvSpPr>
              <p:cNvPr id="17" name="Bent-Up Arrow 16"/>
              <p:cNvSpPr/>
              <p:nvPr/>
            </p:nvSpPr>
            <p:spPr>
              <a:xfrm rot="5400000">
                <a:off x="2510470" y="2415916"/>
                <a:ext cx="822960" cy="822960"/>
              </a:xfrm>
              <a:prstGeom prst="bentUpArrow">
                <a:avLst/>
              </a:prstGeom>
              <a:ln/>
            </p:spPr>
            <p:style>
              <a:lnRef idx="1">
                <a:schemeClr val="dk1"/>
              </a:lnRef>
              <a:fillRef idx="3">
                <a:schemeClr val="dk1"/>
              </a:fillRef>
              <a:effectRef idx="2">
                <a:schemeClr val="dk1"/>
              </a:effectRef>
              <a:fontRef idx="minor">
                <a:schemeClr val="lt1"/>
              </a:fontRef>
            </p:style>
            <p:txBody>
              <a:bodyPr/>
              <a:lstStyle/>
              <a:p>
                <a:endParaRPr lang="en-US"/>
              </a:p>
            </p:txBody>
          </p:sp>
        </p:grpSp>
        <p:grpSp>
          <p:nvGrpSpPr>
            <p:cNvPr id="7" name="Group 6"/>
            <p:cNvGrpSpPr/>
            <p:nvPr/>
          </p:nvGrpSpPr>
          <p:grpSpPr>
            <a:xfrm>
              <a:off x="3541444" y="567843"/>
              <a:ext cx="1982383" cy="2219607"/>
              <a:chOff x="3435722" y="567843"/>
              <a:chExt cx="1982383" cy="2219607"/>
            </a:xfrm>
          </p:grpSpPr>
          <p:sp>
            <p:nvSpPr>
              <p:cNvPr id="14" name="Oval 13"/>
              <p:cNvSpPr/>
              <p:nvPr/>
            </p:nvSpPr>
            <p:spPr>
              <a:xfrm>
                <a:off x="3435722" y="567843"/>
                <a:ext cx="1982383" cy="111503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b="1" dirty="0" smtClean="0">
                    <a:solidFill>
                      <a:srgbClr val="0000FF"/>
                    </a:solidFill>
                  </a:rPr>
                  <a:t>Physical data</a:t>
                </a:r>
              </a:p>
              <a:p>
                <a:pPr algn="ctr"/>
                <a:r>
                  <a:rPr lang="en-US" sz="1400" b="1" dirty="0" smtClean="0">
                    <a:solidFill>
                      <a:srgbClr val="0000FF"/>
                    </a:solidFill>
                  </a:rPr>
                  <a:t>uncertainties</a:t>
                </a:r>
                <a:endParaRPr lang="en-US" sz="1400" b="1" dirty="0">
                  <a:solidFill>
                    <a:srgbClr val="0000FF"/>
                  </a:solidFill>
                </a:endParaRPr>
              </a:p>
            </p:txBody>
          </p:sp>
          <p:sp>
            <p:nvSpPr>
              <p:cNvPr id="15" name="Down Arrow 14"/>
              <p:cNvSpPr/>
              <p:nvPr/>
            </p:nvSpPr>
            <p:spPr>
              <a:xfrm>
                <a:off x="4239134" y="1666050"/>
                <a:ext cx="421805" cy="1121400"/>
              </a:xfrm>
              <a:prstGeom prst="downArrow">
                <a:avLst/>
              </a:prstGeom>
              <a:ln/>
            </p:spPr>
            <p:style>
              <a:lnRef idx="2">
                <a:schemeClr val="accent2">
                  <a:shade val="50000"/>
                </a:schemeClr>
              </a:lnRef>
              <a:fillRef idx="1">
                <a:schemeClr val="accent2"/>
              </a:fillRef>
              <a:effectRef idx="0">
                <a:schemeClr val="accent2"/>
              </a:effectRef>
              <a:fontRef idx="minor">
                <a:schemeClr val="lt1"/>
              </a:fontRef>
            </p:style>
            <p:txBody>
              <a:bodyPr/>
              <a:lstStyle/>
              <a:p>
                <a:endParaRPr lang="en-US"/>
              </a:p>
            </p:txBody>
          </p:sp>
        </p:grpSp>
        <p:grpSp>
          <p:nvGrpSpPr>
            <p:cNvPr id="8" name="Group 7"/>
            <p:cNvGrpSpPr/>
            <p:nvPr/>
          </p:nvGrpSpPr>
          <p:grpSpPr>
            <a:xfrm>
              <a:off x="5274434" y="1054590"/>
              <a:ext cx="1982383" cy="1929993"/>
              <a:chOff x="6667417" y="1556521"/>
              <a:chExt cx="1982383" cy="1929993"/>
            </a:xfrm>
          </p:grpSpPr>
          <p:sp>
            <p:nvSpPr>
              <p:cNvPr id="12" name="Oval 11"/>
              <p:cNvSpPr/>
              <p:nvPr/>
            </p:nvSpPr>
            <p:spPr>
              <a:xfrm>
                <a:off x="6667417" y="1556521"/>
                <a:ext cx="1982383" cy="111503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FF0000"/>
                    </a:solidFill>
                  </a:rPr>
                  <a:t>User’s data</a:t>
                </a:r>
              </a:p>
              <a:p>
                <a:pPr algn="ctr"/>
                <a:r>
                  <a:rPr lang="en-US" sz="1400" b="1" dirty="0" smtClean="0">
                    <a:solidFill>
                      <a:srgbClr val="FF0000"/>
                    </a:solidFill>
                  </a:rPr>
                  <a:t>uncertainties</a:t>
                </a:r>
                <a:endParaRPr lang="en-US" sz="1400" b="1" dirty="0">
                  <a:solidFill>
                    <a:srgbClr val="FF0000"/>
                  </a:solidFill>
                </a:endParaRPr>
              </a:p>
            </p:txBody>
          </p:sp>
          <p:sp>
            <p:nvSpPr>
              <p:cNvPr id="13" name="Bent-Up Arrow 12"/>
              <p:cNvSpPr/>
              <p:nvPr/>
            </p:nvSpPr>
            <p:spPr>
              <a:xfrm rot="16200000" flipH="1">
                <a:off x="6970831" y="2663554"/>
                <a:ext cx="822960" cy="822960"/>
              </a:xfrm>
              <a:prstGeom prst="bentUpArrow">
                <a:avLst/>
              </a:prstGeom>
              <a:ln/>
            </p:spPr>
            <p:style>
              <a:lnRef idx="1">
                <a:schemeClr val="accent3"/>
              </a:lnRef>
              <a:fillRef idx="3">
                <a:schemeClr val="accent3"/>
              </a:fillRef>
              <a:effectRef idx="2">
                <a:schemeClr val="accent3"/>
              </a:effectRef>
              <a:fontRef idx="minor">
                <a:schemeClr val="lt1"/>
              </a:fontRef>
            </p:style>
            <p:txBody>
              <a:bodyPr/>
              <a:lstStyle/>
              <a:p>
                <a:endParaRPr lang="en-US"/>
              </a:p>
            </p:txBody>
          </p:sp>
        </p:grpSp>
        <p:grpSp>
          <p:nvGrpSpPr>
            <p:cNvPr id="9" name="Group 8"/>
            <p:cNvGrpSpPr/>
            <p:nvPr/>
          </p:nvGrpSpPr>
          <p:grpSpPr>
            <a:xfrm>
              <a:off x="5143322" y="3716793"/>
              <a:ext cx="2786209" cy="1115038"/>
              <a:chOff x="5886716" y="3623873"/>
              <a:chExt cx="2786209" cy="1115038"/>
            </a:xfrm>
          </p:grpSpPr>
          <p:sp>
            <p:nvSpPr>
              <p:cNvPr id="10" name="Oval 9"/>
              <p:cNvSpPr/>
              <p:nvPr/>
            </p:nvSpPr>
            <p:spPr>
              <a:xfrm>
                <a:off x="6690542" y="3623873"/>
                <a:ext cx="1982383" cy="111503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Solver (statistical)</a:t>
                </a:r>
              </a:p>
              <a:p>
                <a:pPr algn="ctr"/>
                <a:r>
                  <a:rPr lang="en-US" sz="1400" b="1" dirty="0" smtClean="0">
                    <a:solidFill>
                      <a:schemeClr val="tx1"/>
                    </a:solidFill>
                  </a:rPr>
                  <a:t>uncertainties</a:t>
                </a:r>
                <a:endParaRPr lang="en-US" sz="1400" b="1" dirty="0">
                  <a:solidFill>
                    <a:schemeClr val="tx1"/>
                  </a:solidFill>
                </a:endParaRPr>
              </a:p>
            </p:txBody>
          </p:sp>
          <p:sp>
            <p:nvSpPr>
              <p:cNvPr id="11" name="Left Arrow 10"/>
              <p:cNvSpPr/>
              <p:nvPr/>
            </p:nvSpPr>
            <p:spPr>
              <a:xfrm>
                <a:off x="5886716" y="4012380"/>
                <a:ext cx="822960" cy="359857"/>
              </a:xfrm>
              <a:prstGeom prst="left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grpSp>
      </p:grpSp>
      <p:sp>
        <p:nvSpPr>
          <p:cNvPr id="18" name="TextBox 17"/>
          <p:cNvSpPr txBox="1"/>
          <p:nvPr/>
        </p:nvSpPr>
        <p:spPr>
          <a:xfrm>
            <a:off x="792246" y="454275"/>
            <a:ext cx="7045618" cy="369332"/>
          </a:xfrm>
          <a:prstGeom prst="rect">
            <a:avLst/>
          </a:prstGeom>
          <a:noFill/>
        </p:spPr>
        <p:txBody>
          <a:bodyPr wrap="none" rtlCol="0">
            <a:spAutoFit/>
          </a:bodyPr>
          <a:lstStyle/>
          <a:p>
            <a:r>
              <a:rPr lang="en-US" dirty="0" smtClean="0"/>
              <a:t>… but in a non idealized situation there are many sources of uncertainties</a:t>
            </a:r>
            <a:endParaRPr lang="en-US" dirty="0"/>
          </a:p>
        </p:txBody>
      </p:sp>
      <p:sp>
        <p:nvSpPr>
          <p:cNvPr id="19" name="TextBox 18"/>
          <p:cNvSpPr txBox="1"/>
          <p:nvPr/>
        </p:nvSpPr>
        <p:spPr>
          <a:xfrm>
            <a:off x="792246" y="5936546"/>
            <a:ext cx="7746456" cy="646331"/>
          </a:xfrm>
          <a:prstGeom prst="rect">
            <a:avLst/>
          </a:prstGeom>
          <a:noFill/>
          <a:ln>
            <a:solidFill>
              <a:srgbClr val="FF0000"/>
            </a:solidFill>
          </a:ln>
        </p:spPr>
        <p:txBody>
          <a:bodyPr wrap="square" rtlCol="0">
            <a:spAutoFit/>
          </a:bodyPr>
          <a:lstStyle/>
          <a:p>
            <a:r>
              <a:rPr lang="en-US" b="1" dirty="0" smtClean="0">
                <a:solidFill>
                  <a:srgbClr val="FF0000"/>
                </a:solidFill>
              </a:rPr>
              <a:t>Result of the simulation are affected by a complex mix of various sources of uncertainties</a:t>
            </a:r>
            <a:endParaRPr lang="en-US" b="1" dirty="0">
              <a:solidFill>
                <a:srgbClr val="FF0000"/>
              </a:solidFill>
            </a:endParaRPr>
          </a:p>
        </p:txBody>
      </p:sp>
    </p:spTree>
    <p:extLst>
      <p:ext uri="{BB962C8B-B14F-4D97-AF65-F5344CB8AC3E}">
        <p14:creationId xmlns:p14="http://schemas.microsoft.com/office/powerpoint/2010/main" val="368029536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2246" y="454275"/>
            <a:ext cx="7045618" cy="369332"/>
          </a:xfrm>
          <a:prstGeom prst="rect">
            <a:avLst/>
          </a:prstGeom>
          <a:noFill/>
        </p:spPr>
        <p:txBody>
          <a:bodyPr wrap="none" rtlCol="0">
            <a:spAutoFit/>
          </a:bodyPr>
          <a:lstStyle/>
          <a:p>
            <a:r>
              <a:rPr lang="en-US" dirty="0" smtClean="0"/>
              <a:t>… but in a non idealized situation there are many sources of uncertainties</a:t>
            </a:r>
            <a:endParaRPr lang="en-US" dirty="0"/>
          </a:p>
        </p:txBody>
      </p:sp>
      <p:sp>
        <p:nvSpPr>
          <p:cNvPr id="5" name="TextBox 4"/>
          <p:cNvSpPr txBox="1"/>
          <p:nvPr/>
        </p:nvSpPr>
        <p:spPr>
          <a:xfrm>
            <a:off x="792246" y="5936546"/>
            <a:ext cx="7746456" cy="646331"/>
          </a:xfrm>
          <a:prstGeom prst="rect">
            <a:avLst/>
          </a:prstGeom>
          <a:noFill/>
          <a:ln>
            <a:solidFill>
              <a:srgbClr val="FF0000"/>
            </a:solidFill>
          </a:ln>
        </p:spPr>
        <p:txBody>
          <a:bodyPr wrap="square" rtlCol="0">
            <a:spAutoFit/>
          </a:bodyPr>
          <a:lstStyle/>
          <a:p>
            <a:r>
              <a:rPr lang="en-US" b="1" dirty="0" smtClean="0">
                <a:solidFill>
                  <a:srgbClr val="FF0000"/>
                </a:solidFill>
              </a:rPr>
              <a:t>Result of the simulation are affected by a complex mix of various sources of uncertainties</a:t>
            </a:r>
            <a:endParaRPr lang="en-US" b="1" dirty="0">
              <a:solidFill>
                <a:srgbClr val="FF0000"/>
              </a:solidFill>
            </a:endParaRPr>
          </a:p>
        </p:txBody>
      </p:sp>
      <p:sp>
        <p:nvSpPr>
          <p:cNvPr id="6" name="TextBox 5"/>
          <p:cNvSpPr txBox="1"/>
          <p:nvPr/>
        </p:nvSpPr>
        <p:spPr>
          <a:xfrm>
            <a:off x="6411769" y="1452726"/>
            <a:ext cx="2405704" cy="2308324"/>
          </a:xfrm>
          <a:prstGeom prst="rect">
            <a:avLst/>
          </a:prstGeom>
          <a:noFill/>
          <a:ln>
            <a:solidFill>
              <a:srgbClr val="FF0000"/>
            </a:solidFill>
          </a:ln>
        </p:spPr>
        <p:txBody>
          <a:bodyPr wrap="square" rtlCol="0">
            <a:spAutoFit/>
          </a:bodyPr>
          <a:lstStyle/>
          <a:p>
            <a:r>
              <a:rPr lang="en-US" sz="1600" b="1" dirty="0" smtClean="0">
                <a:ln>
                  <a:solidFill>
                    <a:schemeClr val="tx1"/>
                  </a:solidFill>
                </a:ln>
                <a:solidFill>
                  <a:srgbClr val="FF0000"/>
                </a:solidFill>
              </a:rPr>
              <a:t>Neglect m</a:t>
            </a:r>
            <a:r>
              <a:rPr lang="en-US" sz="1600" b="1" dirty="0" smtClean="0">
                <a:ln>
                  <a:solidFill>
                    <a:schemeClr val="tx1"/>
                  </a:solidFill>
                </a:ln>
                <a:solidFill>
                  <a:srgbClr val="FF0000"/>
                </a:solidFill>
              </a:rPr>
              <a:t>odel uncertainties</a:t>
            </a:r>
            <a:r>
              <a:rPr lang="en-US" sz="1600" b="1" dirty="0" smtClean="0"/>
              <a:t>: </a:t>
            </a:r>
            <a:r>
              <a:rPr lang="en-US" sz="1600" b="1" dirty="0" smtClean="0"/>
              <a:t>transport equation is the “true world” and there are no other approximations (like condensed path approximation) in its solution other than those induced by MC sampling</a:t>
            </a:r>
            <a:endParaRPr lang="en-US" sz="1600" b="1" dirty="0"/>
          </a:p>
        </p:txBody>
      </p:sp>
      <p:grpSp>
        <p:nvGrpSpPr>
          <p:cNvPr id="7" name="Group 6"/>
          <p:cNvGrpSpPr/>
          <p:nvPr/>
        </p:nvGrpSpPr>
        <p:grpSpPr>
          <a:xfrm>
            <a:off x="609169" y="1054590"/>
            <a:ext cx="5864550" cy="4782791"/>
            <a:chOff x="2064981" y="567843"/>
            <a:chExt cx="5864550" cy="4782791"/>
          </a:xfrm>
        </p:grpSpPr>
        <p:pic>
          <p:nvPicPr>
            <p:cNvPr id="8" name="Picture 7"/>
            <p:cNvPicPr>
              <a:picLocks noChangeAspect="1"/>
            </p:cNvPicPr>
            <p:nvPr/>
          </p:nvPicPr>
          <p:blipFill>
            <a:blip r:embed="rId2"/>
            <a:stretch>
              <a:fillRect/>
            </a:stretch>
          </p:blipFill>
          <p:spPr>
            <a:xfrm>
              <a:off x="3322582" y="2884022"/>
              <a:ext cx="2044547" cy="2466612"/>
            </a:xfrm>
            <a:prstGeom prst="rect">
              <a:avLst/>
            </a:prstGeom>
          </p:spPr>
        </p:pic>
        <p:grpSp>
          <p:nvGrpSpPr>
            <p:cNvPr id="9" name="Group 8"/>
            <p:cNvGrpSpPr/>
            <p:nvPr/>
          </p:nvGrpSpPr>
          <p:grpSpPr>
            <a:xfrm>
              <a:off x="2064981" y="1099704"/>
              <a:ext cx="1982383" cy="1937998"/>
              <a:chOff x="1641660" y="1300878"/>
              <a:chExt cx="1982383" cy="1937998"/>
            </a:xfrm>
          </p:grpSpPr>
          <p:sp>
            <p:nvSpPr>
              <p:cNvPr id="19" name="Oval 18"/>
              <p:cNvSpPr/>
              <p:nvPr/>
            </p:nvSpPr>
            <p:spPr>
              <a:xfrm>
                <a:off x="1641660" y="1300878"/>
                <a:ext cx="1982383" cy="1115038"/>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smtClean="0"/>
                  <a:t>Model</a:t>
                </a:r>
              </a:p>
              <a:p>
                <a:pPr algn="ctr"/>
                <a:r>
                  <a:rPr lang="en-US" dirty="0" smtClean="0"/>
                  <a:t>uncertainties</a:t>
                </a:r>
                <a:endParaRPr lang="en-US" dirty="0"/>
              </a:p>
            </p:txBody>
          </p:sp>
          <p:sp>
            <p:nvSpPr>
              <p:cNvPr id="20" name="Bent-Up Arrow 19"/>
              <p:cNvSpPr/>
              <p:nvPr/>
            </p:nvSpPr>
            <p:spPr>
              <a:xfrm rot="5400000">
                <a:off x="2510470" y="2415916"/>
                <a:ext cx="822960" cy="822960"/>
              </a:xfrm>
              <a:prstGeom prst="bentUpArrow">
                <a:avLst/>
              </a:prstGeom>
              <a:ln/>
            </p:spPr>
            <p:style>
              <a:lnRef idx="1">
                <a:schemeClr val="dk1"/>
              </a:lnRef>
              <a:fillRef idx="3">
                <a:schemeClr val="dk1"/>
              </a:fillRef>
              <a:effectRef idx="2">
                <a:schemeClr val="dk1"/>
              </a:effectRef>
              <a:fontRef idx="minor">
                <a:schemeClr val="lt1"/>
              </a:fontRef>
            </p:style>
            <p:txBody>
              <a:bodyPr/>
              <a:lstStyle/>
              <a:p>
                <a:endParaRPr lang="en-US"/>
              </a:p>
            </p:txBody>
          </p:sp>
        </p:grpSp>
        <p:grpSp>
          <p:nvGrpSpPr>
            <p:cNvPr id="10" name="Group 9"/>
            <p:cNvGrpSpPr/>
            <p:nvPr/>
          </p:nvGrpSpPr>
          <p:grpSpPr>
            <a:xfrm>
              <a:off x="3541444" y="567843"/>
              <a:ext cx="1982383" cy="2219607"/>
              <a:chOff x="3435722" y="567843"/>
              <a:chExt cx="1982383" cy="2219607"/>
            </a:xfrm>
          </p:grpSpPr>
          <p:sp>
            <p:nvSpPr>
              <p:cNvPr id="17" name="Oval 16"/>
              <p:cNvSpPr/>
              <p:nvPr/>
            </p:nvSpPr>
            <p:spPr>
              <a:xfrm>
                <a:off x="3435722" y="567843"/>
                <a:ext cx="1982383" cy="111503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b="1" dirty="0" smtClean="0">
                    <a:solidFill>
                      <a:srgbClr val="0000FF"/>
                    </a:solidFill>
                  </a:rPr>
                  <a:t>Physical data</a:t>
                </a:r>
              </a:p>
              <a:p>
                <a:pPr algn="ctr"/>
                <a:r>
                  <a:rPr lang="en-US" sz="1400" b="1" dirty="0" smtClean="0">
                    <a:solidFill>
                      <a:srgbClr val="0000FF"/>
                    </a:solidFill>
                  </a:rPr>
                  <a:t>uncertainties</a:t>
                </a:r>
                <a:endParaRPr lang="en-US" sz="1400" b="1" dirty="0">
                  <a:solidFill>
                    <a:srgbClr val="0000FF"/>
                  </a:solidFill>
                </a:endParaRPr>
              </a:p>
            </p:txBody>
          </p:sp>
          <p:sp>
            <p:nvSpPr>
              <p:cNvPr id="18" name="Down Arrow 17"/>
              <p:cNvSpPr/>
              <p:nvPr/>
            </p:nvSpPr>
            <p:spPr>
              <a:xfrm>
                <a:off x="4239134" y="1666050"/>
                <a:ext cx="421805" cy="1121400"/>
              </a:xfrm>
              <a:prstGeom prst="downArrow">
                <a:avLst/>
              </a:prstGeom>
              <a:ln/>
            </p:spPr>
            <p:style>
              <a:lnRef idx="2">
                <a:schemeClr val="accent2">
                  <a:shade val="50000"/>
                </a:schemeClr>
              </a:lnRef>
              <a:fillRef idx="1">
                <a:schemeClr val="accent2"/>
              </a:fillRef>
              <a:effectRef idx="0">
                <a:schemeClr val="accent2"/>
              </a:effectRef>
              <a:fontRef idx="minor">
                <a:schemeClr val="lt1"/>
              </a:fontRef>
            </p:style>
            <p:txBody>
              <a:bodyPr/>
              <a:lstStyle/>
              <a:p>
                <a:endParaRPr lang="en-US"/>
              </a:p>
            </p:txBody>
          </p:sp>
        </p:grpSp>
        <p:grpSp>
          <p:nvGrpSpPr>
            <p:cNvPr id="11" name="Group 10"/>
            <p:cNvGrpSpPr/>
            <p:nvPr/>
          </p:nvGrpSpPr>
          <p:grpSpPr>
            <a:xfrm>
              <a:off x="5274434" y="1054590"/>
              <a:ext cx="1982383" cy="1929993"/>
              <a:chOff x="6667417" y="1556521"/>
              <a:chExt cx="1982383" cy="1929993"/>
            </a:xfrm>
          </p:grpSpPr>
          <p:sp>
            <p:nvSpPr>
              <p:cNvPr id="15" name="Oval 14"/>
              <p:cNvSpPr/>
              <p:nvPr/>
            </p:nvSpPr>
            <p:spPr>
              <a:xfrm>
                <a:off x="6667417" y="1556521"/>
                <a:ext cx="1982383" cy="111503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FF0000"/>
                    </a:solidFill>
                  </a:rPr>
                  <a:t>User’s data</a:t>
                </a:r>
              </a:p>
              <a:p>
                <a:pPr algn="ctr"/>
                <a:r>
                  <a:rPr lang="en-US" sz="1400" b="1" dirty="0" smtClean="0">
                    <a:solidFill>
                      <a:srgbClr val="FF0000"/>
                    </a:solidFill>
                  </a:rPr>
                  <a:t>uncertainties</a:t>
                </a:r>
                <a:endParaRPr lang="en-US" sz="1400" b="1" dirty="0">
                  <a:solidFill>
                    <a:srgbClr val="FF0000"/>
                  </a:solidFill>
                </a:endParaRPr>
              </a:p>
            </p:txBody>
          </p:sp>
          <p:sp>
            <p:nvSpPr>
              <p:cNvPr id="16" name="Bent-Up Arrow 15"/>
              <p:cNvSpPr/>
              <p:nvPr/>
            </p:nvSpPr>
            <p:spPr>
              <a:xfrm rot="16200000" flipH="1">
                <a:off x="6970831" y="2663554"/>
                <a:ext cx="822960" cy="822960"/>
              </a:xfrm>
              <a:prstGeom prst="bentUpArrow">
                <a:avLst/>
              </a:prstGeom>
              <a:ln/>
            </p:spPr>
            <p:style>
              <a:lnRef idx="1">
                <a:schemeClr val="accent3"/>
              </a:lnRef>
              <a:fillRef idx="3">
                <a:schemeClr val="accent3"/>
              </a:fillRef>
              <a:effectRef idx="2">
                <a:schemeClr val="accent3"/>
              </a:effectRef>
              <a:fontRef idx="minor">
                <a:schemeClr val="lt1"/>
              </a:fontRef>
            </p:style>
            <p:txBody>
              <a:bodyPr/>
              <a:lstStyle/>
              <a:p>
                <a:endParaRPr lang="en-US"/>
              </a:p>
            </p:txBody>
          </p:sp>
        </p:grpSp>
        <p:grpSp>
          <p:nvGrpSpPr>
            <p:cNvPr id="12" name="Group 11"/>
            <p:cNvGrpSpPr/>
            <p:nvPr/>
          </p:nvGrpSpPr>
          <p:grpSpPr>
            <a:xfrm>
              <a:off x="5143322" y="3716793"/>
              <a:ext cx="2786209" cy="1115038"/>
              <a:chOff x="5886716" y="3623873"/>
              <a:chExt cx="2786209" cy="1115038"/>
            </a:xfrm>
          </p:grpSpPr>
          <p:sp>
            <p:nvSpPr>
              <p:cNvPr id="13" name="Oval 12"/>
              <p:cNvSpPr/>
              <p:nvPr/>
            </p:nvSpPr>
            <p:spPr>
              <a:xfrm>
                <a:off x="6690542" y="3623873"/>
                <a:ext cx="1982383" cy="111503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Solver (statistical)</a:t>
                </a:r>
              </a:p>
              <a:p>
                <a:pPr algn="ctr"/>
                <a:r>
                  <a:rPr lang="en-US" sz="1400" b="1" dirty="0" smtClean="0">
                    <a:solidFill>
                      <a:schemeClr val="tx1"/>
                    </a:solidFill>
                  </a:rPr>
                  <a:t>uncertainties</a:t>
                </a:r>
                <a:endParaRPr lang="en-US" sz="1400" b="1" dirty="0">
                  <a:solidFill>
                    <a:schemeClr val="tx1"/>
                  </a:solidFill>
                </a:endParaRPr>
              </a:p>
            </p:txBody>
          </p:sp>
          <p:sp>
            <p:nvSpPr>
              <p:cNvPr id="14" name="Left Arrow 13"/>
              <p:cNvSpPr/>
              <p:nvPr/>
            </p:nvSpPr>
            <p:spPr>
              <a:xfrm>
                <a:off x="5886716" y="4012380"/>
                <a:ext cx="822960" cy="359857"/>
              </a:xfrm>
              <a:prstGeom prst="left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grpSp>
      </p:grpSp>
      <p:sp>
        <p:nvSpPr>
          <p:cNvPr id="21" name="Multiply 20"/>
          <p:cNvSpPr/>
          <p:nvPr/>
        </p:nvSpPr>
        <p:spPr>
          <a:xfrm>
            <a:off x="455812" y="1306247"/>
            <a:ext cx="2208014" cy="1726762"/>
          </a:xfrm>
          <a:prstGeom prst="mathMultiply">
            <a:avLst/>
          </a:prstGeom>
          <a:solidFill>
            <a:srgbClr val="FF0000"/>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2" name="TextBox 21"/>
          <p:cNvSpPr txBox="1"/>
          <p:nvPr/>
        </p:nvSpPr>
        <p:spPr>
          <a:xfrm>
            <a:off x="143032" y="3637195"/>
            <a:ext cx="2137256" cy="400110"/>
          </a:xfrm>
          <a:prstGeom prst="rect">
            <a:avLst/>
          </a:prstGeom>
          <a:noFill/>
        </p:spPr>
        <p:txBody>
          <a:bodyPr wrap="square" rtlCol="0">
            <a:spAutoFit/>
          </a:bodyPr>
          <a:lstStyle/>
          <a:p>
            <a:r>
              <a:rPr lang="en-US" sz="2000" b="1" dirty="0" smtClean="0">
                <a:solidFill>
                  <a:srgbClr val="FF0000"/>
                </a:solidFill>
              </a:rPr>
              <a:t>1</a:t>
            </a:r>
            <a:r>
              <a:rPr lang="en-US" sz="2000" b="1" baseline="30000" dirty="0" smtClean="0">
                <a:solidFill>
                  <a:srgbClr val="FF0000"/>
                </a:solidFill>
              </a:rPr>
              <a:t>st </a:t>
            </a:r>
            <a:r>
              <a:rPr lang="en-US" sz="2000" b="1" dirty="0" smtClean="0">
                <a:solidFill>
                  <a:srgbClr val="FF0000"/>
                </a:solidFill>
              </a:rPr>
              <a:t>step to UQ</a:t>
            </a:r>
            <a:endParaRPr lang="en-US" sz="2000" b="1" dirty="0">
              <a:solidFill>
                <a:srgbClr val="FF0000"/>
              </a:solidFill>
            </a:endParaRPr>
          </a:p>
        </p:txBody>
      </p:sp>
    </p:spTree>
    <p:extLst>
      <p:ext uri="{BB962C8B-B14F-4D97-AF65-F5344CB8AC3E}">
        <p14:creationId xmlns:p14="http://schemas.microsoft.com/office/powerpoint/2010/main" val="590012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2246" y="454275"/>
            <a:ext cx="7045618" cy="369332"/>
          </a:xfrm>
          <a:prstGeom prst="rect">
            <a:avLst/>
          </a:prstGeom>
          <a:noFill/>
        </p:spPr>
        <p:txBody>
          <a:bodyPr wrap="none" rtlCol="0">
            <a:spAutoFit/>
          </a:bodyPr>
          <a:lstStyle/>
          <a:p>
            <a:r>
              <a:rPr lang="en-US" dirty="0" smtClean="0"/>
              <a:t>… but in a non idealized situation there are many sources of uncertainties</a:t>
            </a:r>
            <a:endParaRPr lang="en-US" dirty="0"/>
          </a:p>
        </p:txBody>
      </p:sp>
      <p:sp>
        <p:nvSpPr>
          <p:cNvPr id="5" name="TextBox 4"/>
          <p:cNvSpPr txBox="1"/>
          <p:nvPr/>
        </p:nvSpPr>
        <p:spPr>
          <a:xfrm>
            <a:off x="6411769" y="1452726"/>
            <a:ext cx="2405704" cy="3293209"/>
          </a:xfrm>
          <a:prstGeom prst="rect">
            <a:avLst/>
          </a:prstGeom>
          <a:noFill/>
          <a:ln>
            <a:solidFill>
              <a:srgbClr val="FF0000"/>
            </a:solidFill>
          </a:ln>
        </p:spPr>
        <p:txBody>
          <a:bodyPr wrap="square" rtlCol="0">
            <a:spAutoFit/>
          </a:bodyPr>
          <a:lstStyle/>
          <a:p>
            <a:r>
              <a:rPr lang="en-US" sz="1600" b="1" dirty="0" smtClean="0">
                <a:ln>
                  <a:solidFill>
                    <a:schemeClr val="tx1"/>
                  </a:solidFill>
                </a:ln>
                <a:solidFill>
                  <a:srgbClr val="FF0000"/>
                </a:solidFill>
              </a:rPr>
              <a:t>Validation of physical data needed for simulation</a:t>
            </a:r>
            <a:r>
              <a:rPr lang="en-US" sz="1600" b="1" dirty="0" smtClean="0"/>
              <a:t>: MC users should have accurate </a:t>
            </a:r>
            <a:r>
              <a:rPr lang="en-US" sz="1600" b="1" dirty="0" err="1" smtClean="0"/>
              <a:t>infos</a:t>
            </a:r>
            <a:r>
              <a:rPr lang="en-US" sz="1600" b="1" dirty="0" smtClean="0"/>
              <a:t> about confidence intervals (better PDFs) for each of the physical parameters used by the code (cross sections, models employed, …) </a:t>
            </a:r>
            <a:r>
              <a:rPr lang="en-US" sz="1600" b="1" dirty="0" smtClean="0">
                <a:solidFill>
                  <a:srgbClr val="FF0000"/>
                </a:solidFill>
              </a:rPr>
              <a:t>AND</a:t>
            </a:r>
            <a:r>
              <a:rPr lang="en-US" sz="1600" b="1" dirty="0" smtClean="0"/>
              <a:t> the possibility to make variations</a:t>
            </a:r>
            <a:endParaRPr lang="en-US" sz="1600" b="1" dirty="0" smtClean="0">
              <a:solidFill>
                <a:srgbClr val="FF0000"/>
              </a:solidFill>
            </a:endParaRPr>
          </a:p>
        </p:txBody>
      </p:sp>
      <p:grpSp>
        <p:nvGrpSpPr>
          <p:cNvPr id="6" name="Group 5"/>
          <p:cNvGrpSpPr/>
          <p:nvPr/>
        </p:nvGrpSpPr>
        <p:grpSpPr>
          <a:xfrm>
            <a:off x="609169" y="1054590"/>
            <a:ext cx="5864550" cy="4696116"/>
            <a:chOff x="2064981" y="567843"/>
            <a:chExt cx="5864550" cy="4696116"/>
          </a:xfrm>
        </p:grpSpPr>
        <p:pic>
          <p:nvPicPr>
            <p:cNvPr id="7" name="Picture 6"/>
            <p:cNvPicPr>
              <a:picLocks noChangeAspect="1"/>
            </p:cNvPicPr>
            <p:nvPr/>
          </p:nvPicPr>
          <p:blipFill>
            <a:blip r:embed="rId2"/>
            <a:stretch>
              <a:fillRect/>
            </a:stretch>
          </p:blipFill>
          <p:spPr>
            <a:xfrm>
              <a:off x="3322582" y="2884022"/>
              <a:ext cx="2044547" cy="2379937"/>
            </a:xfrm>
            <a:prstGeom prst="rect">
              <a:avLst/>
            </a:prstGeom>
          </p:spPr>
        </p:pic>
        <p:grpSp>
          <p:nvGrpSpPr>
            <p:cNvPr id="8" name="Group 7"/>
            <p:cNvGrpSpPr/>
            <p:nvPr/>
          </p:nvGrpSpPr>
          <p:grpSpPr>
            <a:xfrm>
              <a:off x="2064981" y="1099704"/>
              <a:ext cx="1982383" cy="1937998"/>
              <a:chOff x="1641660" y="1300878"/>
              <a:chExt cx="1982383" cy="1937998"/>
            </a:xfrm>
          </p:grpSpPr>
          <p:sp>
            <p:nvSpPr>
              <p:cNvPr id="18" name="Oval 17"/>
              <p:cNvSpPr/>
              <p:nvPr/>
            </p:nvSpPr>
            <p:spPr>
              <a:xfrm>
                <a:off x="1641660" y="1300878"/>
                <a:ext cx="1982383" cy="1115038"/>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smtClean="0"/>
                  <a:t>Model</a:t>
                </a:r>
              </a:p>
              <a:p>
                <a:pPr algn="ctr"/>
                <a:r>
                  <a:rPr lang="en-US" dirty="0" smtClean="0"/>
                  <a:t>uncertainties</a:t>
                </a:r>
                <a:endParaRPr lang="en-US" dirty="0"/>
              </a:p>
            </p:txBody>
          </p:sp>
          <p:sp>
            <p:nvSpPr>
              <p:cNvPr id="19" name="Bent-Up Arrow 18"/>
              <p:cNvSpPr/>
              <p:nvPr/>
            </p:nvSpPr>
            <p:spPr>
              <a:xfrm rot="5400000">
                <a:off x="2510470" y="2415916"/>
                <a:ext cx="822960" cy="822960"/>
              </a:xfrm>
              <a:prstGeom prst="bentUpArrow">
                <a:avLst/>
              </a:prstGeom>
              <a:ln/>
            </p:spPr>
            <p:style>
              <a:lnRef idx="1">
                <a:schemeClr val="dk1"/>
              </a:lnRef>
              <a:fillRef idx="3">
                <a:schemeClr val="dk1"/>
              </a:fillRef>
              <a:effectRef idx="2">
                <a:schemeClr val="dk1"/>
              </a:effectRef>
              <a:fontRef idx="minor">
                <a:schemeClr val="lt1"/>
              </a:fontRef>
            </p:style>
            <p:txBody>
              <a:bodyPr/>
              <a:lstStyle/>
              <a:p>
                <a:endParaRPr lang="en-US"/>
              </a:p>
            </p:txBody>
          </p:sp>
        </p:grpSp>
        <p:grpSp>
          <p:nvGrpSpPr>
            <p:cNvPr id="9" name="Group 8"/>
            <p:cNvGrpSpPr/>
            <p:nvPr/>
          </p:nvGrpSpPr>
          <p:grpSpPr>
            <a:xfrm>
              <a:off x="3541444" y="567843"/>
              <a:ext cx="1982383" cy="2219607"/>
              <a:chOff x="3435722" y="567843"/>
              <a:chExt cx="1982383" cy="2219607"/>
            </a:xfrm>
          </p:grpSpPr>
          <p:sp>
            <p:nvSpPr>
              <p:cNvPr id="16" name="Oval 15"/>
              <p:cNvSpPr/>
              <p:nvPr/>
            </p:nvSpPr>
            <p:spPr>
              <a:xfrm>
                <a:off x="3435722" y="567843"/>
                <a:ext cx="1982383" cy="111503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b="1" dirty="0" smtClean="0">
                    <a:solidFill>
                      <a:srgbClr val="0000FF"/>
                    </a:solidFill>
                  </a:rPr>
                  <a:t>Physical data</a:t>
                </a:r>
              </a:p>
              <a:p>
                <a:pPr algn="ctr"/>
                <a:r>
                  <a:rPr lang="en-US" sz="1400" b="1" dirty="0" smtClean="0">
                    <a:solidFill>
                      <a:srgbClr val="0000FF"/>
                    </a:solidFill>
                  </a:rPr>
                  <a:t>uncertainties</a:t>
                </a:r>
                <a:endParaRPr lang="en-US" sz="1400" b="1" dirty="0">
                  <a:solidFill>
                    <a:srgbClr val="0000FF"/>
                  </a:solidFill>
                </a:endParaRPr>
              </a:p>
            </p:txBody>
          </p:sp>
          <p:sp>
            <p:nvSpPr>
              <p:cNvPr id="17" name="Down Arrow 16"/>
              <p:cNvSpPr/>
              <p:nvPr/>
            </p:nvSpPr>
            <p:spPr>
              <a:xfrm>
                <a:off x="4239134" y="1666050"/>
                <a:ext cx="421805" cy="1121400"/>
              </a:xfrm>
              <a:prstGeom prst="downArrow">
                <a:avLst/>
              </a:prstGeom>
              <a:ln/>
            </p:spPr>
            <p:style>
              <a:lnRef idx="2">
                <a:schemeClr val="accent2">
                  <a:shade val="50000"/>
                </a:schemeClr>
              </a:lnRef>
              <a:fillRef idx="1">
                <a:schemeClr val="accent2"/>
              </a:fillRef>
              <a:effectRef idx="0">
                <a:schemeClr val="accent2"/>
              </a:effectRef>
              <a:fontRef idx="minor">
                <a:schemeClr val="lt1"/>
              </a:fontRef>
            </p:style>
            <p:txBody>
              <a:bodyPr/>
              <a:lstStyle/>
              <a:p>
                <a:endParaRPr lang="en-US"/>
              </a:p>
            </p:txBody>
          </p:sp>
        </p:grpSp>
        <p:grpSp>
          <p:nvGrpSpPr>
            <p:cNvPr id="10" name="Group 9"/>
            <p:cNvGrpSpPr/>
            <p:nvPr/>
          </p:nvGrpSpPr>
          <p:grpSpPr>
            <a:xfrm>
              <a:off x="5274434" y="1054590"/>
              <a:ext cx="1982383" cy="1929993"/>
              <a:chOff x="6667417" y="1556521"/>
              <a:chExt cx="1982383" cy="1929993"/>
            </a:xfrm>
          </p:grpSpPr>
          <p:sp>
            <p:nvSpPr>
              <p:cNvPr id="14" name="Oval 13"/>
              <p:cNvSpPr/>
              <p:nvPr/>
            </p:nvSpPr>
            <p:spPr>
              <a:xfrm>
                <a:off x="6667417" y="1556521"/>
                <a:ext cx="1982383" cy="111503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FF0000"/>
                    </a:solidFill>
                  </a:rPr>
                  <a:t>User’s data</a:t>
                </a:r>
              </a:p>
              <a:p>
                <a:pPr algn="ctr"/>
                <a:r>
                  <a:rPr lang="en-US" sz="1400" b="1" dirty="0" smtClean="0">
                    <a:solidFill>
                      <a:srgbClr val="FF0000"/>
                    </a:solidFill>
                  </a:rPr>
                  <a:t>uncertainties</a:t>
                </a:r>
                <a:endParaRPr lang="en-US" sz="1400" b="1" dirty="0">
                  <a:solidFill>
                    <a:srgbClr val="FF0000"/>
                  </a:solidFill>
                </a:endParaRPr>
              </a:p>
            </p:txBody>
          </p:sp>
          <p:sp>
            <p:nvSpPr>
              <p:cNvPr id="15" name="Bent-Up Arrow 14"/>
              <p:cNvSpPr/>
              <p:nvPr/>
            </p:nvSpPr>
            <p:spPr>
              <a:xfrm rot="16200000" flipH="1">
                <a:off x="6970831" y="2663554"/>
                <a:ext cx="822960" cy="822960"/>
              </a:xfrm>
              <a:prstGeom prst="bentUpArrow">
                <a:avLst/>
              </a:prstGeom>
              <a:ln/>
            </p:spPr>
            <p:style>
              <a:lnRef idx="1">
                <a:schemeClr val="accent3"/>
              </a:lnRef>
              <a:fillRef idx="3">
                <a:schemeClr val="accent3"/>
              </a:fillRef>
              <a:effectRef idx="2">
                <a:schemeClr val="accent3"/>
              </a:effectRef>
              <a:fontRef idx="minor">
                <a:schemeClr val="lt1"/>
              </a:fontRef>
            </p:style>
            <p:txBody>
              <a:bodyPr/>
              <a:lstStyle/>
              <a:p>
                <a:endParaRPr lang="en-US"/>
              </a:p>
            </p:txBody>
          </p:sp>
        </p:grpSp>
        <p:grpSp>
          <p:nvGrpSpPr>
            <p:cNvPr id="11" name="Group 10"/>
            <p:cNvGrpSpPr/>
            <p:nvPr/>
          </p:nvGrpSpPr>
          <p:grpSpPr>
            <a:xfrm>
              <a:off x="5143322" y="3716793"/>
              <a:ext cx="2786209" cy="1115038"/>
              <a:chOff x="5886716" y="3623873"/>
              <a:chExt cx="2786209" cy="1115038"/>
            </a:xfrm>
          </p:grpSpPr>
          <p:sp>
            <p:nvSpPr>
              <p:cNvPr id="12" name="Oval 11"/>
              <p:cNvSpPr/>
              <p:nvPr/>
            </p:nvSpPr>
            <p:spPr>
              <a:xfrm>
                <a:off x="6690542" y="3623873"/>
                <a:ext cx="1982383" cy="111503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Solver (statistical)</a:t>
                </a:r>
              </a:p>
              <a:p>
                <a:pPr algn="ctr"/>
                <a:r>
                  <a:rPr lang="en-US" sz="1400" b="1" dirty="0" smtClean="0">
                    <a:solidFill>
                      <a:schemeClr val="tx1"/>
                    </a:solidFill>
                  </a:rPr>
                  <a:t>uncertainties</a:t>
                </a:r>
                <a:endParaRPr lang="en-US" sz="1400" b="1" dirty="0">
                  <a:solidFill>
                    <a:schemeClr val="tx1"/>
                  </a:solidFill>
                </a:endParaRPr>
              </a:p>
            </p:txBody>
          </p:sp>
          <p:sp>
            <p:nvSpPr>
              <p:cNvPr id="13" name="Left Arrow 12"/>
              <p:cNvSpPr/>
              <p:nvPr/>
            </p:nvSpPr>
            <p:spPr>
              <a:xfrm>
                <a:off x="5886716" y="4012380"/>
                <a:ext cx="822960" cy="359857"/>
              </a:xfrm>
              <a:prstGeom prst="left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grpSp>
      </p:grpSp>
      <p:sp>
        <p:nvSpPr>
          <p:cNvPr id="20" name="Multiply 19"/>
          <p:cNvSpPr/>
          <p:nvPr/>
        </p:nvSpPr>
        <p:spPr>
          <a:xfrm>
            <a:off x="455812" y="1306247"/>
            <a:ext cx="2208014" cy="1726762"/>
          </a:xfrm>
          <a:prstGeom prst="mathMultiply">
            <a:avLst/>
          </a:prstGeom>
          <a:solidFill>
            <a:srgbClr val="FF0000"/>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1" name="TextBox 20"/>
          <p:cNvSpPr txBox="1"/>
          <p:nvPr/>
        </p:nvSpPr>
        <p:spPr>
          <a:xfrm>
            <a:off x="792246" y="5750706"/>
            <a:ext cx="7746456" cy="830997"/>
          </a:xfrm>
          <a:prstGeom prst="rect">
            <a:avLst/>
          </a:prstGeom>
          <a:noFill/>
          <a:ln>
            <a:solidFill>
              <a:srgbClr val="FF0000"/>
            </a:solidFill>
          </a:ln>
        </p:spPr>
        <p:txBody>
          <a:bodyPr wrap="square" rtlCol="0">
            <a:spAutoFit/>
          </a:bodyPr>
          <a:lstStyle/>
          <a:p>
            <a:r>
              <a:rPr lang="en-US" sz="1600" b="1" dirty="0" smtClean="0">
                <a:solidFill>
                  <a:srgbClr val="000000"/>
                </a:solidFill>
              </a:rPr>
              <a:t>Because depending on the experimental configuration </a:t>
            </a:r>
            <a:r>
              <a:rPr lang="en-US" sz="1600" b="1" dirty="0" smtClean="0">
                <a:solidFill>
                  <a:srgbClr val="FF0000"/>
                </a:solidFill>
              </a:rPr>
              <a:t>small variations </a:t>
            </a:r>
            <a:r>
              <a:rPr lang="en-US" sz="1600" b="1" dirty="0" smtClean="0"/>
              <a:t>in some parameter may result in </a:t>
            </a:r>
            <a:r>
              <a:rPr lang="en-US" sz="1600" b="1" dirty="0" smtClean="0">
                <a:solidFill>
                  <a:srgbClr val="FF0000"/>
                </a:solidFill>
              </a:rPr>
              <a:t>large variations of the output</a:t>
            </a:r>
            <a:r>
              <a:rPr lang="en-US" sz="1600" b="1" dirty="0" smtClean="0"/>
              <a:t> or </a:t>
            </a:r>
            <a:r>
              <a:rPr lang="en-US" sz="1600" b="1" dirty="0" smtClean="0">
                <a:solidFill>
                  <a:srgbClr val="FF0000"/>
                </a:solidFill>
              </a:rPr>
              <a:t>large variations </a:t>
            </a:r>
            <a:r>
              <a:rPr lang="en-US" sz="1600" b="1" dirty="0" smtClean="0"/>
              <a:t>in some other parameter may have </a:t>
            </a:r>
            <a:r>
              <a:rPr lang="en-US" sz="1600" b="1" dirty="0" smtClean="0">
                <a:solidFill>
                  <a:srgbClr val="FF0000"/>
                </a:solidFill>
              </a:rPr>
              <a:t>no practical effect </a:t>
            </a:r>
            <a:r>
              <a:rPr lang="en-US" sz="1600" b="1" dirty="0" smtClean="0"/>
              <a:t>at all</a:t>
            </a:r>
            <a:endParaRPr lang="en-US" sz="1600" b="1" dirty="0">
              <a:solidFill>
                <a:srgbClr val="000000"/>
              </a:solidFill>
            </a:endParaRPr>
          </a:p>
        </p:txBody>
      </p:sp>
      <p:sp>
        <p:nvSpPr>
          <p:cNvPr id="22" name="TextBox 21"/>
          <p:cNvSpPr txBox="1"/>
          <p:nvPr/>
        </p:nvSpPr>
        <p:spPr>
          <a:xfrm>
            <a:off x="143032" y="3637195"/>
            <a:ext cx="2137256" cy="400110"/>
          </a:xfrm>
          <a:prstGeom prst="rect">
            <a:avLst/>
          </a:prstGeom>
          <a:noFill/>
        </p:spPr>
        <p:txBody>
          <a:bodyPr wrap="square" rtlCol="0">
            <a:spAutoFit/>
          </a:bodyPr>
          <a:lstStyle/>
          <a:p>
            <a:r>
              <a:rPr lang="en-US" sz="2000" b="1" dirty="0" smtClean="0">
                <a:solidFill>
                  <a:srgbClr val="FF0000"/>
                </a:solidFill>
              </a:rPr>
              <a:t>2</a:t>
            </a:r>
            <a:r>
              <a:rPr lang="en-US" sz="2000" b="1" baseline="30000" dirty="0" smtClean="0">
                <a:solidFill>
                  <a:srgbClr val="FF0000"/>
                </a:solidFill>
              </a:rPr>
              <a:t>nd </a:t>
            </a:r>
            <a:r>
              <a:rPr lang="en-US" sz="2000" b="1" dirty="0" smtClean="0">
                <a:solidFill>
                  <a:srgbClr val="FF0000"/>
                </a:solidFill>
              </a:rPr>
              <a:t>step to UQ</a:t>
            </a:r>
            <a:endParaRPr lang="en-US" sz="2000" b="1" dirty="0">
              <a:solidFill>
                <a:srgbClr val="FF0000"/>
              </a:solidFill>
            </a:endParaRPr>
          </a:p>
        </p:txBody>
      </p:sp>
    </p:spTree>
    <p:extLst>
      <p:ext uri="{BB962C8B-B14F-4D97-AF65-F5344CB8AC3E}">
        <p14:creationId xmlns:p14="http://schemas.microsoft.com/office/powerpoint/2010/main" val="3608677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92246" y="454275"/>
            <a:ext cx="7045618" cy="369332"/>
          </a:xfrm>
          <a:prstGeom prst="rect">
            <a:avLst/>
          </a:prstGeom>
          <a:noFill/>
        </p:spPr>
        <p:txBody>
          <a:bodyPr wrap="none" rtlCol="0">
            <a:spAutoFit/>
          </a:bodyPr>
          <a:lstStyle/>
          <a:p>
            <a:r>
              <a:rPr lang="en-US" dirty="0" smtClean="0"/>
              <a:t>… but in a non idealized situation there are many sources of uncertainties</a:t>
            </a:r>
            <a:endParaRPr lang="en-US" dirty="0"/>
          </a:p>
        </p:txBody>
      </p:sp>
      <p:sp>
        <p:nvSpPr>
          <p:cNvPr id="5" name="TextBox 4"/>
          <p:cNvSpPr txBox="1"/>
          <p:nvPr/>
        </p:nvSpPr>
        <p:spPr>
          <a:xfrm>
            <a:off x="792246" y="5750706"/>
            <a:ext cx="7746456" cy="584776"/>
          </a:xfrm>
          <a:prstGeom prst="rect">
            <a:avLst/>
          </a:prstGeom>
          <a:noFill/>
          <a:ln>
            <a:solidFill>
              <a:srgbClr val="FF0000"/>
            </a:solidFill>
          </a:ln>
        </p:spPr>
        <p:txBody>
          <a:bodyPr wrap="square" rtlCol="0">
            <a:spAutoFit/>
          </a:bodyPr>
          <a:lstStyle/>
          <a:p>
            <a:r>
              <a:rPr lang="en-US" sz="1600" b="1" dirty="0" smtClean="0">
                <a:solidFill>
                  <a:srgbClr val="000000"/>
                </a:solidFill>
              </a:rPr>
              <a:t>Because as we shall see it is </a:t>
            </a:r>
            <a:r>
              <a:rPr lang="en-US" sz="1600" b="1" dirty="0" smtClean="0">
                <a:solidFill>
                  <a:srgbClr val="FF0000"/>
                </a:solidFill>
              </a:rPr>
              <a:t>out of human possibilities </a:t>
            </a:r>
            <a:r>
              <a:rPr lang="en-US" sz="1600" b="1" dirty="0" smtClean="0"/>
              <a:t>(and probably meaningless) to perform UQ over possibly hundreds of different parameters</a:t>
            </a:r>
            <a:endParaRPr lang="en-US" sz="1600" b="1" dirty="0">
              <a:solidFill>
                <a:srgbClr val="000000"/>
              </a:solidFill>
            </a:endParaRPr>
          </a:p>
        </p:txBody>
      </p:sp>
      <p:sp>
        <p:nvSpPr>
          <p:cNvPr id="6" name="TextBox 5"/>
          <p:cNvSpPr txBox="1"/>
          <p:nvPr/>
        </p:nvSpPr>
        <p:spPr>
          <a:xfrm>
            <a:off x="6411769" y="1452726"/>
            <a:ext cx="2405704" cy="2585323"/>
          </a:xfrm>
          <a:prstGeom prst="rect">
            <a:avLst/>
          </a:prstGeom>
          <a:noFill/>
          <a:ln>
            <a:solidFill>
              <a:srgbClr val="FF0000"/>
            </a:solidFill>
          </a:ln>
        </p:spPr>
        <p:txBody>
          <a:bodyPr wrap="square" rtlCol="0">
            <a:spAutoFit/>
          </a:bodyPr>
          <a:lstStyle/>
          <a:p>
            <a:r>
              <a:rPr lang="en-US" sz="1600" b="1" dirty="0" smtClean="0">
                <a:ln>
                  <a:solidFill>
                    <a:schemeClr val="tx1"/>
                  </a:solidFill>
                </a:ln>
                <a:solidFill>
                  <a:srgbClr val="FF0000"/>
                </a:solidFill>
              </a:rPr>
              <a:t>Accurate study of the experimental configuration</a:t>
            </a:r>
            <a:r>
              <a:rPr lang="en-US" sz="1600" b="1" dirty="0" smtClean="0"/>
              <a:t>: MC users should select a </a:t>
            </a:r>
            <a:r>
              <a:rPr lang="en-US" sz="1600" b="1" dirty="0" smtClean="0">
                <a:solidFill>
                  <a:srgbClr val="FF0000"/>
                </a:solidFill>
              </a:rPr>
              <a:t>proper restricted set of parameters </a:t>
            </a:r>
            <a:r>
              <a:rPr lang="en-US" sz="1600" b="1" dirty="0" smtClean="0">
                <a:solidFill>
                  <a:srgbClr val="000000"/>
                </a:solidFill>
              </a:rPr>
              <a:t>(physical and/or user controlled) </a:t>
            </a:r>
            <a:r>
              <a:rPr lang="en-US" sz="1600" b="1" dirty="0" smtClean="0">
                <a:solidFill>
                  <a:srgbClr val="FF0000"/>
                </a:solidFill>
              </a:rPr>
              <a:t>on which perform an UQ attempt</a:t>
            </a:r>
          </a:p>
        </p:txBody>
      </p:sp>
      <p:grpSp>
        <p:nvGrpSpPr>
          <p:cNvPr id="7" name="Group 6"/>
          <p:cNvGrpSpPr/>
          <p:nvPr/>
        </p:nvGrpSpPr>
        <p:grpSpPr>
          <a:xfrm>
            <a:off x="609169" y="1054590"/>
            <a:ext cx="5864550" cy="4696116"/>
            <a:chOff x="2064981" y="567843"/>
            <a:chExt cx="5864550" cy="4696116"/>
          </a:xfrm>
        </p:grpSpPr>
        <p:pic>
          <p:nvPicPr>
            <p:cNvPr id="8" name="Picture 7"/>
            <p:cNvPicPr>
              <a:picLocks noChangeAspect="1"/>
            </p:cNvPicPr>
            <p:nvPr/>
          </p:nvPicPr>
          <p:blipFill>
            <a:blip r:embed="rId2"/>
            <a:stretch>
              <a:fillRect/>
            </a:stretch>
          </p:blipFill>
          <p:spPr>
            <a:xfrm>
              <a:off x="3322582" y="2884022"/>
              <a:ext cx="2044547" cy="2379937"/>
            </a:xfrm>
            <a:prstGeom prst="rect">
              <a:avLst/>
            </a:prstGeom>
          </p:spPr>
        </p:pic>
        <p:grpSp>
          <p:nvGrpSpPr>
            <p:cNvPr id="9" name="Group 8"/>
            <p:cNvGrpSpPr/>
            <p:nvPr/>
          </p:nvGrpSpPr>
          <p:grpSpPr>
            <a:xfrm>
              <a:off x="2064981" y="1099704"/>
              <a:ext cx="1982383" cy="1937998"/>
              <a:chOff x="1641660" y="1300878"/>
              <a:chExt cx="1982383" cy="1937998"/>
            </a:xfrm>
          </p:grpSpPr>
          <p:sp>
            <p:nvSpPr>
              <p:cNvPr id="19" name="Oval 18"/>
              <p:cNvSpPr/>
              <p:nvPr/>
            </p:nvSpPr>
            <p:spPr>
              <a:xfrm>
                <a:off x="1641660" y="1300878"/>
                <a:ext cx="1982383" cy="1115038"/>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smtClean="0"/>
                  <a:t>Model</a:t>
                </a:r>
              </a:p>
              <a:p>
                <a:pPr algn="ctr"/>
                <a:r>
                  <a:rPr lang="en-US" dirty="0" smtClean="0"/>
                  <a:t>uncertainties</a:t>
                </a:r>
                <a:endParaRPr lang="en-US" dirty="0"/>
              </a:p>
            </p:txBody>
          </p:sp>
          <p:sp>
            <p:nvSpPr>
              <p:cNvPr id="20" name="Bent-Up Arrow 19"/>
              <p:cNvSpPr/>
              <p:nvPr/>
            </p:nvSpPr>
            <p:spPr>
              <a:xfrm rot="5400000">
                <a:off x="2510470" y="2415916"/>
                <a:ext cx="822960" cy="822960"/>
              </a:xfrm>
              <a:prstGeom prst="bentUpArrow">
                <a:avLst/>
              </a:prstGeom>
              <a:ln/>
            </p:spPr>
            <p:style>
              <a:lnRef idx="1">
                <a:schemeClr val="dk1"/>
              </a:lnRef>
              <a:fillRef idx="3">
                <a:schemeClr val="dk1"/>
              </a:fillRef>
              <a:effectRef idx="2">
                <a:schemeClr val="dk1"/>
              </a:effectRef>
              <a:fontRef idx="minor">
                <a:schemeClr val="lt1"/>
              </a:fontRef>
            </p:style>
            <p:txBody>
              <a:bodyPr/>
              <a:lstStyle/>
              <a:p>
                <a:endParaRPr lang="en-US"/>
              </a:p>
            </p:txBody>
          </p:sp>
        </p:grpSp>
        <p:grpSp>
          <p:nvGrpSpPr>
            <p:cNvPr id="10" name="Group 9"/>
            <p:cNvGrpSpPr/>
            <p:nvPr/>
          </p:nvGrpSpPr>
          <p:grpSpPr>
            <a:xfrm>
              <a:off x="3541444" y="567843"/>
              <a:ext cx="1982383" cy="2219607"/>
              <a:chOff x="3435722" y="567843"/>
              <a:chExt cx="1982383" cy="2219607"/>
            </a:xfrm>
          </p:grpSpPr>
          <p:sp>
            <p:nvSpPr>
              <p:cNvPr id="17" name="Oval 16"/>
              <p:cNvSpPr/>
              <p:nvPr/>
            </p:nvSpPr>
            <p:spPr>
              <a:xfrm>
                <a:off x="3435722" y="567843"/>
                <a:ext cx="1982383" cy="111503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400" b="1" dirty="0" smtClean="0">
                    <a:solidFill>
                      <a:srgbClr val="0000FF"/>
                    </a:solidFill>
                  </a:rPr>
                  <a:t>Physical data</a:t>
                </a:r>
              </a:p>
              <a:p>
                <a:pPr algn="ctr"/>
                <a:r>
                  <a:rPr lang="en-US" sz="1400" b="1" dirty="0" smtClean="0">
                    <a:solidFill>
                      <a:srgbClr val="0000FF"/>
                    </a:solidFill>
                  </a:rPr>
                  <a:t>uncertainties</a:t>
                </a:r>
                <a:endParaRPr lang="en-US" sz="1400" b="1" dirty="0">
                  <a:solidFill>
                    <a:srgbClr val="0000FF"/>
                  </a:solidFill>
                </a:endParaRPr>
              </a:p>
            </p:txBody>
          </p:sp>
          <p:sp>
            <p:nvSpPr>
              <p:cNvPr id="18" name="Down Arrow 17"/>
              <p:cNvSpPr/>
              <p:nvPr/>
            </p:nvSpPr>
            <p:spPr>
              <a:xfrm>
                <a:off x="4239134" y="1666050"/>
                <a:ext cx="421805" cy="1121400"/>
              </a:xfrm>
              <a:prstGeom prst="downArrow">
                <a:avLst/>
              </a:prstGeom>
              <a:ln/>
            </p:spPr>
            <p:style>
              <a:lnRef idx="2">
                <a:schemeClr val="accent2">
                  <a:shade val="50000"/>
                </a:schemeClr>
              </a:lnRef>
              <a:fillRef idx="1">
                <a:schemeClr val="accent2"/>
              </a:fillRef>
              <a:effectRef idx="0">
                <a:schemeClr val="accent2"/>
              </a:effectRef>
              <a:fontRef idx="minor">
                <a:schemeClr val="lt1"/>
              </a:fontRef>
            </p:style>
            <p:txBody>
              <a:bodyPr/>
              <a:lstStyle/>
              <a:p>
                <a:endParaRPr lang="en-US"/>
              </a:p>
            </p:txBody>
          </p:sp>
        </p:grpSp>
        <p:grpSp>
          <p:nvGrpSpPr>
            <p:cNvPr id="11" name="Group 10"/>
            <p:cNvGrpSpPr/>
            <p:nvPr/>
          </p:nvGrpSpPr>
          <p:grpSpPr>
            <a:xfrm>
              <a:off x="5274434" y="1054590"/>
              <a:ext cx="1982383" cy="1929993"/>
              <a:chOff x="6667417" y="1556521"/>
              <a:chExt cx="1982383" cy="1929993"/>
            </a:xfrm>
          </p:grpSpPr>
          <p:sp>
            <p:nvSpPr>
              <p:cNvPr id="15" name="Oval 14"/>
              <p:cNvSpPr/>
              <p:nvPr/>
            </p:nvSpPr>
            <p:spPr>
              <a:xfrm>
                <a:off x="6667417" y="1556521"/>
                <a:ext cx="1982383" cy="1115038"/>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FF0000"/>
                    </a:solidFill>
                  </a:rPr>
                  <a:t>User’s data</a:t>
                </a:r>
              </a:p>
              <a:p>
                <a:pPr algn="ctr"/>
                <a:r>
                  <a:rPr lang="en-US" sz="1400" b="1" dirty="0" smtClean="0">
                    <a:solidFill>
                      <a:srgbClr val="FF0000"/>
                    </a:solidFill>
                  </a:rPr>
                  <a:t>uncertainties</a:t>
                </a:r>
                <a:endParaRPr lang="en-US" sz="1400" b="1" dirty="0">
                  <a:solidFill>
                    <a:srgbClr val="FF0000"/>
                  </a:solidFill>
                </a:endParaRPr>
              </a:p>
            </p:txBody>
          </p:sp>
          <p:sp>
            <p:nvSpPr>
              <p:cNvPr id="16" name="Bent-Up Arrow 15"/>
              <p:cNvSpPr/>
              <p:nvPr/>
            </p:nvSpPr>
            <p:spPr>
              <a:xfrm rot="16200000" flipH="1">
                <a:off x="6970831" y="2663554"/>
                <a:ext cx="822960" cy="822960"/>
              </a:xfrm>
              <a:prstGeom prst="bentUpArrow">
                <a:avLst/>
              </a:prstGeom>
              <a:ln/>
            </p:spPr>
            <p:style>
              <a:lnRef idx="1">
                <a:schemeClr val="accent3"/>
              </a:lnRef>
              <a:fillRef idx="3">
                <a:schemeClr val="accent3"/>
              </a:fillRef>
              <a:effectRef idx="2">
                <a:schemeClr val="accent3"/>
              </a:effectRef>
              <a:fontRef idx="minor">
                <a:schemeClr val="lt1"/>
              </a:fontRef>
            </p:style>
            <p:txBody>
              <a:bodyPr/>
              <a:lstStyle/>
              <a:p>
                <a:endParaRPr lang="en-US"/>
              </a:p>
            </p:txBody>
          </p:sp>
        </p:grpSp>
        <p:grpSp>
          <p:nvGrpSpPr>
            <p:cNvPr id="12" name="Group 11"/>
            <p:cNvGrpSpPr/>
            <p:nvPr/>
          </p:nvGrpSpPr>
          <p:grpSpPr>
            <a:xfrm>
              <a:off x="5143322" y="3716793"/>
              <a:ext cx="2786209" cy="1115038"/>
              <a:chOff x="5886716" y="3623873"/>
              <a:chExt cx="2786209" cy="1115038"/>
            </a:xfrm>
          </p:grpSpPr>
          <p:sp>
            <p:nvSpPr>
              <p:cNvPr id="13" name="Oval 12"/>
              <p:cNvSpPr/>
              <p:nvPr/>
            </p:nvSpPr>
            <p:spPr>
              <a:xfrm>
                <a:off x="6690542" y="3623873"/>
                <a:ext cx="1982383" cy="111503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tx1"/>
                    </a:solidFill>
                  </a:rPr>
                  <a:t>Solver (statistical)</a:t>
                </a:r>
              </a:p>
              <a:p>
                <a:pPr algn="ctr"/>
                <a:r>
                  <a:rPr lang="en-US" sz="1400" b="1" dirty="0" smtClean="0">
                    <a:solidFill>
                      <a:schemeClr val="tx1"/>
                    </a:solidFill>
                  </a:rPr>
                  <a:t>uncertainties</a:t>
                </a:r>
                <a:endParaRPr lang="en-US" sz="1400" b="1" dirty="0">
                  <a:solidFill>
                    <a:schemeClr val="tx1"/>
                  </a:solidFill>
                </a:endParaRPr>
              </a:p>
            </p:txBody>
          </p:sp>
          <p:sp>
            <p:nvSpPr>
              <p:cNvPr id="14" name="Left Arrow 13"/>
              <p:cNvSpPr/>
              <p:nvPr/>
            </p:nvSpPr>
            <p:spPr>
              <a:xfrm>
                <a:off x="5886716" y="4012380"/>
                <a:ext cx="822960" cy="359857"/>
              </a:xfrm>
              <a:prstGeom prst="leftArrow">
                <a:avLst/>
              </a:prstGeom>
              <a:ln/>
            </p:spPr>
            <p:style>
              <a:lnRef idx="1">
                <a:schemeClr val="accent1"/>
              </a:lnRef>
              <a:fillRef idx="3">
                <a:schemeClr val="accent1"/>
              </a:fillRef>
              <a:effectRef idx="2">
                <a:schemeClr val="accent1"/>
              </a:effectRef>
              <a:fontRef idx="minor">
                <a:schemeClr val="lt1"/>
              </a:fontRef>
            </p:style>
            <p:txBody>
              <a:bodyPr/>
              <a:lstStyle/>
              <a:p>
                <a:endParaRPr lang="en-US"/>
              </a:p>
            </p:txBody>
          </p:sp>
        </p:grpSp>
      </p:grpSp>
      <p:sp>
        <p:nvSpPr>
          <p:cNvPr id="21" name="TextBox 20"/>
          <p:cNvSpPr txBox="1"/>
          <p:nvPr/>
        </p:nvSpPr>
        <p:spPr>
          <a:xfrm>
            <a:off x="143032" y="3637195"/>
            <a:ext cx="2137256" cy="400110"/>
          </a:xfrm>
          <a:prstGeom prst="rect">
            <a:avLst/>
          </a:prstGeom>
          <a:noFill/>
        </p:spPr>
        <p:txBody>
          <a:bodyPr wrap="square" rtlCol="0">
            <a:spAutoFit/>
          </a:bodyPr>
          <a:lstStyle/>
          <a:p>
            <a:r>
              <a:rPr lang="en-US" sz="2000" b="1" dirty="0" smtClean="0">
                <a:solidFill>
                  <a:srgbClr val="FF0000"/>
                </a:solidFill>
              </a:rPr>
              <a:t>3</a:t>
            </a:r>
            <a:r>
              <a:rPr lang="en-US" sz="2000" b="1" baseline="30000" dirty="0" smtClean="0">
                <a:solidFill>
                  <a:srgbClr val="FF0000"/>
                </a:solidFill>
              </a:rPr>
              <a:t>rd </a:t>
            </a:r>
            <a:r>
              <a:rPr lang="en-US" sz="2000" b="1" dirty="0" smtClean="0">
                <a:solidFill>
                  <a:srgbClr val="FF0000"/>
                </a:solidFill>
              </a:rPr>
              <a:t>step to UQ</a:t>
            </a:r>
            <a:endParaRPr lang="en-US" sz="2000" b="1" dirty="0">
              <a:solidFill>
                <a:srgbClr val="FF0000"/>
              </a:solidFill>
            </a:endParaRPr>
          </a:p>
        </p:txBody>
      </p:sp>
      <p:sp>
        <p:nvSpPr>
          <p:cNvPr id="22" name="Multiply 21"/>
          <p:cNvSpPr/>
          <p:nvPr/>
        </p:nvSpPr>
        <p:spPr>
          <a:xfrm>
            <a:off x="455812" y="1306247"/>
            <a:ext cx="2208014" cy="1726762"/>
          </a:xfrm>
          <a:prstGeom prst="mathMultiply">
            <a:avLst/>
          </a:prstGeom>
          <a:solidFill>
            <a:srgbClr val="FF0000"/>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1726326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hema.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613433" y="756747"/>
            <a:ext cx="5308600" cy="3390900"/>
          </a:xfrm>
          <a:prstGeom prst="rect">
            <a:avLst/>
          </a:prstGeom>
        </p:spPr>
      </p:pic>
      <p:sp>
        <p:nvSpPr>
          <p:cNvPr id="5" name="Title 1"/>
          <p:cNvSpPr>
            <a:spLocks noGrp="1"/>
          </p:cNvSpPr>
          <p:nvPr>
            <p:ph type="title"/>
          </p:nvPr>
        </p:nvSpPr>
        <p:spPr>
          <a:xfrm>
            <a:off x="685800" y="342900"/>
            <a:ext cx="7772400" cy="647700"/>
          </a:xfrm>
        </p:spPr>
        <p:txBody>
          <a:bodyPr>
            <a:normAutofit fontScale="90000"/>
          </a:bodyPr>
          <a:lstStyle/>
          <a:p>
            <a:pPr algn="l"/>
            <a:r>
              <a:rPr lang="en-US" b="1" dirty="0" smtClean="0">
                <a:solidFill>
                  <a:srgbClr val="FF0000"/>
                </a:solidFill>
              </a:rPr>
              <a:t>Sensitivity analysis</a:t>
            </a:r>
            <a:endParaRPr lang="en-US" b="1" dirty="0">
              <a:solidFill>
                <a:srgbClr val="FF0000"/>
              </a:solidFill>
            </a:endParaRPr>
          </a:p>
        </p:txBody>
      </p:sp>
      <p:sp>
        <p:nvSpPr>
          <p:cNvPr id="6" name="Slide Number Placeholder 2"/>
          <p:cNvSpPr>
            <a:spLocks noGrp="1"/>
          </p:cNvSpPr>
          <p:nvPr>
            <p:ph type="sldNum" sz="quarter" idx="11"/>
          </p:nvPr>
        </p:nvSpPr>
        <p:spPr>
          <a:xfrm>
            <a:off x="6553200" y="6356350"/>
            <a:ext cx="2133600" cy="365125"/>
          </a:xfrm>
        </p:spPr>
        <p:txBody>
          <a:bodyPr/>
          <a:lstStyle/>
          <a:p>
            <a:fld id="{02C64EA7-9EC6-9F40-BC1D-0D7495423588}" type="slidenum">
              <a:rPr lang="en-US" smtClean="0"/>
              <a:t>7</a:t>
            </a:fld>
            <a:endParaRPr lang="en-US"/>
          </a:p>
        </p:txBody>
      </p:sp>
      <p:sp>
        <p:nvSpPr>
          <p:cNvPr id="7" name="TextBox 6"/>
          <p:cNvSpPr txBox="1"/>
          <p:nvPr/>
        </p:nvSpPr>
        <p:spPr>
          <a:xfrm>
            <a:off x="618081" y="2053585"/>
            <a:ext cx="3203463" cy="738664"/>
          </a:xfrm>
          <a:prstGeom prst="rect">
            <a:avLst/>
          </a:prstGeom>
          <a:noFill/>
        </p:spPr>
        <p:txBody>
          <a:bodyPr wrap="square" rtlCol="0">
            <a:spAutoFit/>
          </a:bodyPr>
          <a:lstStyle/>
          <a:p>
            <a:pPr algn="l"/>
            <a:r>
              <a:rPr lang="en-US" sz="2400" b="1" dirty="0" smtClean="0">
                <a:solidFill>
                  <a:srgbClr val="008000"/>
                </a:solidFill>
              </a:rPr>
              <a:t>Computational </a:t>
            </a:r>
            <a:r>
              <a:rPr lang="en-US" sz="2400" b="1" dirty="0" smtClean="0">
                <a:solidFill>
                  <a:srgbClr val="008000"/>
                </a:solidFill>
              </a:rPr>
              <a:t>cost</a:t>
            </a:r>
          </a:p>
          <a:p>
            <a:pPr algn="l"/>
            <a:r>
              <a:rPr lang="en-US" b="1" dirty="0" smtClean="0">
                <a:solidFill>
                  <a:srgbClr val="008000"/>
                </a:solidFill>
              </a:rPr>
              <a:t>(thousands of MC runs needed)</a:t>
            </a:r>
            <a:endParaRPr lang="en-US" b="1" dirty="0">
              <a:solidFill>
                <a:srgbClr val="008000"/>
              </a:solidFill>
            </a:endParaRPr>
          </a:p>
        </p:txBody>
      </p:sp>
      <p:sp>
        <p:nvSpPr>
          <p:cNvPr id="8" name="TextBox 7"/>
          <p:cNvSpPr txBox="1"/>
          <p:nvPr/>
        </p:nvSpPr>
        <p:spPr>
          <a:xfrm>
            <a:off x="692518" y="5419016"/>
            <a:ext cx="6446382" cy="830997"/>
          </a:xfrm>
          <a:prstGeom prst="rect">
            <a:avLst/>
          </a:prstGeom>
          <a:noFill/>
        </p:spPr>
        <p:txBody>
          <a:bodyPr wrap="square" rtlCol="0">
            <a:spAutoFit/>
          </a:bodyPr>
          <a:lstStyle/>
          <a:p>
            <a:pPr marL="342900" indent="-342900" algn="l">
              <a:buFont typeface="Arial"/>
              <a:buChar char="•"/>
            </a:pPr>
            <a:r>
              <a:rPr lang="en-US" sz="2400" dirty="0" smtClean="0"/>
              <a:t>Mathematical methods</a:t>
            </a:r>
          </a:p>
          <a:p>
            <a:pPr marL="342900" indent="-342900" algn="l">
              <a:buFont typeface="Arial"/>
              <a:buChar char="•"/>
            </a:pPr>
            <a:r>
              <a:rPr lang="en-US" sz="2400" dirty="0" smtClean="0"/>
              <a:t>Software toolkits </a:t>
            </a:r>
            <a:r>
              <a:rPr lang="en-US" i="1" dirty="0" smtClean="0"/>
              <a:t>(DAKOTA, PSUADE..)</a:t>
            </a:r>
            <a:endParaRPr lang="en-US" i="1" dirty="0"/>
          </a:p>
        </p:txBody>
      </p:sp>
      <p:sp>
        <p:nvSpPr>
          <p:cNvPr id="9" name="TextBox 8"/>
          <p:cNvSpPr txBox="1"/>
          <p:nvPr/>
        </p:nvSpPr>
        <p:spPr>
          <a:xfrm>
            <a:off x="584079" y="4282957"/>
            <a:ext cx="8042890" cy="923330"/>
          </a:xfrm>
          <a:prstGeom prst="rect">
            <a:avLst/>
          </a:prstGeom>
          <a:noFill/>
        </p:spPr>
        <p:txBody>
          <a:bodyPr wrap="square" rtlCol="0">
            <a:spAutoFit/>
          </a:bodyPr>
          <a:lstStyle/>
          <a:p>
            <a:pPr algn="l"/>
            <a:r>
              <a:rPr lang="en-US" dirty="0" smtClean="0">
                <a:solidFill>
                  <a:schemeClr val="accent1">
                    <a:lumMod val="50000"/>
                  </a:schemeClr>
                </a:solidFill>
              </a:rPr>
              <a:t>To reduce computational costs, one can </a:t>
            </a:r>
            <a:r>
              <a:rPr lang="en-US" dirty="0" smtClean="0">
                <a:solidFill>
                  <a:schemeClr val="accent1">
                    <a:lumMod val="50000"/>
                  </a:schemeClr>
                </a:solidFill>
              </a:rPr>
              <a:t>transform</a:t>
            </a:r>
            <a:r>
              <a:rPr lang="en-US" dirty="0" smtClean="0">
                <a:solidFill>
                  <a:schemeClr val="accent1">
                    <a:lumMod val="50000"/>
                  </a:schemeClr>
                </a:solidFill>
              </a:rPr>
              <a:t> a full </a:t>
            </a:r>
            <a:r>
              <a:rPr lang="en-US" dirty="0" smtClean="0">
                <a:solidFill>
                  <a:schemeClr val="accent1">
                    <a:lumMod val="50000"/>
                  </a:schemeClr>
                </a:solidFill>
              </a:rPr>
              <a:t>sensitivity analysis </a:t>
            </a:r>
            <a:r>
              <a:rPr lang="en-US" dirty="0" smtClean="0">
                <a:solidFill>
                  <a:schemeClr val="accent1">
                    <a:lumMod val="50000"/>
                  </a:schemeClr>
                </a:solidFill>
              </a:rPr>
              <a:t>into </a:t>
            </a:r>
            <a:r>
              <a:rPr lang="en-US" dirty="0" smtClean="0">
                <a:solidFill>
                  <a:schemeClr val="accent1">
                    <a:lumMod val="50000"/>
                  </a:schemeClr>
                </a:solidFill>
              </a:rPr>
              <a:t>the search for the most probable output</a:t>
            </a:r>
            <a:endParaRPr lang="en-US" dirty="0">
              <a:solidFill>
                <a:schemeClr val="accent1">
                  <a:lumMod val="50000"/>
                </a:schemeClr>
              </a:solidFill>
            </a:endParaRPr>
          </a:p>
          <a:p>
            <a:pPr algn="just"/>
            <a:r>
              <a:rPr lang="en-US" sz="1800" dirty="0" smtClean="0">
                <a:solidFill>
                  <a:srgbClr val="FF0000"/>
                </a:solidFill>
                <a:latin typeface="Wingdings"/>
                <a:ea typeface="Wingdings"/>
                <a:cs typeface="Wingdings"/>
                <a:sym typeface="Wingdings"/>
              </a:rPr>
              <a:t> </a:t>
            </a:r>
            <a:r>
              <a:rPr lang="en-US" dirty="0" smtClean="0">
                <a:solidFill>
                  <a:schemeClr val="accent1">
                    <a:lumMod val="50000"/>
                  </a:schemeClr>
                </a:solidFill>
                <a:sym typeface="Wingdings"/>
              </a:rPr>
              <a:t>this </a:t>
            </a:r>
            <a:r>
              <a:rPr lang="en-US" dirty="0" smtClean="0">
                <a:solidFill>
                  <a:schemeClr val="accent1">
                    <a:lumMod val="50000"/>
                  </a:schemeClr>
                </a:solidFill>
                <a:sym typeface="Wingdings"/>
              </a:rPr>
              <a:t>means g</a:t>
            </a:r>
            <a:r>
              <a:rPr lang="en-US" dirty="0" smtClean="0">
                <a:solidFill>
                  <a:schemeClr val="accent1">
                    <a:lumMod val="50000"/>
                  </a:schemeClr>
                </a:solidFill>
              </a:rPr>
              <a:t>iving up a full statistical characterization of the output</a:t>
            </a:r>
            <a:endParaRPr lang="en-US" sz="1800" dirty="0">
              <a:solidFill>
                <a:schemeClr val="accent1">
                  <a:lumMod val="50000"/>
                </a:schemeClr>
              </a:solidFill>
            </a:endParaRPr>
          </a:p>
        </p:txBody>
      </p:sp>
    </p:spTree>
    <p:extLst>
      <p:ext uri="{BB962C8B-B14F-4D97-AF65-F5344CB8AC3E}">
        <p14:creationId xmlns:p14="http://schemas.microsoft.com/office/powerpoint/2010/main" val="2884353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0504" y="395326"/>
            <a:ext cx="8003323" cy="3570208"/>
          </a:xfrm>
          <a:prstGeom prst="rect">
            <a:avLst/>
          </a:prstGeom>
          <a:noFill/>
        </p:spPr>
        <p:txBody>
          <a:bodyPr wrap="square" rtlCol="0">
            <a:spAutoFit/>
          </a:bodyPr>
          <a:lstStyle/>
          <a:p>
            <a:pPr algn="just"/>
            <a:r>
              <a:rPr lang="en-US" b="1" dirty="0" smtClean="0">
                <a:solidFill>
                  <a:srgbClr val="FF0000"/>
                </a:solidFill>
              </a:rPr>
              <a:t>Then </a:t>
            </a:r>
            <a:r>
              <a:rPr lang="en-US" b="1" dirty="0" smtClean="0">
                <a:solidFill>
                  <a:srgbClr val="FF0000"/>
                </a:solidFill>
              </a:rPr>
              <a:t>(4</a:t>
            </a:r>
            <a:r>
              <a:rPr lang="en-US" b="1" baseline="30000" dirty="0" smtClean="0">
                <a:solidFill>
                  <a:srgbClr val="FF0000"/>
                </a:solidFill>
              </a:rPr>
              <a:t>rd </a:t>
            </a:r>
            <a:r>
              <a:rPr lang="en-US" b="1" dirty="0" smtClean="0">
                <a:solidFill>
                  <a:srgbClr val="FF0000"/>
                </a:solidFill>
              </a:rPr>
              <a:t>step to UQ)</a:t>
            </a:r>
            <a:r>
              <a:rPr lang="en-US" b="1" dirty="0" smtClean="0">
                <a:solidFill>
                  <a:srgbClr val="000000"/>
                </a:solidFill>
              </a:rPr>
              <a:t> we assume to have N </a:t>
            </a:r>
            <a:r>
              <a:rPr lang="en-US" b="1" u="sng" dirty="0" smtClean="0">
                <a:solidFill>
                  <a:srgbClr val="0000FF"/>
                </a:solidFill>
              </a:rPr>
              <a:t>independent</a:t>
            </a:r>
            <a:r>
              <a:rPr lang="en-US" b="1" dirty="0" smtClean="0">
                <a:solidFill>
                  <a:srgbClr val="000000"/>
                </a:solidFill>
              </a:rPr>
              <a:t> source of uncertainty x</a:t>
            </a:r>
            <a:r>
              <a:rPr lang="en-US" b="1" baseline="-25000" dirty="0" smtClean="0">
                <a:solidFill>
                  <a:srgbClr val="000000"/>
                </a:solidFill>
              </a:rPr>
              <a:t>1</a:t>
            </a:r>
            <a:r>
              <a:rPr lang="en-US" b="1" dirty="0" smtClean="0">
                <a:solidFill>
                  <a:srgbClr val="000000"/>
                </a:solidFill>
              </a:rPr>
              <a:t>,…,</a:t>
            </a:r>
            <a:r>
              <a:rPr lang="en-US" b="1" dirty="0" err="1" smtClean="0">
                <a:solidFill>
                  <a:srgbClr val="000000"/>
                </a:solidFill>
              </a:rPr>
              <a:t>x</a:t>
            </a:r>
            <a:r>
              <a:rPr lang="en-US" b="1" baseline="-25000" dirty="0" err="1" smtClean="0">
                <a:solidFill>
                  <a:srgbClr val="000000"/>
                </a:solidFill>
              </a:rPr>
              <a:t>N</a:t>
            </a:r>
            <a:r>
              <a:rPr lang="en-US" b="1" dirty="0" smtClean="0">
                <a:solidFill>
                  <a:srgbClr val="000000"/>
                </a:solidFill>
              </a:rPr>
              <a:t> with their associate </a:t>
            </a:r>
            <a:r>
              <a:rPr lang="en-US" u="sng" dirty="0" smtClean="0">
                <a:ln>
                  <a:solidFill>
                    <a:srgbClr val="0000FF"/>
                  </a:solidFill>
                </a:ln>
                <a:solidFill>
                  <a:srgbClr val="0000FF"/>
                </a:solidFill>
              </a:rPr>
              <a:t>known and fixed</a:t>
            </a:r>
            <a:r>
              <a:rPr lang="en-US" b="1" dirty="0" smtClean="0">
                <a:solidFill>
                  <a:srgbClr val="000000"/>
                </a:solidFill>
              </a:rPr>
              <a:t> </a:t>
            </a:r>
            <a:r>
              <a:rPr lang="en-US" b="1" dirty="0" smtClean="0">
                <a:solidFill>
                  <a:srgbClr val="000000"/>
                </a:solidFill>
              </a:rPr>
              <a:t>PDFs (may be flat, normal or …) and we want to derive the PDF for an observable Y in the range (</a:t>
            </a:r>
            <a:r>
              <a:rPr lang="en-US" b="1" dirty="0" err="1" smtClean="0">
                <a:solidFill>
                  <a:srgbClr val="000000"/>
                </a:solidFill>
              </a:rPr>
              <a:t>y,y+dy</a:t>
            </a:r>
            <a:r>
              <a:rPr lang="en-US" b="1" dirty="0" smtClean="0">
                <a:solidFill>
                  <a:srgbClr val="000000"/>
                </a:solidFill>
              </a:rPr>
              <a:t>) from a MC simulation encompassing N</a:t>
            </a:r>
            <a:r>
              <a:rPr lang="en-US" b="1" baseline="-25000" dirty="0" smtClean="0">
                <a:solidFill>
                  <a:srgbClr val="000000"/>
                </a:solidFill>
              </a:rPr>
              <a:t>E</a:t>
            </a:r>
            <a:r>
              <a:rPr lang="en-US" b="1" dirty="0" smtClean="0">
                <a:solidFill>
                  <a:srgbClr val="000000"/>
                </a:solidFill>
              </a:rPr>
              <a:t> events:</a:t>
            </a:r>
          </a:p>
          <a:p>
            <a:endParaRPr lang="en-US" sz="2000" b="1" dirty="0">
              <a:solidFill>
                <a:srgbClr val="000000"/>
              </a:solidFill>
            </a:endParaRPr>
          </a:p>
          <a:p>
            <a:endParaRPr lang="en-US" sz="2000" b="1" dirty="0" smtClean="0">
              <a:solidFill>
                <a:srgbClr val="000000"/>
              </a:solidFill>
            </a:endParaRPr>
          </a:p>
          <a:p>
            <a:endParaRPr lang="en-US" sz="2000" b="1" dirty="0">
              <a:solidFill>
                <a:srgbClr val="000000"/>
              </a:solidFill>
            </a:endParaRPr>
          </a:p>
          <a:p>
            <a:endParaRPr lang="en-US" sz="2000" b="1" dirty="0" smtClean="0">
              <a:solidFill>
                <a:srgbClr val="000000"/>
              </a:solidFill>
            </a:endParaRPr>
          </a:p>
          <a:p>
            <a:r>
              <a:rPr lang="en-US" b="1" dirty="0">
                <a:solidFill>
                  <a:srgbClr val="000000"/>
                </a:solidFill>
              </a:rPr>
              <a:t>f</a:t>
            </a:r>
            <a:r>
              <a:rPr lang="en-US" b="1" dirty="0" smtClean="0">
                <a:solidFill>
                  <a:srgbClr val="000000"/>
                </a:solidFill>
              </a:rPr>
              <a:t>rom the Central Limit Theorem. </a:t>
            </a:r>
          </a:p>
          <a:p>
            <a:r>
              <a:rPr lang="en-US" b="1" dirty="0" smtClean="0">
                <a:solidFill>
                  <a:srgbClr val="FF0000"/>
                </a:solidFill>
              </a:rPr>
              <a:t>This </a:t>
            </a:r>
            <a:r>
              <a:rPr lang="en-US" b="1" dirty="0" smtClean="0">
                <a:solidFill>
                  <a:srgbClr val="FF0000"/>
                </a:solidFill>
              </a:rPr>
              <a:t>result </a:t>
            </a:r>
            <a:r>
              <a:rPr lang="en-US" b="1" dirty="0" smtClean="0">
                <a:solidFill>
                  <a:srgbClr val="FF0000"/>
                </a:solidFill>
              </a:rPr>
              <a:t>derives from probability </a:t>
            </a:r>
            <a:r>
              <a:rPr lang="en-US" b="1" dirty="0" smtClean="0">
                <a:solidFill>
                  <a:srgbClr val="FF0000"/>
                </a:solidFill>
              </a:rPr>
              <a:t>composition rules.</a:t>
            </a:r>
            <a:endParaRPr lang="en-US" b="1" dirty="0" smtClean="0">
              <a:solidFill>
                <a:srgbClr val="FF0000"/>
              </a:solidFill>
            </a:endParaRPr>
          </a:p>
          <a:p>
            <a:endParaRPr lang="en-US" sz="2000" b="1" dirty="0">
              <a:solidFill>
                <a:srgbClr val="FF0000"/>
              </a:solidFill>
            </a:endParaRPr>
          </a:p>
          <a:p>
            <a:r>
              <a:rPr lang="en-US" b="1" dirty="0" smtClean="0">
                <a:solidFill>
                  <a:srgbClr val="000000"/>
                </a:solidFill>
              </a:rPr>
              <a:t>If the number of events is very large this distributions approaches</a:t>
            </a:r>
            <a:endParaRPr lang="en-US" b="1" dirty="0">
              <a:solidFill>
                <a:srgbClr val="0000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067489152"/>
              </p:ext>
            </p:extLst>
          </p:nvPr>
        </p:nvGraphicFramePr>
        <p:xfrm>
          <a:off x="712788" y="1771172"/>
          <a:ext cx="6784975" cy="1003300"/>
        </p:xfrm>
        <a:graphic>
          <a:graphicData uri="http://schemas.openxmlformats.org/presentationml/2006/ole">
            <mc:AlternateContent xmlns:mc="http://schemas.openxmlformats.org/markup-compatibility/2006">
              <mc:Choice xmlns:v="urn:schemas-microsoft-com:vml" Requires="v">
                <p:oleObj spid="_x0000_s1041" name="Equation" r:id="rId3" imgW="3517900" imgH="520700" progId="Equation.3">
                  <p:embed/>
                </p:oleObj>
              </mc:Choice>
              <mc:Fallback>
                <p:oleObj name="Equation" r:id="rId3" imgW="3517900" imgH="520700" progId="Equation.3">
                  <p:embed/>
                  <p:pic>
                    <p:nvPicPr>
                      <p:cNvPr id="0" name=""/>
                      <p:cNvPicPr/>
                      <p:nvPr/>
                    </p:nvPicPr>
                    <p:blipFill>
                      <a:blip r:embed="rId4"/>
                      <a:stretch>
                        <a:fillRect/>
                      </a:stretch>
                    </p:blipFill>
                    <p:spPr>
                      <a:xfrm>
                        <a:off x="712788" y="1771172"/>
                        <a:ext cx="6784975" cy="10033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184555084"/>
              </p:ext>
            </p:extLst>
          </p:nvPr>
        </p:nvGraphicFramePr>
        <p:xfrm>
          <a:off x="1803400" y="4126694"/>
          <a:ext cx="4603750" cy="879475"/>
        </p:xfrm>
        <a:graphic>
          <a:graphicData uri="http://schemas.openxmlformats.org/presentationml/2006/ole">
            <mc:AlternateContent xmlns:mc="http://schemas.openxmlformats.org/markup-compatibility/2006">
              <mc:Choice xmlns:v="urn:schemas-microsoft-com:vml" Requires="v">
                <p:oleObj spid="_x0000_s1042" name="Equation" r:id="rId5" imgW="2387600" imgH="457200" progId="Equation.3">
                  <p:embed/>
                </p:oleObj>
              </mc:Choice>
              <mc:Fallback>
                <p:oleObj name="Equation" r:id="rId5" imgW="2387600" imgH="457200" progId="Equation.3">
                  <p:embed/>
                  <p:pic>
                    <p:nvPicPr>
                      <p:cNvPr id="0" name=""/>
                      <p:cNvPicPr/>
                      <p:nvPr/>
                    </p:nvPicPr>
                    <p:blipFill>
                      <a:blip r:embed="rId6"/>
                      <a:stretch>
                        <a:fillRect/>
                      </a:stretch>
                    </p:blipFill>
                    <p:spPr>
                      <a:xfrm>
                        <a:off x="1803400" y="4126694"/>
                        <a:ext cx="4603750" cy="879475"/>
                      </a:xfrm>
                      <a:prstGeom prst="rect">
                        <a:avLst/>
                      </a:prstGeom>
                    </p:spPr>
                  </p:pic>
                </p:oleObj>
              </mc:Fallback>
            </mc:AlternateContent>
          </a:graphicData>
        </a:graphic>
      </p:graphicFrame>
      <p:sp>
        <p:nvSpPr>
          <p:cNvPr id="7" name="Rounded Rectangle 6"/>
          <p:cNvSpPr/>
          <p:nvPr/>
        </p:nvSpPr>
        <p:spPr>
          <a:xfrm>
            <a:off x="435163" y="5177524"/>
            <a:ext cx="7948664" cy="1103217"/>
          </a:xfrm>
          <a:prstGeom prst="roundRect">
            <a:avLst/>
          </a:prstGeom>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800" b="1" dirty="0" smtClean="0">
                <a:ln w="1905"/>
                <a:solidFill>
                  <a:srgbClr val="FF0000"/>
                </a:solidFill>
                <a:effectLst>
                  <a:innerShdw blurRad="69850" dist="43180" dir="5400000">
                    <a:srgbClr val="000000">
                      <a:alpha val="65000"/>
                    </a:srgbClr>
                  </a:innerShdw>
                </a:effectLst>
              </a:rPr>
              <a:t>To do the job we need </a:t>
            </a:r>
            <a:r>
              <a:rPr lang="en-US" sz="2800" b="1" dirty="0" smtClean="0">
                <a:ln w="1905"/>
                <a:solidFill>
                  <a:srgbClr val="FF0000"/>
                </a:solidFill>
                <a:effectLst>
                  <a:innerShdw blurRad="69850" dist="43180" dir="5400000">
                    <a:srgbClr val="000000">
                      <a:alpha val="65000"/>
                    </a:srgbClr>
                  </a:innerShdw>
                </a:effectLst>
              </a:rPr>
              <a:t>a consistent </a:t>
            </a:r>
            <a:r>
              <a:rPr lang="en-US" sz="2800" b="1" dirty="0" smtClean="0">
                <a:ln w="1905"/>
                <a:solidFill>
                  <a:srgbClr val="FF0000"/>
                </a:solidFill>
                <a:effectLst>
                  <a:innerShdw blurRad="69850" dist="43180" dir="5400000">
                    <a:srgbClr val="000000">
                      <a:alpha val="65000"/>
                    </a:srgbClr>
                  </a:innerShdw>
                </a:effectLst>
              </a:rPr>
              <a:t>way </a:t>
            </a:r>
          </a:p>
          <a:p>
            <a:pPr algn="ctr"/>
            <a:r>
              <a:rPr lang="en-US" sz="2800" b="1" dirty="0" smtClean="0">
                <a:ln w="1905"/>
                <a:solidFill>
                  <a:srgbClr val="FF0000"/>
                </a:solidFill>
                <a:effectLst>
                  <a:innerShdw blurRad="69850" dist="43180" dir="5400000">
                    <a:srgbClr val="000000">
                      <a:alpha val="65000"/>
                    </a:srgbClr>
                  </a:innerShdw>
                </a:effectLst>
              </a:rPr>
              <a:t>to easily handle this expression</a:t>
            </a:r>
          </a:p>
        </p:txBody>
      </p:sp>
      <p:sp>
        <p:nvSpPr>
          <p:cNvPr id="9" name="Rounded Rectangle 8"/>
          <p:cNvSpPr/>
          <p:nvPr/>
        </p:nvSpPr>
        <p:spPr>
          <a:xfrm>
            <a:off x="5045364" y="1373909"/>
            <a:ext cx="3763818" cy="39726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r>
              <a:rPr lang="en-US" b="1" dirty="0" smtClean="0">
                <a:solidFill>
                  <a:srgbClr val="FF0000"/>
                </a:solidFill>
              </a:rPr>
              <a:t>A not trivial assumption, by the way</a:t>
            </a:r>
            <a:endParaRPr lang="en-US" b="1" dirty="0">
              <a:solidFill>
                <a:srgbClr val="FF0000"/>
              </a:solidFill>
            </a:endParaRPr>
          </a:p>
        </p:txBody>
      </p:sp>
    </p:spTree>
    <p:extLst>
      <p:ext uri="{BB962C8B-B14F-4D97-AF65-F5344CB8AC3E}">
        <p14:creationId xmlns:p14="http://schemas.microsoft.com/office/powerpoint/2010/main" val="3395827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962778" y="342900"/>
            <a:ext cx="6715784" cy="647700"/>
          </a:xfrm>
        </p:spPr>
        <p:txBody>
          <a:bodyPr/>
          <a:lstStyle/>
          <a:p>
            <a:r>
              <a:rPr lang="en-US" sz="3600" dirty="0" smtClean="0">
                <a:solidFill>
                  <a:srgbClr val="0000FF"/>
                </a:solidFill>
              </a:rPr>
              <a:t>How </a:t>
            </a:r>
            <a:r>
              <a:rPr lang="en-US" sz="3600" dirty="0">
                <a:solidFill>
                  <a:srgbClr val="0000FF"/>
                </a:solidFill>
              </a:rPr>
              <a:t>i</a:t>
            </a:r>
            <a:r>
              <a:rPr lang="en-US" sz="3600" dirty="0" smtClean="0">
                <a:solidFill>
                  <a:srgbClr val="0000FF"/>
                </a:solidFill>
              </a:rPr>
              <a:t>t works (1 – dimension) </a:t>
            </a:r>
            <a:endParaRPr lang="en-US" sz="3600" dirty="0">
              <a:solidFill>
                <a:srgbClr val="0000FF"/>
              </a:solidFill>
            </a:endParaRPr>
          </a:p>
        </p:txBody>
      </p:sp>
      <p:sp>
        <p:nvSpPr>
          <p:cNvPr id="5" name="Slide Number Placeholder 2"/>
          <p:cNvSpPr>
            <a:spLocks noGrp="1"/>
          </p:cNvSpPr>
          <p:nvPr>
            <p:ph type="sldNum" sz="quarter" idx="11"/>
          </p:nvPr>
        </p:nvSpPr>
        <p:spPr>
          <a:xfrm>
            <a:off x="6553200" y="6356350"/>
            <a:ext cx="2133600" cy="365125"/>
          </a:xfrm>
        </p:spPr>
        <p:txBody>
          <a:bodyPr/>
          <a:lstStyle/>
          <a:p>
            <a:fld id="{02C64EA7-9EC6-9F40-BC1D-0D7495423588}" type="slidenum">
              <a:rPr lang="en-US" smtClean="0"/>
              <a:t>9</a:t>
            </a:fld>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5838" y="163571"/>
            <a:ext cx="1807614" cy="1203885"/>
          </a:xfrm>
          <a:prstGeom prst="rect">
            <a:avLst/>
          </a:prstGeom>
        </p:spPr>
      </p:pic>
      <p:sp>
        <p:nvSpPr>
          <p:cNvPr id="8" name="TextBox 7"/>
          <p:cNvSpPr txBox="1"/>
          <p:nvPr/>
        </p:nvSpPr>
        <p:spPr>
          <a:xfrm>
            <a:off x="341955" y="1931148"/>
            <a:ext cx="8334670" cy="4739760"/>
          </a:xfrm>
          <a:prstGeom prst="rect">
            <a:avLst/>
          </a:prstGeom>
          <a:noFill/>
        </p:spPr>
        <p:txBody>
          <a:bodyPr wrap="square" rtlCol="0">
            <a:spAutoFit/>
          </a:bodyPr>
          <a:lstStyle/>
          <a:p>
            <a:pPr algn="just"/>
            <a:endParaRPr lang="en-US" dirty="0" smtClean="0"/>
          </a:p>
          <a:p>
            <a:pPr algn="just"/>
            <a:endParaRPr lang="en-US" dirty="0"/>
          </a:p>
          <a:p>
            <a:pPr algn="just"/>
            <a:r>
              <a:rPr lang="en-US" sz="2400" b="1" dirty="0" smtClean="0">
                <a:solidFill>
                  <a:srgbClr val="FF0000"/>
                </a:solidFill>
              </a:rPr>
              <a:t>We must know (and invert) the “</a:t>
            </a:r>
            <a:r>
              <a:rPr lang="en-US" sz="2400" b="1" dirty="0" err="1" smtClean="0">
                <a:solidFill>
                  <a:srgbClr val="FF0000"/>
                </a:solidFill>
              </a:rPr>
              <a:t>susceptivity</a:t>
            </a:r>
            <a:r>
              <a:rPr lang="en-US" sz="2400" b="1" dirty="0" smtClean="0">
                <a:solidFill>
                  <a:srgbClr val="FF0000"/>
                </a:solidFill>
              </a:rPr>
              <a:t>” x</a:t>
            </a:r>
            <a:r>
              <a:rPr lang="en-US" sz="2400" b="1" baseline="-25000" dirty="0" smtClean="0">
                <a:solidFill>
                  <a:srgbClr val="FF0000"/>
                </a:solidFill>
              </a:rPr>
              <a:t>0</a:t>
            </a:r>
            <a:r>
              <a:rPr lang="en-US" sz="2400" b="1" dirty="0" smtClean="0">
                <a:solidFill>
                  <a:srgbClr val="FF0000"/>
                </a:solidFill>
              </a:rPr>
              <a:t>(SS)!!! </a:t>
            </a:r>
          </a:p>
          <a:p>
            <a:pPr algn="just"/>
            <a:r>
              <a:rPr lang="en-US" sz="2400" b="1" dirty="0" smtClean="0">
                <a:solidFill>
                  <a:srgbClr val="FF0000"/>
                </a:solidFill>
              </a:rPr>
              <a:t>We can use MC to study this (see later). </a:t>
            </a:r>
          </a:p>
          <a:p>
            <a:pPr algn="just"/>
            <a:r>
              <a:rPr lang="en-US" sz="2400" b="1" dirty="0" smtClean="0">
                <a:solidFill>
                  <a:srgbClr val="FF0000"/>
                </a:solidFill>
              </a:rPr>
              <a:t>Lower computational cost</a:t>
            </a:r>
          </a:p>
          <a:p>
            <a:pPr algn="just"/>
            <a:endParaRPr lang="en-US" dirty="0"/>
          </a:p>
          <a:p>
            <a:pPr algn="just"/>
            <a:endParaRPr lang="en-US" dirty="0"/>
          </a:p>
          <a:p>
            <a:pPr algn="just"/>
            <a:r>
              <a:rPr lang="en-US" dirty="0" smtClean="0"/>
              <a:t>EXAMPLE: a (very) simplified “transport code”, a random path generator ruled by two constant parameters describing the relative probability of absorption (</a:t>
            </a:r>
            <a:r>
              <a:rPr lang="en-US" dirty="0" smtClean="0">
                <a:latin typeface="Symbol" charset="2"/>
                <a:cs typeface="Symbol" charset="2"/>
              </a:rPr>
              <a:t>S</a:t>
            </a:r>
            <a:r>
              <a:rPr lang="en-US" baseline="-25000" dirty="0" smtClean="0">
                <a:latin typeface="+mn-lt"/>
                <a:cs typeface="Symbol" charset="2"/>
              </a:rPr>
              <a:t>A</a:t>
            </a:r>
            <a:r>
              <a:rPr lang="en-US" dirty="0" smtClean="0">
                <a:latin typeface="+mn-lt"/>
                <a:cs typeface="Symbol" charset="2"/>
              </a:rPr>
              <a:t>)</a:t>
            </a:r>
            <a:r>
              <a:rPr lang="en-US" dirty="0" smtClean="0"/>
              <a:t> and scattering processes </a:t>
            </a:r>
            <a:r>
              <a:rPr lang="en-US" dirty="0"/>
              <a:t>(</a:t>
            </a:r>
            <a:r>
              <a:rPr lang="en-US" dirty="0" smtClean="0">
                <a:latin typeface="Symbol" charset="2"/>
                <a:cs typeface="Symbol" charset="2"/>
              </a:rPr>
              <a:t>S</a:t>
            </a:r>
            <a:r>
              <a:rPr lang="en-US" baseline="-25000" dirty="0">
                <a:cs typeface="Symbol" charset="2"/>
              </a:rPr>
              <a:t>S</a:t>
            </a:r>
            <a:r>
              <a:rPr lang="en-US" dirty="0" smtClean="0">
                <a:cs typeface="Symbol" charset="2"/>
              </a:rPr>
              <a:t>)</a:t>
            </a:r>
            <a:r>
              <a:rPr lang="en-US" dirty="0" smtClean="0"/>
              <a:t>, sampling an observable – track-length in this case.</a:t>
            </a:r>
          </a:p>
          <a:p>
            <a:pPr algn="just"/>
            <a:endParaRPr lang="en-US" dirty="0"/>
          </a:p>
          <a:p>
            <a:pPr algn="just"/>
            <a:r>
              <a:rPr lang="en-US" sz="1600" i="1" dirty="0" smtClean="0">
                <a:solidFill>
                  <a:srgbClr val="008000"/>
                </a:solidFill>
              </a:rPr>
              <a:t>(by the way, this simulates the propagation of neutral particles in an uniform medium with constant scattering and absorption cross-sections and isotropic scattering)</a:t>
            </a:r>
          </a:p>
          <a:p>
            <a:pPr algn="just"/>
            <a:endParaRPr lang="en-US" dirty="0"/>
          </a:p>
          <a:p>
            <a:pPr algn="just"/>
            <a:r>
              <a:rPr lang="en-US" dirty="0" smtClean="0"/>
              <a:t>If </a:t>
            </a:r>
            <a:r>
              <a:rPr lang="en-US" dirty="0" smtClean="0">
                <a:latin typeface="Symbol" charset="2"/>
                <a:cs typeface="Symbol" charset="2"/>
              </a:rPr>
              <a:t>S</a:t>
            </a:r>
            <a:r>
              <a:rPr lang="en-US" baseline="-25000" dirty="0" smtClean="0">
                <a:cs typeface="Symbol" charset="2"/>
              </a:rPr>
              <a:t>S</a:t>
            </a:r>
            <a:r>
              <a:rPr lang="en-US" dirty="0" smtClean="0">
                <a:cs typeface="Symbol" charset="2"/>
              </a:rPr>
              <a:t> is affected by some uncertainty, say </a:t>
            </a:r>
            <a:r>
              <a:rPr lang="en-US" dirty="0" smtClean="0">
                <a:latin typeface="Symbol" charset="2"/>
                <a:cs typeface="Symbol" charset="2"/>
              </a:rPr>
              <a:t>S</a:t>
            </a:r>
            <a:r>
              <a:rPr lang="en-US" baseline="-25000" dirty="0" smtClean="0">
                <a:cs typeface="Symbol" charset="2"/>
              </a:rPr>
              <a:t>S, min</a:t>
            </a:r>
            <a:r>
              <a:rPr lang="en-US" dirty="0" smtClean="0">
                <a:cs typeface="Symbol" charset="2"/>
              </a:rPr>
              <a:t>&lt; </a:t>
            </a:r>
            <a:r>
              <a:rPr lang="en-US" dirty="0" smtClean="0">
                <a:latin typeface="Symbol" charset="2"/>
                <a:cs typeface="Symbol" charset="2"/>
              </a:rPr>
              <a:t>S</a:t>
            </a:r>
            <a:r>
              <a:rPr lang="en-US" baseline="-25000" dirty="0" smtClean="0">
                <a:cs typeface="Symbol" charset="2"/>
              </a:rPr>
              <a:t>S</a:t>
            </a:r>
            <a:r>
              <a:rPr lang="en-US" dirty="0" smtClean="0">
                <a:cs typeface="Symbol" charset="2"/>
              </a:rPr>
              <a:t> &lt; </a:t>
            </a:r>
            <a:r>
              <a:rPr lang="en-US" dirty="0" smtClean="0">
                <a:latin typeface="Symbol" charset="2"/>
                <a:cs typeface="Symbol" charset="2"/>
              </a:rPr>
              <a:t>S</a:t>
            </a:r>
            <a:r>
              <a:rPr lang="en-US" baseline="-25000" dirty="0" smtClean="0">
                <a:cs typeface="Symbol" charset="2"/>
              </a:rPr>
              <a:t>S, max</a:t>
            </a:r>
            <a:r>
              <a:rPr lang="en-US" dirty="0" smtClean="0">
                <a:cs typeface="Symbol" charset="2"/>
              </a:rPr>
              <a:t> we run many simulations varying its value with some known probability (for instance flat)</a:t>
            </a:r>
            <a:endParaRPr lang="en-US" dirty="0" smtClean="0"/>
          </a:p>
        </p:txBody>
      </p:sp>
      <p:graphicFrame>
        <p:nvGraphicFramePr>
          <p:cNvPr id="9" name="Object 8"/>
          <p:cNvGraphicFramePr>
            <a:graphicFrameLocks noChangeAspect="1"/>
          </p:cNvGraphicFramePr>
          <p:nvPr>
            <p:extLst>
              <p:ext uri="{D42A27DB-BD31-4B8C-83A1-F6EECF244321}">
                <p14:modId xmlns:p14="http://schemas.microsoft.com/office/powerpoint/2010/main" val="3426446626"/>
              </p:ext>
            </p:extLst>
          </p:nvPr>
        </p:nvGraphicFramePr>
        <p:xfrm>
          <a:off x="1281834" y="1525588"/>
          <a:ext cx="5876925" cy="977900"/>
        </p:xfrm>
        <a:graphic>
          <a:graphicData uri="http://schemas.openxmlformats.org/presentationml/2006/ole">
            <mc:AlternateContent xmlns:mc="http://schemas.openxmlformats.org/markup-compatibility/2006">
              <mc:Choice xmlns:v="urn:schemas-microsoft-com:vml" Requires="v">
                <p:oleObj spid="_x0000_s2054" name="Equation" r:id="rId4" imgW="3048000" imgH="508000" progId="Equation.3">
                  <p:embed/>
                </p:oleObj>
              </mc:Choice>
              <mc:Fallback>
                <p:oleObj name="Equation" r:id="rId4" imgW="3048000" imgH="508000" progId="Equation.3">
                  <p:embed/>
                  <p:pic>
                    <p:nvPicPr>
                      <p:cNvPr id="0" name=""/>
                      <p:cNvPicPr/>
                      <p:nvPr/>
                    </p:nvPicPr>
                    <p:blipFill>
                      <a:blip r:embed="rId5"/>
                      <a:stretch>
                        <a:fillRect/>
                      </a:stretch>
                    </p:blipFill>
                    <p:spPr>
                      <a:xfrm>
                        <a:off x="1281834" y="1525588"/>
                        <a:ext cx="5876925" cy="977900"/>
                      </a:xfrm>
                      <a:prstGeom prst="rect">
                        <a:avLst/>
                      </a:prstGeom>
                    </p:spPr>
                  </p:pic>
                </p:oleObj>
              </mc:Fallback>
            </mc:AlternateContent>
          </a:graphicData>
        </a:graphic>
      </p:graphicFrame>
    </p:spTree>
    <p:extLst>
      <p:ext uri="{BB962C8B-B14F-4D97-AF65-F5344CB8AC3E}">
        <p14:creationId xmlns:p14="http://schemas.microsoft.com/office/powerpoint/2010/main" val="12078497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133</TotalTime>
  <Words>1782</Words>
  <Application>Microsoft Macintosh PowerPoint</Application>
  <PresentationFormat>On-screen Show (4:3)</PresentationFormat>
  <Paragraphs>220</Paragraphs>
  <Slides>18</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18</vt:i4>
      </vt:variant>
    </vt:vector>
  </HeadingPairs>
  <TitlesOfParts>
    <vt:vector size="21" baseType="lpstr">
      <vt:lpstr>Office Theme</vt:lpstr>
      <vt:lpstr>Equation</vt:lpstr>
      <vt:lpstr>Microsoft Equation</vt:lpstr>
      <vt:lpstr>Uncertainty quantification in generic Monte Carlo Simulation: a mathematical framework</vt:lpstr>
      <vt:lpstr>PowerPoint Presentation</vt:lpstr>
      <vt:lpstr>PowerPoint Presentation</vt:lpstr>
      <vt:lpstr>PowerPoint Presentation</vt:lpstr>
      <vt:lpstr>PowerPoint Presentation</vt:lpstr>
      <vt:lpstr>PowerPoint Presentation</vt:lpstr>
      <vt:lpstr>Sensitivity analysis</vt:lpstr>
      <vt:lpstr>PowerPoint Presentation</vt:lpstr>
      <vt:lpstr>How it works (1 – dimension) </vt:lpstr>
      <vt:lpstr>Disentangling uncertainties</vt:lpstr>
      <vt:lpstr>PowerPoint Presentation</vt:lpstr>
      <vt:lpstr>PowerPoint Presentation</vt:lpstr>
      <vt:lpstr>The task of UQ</vt:lpstr>
      <vt:lpstr>Many parameters problem</vt:lpstr>
      <vt:lpstr>Some remarks</vt:lpstr>
      <vt:lpstr>PowerPoint Presentation</vt:lpstr>
      <vt:lpstr>Current scope of applicability</vt:lpstr>
      <vt:lpstr>Conclusion and outlook</vt:lpstr>
    </vt:vector>
  </TitlesOfParts>
  <Company>I.N.F.N. - Sezione di Genova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Uncertainty quantification in generic Monte Carlo Simulation: a mathematical framework</dc:title>
  <dc:creator>Paolo Saracco</dc:creator>
  <cp:lastModifiedBy>Paolo Saracco</cp:lastModifiedBy>
  <cp:revision>12</cp:revision>
  <dcterms:created xsi:type="dcterms:W3CDTF">2013-11-21T08:59:20Z</dcterms:created>
  <dcterms:modified xsi:type="dcterms:W3CDTF">2013-11-21T11:12:57Z</dcterms:modified>
</cp:coreProperties>
</file>