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1137" r:id="rId2"/>
    <p:sldId id="1072" r:id="rId3"/>
    <p:sldId id="1099" r:id="rId4"/>
    <p:sldId id="1113" r:id="rId5"/>
    <p:sldId id="1092" r:id="rId6"/>
    <p:sldId id="1128" r:id="rId7"/>
    <p:sldId id="1074" r:id="rId8"/>
    <p:sldId id="1107" r:id="rId9"/>
    <p:sldId id="1117" r:id="rId10"/>
    <p:sldId id="1118" r:id="rId11"/>
    <p:sldId id="1070" r:id="rId12"/>
    <p:sldId id="1096" r:id="rId13"/>
    <p:sldId id="1119" r:id="rId14"/>
    <p:sldId id="1106" r:id="rId15"/>
    <p:sldId id="1127" r:id="rId16"/>
    <p:sldId id="1141" r:id="rId17"/>
    <p:sldId id="1156" r:id="rId18"/>
    <p:sldId id="1138" r:id="rId19"/>
    <p:sldId id="1100" r:id="rId20"/>
    <p:sldId id="1131" r:id="rId21"/>
    <p:sldId id="1135" r:id="rId22"/>
    <p:sldId id="1133" r:id="rId23"/>
    <p:sldId id="1142" r:id="rId24"/>
    <p:sldId id="1120" r:id="rId25"/>
    <p:sldId id="1126" r:id="rId26"/>
    <p:sldId id="1154" r:id="rId27"/>
    <p:sldId id="1086" r:id="rId28"/>
    <p:sldId id="1151" r:id="rId29"/>
    <p:sldId id="1153" r:id="rId30"/>
    <p:sldId id="1144" r:id="rId31"/>
    <p:sldId id="1157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00080"/>
    <a:srgbClr val="00FFFF"/>
    <a:srgbClr val="00FF00"/>
    <a:srgbClr val="F76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231" autoAdjust="0"/>
    <p:restoredTop sz="93434" autoAdjust="0"/>
  </p:normalViewPr>
  <p:slideViewPr>
    <p:cSldViewPr>
      <p:cViewPr varScale="1">
        <p:scale>
          <a:sx n="87" d="100"/>
          <a:sy n="87" d="100"/>
        </p:scale>
        <p:origin x="-96" y="-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D96B4-BAC4-5842-83B5-2ECF6C53B7B9}" type="datetimeFigureOut">
              <a:rPr lang="en-US" smtClean="0"/>
              <a:t>12/13/2013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B2D2C-CD4A-F548-B52F-BDD899420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986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C51F9-430A-184A-A4A3-DF39AB381A88}" type="datetimeFigureOut">
              <a:rPr lang="en-US" smtClean="0"/>
              <a:t>12/13/2013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28C62-F0C2-9645-A5FA-46E4D2B40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93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AD6303-483E-4F73-970E-23D073AC6556}" type="slidenum">
              <a:rPr lang="en-US" smtClean="0">
                <a:latin typeface="Times New Roman" pitchFamily="18" charset="0"/>
              </a:rPr>
              <a:pPr/>
              <a:t>8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750C04-8566-1D4C-99ED-1EF4A4F20A5A}" type="slidenum">
              <a:rPr lang="en-US"/>
              <a:pPr/>
              <a:t>19</a:t>
            </a:fld>
            <a:endParaRPr lang="en-US"/>
          </a:p>
        </p:txBody>
      </p:sp>
      <p:sp>
        <p:nvSpPr>
          <p:cNvPr id="31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801688"/>
            <a:ext cx="4268787" cy="3200400"/>
          </a:xfrm>
          <a:ln cap="flat"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9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73" y="4255943"/>
            <a:ext cx="5029847" cy="3847982"/>
          </a:xfrm>
          <a:ln/>
        </p:spPr>
        <p:txBody>
          <a:bodyPr lIns="92071" tIns="46037" rIns="92071" bIns="46037"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98ACE-4E45-4CE4-9C47-D65FD9531FA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8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43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2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04559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29-10-13</a:t>
            </a:r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Post LS1 schedule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215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90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6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70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0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8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2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02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5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>
                <a:lumMod val="92000"/>
              </a:srgbClr>
            </a:gs>
            <a:gs pos="13000">
              <a:schemeClr val="bg1">
                <a:lumMod val="75000"/>
              </a:schemeClr>
            </a:gs>
            <a:gs pos="21001">
              <a:schemeClr val="bg1">
                <a:lumMod val="85000"/>
              </a:schemeClr>
            </a:gs>
            <a:gs pos="63000">
              <a:srgbClr val="FFFFFF"/>
            </a:gs>
            <a:gs pos="68000">
              <a:schemeClr val="bg1">
                <a:lumMod val="74000"/>
              </a:schemeClr>
            </a:gs>
            <a:gs pos="82001">
              <a:schemeClr val="bg1">
                <a:lumMod val="87000"/>
              </a:schemeClr>
            </a:gs>
            <a:gs pos="100000">
              <a:srgbClr val="EAEAEA">
                <a:lumMod val="7000"/>
                <a:lumOff val="93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5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0.jpeg"/><Relationship Id="rId11" Type="http://schemas.openxmlformats.org/officeDocument/2006/relationships/image" Target="../media/image45.png"/><Relationship Id="rId5" Type="http://schemas.openxmlformats.org/officeDocument/2006/relationships/image" Target="../media/image39.emf"/><Relationship Id="rId10" Type="http://schemas.openxmlformats.org/officeDocument/2006/relationships/image" Target="../media/image44.png"/><Relationship Id="rId4" Type="http://schemas.openxmlformats.org/officeDocument/2006/relationships/oleObject" Target="../embeddings/Microsoft_Excel_97-2003_Worksheet1.xls"/><Relationship Id="rId9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7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6.e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038600" y="76200"/>
            <a:ext cx="5029200" cy="1924050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</a:rPr>
              <a:t>Steve Myers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The 1980s and 1990s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 LEP and LEP2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 rot="20286377">
            <a:off x="3861448" y="2998878"/>
            <a:ext cx="4876800" cy="1219200"/>
          </a:xfrm>
          <a:prstGeom prst="round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Stencil"/>
                <a:cs typeface="Copperplate Gothic Bold"/>
              </a:rPr>
              <a:t>THE TRUE STORY</a:t>
            </a:r>
          </a:p>
        </p:txBody>
      </p:sp>
    </p:spTree>
    <p:extLst>
      <p:ext uri="{BB962C8B-B14F-4D97-AF65-F5344CB8AC3E}">
        <p14:creationId xmlns:p14="http://schemas.microsoft.com/office/powerpoint/2010/main" val="2707736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87"/>
            <a:ext cx="4646662" cy="685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2227" y="31409"/>
            <a:ext cx="48317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729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9144000" cy="645713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689" y="59436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F</a:t>
            </a:r>
            <a:r>
              <a:rPr lang="en-US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irst Chamonix 1991</a:t>
            </a:r>
            <a:endParaRPr lang="en-US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2" name="Picture 1" descr="Screen Shot 2013-12-03 at 5.43.2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2" y="838200"/>
            <a:ext cx="9144000" cy="5047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90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200"/>
            <a:ext cx="9144000" cy="5938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7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1992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2895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typical robust style Steve had pushed for the so-called  super optics at Chamonix…</a:t>
            </a:r>
          </a:p>
          <a:p>
            <a:pPr lvl="1"/>
            <a:r>
              <a:rPr lang="en-US" dirty="0" smtClean="0"/>
              <a:t>90</a:t>
            </a:r>
            <a:r>
              <a:rPr lang="en-US" baseline="30000" dirty="0" smtClean="0"/>
              <a:t>0</a:t>
            </a:r>
            <a:r>
              <a:rPr lang="en-US" dirty="0"/>
              <a:t>/90</a:t>
            </a:r>
            <a:r>
              <a:rPr lang="en-US" baseline="30000" dirty="0"/>
              <a:t>0</a:t>
            </a:r>
            <a:r>
              <a:rPr lang="en-US" dirty="0"/>
              <a:t> phase </a:t>
            </a:r>
            <a:r>
              <a:rPr lang="en-US" dirty="0" smtClean="0"/>
              <a:t>advance </a:t>
            </a:r>
          </a:p>
          <a:p>
            <a:r>
              <a:rPr lang="en-US" dirty="0" smtClean="0"/>
              <a:t>We also tried combined ramp and squeeze</a:t>
            </a:r>
          </a:p>
          <a:p>
            <a:r>
              <a:rPr lang="en-US" dirty="0" smtClean="0"/>
              <a:t>And the release of a completely new high level software system…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" y="5257800"/>
            <a:ext cx="9144000" cy="914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71600" y="4267200"/>
            <a:ext cx="655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It was a rather difficult start-up…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658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3400"/>
            <a:ext cx="9144000" cy="49133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5562600"/>
            <a:ext cx="6527800" cy="444500"/>
          </a:xfrm>
          <a:prstGeom prst="rect">
            <a:avLst/>
          </a:prstGeom>
        </p:spPr>
      </p:pic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876800" y="939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rgbClr val="CC00CC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b="1">
                <a:solidFill>
                  <a:schemeClr val="accent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0066FF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buFontTx/>
              <a:buNone/>
            </a:pPr>
            <a:r>
              <a:rPr lang="en-US" altLang="en-US" dirty="0"/>
              <a:t>Pretzel commissioned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8800" y="6172200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Steve – project leader of the “crash pretzel scheme”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62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57200" y="381000"/>
            <a:ext cx="3200400" cy="2362200"/>
            <a:chOff x="457200" y="381000"/>
            <a:chExt cx="3200400" cy="2362200"/>
          </a:xfrm>
        </p:grpSpPr>
        <p:sp>
          <p:nvSpPr>
            <p:cNvPr id="2" name="Rounded Rectangle 1"/>
            <p:cNvSpPr/>
            <p:nvPr/>
          </p:nvSpPr>
          <p:spPr>
            <a:xfrm>
              <a:off x="457200" y="381000"/>
              <a:ext cx="3200400" cy="23622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r>
                <a:rPr lang="en-US" altLang="en-US" sz="2400" dirty="0"/>
                <a:t>1993: </a:t>
              </a:r>
            </a:p>
            <a:p>
              <a:pPr lvl="1"/>
              <a:r>
                <a:rPr lang="en-US" altLang="en-US" sz="2000" dirty="0"/>
                <a:t>Pretzel</a:t>
              </a:r>
            </a:p>
            <a:p>
              <a:pPr lvl="1"/>
              <a:r>
                <a:rPr lang="en-US" altLang="en-US" sz="2000" dirty="0"/>
                <a:t>90/60</a:t>
              </a:r>
            </a:p>
            <a:p>
              <a:pPr lvl="1"/>
              <a:r>
                <a:rPr lang="en-US" altLang="en-US" sz="2000" dirty="0" smtClean="0"/>
                <a:t>Design </a:t>
              </a:r>
              <a:r>
                <a:rPr lang="en-US" altLang="en-US" sz="2000" dirty="0"/>
                <a:t>luminosity </a:t>
              </a:r>
            </a:p>
            <a:p>
              <a:pPr lvl="1"/>
              <a:r>
                <a:rPr lang="en-US" altLang="en-US" sz="2000" dirty="0"/>
                <a:t>Energy </a:t>
              </a:r>
              <a:r>
                <a:rPr lang="en-US" altLang="en-US" sz="2000" dirty="0" smtClean="0"/>
                <a:t>scans</a:t>
              </a:r>
              <a:endParaRPr lang="en-US" altLang="en-US" sz="2000" dirty="0"/>
            </a:p>
            <a:p>
              <a:pPr algn="ctr"/>
              <a:endParaRPr lang="en-US" dirty="0" smtClean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2209800" y="533400"/>
              <a:ext cx="105644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400" b="1" dirty="0">
                  <a:solidFill>
                    <a:srgbClr val="FFFF00"/>
                  </a:solidFill>
                </a:rPr>
                <a:t>40 pb</a:t>
              </a:r>
              <a:r>
                <a:rPr lang="en-US" altLang="en-US" sz="2400" b="1" baseline="30000" dirty="0">
                  <a:solidFill>
                    <a:srgbClr val="FFFF00"/>
                  </a:solidFill>
                </a:rPr>
                <a:t>-1</a:t>
              </a:r>
              <a:endParaRPr lang="en-US" altLang="en-US" sz="24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514600" y="2209800"/>
            <a:ext cx="5867400" cy="2362200"/>
            <a:chOff x="2590800" y="2438400"/>
            <a:chExt cx="5867400" cy="2362200"/>
          </a:xfrm>
        </p:grpSpPr>
        <p:sp>
          <p:nvSpPr>
            <p:cNvPr id="4" name="Rounded Rectangle 3"/>
            <p:cNvSpPr/>
            <p:nvPr/>
          </p:nvSpPr>
          <p:spPr>
            <a:xfrm>
              <a:off x="2590800" y="2438400"/>
              <a:ext cx="3429000" cy="23622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r>
                <a:rPr lang="en-US" altLang="en-US" sz="2400" dirty="0" smtClean="0"/>
                <a:t>1994: </a:t>
              </a:r>
            </a:p>
            <a:p>
              <a:pPr lvl="1"/>
              <a:r>
                <a:rPr lang="en-US" altLang="en-US" sz="2000" dirty="0"/>
                <a:t>Pretzel</a:t>
              </a:r>
            </a:p>
            <a:p>
              <a:pPr lvl="1"/>
              <a:r>
                <a:rPr lang="en-US" altLang="en-US" sz="2000" dirty="0" smtClean="0"/>
                <a:t>Tune shift </a:t>
              </a:r>
              <a:r>
                <a:rPr lang="en-US" altLang="en-US" sz="2000" dirty="0"/>
                <a:t>~ 0.047</a:t>
              </a:r>
            </a:p>
            <a:p>
              <a:pPr lvl="1"/>
              <a:r>
                <a:rPr lang="en-US" altLang="en-US" sz="2000" dirty="0"/>
                <a:t>Bunch trains MD</a:t>
              </a:r>
            </a:p>
            <a:p>
              <a:pPr lvl="1"/>
              <a:r>
                <a:rPr lang="en-US" altLang="en-US" sz="2000" dirty="0"/>
                <a:t>108/60 MD</a:t>
              </a:r>
            </a:p>
            <a:p>
              <a:pPr lvl="1"/>
              <a:r>
                <a:rPr lang="en-US" altLang="en-US" sz="2000" dirty="0"/>
                <a:t>Synchrotron </a:t>
              </a:r>
              <a:r>
                <a:rPr lang="en-US" altLang="en-US" sz="2000" dirty="0" smtClean="0"/>
                <a:t>inje</a:t>
              </a:r>
              <a:r>
                <a:rPr lang="en-US" altLang="en-US" dirty="0" smtClean="0"/>
                <a:t>ction</a:t>
              </a:r>
              <a:endParaRPr lang="en-US" altLang="en-US" sz="24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648200" y="2667000"/>
              <a:ext cx="115018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400" b="1" dirty="0">
                  <a:solidFill>
                    <a:srgbClr val="FFFF00"/>
                  </a:solidFill>
                </a:rPr>
                <a:t>64.5</a:t>
              </a:r>
              <a:r>
                <a:rPr lang="en-US" altLang="en-US" b="1" dirty="0">
                  <a:solidFill>
                    <a:srgbClr val="FFFF00"/>
                  </a:solidFill>
                </a:rPr>
                <a:t> pb</a:t>
              </a:r>
              <a:r>
                <a:rPr lang="en-US" altLang="en-US" b="1" baseline="30000" dirty="0">
                  <a:solidFill>
                    <a:srgbClr val="FFFF00"/>
                  </a:solidFill>
                </a:rPr>
                <a:t>-1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096000" y="2971800"/>
              <a:ext cx="2362200" cy="9233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en-US" dirty="0"/>
                <a:t>Things were starting to look good, so the obvious thing was </a:t>
              </a:r>
              <a:r>
                <a:rPr lang="en-US" altLang="en-US" dirty="0" smtClean="0"/>
                <a:t>to…</a:t>
              </a:r>
              <a:endParaRPr lang="en-US" altLang="en-US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57200" y="4419600"/>
            <a:ext cx="8534400" cy="2362200"/>
            <a:chOff x="472141" y="4419600"/>
            <a:chExt cx="8367059" cy="2362200"/>
          </a:xfrm>
        </p:grpSpPr>
        <p:sp>
          <p:nvSpPr>
            <p:cNvPr id="7" name="Rounded Rectangle 6"/>
            <p:cNvSpPr/>
            <p:nvPr/>
          </p:nvSpPr>
          <p:spPr>
            <a:xfrm>
              <a:off x="4058023" y="4419600"/>
              <a:ext cx="4781177" cy="23622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r>
                <a:rPr lang="en-US" altLang="en-US" sz="2400" dirty="0" smtClean="0"/>
                <a:t>1995: </a:t>
              </a:r>
            </a:p>
            <a:p>
              <a:pPr lvl="1"/>
              <a:r>
                <a:rPr lang="en-US" altLang="en-US" sz="2000" dirty="0" smtClean="0"/>
                <a:t>22 </a:t>
              </a:r>
              <a:r>
                <a:rPr lang="en-US" altLang="en-US" sz="2000" dirty="0" err="1"/>
                <a:t>GeV</a:t>
              </a:r>
              <a:r>
                <a:rPr lang="en-US" altLang="en-US" sz="2000" dirty="0"/>
                <a:t> injection</a:t>
              </a:r>
            </a:p>
            <a:p>
              <a:pPr lvl="1"/>
              <a:r>
                <a:rPr lang="en-US" altLang="en-US" sz="2000" dirty="0" smtClean="0"/>
                <a:t>Bunch trains </a:t>
              </a:r>
              <a:r>
                <a:rPr lang="en-US" altLang="en-US" sz="2000" dirty="0"/>
                <a:t>of 2, of 3, of 4, of 3</a:t>
              </a:r>
            </a:p>
            <a:p>
              <a:pPr lvl="1"/>
              <a:r>
                <a:rPr lang="en-US" altLang="en-US" sz="2000" dirty="0" smtClean="0"/>
                <a:t>108</a:t>
              </a:r>
              <a:r>
                <a:rPr lang="en-US" altLang="en-US" sz="2000" dirty="0"/>
                <a:t>/60 and 108/90 tests</a:t>
              </a:r>
            </a:p>
            <a:p>
              <a:pPr lvl="1"/>
              <a:r>
                <a:rPr lang="en-US" altLang="en-US" sz="2000" dirty="0" smtClean="0"/>
                <a:t>Oct/Nov: Physics </a:t>
              </a:r>
              <a:r>
                <a:rPr lang="en-US" altLang="en-US" sz="2000" dirty="0"/>
                <a:t>at </a:t>
              </a:r>
              <a:r>
                <a:rPr lang="en-US" altLang="en-US" sz="2000" dirty="0" smtClean="0"/>
                <a:t>65, 68 and 70 </a:t>
              </a:r>
              <a:r>
                <a:rPr lang="en-US" altLang="en-US" sz="2000" dirty="0" err="1" smtClean="0"/>
                <a:t>GeV</a:t>
              </a:r>
              <a:endParaRPr lang="en-US" altLang="en-US" sz="2000" dirty="0"/>
            </a:p>
            <a:p>
              <a:pPr algn="ctr"/>
              <a:endParaRPr lang="en-US" dirty="0" smtClean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72141" y="5486400"/>
              <a:ext cx="327660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en-US" dirty="0" smtClean="0"/>
                <a:t>..</a:t>
              </a:r>
              <a:r>
                <a:rPr lang="en-US" altLang="en-US" dirty="0"/>
                <a:t>.was to </a:t>
              </a:r>
              <a:r>
                <a:rPr lang="en-US" altLang="en-US" dirty="0" smtClean="0"/>
                <a:t>switch </a:t>
              </a:r>
              <a:r>
                <a:rPr lang="en-US" altLang="en-US" dirty="0"/>
                <a:t>to bunch </a:t>
              </a:r>
              <a:r>
                <a:rPr lang="en-US" altLang="en-US" dirty="0" smtClean="0"/>
                <a:t>trains</a:t>
              </a:r>
              <a:endParaRPr lang="en-US" alt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467600" y="4495800"/>
              <a:ext cx="129013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400" b="1" dirty="0">
                  <a:solidFill>
                    <a:srgbClr val="FFFF00"/>
                  </a:solidFill>
                </a:rPr>
                <a:t>46.1 pb</a:t>
              </a:r>
              <a:r>
                <a:rPr lang="en-US" altLang="en-US" sz="2400" b="1" baseline="30000" dirty="0">
                  <a:solidFill>
                    <a:srgbClr val="FFFF00"/>
                  </a:solidFill>
                </a:rPr>
                <a:t>-1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105400" y="533400"/>
            <a:ext cx="358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Z</a:t>
            </a:r>
            <a:r>
              <a:rPr lang="en-US" sz="4000" baseline="30000" dirty="0" smtClean="0"/>
              <a:t>0</a:t>
            </a:r>
            <a:r>
              <a:rPr lang="en-US" sz="4000" dirty="0" smtClean="0"/>
              <a:t> production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13889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52400"/>
            <a:ext cx="7001034" cy="4509833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5105400"/>
            <a:ext cx="8458200" cy="1371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Steve took over project leadership in </a:t>
            </a:r>
            <a:r>
              <a:rPr lang="en-US" dirty="0" smtClean="0"/>
              <a:t>1996</a:t>
            </a:r>
          </a:p>
          <a:p>
            <a:r>
              <a:rPr lang="en-US" dirty="0" smtClean="0"/>
              <a:t>Key driver was the superconducting RF system…</a:t>
            </a:r>
          </a:p>
        </p:txBody>
      </p:sp>
    </p:spTree>
    <p:extLst>
      <p:ext uri="{BB962C8B-B14F-4D97-AF65-F5344CB8AC3E}">
        <p14:creationId xmlns:p14="http://schemas.microsoft.com/office/powerpoint/2010/main" val="85206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93F26-BD45-469C-B818-AD835635607B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369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LEP 2</a:t>
            </a:r>
            <a:endParaRPr lang="en-US" altLang="en-US" dirty="0"/>
          </a:p>
        </p:txBody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870857"/>
            <a:ext cx="7772400" cy="1600200"/>
          </a:xfrm>
        </p:spPr>
        <p:txBody>
          <a:bodyPr>
            <a:normAutofit fontScale="77500" lnSpcReduction="20000"/>
          </a:bodyPr>
          <a:lstStyle/>
          <a:p>
            <a:r>
              <a:rPr lang="en-US" altLang="en-US" dirty="0"/>
              <a:t>Going above the W pair threshold was always foreseen</a:t>
            </a:r>
          </a:p>
          <a:p>
            <a:r>
              <a:rPr lang="en-US" altLang="en-US" dirty="0"/>
              <a:t>Development of superconducting RF technology</a:t>
            </a:r>
          </a:p>
          <a:p>
            <a:r>
              <a:rPr lang="en-US" altLang="en-US" dirty="0"/>
              <a:t>Industrial production &amp; numerous technical problems overcome</a:t>
            </a:r>
          </a:p>
          <a:p>
            <a:endParaRPr lang="en-US" altLang="en-US" dirty="0"/>
          </a:p>
        </p:txBody>
      </p:sp>
      <p:sp>
        <p:nvSpPr>
          <p:cNvPr id="369668" name="Text Box 4"/>
          <p:cNvSpPr txBox="1">
            <a:spLocks noChangeArrowheads="1"/>
          </p:cNvSpPr>
          <p:nvPr/>
        </p:nvSpPr>
        <p:spPr bwMode="auto">
          <a:xfrm>
            <a:off x="1447800" y="2971800"/>
            <a:ext cx="622935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>
                <a:solidFill>
                  <a:srgbClr val="574FFD"/>
                </a:solidFill>
                <a:latin typeface="Bloodgutter 99" pitchFamily="2" charset="0"/>
              </a:rPr>
              <a:t> </a:t>
            </a:r>
            <a:r>
              <a:rPr lang="en-US" altLang="en-US" b="1" dirty="0">
                <a:solidFill>
                  <a:srgbClr val="574FFD"/>
                </a:solidFill>
              </a:rPr>
              <a:t>Chris Llewellyn Smith in 1995:</a:t>
            </a:r>
          </a:p>
          <a:p>
            <a:pPr>
              <a:buFontTx/>
              <a:buChar char="•"/>
            </a:pPr>
            <a:r>
              <a:rPr lang="en-US" altLang="en-US" b="1" dirty="0"/>
              <a:t> LEP extension in 1999 and </a:t>
            </a:r>
            <a:r>
              <a:rPr lang="en-US" altLang="en-US" b="1" dirty="0" smtClean="0"/>
              <a:t>2000;</a:t>
            </a:r>
            <a:endParaRPr lang="en-US" altLang="en-US" b="1" dirty="0">
              <a:solidFill>
                <a:srgbClr val="F88800"/>
              </a:solidFill>
            </a:endParaRPr>
          </a:p>
          <a:p>
            <a:pPr>
              <a:buFontTx/>
              <a:buChar char="•"/>
            </a:pPr>
            <a:r>
              <a:rPr lang="en-US" altLang="en-US" b="1" dirty="0">
                <a:solidFill>
                  <a:srgbClr val="F88800"/>
                </a:solidFill>
              </a:rPr>
              <a:t> </a:t>
            </a:r>
            <a:r>
              <a:rPr lang="en-US" altLang="en-US" b="1" dirty="0" smtClean="0">
                <a:solidFill>
                  <a:srgbClr val="F88800"/>
                </a:solidFill>
              </a:rPr>
              <a:t>more </a:t>
            </a:r>
            <a:r>
              <a:rPr lang="en-US" altLang="en-US" b="1" dirty="0">
                <a:solidFill>
                  <a:srgbClr val="F88800"/>
                </a:solidFill>
              </a:rPr>
              <a:t>SC cavities to reach 192 </a:t>
            </a:r>
            <a:r>
              <a:rPr lang="en-US" altLang="en-US" b="1" dirty="0" err="1" smtClean="0">
                <a:solidFill>
                  <a:srgbClr val="F88800"/>
                </a:solidFill>
              </a:rPr>
              <a:t>GeV</a:t>
            </a:r>
            <a:r>
              <a:rPr lang="en-US" altLang="en-US" b="1" dirty="0">
                <a:solidFill>
                  <a:srgbClr val="F88800"/>
                </a:solidFill>
              </a:rPr>
              <a:t>;</a:t>
            </a:r>
            <a:endParaRPr lang="en-US" altLang="en-US" b="1" dirty="0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en-US" altLang="en-US" b="1" dirty="0">
                <a:solidFill>
                  <a:srgbClr val="FF0000"/>
                </a:solidFill>
              </a:rPr>
              <a:t> </a:t>
            </a:r>
            <a:r>
              <a:rPr lang="en-US" altLang="en-US" b="1" dirty="0" smtClean="0">
                <a:solidFill>
                  <a:srgbClr val="FF0000"/>
                </a:solidFill>
              </a:rPr>
              <a:t>to </a:t>
            </a:r>
            <a:r>
              <a:rPr lang="en-US" altLang="en-US" b="1" dirty="0">
                <a:solidFill>
                  <a:srgbClr val="FF0000"/>
                </a:solidFill>
              </a:rPr>
              <a:t>maximize the S.M. Higgs discovery reach.</a:t>
            </a:r>
            <a:endParaRPr lang="en-US" altLang="en-US" sz="1800" b="1" dirty="0">
              <a:solidFill>
                <a:srgbClr val="574FFD"/>
              </a:solidFill>
            </a:endParaRPr>
          </a:p>
        </p:txBody>
      </p:sp>
      <p:sp>
        <p:nvSpPr>
          <p:cNvPr id="369669" name="Text Box 5"/>
          <p:cNvSpPr txBox="1">
            <a:spLocks noChangeArrowheads="1"/>
          </p:cNvSpPr>
          <p:nvPr/>
        </p:nvSpPr>
        <p:spPr bwMode="auto">
          <a:xfrm>
            <a:off x="1905000" y="2481943"/>
            <a:ext cx="48768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dirty="0"/>
              <a:t>Money, politics and a </a:t>
            </a:r>
            <a:r>
              <a:rPr lang="en-US" altLang="en-US" dirty="0" smtClean="0"/>
              <a:t>supportive </a:t>
            </a:r>
            <a:r>
              <a:rPr lang="en-US" altLang="en-US" dirty="0"/>
              <a:t>Director General</a:t>
            </a:r>
          </a:p>
        </p:txBody>
      </p:sp>
      <p:sp>
        <p:nvSpPr>
          <p:cNvPr id="369679" name="AutoShape 15"/>
          <p:cNvSpPr>
            <a:spLocks noChangeArrowheads="1"/>
          </p:cNvSpPr>
          <p:nvPr/>
        </p:nvSpPr>
        <p:spPr bwMode="auto">
          <a:xfrm>
            <a:off x="3993329" y="2133600"/>
            <a:ext cx="381000" cy="304800"/>
          </a:xfrm>
          <a:prstGeom prst="downArrow">
            <a:avLst>
              <a:gd name="adj1" fmla="val 50000"/>
              <a:gd name="adj2" fmla="val 4500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5845" y="4230567"/>
            <a:ext cx="3316969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46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8" y="2126032"/>
            <a:ext cx="9144000" cy="4731968"/>
          </a:xfrm>
          <a:prstGeom prst="rect">
            <a:avLst/>
          </a:prstGeom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676400" y="152400"/>
            <a:ext cx="5791200" cy="19050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 smtClean="0"/>
              <a:t>Establish RF system</a:t>
            </a:r>
          </a:p>
          <a:p>
            <a:r>
              <a:rPr lang="en-US" altLang="en-US" dirty="0" smtClean="0"/>
              <a:t>Deliver luminosity above the WW threshold </a:t>
            </a:r>
          </a:p>
          <a:p>
            <a:r>
              <a:rPr lang="en-US" altLang="en-US" dirty="0" smtClean="0">
                <a:solidFill>
                  <a:srgbClr val="FF0000"/>
                </a:solidFill>
              </a:rPr>
              <a:t>Come up with a low emittance optics</a:t>
            </a:r>
          </a:p>
          <a:p>
            <a:endParaRPr lang="en-US" altLang="en-US" dirty="0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8053779" y="685800"/>
            <a:ext cx="10668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2 out </a:t>
            </a:r>
            <a:r>
              <a:rPr lang="en-US" altLang="en-US" dirty="0" smtClean="0"/>
              <a:t>3</a:t>
            </a:r>
            <a:br>
              <a:rPr lang="en-US" altLang="en-US" dirty="0" smtClean="0"/>
            </a:br>
            <a:r>
              <a:rPr lang="en-US" altLang="en-US" dirty="0" err="1" smtClean="0"/>
              <a:t>ain’t</a:t>
            </a:r>
            <a:r>
              <a:rPr lang="en-US" altLang="en-US" dirty="0" smtClean="0"/>
              <a:t> </a:t>
            </a:r>
            <a:r>
              <a:rPr lang="en-US" altLang="en-US" dirty="0"/>
              <a:t>bad</a:t>
            </a:r>
          </a:p>
        </p:txBody>
      </p:sp>
      <p:sp>
        <p:nvSpPr>
          <p:cNvPr id="7" name="AutoShape 8"/>
          <p:cNvSpPr>
            <a:spLocks/>
          </p:cNvSpPr>
          <p:nvPr/>
        </p:nvSpPr>
        <p:spPr bwMode="auto">
          <a:xfrm>
            <a:off x="7772400" y="228600"/>
            <a:ext cx="152400" cy="1600200"/>
          </a:xfrm>
          <a:prstGeom prst="rightBrace">
            <a:avLst>
              <a:gd name="adj1" fmla="val 62500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Rounded Rectangle 8"/>
          <p:cNvSpPr/>
          <p:nvPr/>
        </p:nvSpPr>
        <p:spPr>
          <a:xfrm rot="20286377">
            <a:off x="-104548" y="200607"/>
            <a:ext cx="1593938" cy="564956"/>
          </a:xfrm>
          <a:prstGeom prst="round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Stencil"/>
                <a:cs typeface="Copperplate Gothic Bold"/>
              </a:rPr>
              <a:t>1996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371600" y="3581400"/>
            <a:ext cx="1905000" cy="304800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5949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Autofit/>
          </a:bodyPr>
          <a:lstStyle/>
          <a:p>
            <a:r>
              <a:rPr lang="en-GB" sz="3200" dirty="0" smtClean="0"/>
              <a:t>Refreshing the particles that other beers cannot reach</a:t>
            </a:r>
            <a:endParaRPr lang="en-GB" sz="3200" dirty="0"/>
          </a:p>
        </p:txBody>
      </p:sp>
      <p:grpSp>
        <p:nvGrpSpPr>
          <p:cNvPr id="2" name="Group 1"/>
          <p:cNvGrpSpPr/>
          <p:nvPr/>
        </p:nvGrpSpPr>
        <p:grpSpPr>
          <a:xfrm>
            <a:off x="2895600" y="1371600"/>
            <a:ext cx="3777580" cy="1793874"/>
            <a:chOff x="565820" y="1558926"/>
            <a:chExt cx="8145754" cy="4367213"/>
          </a:xfrm>
        </p:grpSpPr>
        <p:pic>
          <p:nvPicPr>
            <p:cNvPr id="318467" name="Picture 3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820" y="1558926"/>
              <a:ext cx="8145754" cy="4367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318469" name="Line 5"/>
            <p:cNvSpPr>
              <a:spLocks noChangeShapeType="1"/>
            </p:cNvSpPr>
            <p:nvPr/>
          </p:nvSpPr>
          <p:spPr bwMode="auto">
            <a:xfrm flipH="1">
              <a:off x="5197920" y="2647951"/>
              <a:ext cx="257990" cy="8032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18470" name="Picture 6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2079" y="3497263"/>
              <a:ext cx="605397" cy="160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318471" name="Picture 7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6859" y="1592263"/>
              <a:ext cx="1703323" cy="636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533400" y="3276600"/>
            <a:ext cx="8076858" cy="3568494"/>
            <a:chOff x="533400" y="3276600"/>
            <a:chExt cx="8076858" cy="3568494"/>
          </a:xfrm>
        </p:grpSpPr>
        <p:pic>
          <p:nvPicPr>
            <p:cNvPr id="15" name="Picture 14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0200" y="3276600"/>
              <a:ext cx="5912408" cy="297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533400" y="6387894"/>
              <a:ext cx="8076858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2400" dirty="0" smtClean="0"/>
                <a:t>“Unsociable </a:t>
              </a:r>
              <a:r>
                <a:rPr lang="en-GB" sz="2400" dirty="0"/>
                <a:t>sabotage: both bottles were empty!</a:t>
              </a:r>
              <a:r>
                <a:rPr lang="en-GB" sz="2400" dirty="0" smtClean="0"/>
                <a:t>!”</a:t>
              </a:r>
              <a:endParaRPr lang="en-GB" sz="24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781800" y="1905000"/>
            <a:ext cx="762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x2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63243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0111" y="587619"/>
            <a:ext cx="4210819" cy="2750917"/>
            <a:chOff x="180111" y="587619"/>
            <a:chExt cx="4210819" cy="275091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0196952">
              <a:off x="180111" y="587619"/>
              <a:ext cx="3857005" cy="2473753"/>
            </a:xfrm>
            <a:prstGeom prst="rect">
              <a:avLst/>
            </a:prstGeom>
          </p:spPr>
        </p:pic>
        <p:sp>
          <p:nvSpPr>
            <p:cNvPr id="11" name="Rounded Rectangle 10"/>
            <p:cNvSpPr/>
            <p:nvPr/>
          </p:nvSpPr>
          <p:spPr>
            <a:xfrm rot="19772390">
              <a:off x="352330" y="2652736"/>
              <a:ext cx="4038600" cy="685800"/>
            </a:xfrm>
            <a:prstGeom prst="roundRect">
              <a:avLst/>
            </a:prstGeom>
            <a:solidFill>
              <a:schemeClr val="bg1"/>
            </a:solidFill>
            <a:ln w="76200" cmpd="tri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pPr algn="ctr"/>
              <a:r>
                <a:rPr lang="en-US" sz="3600" dirty="0" smtClean="0">
                  <a:solidFill>
                    <a:schemeClr val="tx1"/>
                  </a:solidFill>
                  <a:latin typeface="Stencil"/>
                  <a:cs typeface="Copperplate Gothic Bold"/>
                </a:rPr>
                <a:t>DRUNKENESS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343400" y="76200"/>
            <a:ext cx="4624395" cy="4267200"/>
            <a:chOff x="4343400" y="76200"/>
            <a:chExt cx="4624395" cy="4267200"/>
          </a:xfrm>
        </p:grpSpPr>
        <p:pic>
          <p:nvPicPr>
            <p:cNvPr id="14" name="Picture 13" descr="Screen Shot 2013-12-04 at 5.27.39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3400" y="76200"/>
              <a:ext cx="4624395" cy="4267200"/>
            </a:xfrm>
            <a:prstGeom prst="rect">
              <a:avLst/>
            </a:prstGeom>
          </p:spPr>
        </p:pic>
        <p:sp>
          <p:nvSpPr>
            <p:cNvPr id="13" name="Rounded Rectangle 12"/>
            <p:cNvSpPr/>
            <p:nvPr/>
          </p:nvSpPr>
          <p:spPr>
            <a:xfrm rot="222676">
              <a:off x="4361360" y="3101787"/>
              <a:ext cx="4038600" cy="685800"/>
            </a:xfrm>
            <a:prstGeom prst="roundRect">
              <a:avLst/>
            </a:prstGeom>
            <a:solidFill>
              <a:schemeClr val="bg1"/>
            </a:solidFill>
            <a:ln w="76200" cmpd="tri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pPr algn="ctr"/>
              <a:r>
                <a:rPr lang="en-US" sz="3600" dirty="0" smtClean="0">
                  <a:solidFill>
                    <a:schemeClr val="tx1"/>
                  </a:solidFill>
                  <a:latin typeface="Stencil"/>
                  <a:cs typeface="Copperplate Gothic Bold"/>
                </a:rPr>
                <a:t>WOMENIZING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64273" y="4495800"/>
            <a:ext cx="8065327" cy="2160650"/>
            <a:chOff x="164273" y="4495800"/>
            <a:chExt cx="8065327" cy="2160650"/>
          </a:xfrm>
        </p:grpSpPr>
        <p:pic>
          <p:nvPicPr>
            <p:cNvPr id="18" name="Picture 17" descr="Screen Shot 2013-12-10 at 9.09.23 A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9400" y="4495800"/>
              <a:ext cx="5410200" cy="2160650"/>
            </a:xfrm>
            <a:prstGeom prst="rect">
              <a:avLst/>
            </a:prstGeom>
          </p:spPr>
        </p:pic>
        <p:sp>
          <p:nvSpPr>
            <p:cNvPr id="19" name="Rounded Rectangle 18"/>
            <p:cNvSpPr/>
            <p:nvPr/>
          </p:nvSpPr>
          <p:spPr>
            <a:xfrm rot="1251347">
              <a:off x="164273" y="5180709"/>
              <a:ext cx="4422567" cy="798063"/>
            </a:xfrm>
            <a:prstGeom prst="roundRect">
              <a:avLst/>
            </a:prstGeom>
            <a:solidFill>
              <a:schemeClr val="bg1"/>
            </a:solidFill>
            <a:ln w="76200" cmpd="tri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pPr algn="ctr"/>
              <a:r>
                <a:rPr lang="en-US" sz="3600" dirty="0" smtClean="0">
                  <a:solidFill>
                    <a:schemeClr val="tx1"/>
                  </a:solidFill>
                  <a:latin typeface="Stencil"/>
                  <a:cs typeface="Copperplate Gothic Bold"/>
                </a:rPr>
                <a:t>Substance abuse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118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940" y="762000"/>
            <a:ext cx="9144000" cy="2053569"/>
          </a:xfrm>
          <a:prstGeom prst="rect">
            <a:avLst/>
          </a:prstGeom>
        </p:spPr>
      </p:pic>
      <p:pic>
        <p:nvPicPr>
          <p:cNvPr id="3" name="Picture 6" descr="C:\pickies\9707016_29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524704"/>
            <a:ext cx="4800600" cy="315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0" y="2819400"/>
            <a:ext cx="9220200" cy="4038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 smtClean="0">
                <a:solidFill>
                  <a:srgbClr val="FF0000"/>
                </a:solidFill>
              </a:rPr>
              <a:t>13</a:t>
            </a:r>
            <a:r>
              <a:rPr lang="en-US" altLang="en-US" baseline="30000" dirty="0" smtClean="0">
                <a:solidFill>
                  <a:srgbClr val="FF0000"/>
                </a:solidFill>
              </a:rPr>
              <a:t>th</a:t>
            </a:r>
            <a:r>
              <a:rPr lang="en-US" altLang="en-US" dirty="0" smtClean="0">
                <a:solidFill>
                  <a:srgbClr val="FF0000"/>
                </a:solidFill>
              </a:rPr>
              <a:t> May FIRE in BA3 </a:t>
            </a:r>
            <a:r>
              <a:rPr lang="en-US" altLang="en-US" dirty="0" smtClean="0"/>
              <a:t>– recovery coordinated by SM</a:t>
            </a:r>
          </a:p>
          <a:p>
            <a:r>
              <a:rPr lang="en-US" altLang="en-US" dirty="0" smtClean="0"/>
              <a:t>13</a:t>
            </a:r>
            <a:r>
              <a:rPr lang="en-US" altLang="en-US" baseline="30000" dirty="0" smtClean="0"/>
              <a:t>th</a:t>
            </a:r>
            <a:r>
              <a:rPr lang="en-US" altLang="en-US" dirty="0" smtClean="0"/>
              <a:t> July first beam </a:t>
            </a:r>
          </a:p>
          <a:p>
            <a:r>
              <a:rPr lang="en-US" altLang="en-US" dirty="0" smtClean="0"/>
              <a:t>91.5 </a:t>
            </a:r>
            <a:r>
              <a:rPr lang="en-US" altLang="en-US" dirty="0" err="1" smtClean="0"/>
              <a:t>GeV</a:t>
            </a:r>
            <a:endParaRPr lang="en-US" altLang="en-US" dirty="0" smtClean="0"/>
          </a:p>
          <a:p>
            <a:r>
              <a:rPr lang="en-US" altLang="en-US" dirty="0" smtClean="0"/>
              <a:t>October: 102/90 tests</a:t>
            </a:r>
            <a:br>
              <a:rPr lang="en-US" altLang="en-US" dirty="0" smtClean="0"/>
            </a:br>
            <a:r>
              <a:rPr lang="en-US" altLang="en-US" dirty="0" smtClean="0"/>
              <a:t> </a:t>
            </a:r>
            <a:r>
              <a:rPr lang="en-US" altLang="en-US" dirty="0" smtClean="0">
                <a:sym typeface="Symbol" pitchFamily="18" charset="2"/>
              </a:rPr>
              <a:t></a:t>
            </a:r>
            <a:r>
              <a:rPr lang="en-US" altLang="en-US" baseline="-25000" dirty="0" smtClean="0">
                <a:sym typeface="Symbol" pitchFamily="18" charset="2"/>
              </a:rPr>
              <a:t>y</a:t>
            </a:r>
            <a:r>
              <a:rPr lang="en-US" altLang="en-US" dirty="0" smtClean="0">
                <a:sym typeface="Symbol" pitchFamily="18" charset="2"/>
              </a:rPr>
              <a:t> ~</a:t>
            </a:r>
            <a:r>
              <a:rPr lang="en-US" altLang="en-US" dirty="0" smtClean="0"/>
              <a:t> 0.053 &amp; we have</a:t>
            </a:r>
            <a:br>
              <a:rPr lang="en-US" altLang="en-US" dirty="0" smtClean="0"/>
            </a:br>
            <a:r>
              <a:rPr lang="en-US" altLang="en-US" dirty="0" smtClean="0"/>
              <a:t> a high energy optics</a:t>
            </a:r>
            <a:endParaRPr lang="en-US" altLang="en-US" dirty="0"/>
          </a:p>
        </p:txBody>
      </p:sp>
      <p:sp>
        <p:nvSpPr>
          <p:cNvPr id="6" name="Rounded Rectangle 5"/>
          <p:cNvSpPr/>
          <p:nvPr/>
        </p:nvSpPr>
        <p:spPr>
          <a:xfrm rot="20286377">
            <a:off x="68995" y="198475"/>
            <a:ext cx="1593938" cy="624051"/>
          </a:xfrm>
          <a:prstGeom prst="round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Stencil"/>
                <a:cs typeface="Copperplate Gothic Bold"/>
              </a:rPr>
              <a:t>1997</a:t>
            </a:r>
          </a:p>
        </p:txBody>
      </p:sp>
    </p:spTree>
    <p:extLst>
      <p:ext uri="{BB962C8B-B14F-4D97-AF65-F5344CB8AC3E}">
        <p14:creationId xmlns:p14="http://schemas.microsoft.com/office/powerpoint/2010/main" val="273843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 rot="222676">
            <a:off x="-20321" y="5871626"/>
            <a:ext cx="4861734" cy="685800"/>
          </a:xfrm>
          <a:prstGeom prst="round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Stencil"/>
                <a:cs typeface="Copperplate Gothic Bold"/>
              </a:rPr>
              <a:t>MORE WOMENIZING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53200" y="15240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Chamonix 1998</a:t>
            </a:r>
            <a:endParaRPr lang="en-US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026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76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5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8554"/>
            <a:ext cx="9144000" cy="61604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032" y="5631044"/>
            <a:ext cx="913496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 four year project to boost LEP's energy to 100 </a:t>
            </a:r>
            <a:r>
              <a:rPr lang="en-US" dirty="0" err="1"/>
              <a:t>GeV</a:t>
            </a:r>
            <a:r>
              <a:rPr lang="en-US" dirty="0"/>
              <a:t> per beam entered its final phase at the end of February when the accelerator's last superconducting cavities were installed. At a short ceremony held in </a:t>
            </a:r>
            <a:r>
              <a:rPr lang="en-US" dirty="0" smtClean="0"/>
              <a:t>SM18, </a:t>
            </a:r>
            <a:r>
              <a:rPr lang="en-US" dirty="0"/>
              <a:t>Enrico </a:t>
            </a:r>
            <a:r>
              <a:rPr lang="en-US" dirty="0" err="1"/>
              <a:t>Chiaveri</a:t>
            </a:r>
            <a:r>
              <a:rPr lang="en-US" dirty="0"/>
              <a:t>, Head of the Cavity Technology Group, congratulated his team on a difficult job well done. </a:t>
            </a:r>
          </a:p>
        </p:txBody>
      </p:sp>
      <p:sp>
        <p:nvSpPr>
          <p:cNvPr id="5" name="Rounded Rectangle 4"/>
          <p:cNvSpPr/>
          <p:nvPr/>
        </p:nvSpPr>
        <p:spPr>
          <a:xfrm rot="2362028">
            <a:off x="7561601" y="254674"/>
            <a:ext cx="1593938" cy="722092"/>
          </a:xfrm>
          <a:prstGeom prst="round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Stencil"/>
                <a:cs typeface="Copperplate Gothic Bold"/>
              </a:rPr>
              <a:t>1999</a:t>
            </a:r>
          </a:p>
        </p:txBody>
      </p:sp>
    </p:spTree>
    <p:extLst>
      <p:ext uri="{BB962C8B-B14F-4D97-AF65-F5344CB8AC3E}">
        <p14:creationId xmlns:p14="http://schemas.microsoft.com/office/powerpoint/2010/main" val="353601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5" name="Object 3"/>
          <p:cNvGraphicFramePr>
            <a:graphicFrameLocks noChangeAspect="1"/>
          </p:cNvGraphicFramePr>
          <p:nvPr/>
        </p:nvGraphicFramePr>
        <p:xfrm>
          <a:off x="76200" y="762000"/>
          <a:ext cx="6248400" cy="383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7" name="Worksheet" r:id="rId4" imgW="9279720" imgH="5695200" progId="Excel.Sheet.8">
                  <p:embed/>
                </p:oleObj>
              </mc:Choice>
              <mc:Fallback>
                <p:oleObj name="Worksheet" r:id="rId4" imgW="9279720" imgH="569520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762000"/>
                        <a:ext cx="6248400" cy="38354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4038" name="Picture 6" descr="DV00026"/>
          <p:cNvPicPr>
            <a:picLocks noChangeAspect="1" noChangeArrowheads="1"/>
          </p:cNvPicPr>
          <p:nvPr/>
        </p:nvPicPr>
        <p:blipFill>
          <a:blip r:embed="rId6" cstate="print">
            <a:lum bright="18000" contrast="18000"/>
          </a:blip>
          <a:srcRect l="3777" t="20036" r="2390" b="18033"/>
          <a:stretch>
            <a:fillRect/>
          </a:stretch>
        </p:blipFill>
        <p:spPr bwMode="auto">
          <a:xfrm>
            <a:off x="6553200" y="457198"/>
            <a:ext cx="1425575" cy="731838"/>
          </a:xfrm>
          <a:prstGeom prst="rect">
            <a:avLst/>
          </a:prstGeom>
          <a:noFill/>
        </p:spPr>
      </p:pic>
      <p:pic>
        <p:nvPicPr>
          <p:cNvPr id="44037" name="Picture 5" descr="DV00027"/>
          <p:cNvPicPr>
            <a:picLocks noChangeAspect="1" noChangeArrowheads="1"/>
          </p:cNvPicPr>
          <p:nvPr/>
        </p:nvPicPr>
        <p:blipFill>
          <a:blip r:embed="rId7" cstate="print">
            <a:lum bright="18000" contrast="36000"/>
          </a:blip>
          <a:srcRect l="2235" t="25200" r="2158" b="16029"/>
          <a:stretch>
            <a:fillRect/>
          </a:stretch>
        </p:blipFill>
        <p:spPr bwMode="auto">
          <a:xfrm>
            <a:off x="6553200" y="1219200"/>
            <a:ext cx="1425575" cy="677863"/>
          </a:xfrm>
          <a:prstGeom prst="rect">
            <a:avLst/>
          </a:prstGeom>
          <a:noFill/>
        </p:spPr>
      </p:pic>
      <p:pic>
        <p:nvPicPr>
          <p:cNvPr id="44036" name="Picture 4" descr="DV00045"/>
          <p:cNvPicPr>
            <a:picLocks noChangeAspect="1" noChangeArrowheads="1"/>
          </p:cNvPicPr>
          <p:nvPr/>
        </p:nvPicPr>
        <p:blipFill>
          <a:blip r:embed="rId8" cstate="print">
            <a:lum bright="-12000" contrast="30000"/>
          </a:blip>
          <a:srcRect l="2774" t="23581" r="3082" b="20885"/>
          <a:stretch>
            <a:fillRect/>
          </a:stretch>
        </p:blipFill>
        <p:spPr bwMode="auto">
          <a:xfrm>
            <a:off x="6561138" y="1904998"/>
            <a:ext cx="2506662" cy="1143000"/>
          </a:xfrm>
          <a:prstGeom prst="rect">
            <a:avLst/>
          </a:prstGeom>
          <a:noFill/>
        </p:spPr>
      </p:pic>
      <p:sp>
        <p:nvSpPr>
          <p:cNvPr id="35" name="TextBox 34"/>
          <p:cNvSpPr txBox="1"/>
          <p:nvPr/>
        </p:nvSpPr>
        <p:spPr>
          <a:xfrm>
            <a:off x="76200" y="4876800"/>
            <a:ext cx="5943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In the </a:t>
            </a:r>
            <a:r>
              <a:rPr lang="en-US" b="1" dirty="0" smtClean="0">
                <a:solidFill>
                  <a:srgbClr val="FF0000"/>
                </a:solidFill>
              </a:rPr>
              <a:t>final year of operation</a:t>
            </a:r>
            <a:r>
              <a:rPr lang="en-US" b="1" dirty="0" smtClean="0"/>
              <a:t> </a:t>
            </a:r>
            <a:r>
              <a:rPr lang="en-US" dirty="0" smtClean="0"/>
              <a:t>LEP had 288 SC cavities (272 niobium sputtered on copper; 16 solid niobium) and 56 copper cavities.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Average accelerating field was 7.5 MV/m (design: 6 MV/m)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S</a:t>
            </a:r>
            <a:r>
              <a:rPr lang="en-US" dirty="0" smtClean="0"/>
              <a:t>ome operational tricks helped gain another ~2.3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53200" y="3048000"/>
            <a:ext cx="2590800" cy="19050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4397" y="4914900"/>
            <a:ext cx="2590800" cy="19431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2400" y="0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“The </a:t>
            </a:r>
            <a:r>
              <a:rPr lang="en-US" sz="2400" dirty="0" smtClean="0">
                <a:solidFill>
                  <a:srgbClr val="000000"/>
                </a:solidFill>
              </a:rPr>
              <a:t>… RF </a:t>
            </a:r>
            <a:r>
              <a:rPr lang="en-US" sz="2400" dirty="0">
                <a:solidFill>
                  <a:srgbClr val="000000"/>
                </a:solidFill>
              </a:rPr>
              <a:t>system is now almost nearly fully operational</a:t>
            </a:r>
            <a:r>
              <a:rPr lang="en-US" sz="2400" dirty="0" smtClean="0">
                <a:solidFill>
                  <a:srgbClr val="000000"/>
                </a:solidFill>
              </a:rPr>
              <a:t>” 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4" name="Picture 3" descr="Screen Shot 2013-12-13 at 10.47.13 AM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2149" y="4902200"/>
            <a:ext cx="1711851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89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09800"/>
            <a:ext cx="7299639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019800" y="4191000"/>
            <a:ext cx="28194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  <a:ex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altLang="en-US" sz="1800" dirty="0">
                <a:solidFill>
                  <a:srgbClr val="FF3300"/>
                </a:solidFill>
              </a:rPr>
              <a:t>70% of total delivered luminosity above 94 </a:t>
            </a:r>
            <a:r>
              <a:rPr lang="en-US" altLang="en-US" sz="1800" dirty="0" err="1" smtClean="0">
                <a:solidFill>
                  <a:srgbClr val="FF3300"/>
                </a:solidFill>
              </a:rPr>
              <a:t>GeV</a:t>
            </a:r>
            <a:r>
              <a:rPr lang="en-US" altLang="en-US" sz="1800" dirty="0" smtClean="0">
                <a:solidFill>
                  <a:srgbClr val="FF3300"/>
                </a:solidFill>
              </a:rPr>
              <a:t/>
            </a:r>
            <a:br>
              <a:rPr lang="en-US" altLang="en-US" sz="1800" dirty="0" smtClean="0">
                <a:solidFill>
                  <a:srgbClr val="FF3300"/>
                </a:solidFill>
              </a:rPr>
            </a:br>
            <a:r>
              <a:rPr lang="en-US" altLang="en-US" sz="1800" dirty="0" smtClean="0">
                <a:solidFill>
                  <a:srgbClr val="FF3300"/>
                </a:solidFill>
              </a:rPr>
              <a:t> </a:t>
            </a:r>
            <a:r>
              <a:rPr lang="en-US" altLang="en-US" sz="1800" dirty="0">
                <a:solidFill>
                  <a:srgbClr val="FF3300"/>
                </a:solidFill>
              </a:rPr>
              <a:t>and in the last three years</a:t>
            </a:r>
            <a:endParaRPr lang="en-US" altLang="en-US" b="1" dirty="0">
              <a:solidFill>
                <a:srgbClr val="FF33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76200"/>
            <a:ext cx="6705600" cy="20861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91200" y="1828800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Chris </a:t>
            </a:r>
            <a:r>
              <a:rPr lang="en-US" sz="1600" dirty="0"/>
              <a:t>Llewellyn Smith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200" y="2667000"/>
            <a:ext cx="210693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35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C47F1-1F65-46C3-941C-A6AC9CBE35A6}" type="slidenum">
              <a:rPr lang="en-US" altLang="en-US"/>
              <a:pPr/>
              <a:t>27</a:t>
            </a:fld>
            <a:endParaRPr lang="en-US" altLang="en-US"/>
          </a:p>
        </p:txBody>
      </p:sp>
      <p:pic>
        <p:nvPicPr>
          <p:cNvPr id="297989" name="Picture 5" descr="C:\pickies\endlep.jpeg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28800" y="-16254"/>
            <a:ext cx="7315200" cy="4714875"/>
          </a:xfr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00894"/>
            <a:ext cx="3514725" cy="2157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E:\LEP-2000\00110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690508"/>
            <a:ext cx="7082573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76200" y="1676400"/>
            <a:ext cx="18288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/>
              <a:t>November </a:t>
            </a:r>
            <a:r>
              <a:rPr lang="en-US" altLang="en-US" dirty="0" smtClean="0"/>
              <a:t>2</a:t>
            </a:r>
            <a:r>
              <a:rPr lang="en-US" altLang="en-US" baseline="30000" dirty="0" smtClean="0"/>
              <a:t>nd</a:t>
            </a:r>
            <a:r>
              <a:rPr lang="en-US" altLang="en-US" dirty="0" smtClean="0"/>
              <a:t> </a:t>
            </a:r>
            <a:r>
              <a:rPr lang="en-US" altLang="en-US" dirty="0"/>
              <a:t>2000, </a:t>
            </a:r>
            <a:r>
              <a:rPr lang="en-US" altLang="en-US" dirty="0" smtClean="0"/>
              <a:t>7 a.m.</a:t>
            </a:r>
            <a:endParaRPr lang="en-US" altLang="en-US" dirty="0"/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52400" y="228600"/>
            <a:ext cx="15240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altLang="en-US" sz="4000" b="1" dirty="0" smtClean="0"/>
              <a:t>The</a:t>
            </a:r>
            <a:br>
              <a:rPr lang="en-US" altLang="en-US" sz="4000" b="1" dirty="0" smtClean="0"/>
            </a:br>
            <a:r>
              <a:rPr lang="en-US" altLang="en-US" sz="4000" b="1" dirty="0" smtClean="0"/>
              <a:t>end</a:t>
            </a:r>
            <a:r>
              <a:rPr lang="en-US" altLang="en-US" sz="4000" b="1" dirty="0"/>
              <a:t>… </a:t>
            </a:r>
          </a:p>
        </p:txBody>
      </p:sp>
    </p:spTree>
    <p:extLst>
      <p:ext uri="{BB962C8B-B14F-4D97-AF65-F5344CB8AC3E}">
        <p14:creationId xmlns:p14="http://schemas.microsoft.com/office/powerpoint/2010/main" val="173045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228600" y="609600"/>
            <a:ext cx="8763000" cy="6278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400" dirty="0"/>
              <a:t>The physics data </a:t>
            </a:r>
            <a:r>
              <a:rPr lang="en-US" altLang="en-US" sz="2400" dirty="0">
                <a:solidFill>
                  <a:srgbClr val="FF3300"/>
                </a:solidFill>
              </a:rPr>
              <a:t>(luminosity, energy</a:t>
            </a:r>
            <a:r>
              <a:rPr lang="en-US" altLang="en-US" sz="2400" dirty="0">
                <a:solidFill>
                  <a:srgbClr val="FF0000"/>
                </a:solidFill>
              </a:rPr>
              <a:t>, energy calibration</a:t>
            </a:r>
            <a:r>
              <a:rPr lang="en-US" altLang="en-US" sz="2400" dirty="0" smtClean="0">
                <a:solidFill>
                  <a:srgbClr val="FF0000"/>
                </a:solidFill>
              </a:rPr>
              <a:t>)</a:t>
            </a:r>
            <a:r>
              <a:rPr lang="en-US" altLang="en-US" sz="2400" dirty="0" smtClean="0"/>
              <a:t/>
            </a:r>
            <a:br>
              <a:rPr lang="en-US" altLang="en-US" sz="2400" dirty="0" smtClean="0"/>
            </a:br>
            <a:r>
              <a:rPr lang="en-US" altLang="en-US" dirty="0" smtClean="0">
                <a:solidFill>
                  <a:srgbClr val="000000"/>
                </a:solidFill>
              </a:rPr>
              <a:t>“</a:t>
            </a:r>
            <a:r>
              <a:rPr lang="en-US" dirty="0" smtClean="0">
                <a:solidFill>
                  <a:srgbClr val="000000"/>
                </a:solidFill>
              </a:rPr>
              <a:t>It </a:t>
            </a:r>
            <a:r>
              <a:rPr lang="en-US" dirty="0" smtClean="0"/>
              <a:t>should be stressed that </a:t>
            </a:r>
            <a:r>
              <a:rPr lang="en-US" dirty="0"/>
              <a:t>the whole body of knowledge accumulated by the study of LEP and SLD data is simply </a:t>
            </a:r>
            <a:r>
              <a:rPr lang="en-US" dirty="0" smtClean="0"/>
              <a:t>enormous”</a:t>
            </a:r>
            <a:endParaRPr lang="en-US" altLang="en-US" dirty="0">
              <a:solidFill>
                <a:srgbClr val="FF0000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en-US" altLang="en-US" sz="2400" dirty="0"/>
              <a:t>The experience in </a:t>
            </a:r>
            <a:r>
              <a:rPr lang="en-US" altLang="en-US" sz="2400" dirty="0">
                <a:solidFill>
                  <a:srgbClr val="FF3300"/>
                </a:solidFill>
              </a:rPr>
              <a:t>running large accelerator</a:t>
            </a:r>
            <a:r>
              <a:rPr lang="en-US" altLang="en-US" sz="2400" dirty="0">
                <a:solidFill>
                  <a:srgbClr val="FF0000"/>
                </a:solidFill>
              </a:rPr>
              <a:t>s.</a:t>
            </a:r>
            <a:r>
              <a:rPr lang="en-US" altLang="en-US" sz="2400" dirty="0"/>
              <a:t/>
            </a:r>
            <a:br>
              <a:rPr lang="en-US" altLang="en-US" sz="2400" dirty="0"/>
            </a:br>
            <a:r>
              <a:rPr lang="en-US" altLang="en-US" sz="1800" dirty="0"/>
              <a:t>- Technical </a:t>
            </a:r>
            <a:r>
              <a:rPr lang="en-US" altLang="en-US" sz="1800" dirty="0" smtClean="0"/>
              <a:t>infrastructure</a:t>
            </a:r>
            <a:br>
              <a:rPr lang="en-US" altLang="en-US" sz="1800" dirty="0" smtClean="0"/>
            </a:br>
            <a:r>
              <a:rPr lang="en-US" altLang="en-US" sz="1800" dirty="0" smtClean="0"/>
              <a:t>- </a:t>
            </a:r>
            <a:r>
              <a:rPr lang="en-US" altLang="en-US" sz="1800" dirty="0"/>
              <a:t>Operational </a:t>
            </a:r>
            <a:r>
              <a:rPr lang="en-US" altLang="en-US" dirty="0" smtClean="0"/>
              <a:t>control</a:t>
            </a:r>
            <a:r>
              <a:rPr lang="en-US" altLang="en-US" dirty="0"/>
              <a:t> </a:t>
            </a:r>
            <a:r>
              <a:rPr lang="en-US" altLang="en-US" dirty="0" smtClean="0"/>
              <a:t>(Orbit, tunes, ramp, squeeze…)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r>
              <a:rPr lang="en-US" altLang="en-US" sz="1800" dirty="0"/>
              <a:t>- Alignment, ground motion </a:t>
            </a:r>
            <a:r>
              <a:rPr lang="en-US" altLang="en-US" sz="1800" dirty="0" smtClean="0"/>
              <a:t>in deep tunnels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r>
              <a:rPr lang="en-US" altLang="en-US" sz="1800" dirty="0"/>
              <a:t>- Designing and running a large SC RF system</a:t>
            </a:r>
            <a:r>
              <a:rPr lang="en-US" altLang="en-US" sz="1800" dirty="0" smtClean="0"/>
              <a:t>.</a:t>
            </a:r>
            <a:br>
              <a:rPr lang="en-US" altLang="en-US" sz="1800" dirty="0" smtClean="0"/>
            </a:br>
            <a:r>
              <a:rPr lang="en-US" altLang="en-US" sz="1800" dirty="0" smtClean="0"/>
              <a:t>- </a:t>
            </a:r>
            <a:r>
              <a:rPr lang="en-US" altLang="en-US" sz="1800" dirty="0"/>
              <a:t>Impedance </a:t>
            </a:r>
            <a:r>
              <a:rPr lang="en-US" altLang="en-US" dirty="0" smtClean="0"/>
              <a:t>and beam dynamics</a:t>
            </a:r>
            <a:r>
              <a:rPr lang="en-US" altLang="en-US" sz="1800" dirty="0" smtClean="0"/>
              <a:t> </a:t>
            </a:r>
            <a:r>
              <a:rPr lang="en-US" altLang="en-US" sz="1800" dirty="0"/>
              <a:t>in </a:t>
            </a:r>
            <a:r>
              <a:rPr lang="en-US" altLang="en-US" dirty="0" smtClean="0"/>
              <a:t>big</a:t>
            </a:r>
            <a:r>
              <a:rPr lang="en-US" altLang="en-US" sz="1800" dirty="0" smtClean="0"/>
              <a:t> machines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sz="1800" dirty="0" smtClean="0"/>
              <a:t>- </a:t>
            </a:r>
            <a:r>
              <a:rPr lang="en-US" altLang="en-US" sz="1800" dirty="0"/>
              <a:t>Optics designs from 60/60 to 102/90 and 102/</a:t>
            </a:r>
            <a:r>
              <a:rPr lang="en-US" altLang="en-US" sz="1800" dirty="0" smtClean="0"/>
              <a:t>45</a:t>
            </a:r>
            <a:endParaRPr lang="en-US" altLang="en-US" sz="1800" dirty="0"/>
          </a:p>
          <a:p>
            <a:pPr eaLnBrk="0" hangingPunct="0">
              <a:spcBef>
                <a:spcPct val="50000"/>
              </a:spcBef>
            </a:pPr>
            <a:r>
              <a:rPr lang="en-US" altLang="en-US" sz="2400" dirty="0"/>
              <a:t>Operation in unique regime of </a:t>
            </a:r>
            <a:r>
              <a:rPr lang="en-US" altLang="en-US" sz="2400" dirty="0">
                <a:solidFill>
                  <a:srgbClr val="FF3300"/>
                </a:solidFill>
              </a:rPr>
              <a:t>ultra-strong dampin</a:t>
            </a:r>
            <a:r>
              <a:rPr lang="en-US" altLang="en-US" sz="2400" dirty="0">
                <a:solidFill>
                  <a:srgbClr val="FF0000"/>
                </a:solidFill>
              </a:rPr>
              <a:t>g:</a:t>
            </a:r>
            <a:r>
              <a:rPr lang="en-US" altLang="en-US" sz="2400" dirty="0"/>
              <a:t/>
            </a:r>
            <a:br>
              <a:rPr lang="en-US" altLang="en-US" sz="2400" dirty="0"/>
            </a:br>
            <a:r>
              <a:rPr lang="en-US" altLang="en-US" sz="1800" dirty="0"/>
              <a:t>- Vertical emittance with small solenoid effects (dispersion-dominated).</a:t>
            </a:r>
            <a:br>
              <a:rPr lang="en-US" altLang="en-US" sz="1800" dirty="0"/>
            </a:br>
            <a:r>
              <a:rPr lang="en-US" altLang="en-US" sz="1800" dirty="0"/>
              <a:t>- Beam-beam limit with strong damping.</a:t>
            </a:r>
            <a:br>
              <a:rPr lang="en-US" altLang="en-US" sz="1800" dirty="0"/>
            </a:br>
            <a:r>
              <a:rPr lang="en-US" altLang="en-US" sz="1800" dirty="0"/>
              <a:t>- First confirmation of theory of transverse spin polarization.</a:t>
            </a:r>
          </a:p>
          <a:p>
            <a:pPr eaLnBrk="0" hangingPunct="0">
              <a:spcBef>
                <a:spcPct val="50000"/>
              </a:spcBef>
            </a:pPr>
            <a:r>
              <a:rPr lang="en-US" altLang="en-US" sz="2400" dirty="0"/>
              <a:t>Numerous papers (e.g. 554 papers in Chamonix proceedings from 118 authors).</a:t>
            </a:r>
            <a:endParaRPr lang="en-US" altLang="en-US" sz="1600" dirty="0"/>
          </a:p>
          <a:p>
            <a:pPr eaLnBrk="0" hangingPunct="0">
              <a:spcBef>
                <a:spcPct val="50000"/>
              </a:spcBef>
            </a:pPr>
            <a:r>
              <a:rPr lang="en-US" altLang="en-US" sz="2400" dirty="0">
                <a:solidFill>
                  <a:srgbClr val="FF3300"/>
                </a:solidFill>
              </a:rPr>
              <a:t>LEP will be the reference for any future </a:t>
            </a:r>
            <a:r>
              <a:rPr lang="en-US" altLang="en-US" sz="2400" dirty="0" err="1">
                <a:solidFill>
                  <a:srgbClr val="FF3300"/>
                </a:solidFill>
              </a:rPr>
              <a:t>e</a:t>
            </a:r>
            <a:r>
              <a:rPr lang="en-US" altLang="en-US" sz="2400" baseline="30000" dirty="0" err="1">
                <a:solidFill>
                  <a:srgbClr val="FF3300"/>
                </a:solidFill>
              </a:rPr>
              <a:t>+</a:t>
            </a:r>
            <a:r>
              <a:rPr lang="en-US" altLang="en-US" sz="2400" dirty="0" err="1">
                <a:solidFill>
                  <a:srgbClr val="FF3300"/>
                </a:solidFill>
              </a:rPr>
              <a:t>e</a:t>
            </a:r>
            <a:r>
              <a:rPr lang="en-US" altLang="en-US" sz="2400" baseline="30000" dirty="0">
                <a:solidFill>
                  <a:srgbClr val="FF3300"/>
                </a:solidFill>
              </a:rPr>
              <a:t>-</a:t>
            </a:r>
            <a:r>
              <a:rPr lang="en-US" altLang="en-US" sz="2400" dirty="0">
                <a:solidFill>
                  <a:srgbClr val="FF3300"/>
                </a:solidFill>
              </a:rPr>
              <a:t> ring collider design.</a:t>
            </a:r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685800" y="762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3600" dirty="0">
                <a:solidFill>
                  <a:schemeClr val="tx1"/>
                </a:solidFill>
                <a:latin typeface="+mn-lt"/>
              </a:rPr>
              <a:t>The legacy of LEP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553200" y="1066800"/>
            <a:ext cx="251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75805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6"/>
            <a:ext cx="9144000" cy="58997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019800"/>
            <a:ext cx="906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Steve </a:t>
            </a:r>
            <a:r>
              <a:rPr lang="en-US" sz="1600" dirty="0"/>
              <a:t>Myers </a:t>
            </a:r>
            <a:r>
              <a:rPr lang="en-US" sz="1600" dirty="0" smtClean="0"/>
              <a:t>and </a:t>
            </a:r>
            <a:r>
              <a:rPr lang="en-US" sz="1600" dirty="0"/>
              <a:t>Albert Hofmann </a:t>
            </a:r>
            <a:r>
              <a:rPr lang="en-US" sz="1600" dirty="0" smtClean="0"/>
              <a:t>awarded </a:t>
            </a:r>
            <a:r>
              <a:rPr lang="en-US" sz="1600" dirty="0"/>
              <a:t>the title of Doctor </a:t>
            </a:r>
            <a:r>
              <a:rPr lang="en-US" sz="1600" dirty="0" err="1"/>
              <a:t>Honoris</a:t>
            </a:r>
            <a:r>
              <a:rPr lang="en-US" sz="1600" dirty="0"/>
              <a:t> </a:t>
            </a:r>
            <a:r>
              <a:rPr lang="en-US" sz="1600" dirty="0" err="1"/>
              <a:t>Causa</a:t>
            </a:r>
            <a:r>
              <a:rPr lang="en-US" sz="1600" dirty="0"/>
              <a:t> by the University of Geneva in recognition of </a:t>
            </a:r>
            <a:r>
              <a:rPr lang="en-US" sz="1600" b="1" dirty="0">
                <a:solidFill>
                  <a:srgbClr val="FF0000"/>
                </a:solidFill>
              </a:rPr>
              <a:t>their services to accelerator physics and their essential contributions to the success of CERN's LEP electron-positron </a:t>
            </a:r>
            <a:r>
              <a:rPr lang="en-US" sz="1600" b="1" dirty="0" smtClean="0">
                <a:solidFill>
                  <a:srgbClr val="FF0000"/>
                </a:solidFill>
              </a:rPr>
              <a:t>collider…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53400" y="6550223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June 2001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4968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0" y="4261642"/>
            <a:ext cx="9144000" cy="304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6096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781175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273702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0" y="4298560"/>
            <a:ext cx="6096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</a:rPr>
              <a:t>1983</a:t>
            </a:r>
            <a:endParaRPr 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>
            <a:off x="847264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</a:t>
            </a:fld>
            <a:endParaRPr lang="en-US"/>
          </a:p>
        </p:txBody>
      </p:sp>
      <p:sp>
        <p:nvSpPr>
          <p:cNvPr id="75" name="TextBox 74"/>
          <p:cNvSpPr txBox="1"/>
          <p:nvPr/>
        </p:nvSpPr>
        <p:spPr>
          <a:xfrm>
            <a:off x="1219200" y="4298950"/>
            <a:ext cx="457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</a:rPr>
              <a:t>1988</a:t>
            </a:r>
            <a:endParaRPr 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828800" y="4296360"/>
            <a:ext cx="5334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CFFCC"/>
                </a:solidFill>
              </a:rPr>
              <a:t>1989</a:t>
            </a:r>
            <a:endParaRPr lang="en-US" sz="1400" dirty="0">
              <a:solidFill>
                <a:srgbClr val="CCFFCC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490126" y="4288520"/>
            <a:ext cx="6096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2000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848600" y="4289160"/>
            <a:ext cx="457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1999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153534" y="4298872"/>
            <a:ext cx="457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CFFCC"/>
                </a:solidFill>
              </a:rPr>
              <a:t>1993</a:t>
            </a:r>
            <a:endParaRPr lang="en-US" sz="1400" dirty="0">
              <a:solidFill>
                <a:srgbClr val="CCFFCC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362200" y="4292600"/>
            <a:ext cx="6096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CFFCC"/>
                </a:solidFill>
              </a:rPr>
              <a:t>1990</a:t>
            </a:r>
            <a:endParaRPr lang="en-US" sz="1400" dirty="0">
              <a:solidFill>
                <a:srgbClr val="CCFFCC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955925" y="4292600"/>
            <a:ext cx="6096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CFFCC"/>
                </a:solidFill>
              </a:rPr>
              <a:t>1991</a:t>
            </a:r>
            <a:endParaRPr lang="en-US" sz="1400" dirty="0">
              <a:solidFill>
                <a:srgbClr val="CCFFCC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612280" y="4292799"/>
            <a:ext cx="457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CFFCC"/>
                </a:solidFill>
              </a:rPr>
              <a:t>1992</a:t>
            </a:r>
            <a:endParaRPr lang="en-US" sz="1400" dirty="0">
              <a:solidFill>
                <a:srgbClr val="CCFFCC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692946" y="4299308"/>
            <a:ext cx="5334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CFFCC"/>
                </a:solidFill>
              </a:rPr>
              <a:t>1994</a:t>
            </a:r>
            <a:endParaRPr lang="en-US" sz="1400" dirty="0">
              <a:solidFill>
                <a:srgbClr val="CCFFCC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334000" y="4294736"/>
            <a:ext cx="457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CFFCC"/>
                </a:solidFill>
              </a:rPr>
              <a:t>1995</a:t>
            </a:r>
            <a:endParaRPr lang="en-US" sz="1400" dirty="0">
              <a:solidFill>
                <a:srgbClr val="CCFFCC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947518" y="4298654"/>
            <a:ext cx="457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1996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535990" y="4297822"/>
            <a:ext cx="5016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1997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7159834" y="4294173"/>
            <a:ext cx="508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1998</a:t>
            </a:r>
            <a:endParaRPr lang="en-US" sz="1400" dirty="0">
              <a:solidFill>
                <a:srgbClr val="FFFF00"/>
              </a:solidFill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>
            <a:off x="11430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23622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29718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35631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41148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4680446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70866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64770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58674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1371600" y="1524000"/>
            <a:ext cx="1163074" cy="2743200"/>
            <a:chOff x="1371600" y="1524000"/>
            <a:chExt cx="1163074" cy="2743200"/>
          </a:xfrm>
        </p:grpSpPr>
        <p:sp>
          <p:nvSpPr>
            <p:cNvPr id="57" name="TextBox 56"/>
            <p:cNvSpPr txBox="1"/>
            <p:nvPr/>
          </p:nvSpPr>
          <p:spPr>
            <a:xfrm>
              <a:off x="1371600" y="1524000"/>
              <a:ext cx="116307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July 12, 1988</a:t>
              </a:r>
            </a:p>
            <a:p>
              <a:r>
                <a:rPr lang="en-US" sz="1200" dirty="0" smtClean="0"/>
                <a:t>Injection test</a:t>
              </a:r>
              <a:endParaRPr lang="en-US" sz="1200" dirty="0"/>
            </a:p>
          </p:txBody>
        </p:sp>
        <p:cxnSp>
          <p:nvCxnSpPr>
            <p:cNvPr id="61" name="Straight Connector 60"/>
            <p:cNvCxnSpPr/>
            <p:nvPr/>
          </p:nvCxnSpPr>
          <p:spPr>
            <a:xfrm>
              <a:off x="1524000" y="2133600"/>
              <a:ext cx="0" cy="21336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1828800" y="2133600"/>
            <a:ext cx="1752600" cy="2135178"/>
            <a:chOff x="1828800" y="2133600"/>
            <a:chExt cx="1752600" cy="2135178"/>
          </a:xfrm>
        </p:grpSpPr>
        <p:grpSp>
          <p:nvGrpSpPr>
            <p:cNvPr id="3" name="Group 2"/>
            <p:cNvGrpSpPr/>
            <p:nvPr/>
          </p:nvGrpSpPr>
          <p:grpSpPr>
            <a:xfrm>
              <a:off x="1828800" y="2133600"/>
              <a:ext cx="1163074" cy="2133600"/>
              <a:chOff x="1828800" y="2133600"/>
              <a:chExt cx="1163074" cy="2133600"/>
            </a:xfrm>
          </p:grpSpPr>
          <p:sp>
            <p:nvSpPr>
              <p:cNvPr id="60" name="TextBox 59"/>
              <p:cNvSpPr txBox="1"/>
              <p:nvPr/>
            </p:nvSpPr>
            <p:spPr>
              <a:xfrm>
                <a:off x="1828800" y="2133600"/>
                <a:ext cx="1163074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/>
                  <a:t>July 14, 1989</a:t>
                </a:r>
              </a:p>
              <a:p>
                <a:r>
                  <a:rPr lang="en-US" sz="1200" dirty="0" smtClean="0"/>
                  <a:t>First injection</a:t>
                </a:r>
                <a:endParaRPr lang="en-US" sz="1200" dirty="0"/>
              </a:p>
            </p:txBody>
          </p:sp>
          <p:cxnSp>
            <p:nvCxnSpPr>
              <p:cNvPr id="62" name="Straight Connector 61"/>
              <p:cNvCxnSpPr/>
              <p:nvPr/>
            </p:nvCxnSpPr>
            <p:spPr>
              <a:xfrm>
                <a:off x="2057400" y="2743200"/>
                <a:ext cx="0" cy="1524000"/>
              </a:xfrm>
              <a:prstGeom prst="line">
                <a:avLst/>
              </a:prstGeom>
              <a:ln w="15875">
                <a:solidFill>
                  <a:schemeClr val="tx1">
                    <a:lumMod val="85000"/>
                    <a:lumOff val="1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2133600" y="2819400"/>
              <a:ext cx="1447800" cy="1449378"/>
              <a:chOff x="2133600" y="2819400"/>
              <a:chExt cx="1447800" cy="1449378"/>
            </a:xfrm>
          </p:grpSpPr>
          <p:sp>
            <p:nvSpPr>
              <p:cNvPr id="67" name="TextBox 66"/>
              <p:cNvSpPr txBox="1"/>
              <p:nvPr/>
            </p:nvSpPr>
            <p:spPr>
              <a:xfrm>
                <a:off x="2133600" y="2819400"/>
                <a:ext cx="1447800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/>
                  <a:t>August 13, 1989</a:t>
                </a:r>
              </a:p>
              <a:p>
                <a:r>
                  <a:rPr lang="en-US" sz="1200" dirty="0" smtClean="0"/>
                  <a:t>First collisions</a:t>
                </a:r>
                <a:endParaRPr lang="en-US" sz="1200" dirty="0"/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>
                <a:off x="2209800" y="3354378"/>
                <a:ext cx="0" cy="914400"/>
              </a:xfrm>
              <a:prstGeom prst="line">
                <a:avLst/>
              </a:prstGeom>
              <a:ln w="15875">
                <a:solidFill>
                  <a:schemeClr val="tx1">
                    <a:lumMod val="85000"/>
                    <a:lumOff val="1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24"/>
          <p:cNvGrpSpPr/>
          <p:nvPr/>
        </p:nvGrpSpPr>
        <p:grpSpPr>
          <a:xfrm>
            <a:off x="5410200" y="4563700"/>
            <a:ext cx="1752600" cy="1217320"/>
            <a:chOff x="5410200" y="4563700"/>
            <a:chExt cx="1752600" cy="1217320"/>
          </a:xfrm>
        </p:grpSpPr>
        <p:cxnSp>
          <p:nvCxnSpPr>
            <p:cNvPr id="70" name="Straight Connector 69"/>
            <p:cNvCxnSpPr/>
            <p:nvPr/>
          </p:nvCxnSpPr>
          <p:spPr>
            <a:xfrm flipV="1">
              <a:off x="6019800" y="4563700"/>
              <a:ext cx="0" cy="8382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5410200" y="5257800"/>
              <a:ext cx="1752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1996</a:t>
              </a:r>
            </a:p>
            <a:p>
              <a:r>
                <a:rPr lang="en-US" sz="1400" b="1" dirty="0" smtClean="0">
                  <a:solidFill>
                    <a:schemeClr val="tx2"/>
                  </a:solidFill>
                </a:rPr>
                <a:t>LEP2 Project Leader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438400" y="4563700"/>
            <a:ext cx="2133600" cy="1966164"/>
            <a:chOff x="2438400" y="4563700"/>
            <a:chExt cx="2133600" cy="1966164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2667000" y="4563700"/>
              <a:ext cx="0" cy="11430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2438400" y="5791200"/>
              <a:ext cx="21336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1990</a:t>
              </a:r>
            </a:p>
            <a:p>
              <a:r>
                <a:rPr lang="en-US" sz="1400" b="1" dirty="0" smtClean="0">
                  <a:solidFill>
                    <a:schemeClr val="tx2"/>
                  </a:solidFill>
                </a:rPr>
                <a:t>SPS-LEP (SL) Deputy Division Leader</a:t>
              </a:r>
            </a:p>
          </p:txBody>
        </p:sp>
      </p:grpSp>
      <p:cxnSp>
        <p:nvCxnSpPr>
          <p:cNvPr id="104" name="Straight Connector 103"/>
          <p:cNvCxnSpPr/>
          <p:nvPr/>
        </p:nvCxnSpPr>
        <p:spPr>
          <a:xfrm>
            <a:off x="776208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52400" y="29815"/>
            <a:ext cx="3581400" cy="4237385"/>
            <a:chOff x="152400" y="29815"/>
            <a:chExt cx="3581400" cy="4237385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304800" y="533400"/>
              <a:ext cx="0" cy="37338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152400" y="29815"/>
              <a:ext cx="17526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September 13, 1983</a:t>
              </a:r>
            </a:p>
            <a:p>
              <a:r>
                <a:rPr lang="en-US" sz="1200" dirty="0" smtClean="0"/>
                <a:t>Civil engineering started</a:t>
              </a:r>
              <a:endParaRPr lang="en-US" sz="12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914400" y="533400"/>
              <a:ext cx="16002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February 8, 1988</a:t>
              </a:r>
            </a:p>
            <a:p>
              <a:r>
                <a:rPr lang="en-US" sz="1200" dirty="0" smtClean="0"/>
                <a:t>LEP tunnel finished</a:t>
              </a:r>
              <a:endParaRPr lang="en-US" sz="1200" dirty="0"/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1295400" y="1066800"/>
              <a:ext cx="0" cy="32004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62200" y="76200"/>
              <a:ext cx="1371600" cy="1371600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7391400" y="679824"/>
            <a:ext cx="1752600" cy="3587376"/>
            <a:chOff x="7391400" y="679824"/>
            <a:chExt cx="1752600" cy="3587376"/>
          </a:xfrm>
        </p:grpSpPr>
        <p:cxnSp>
          <p:nvCxnSpPr>
            <p:cNvPr id="81" name="Straight Connector 80"/>
            <p:cNvCxnSpPr/>
            <p:nvPr/>
          </p:nvCxnSpPr>
          <p:spPr>
            <a:xfrm>
              <a:off x="8763000" y="3200400"/>
              <a:ext cx="0" cy="10668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7772400" y="2438400"/>
              <a:ext cx="137160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2000</a:t>
              </a:r>
            </a:p>
            <a:p>
              <a:r>
                <a:rPr lang="en-US" sz="1200" dirty="0" smtClean="0"/>
                <a:t>102 – 104.4 </a:t>
              </a:r>
              <a:r>
                <a:rPr lang="en-US" sz="1200" dirty="0" err="1" smtClean="0"/>
                <a:t>GeV</a:t>
              </a:r>
              <a:endParaRPr lang="en-US" sz="1200" dirty="0" smtClean="0"/>
            </a:p>
            <a:p>
              <a:r>
                <a:rPr lang="en-US" sz="1200" dirty="0" smtClean="0"/>
                <a:t>Discovery mode</a:t>
              </a: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91400" y="679824"/>
              <a:ext cx="1600200" cy="1631576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7924800" y="4568092"/>
            <a:ext cx="1447800" cy="1424464"/>
            <a:chOff x="7924800" y="4572000"/>
            <a:chExt cx="1447800" cy="1424464"/>
          </a:xfrm>
        </p:grpSpPr>
        <p:cxnSp>
          <p:nvCxnSpPr>
            <p:cNvPr id="65" name="Straight Connector 64"/>
            <p:cNvCxnSpPr/>
            <p:nvPr/>
          </p:nvCxnSpPr>
          <p:spPr>
            <a:xfrm flipV="1">
              <a:off x="8686800" y="4572000"/>
              <a:ext cx="0" cy="8382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7924800" y="5257800"/>
              <a:ext cx="14478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2000</a:t>
              </a:r>
            </a:p>
            <a:p>
              <a:r>
                <a:rPr lang="en-US" sz="1400" b="1" dirty="0" smtClean="0">
                  <a:solidFill>
                    <a:schemeClr val="tx2"/>
                  </a:solidFill>
                </a:rPr>
                <a:t>SPS-LEP (SL)</a:t>
              </a:r>
            </a:p>
            <a:p>
              <a:r>
                <a:rPr lang="en-US" sz="1400" b="1" dirty="0" smtClean="0">
                  <a:solidFill>
                    <a:schemeClr val="tx2"/>
                  </a:solidFill>
                </a:rPr>
                <a:t>Division Leader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124200" y="4563700"/>
            <a:ext cx="1447800" cy="836320"/>
            <a:chOff x="3124200" y="4563700"/>
            <a:chExt cx="1447800" cy="836320"/>
          </a:xfrm>
        </p:grpSpPr>
        <p:sp>
          <p:nvSpPr>
            <p:cNvPr id="80" name="TextBox 79"/>
            <p:cNvSpPr txBox="1"/>
            <p:nvPr/>
          </p:nvSpPr>
          <p:spPr>
            <a:xfrm>
              <a:off x="3124200" y="4876800"/>
              <a:ext cx="1447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1991</a:t>
              </a:r>
            </a:p>
            <a:p>
              <a:r>
                <a:rPr lang="en-US" sz="1400" b="1" dirty="0" smtClean="0">
                  <a:solidFill>
                    <a:schemeClr val="tx2"/>
                  </a:solidFill>
                </a:rPr>
                <a:t>First Chamonix</a:t>
              </a:r>
            </a:p>
          </p:txBody>
        </p:sp>
        <p:cxnSp>
          <p:nvCxnSpPr>
            <p:cNvPr id="77" name="Straight Connector 76"/>
            <p:cNvCxnSpPr/>
            <p:nvPr/>
          </p:nvCxnSpPr>
          <p:spPr>
            <a:xfrm flipV="1">
              <a:off x="3124200" y="4563700"/>
              <a:ext cx="0" cy="6096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5029200" y="2590800"/>
            <a:ext cx="1143000" cy="1680775"/>
            <a:chOff x="5029200" y="2590800"/>
            <a:chExt cx="1143000" cy="1680775"/>
          </a:xfrm>
        </p:grpSpPr>
        <p:cxnSp>
          <p:nvCxnSpPr>
            <p:cNvPr id="105" name="Straight Connector 104"/>
            <p:cNvCxnSpPr/>
            <p:nvPr/>
          </p:nvCxnSpPr>
          <p:spPr>
            <a:xfrm>
              <a:off x="5562600" y="3352800"/>
              <a:ext cx="0" cy="91877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/>
            <p:cNvSpPr txBox="1"/>
            <p:nvPr/>
          </p:nvSpPr>
          <p:spPr>
            <a:xfrm>
              <a:off x="5029200" y="2590800"/>
              <a:ext cx="1143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1995</a:t>
              </a:r>
            </a:p>
            <a:p>
              <a:r>
                <a:rPr lang="en-US" sz="1400" b="1" dirty="0" smtClean="0"/>
                <a:t>LEP1.5</a:t>
              </a:r>
            </a:p>
            <a:p>
              <a:r>
                <a:rPr lang="en-US" sz="1200" dirty="0" smtClean="0"/>
                <a:t>65, 68, 70 </a:t>
              </a:r>
              <a:r>
                <a:rPr lang="en-US" sz="1200" dirty="0" err="1" smtClean="0"/>
                <a:t>GeV</a:t>
              </a:r>
              <a:endParaRPr lang="en-US" sz="12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781800" y="2895600"/>
            <a:ext cx="1143000" cy="1371600"/>
            <a:chOff x="6781800" y="2895600"/>
            <a:chExt cx="1143000" cy="1371600"/>
          </a:xfrm>
        </p:grpSpPr>
        <p:cxnSp>
          <p:nvCxnSpPr>
            <p:cNvPr id="76" name="Straight Connector 75"/>
            <p:cNvCxnSpPr/>
            <p:nvPr/>
          </p:nvCxnSpPr>
          <p:spPr>
            <a:xfrm>
              <a:off x="7467600" y="3657600"/>
              <a:ext cx="0" cy="6096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TextBox 106"/>
            <p:cNvSpPr txBox="1"/>
            <p:nvPr/>
          </p:nvSpPr>
          <p:spPr>
            <a:xfrm>
              <a:off x="6781800" y="2895600"/>
              <a:ext cx="114300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1998</a:t>
              </a:r>
            </a:p>
            <a:p>
              <a:r>
                <a:rPr lang="en-US" sz="1200" dirty="0" smtClean="0"/>
                <a:t>94.5 </a:t>
              </a:r>
              <a:r>
                <a:rPr lang="en-US" sz="1200" dirty="0" err="1" smtClean="0"/>
                <a:t>GeV</a:t>
              </a:r>
              <a:endParaRPr lang="en-US" sz="1200" dirty="0" smtClean="0"/>
            </a:p>
            <a:p>
              <a:r>
                <a:rPr lang="en-US" sz="1200" dirty="0" smtClean="0"/>
                <a:t>10</a:t>
              </a:r>
              <a:r>
                <a:rPr lang="en-US" sz="1200" baseline="30000" dirty="0" smtClean="0"/>
                <a:t>32</a:t>
              </a:r>
              <a:r>
                <a:rPr lang="en-US" sz="1200" dirty="0" smtClean="0"/>
                <a:t> cm</a:t>
              </a:r>
              <a:r>
                <a:rPr lang="en-US" sz="1200" baseline="30000" dirty="0" smtClean="0"/>
                <a:t>-2</a:t>
              </a:r>
              <a:r>
                <a:rPr lang="en-US" sz="1200" dirty="0" smtClean="0"/>
                <a:t>s</a:t>
              </a:r>
              <a:r>
                <a:rPr lang="en-US" sz="1200" baseline="30000" dirty="0" smtClean="0"/>
                <a:t>-1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28600" y="4572000"/>
            <a:ext cx="2286000" cy="1560731"/>
            <a:chOff x="228600" y="4572000"/>
            <a:chExt cx="2286000" cy="1560731"/>
          </a:xfrm>
        </p:grpSpPr>
        <p:grpSp>
          <p:nvGrpSpPr>
            <p:cNvPr id="13" name="Group 12"/>
            <p:cNvGrpSpPr/>
            <p:nvPr/>
          </p:nvGrpSpPr>
          <p:grpSpPr>
            <a:xfrm>
              <a:off x="228600" y="4572000"/>
              <a:ext cx="1905000" cy="842665"/>
              <a:chOff x="228600" y="4572000"/>
              <a:chExt cx="1905000" cy="842665"/>
            </a:xfrm>
          </p:grpSpPr>
          <p:sp>
            <p:nvSpPr>
              <p:cNvPr id="78" name="TextBox 77"/>
              <p:cNvSpPr txBox="1"/>
              <p:nvPr/>
            </p:nvSpPr>
            <p:spPr>
              <a:xfrm>
                <a:off x="228600" y="4953000"/>
                <a:ext cx="1905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tx2"/>
                    </a:solidFill>
                  </a:rPr>
                  <a:t>R</a:t>
                </a:r>
                <a:r>
                  <a:rPr lang="en-US" sz="1200" b="1" dirty="0" smtClean="0">
                    <a:solidFill>
                      <a:schemeClr val="tx2"/>
                    </a:solidFill>
                  </a:rPr>
                  <a:t>esponsible for Injection test (with Albert Hoffman)</a:t>
                </a:r>
              </a:p>
            </p:txBody>
          </p:sp>
          <p:cxnSp>
            <p:nvCxnSpPr>
              <p:cNvPr id="63" name="Straight Connector 62"/>
              <p:cNvCxnSpPr/>
              <p:nvPr/>
            </p:nvCxnSpPr>
            <p:spPr>
              <a:xfrm flipV="1">
                <a:off x="1447800" y="4572000"/>
                <a:ext cx="0" cy="381000"/>
              </a:xfrm>
              <a:prstGeom prst="line">
                <a:avLst/>
              </a:prstGeom>
              <a:ln w="15875">
                <a:solidFill>
                  <a:schemeClr val="tx1">
                    <a:lumMod val="85000"/>
                    <a:lumOff val="1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>
              <a:off x="457200" y="4572000"/>
              <a:ext cx="2057400" cy="1560731"/>
              <a:chOff x="457200" y="4572000"/>
              <a:chExt cx="2057400" cy="1560731"/>
            </a:xfrm>
          </p:grpSpPr>
          <p:sp>
            <p:nvSpPr>
              <p:cNvPr id="74" name="TextBox 73"/>
              <p:cNvSpPr txBox="1"/>
              <p:nvPr/>
            </p:nvSpPr>
            <p:spPr>
              <a:xfrm>
                <a:off x="457200" y="5486400"/>
                <a:ext cx="2057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tx2"/>
                    </a:solidFill>
                  </a:rPr>
                  <a:t>R</a:t>
                </a:r>
                <a:r>
                  <a:rPr lang="en-US" sz="1200" b="1" dirty="0" smtClean="0">
                    <a:solidFill>
                      <a:schemeClr val="tx2"/>
                    </a:solidFill>
                  </a:rPr>
                  <a:t>esponsible for LEP commissioning and HW testing (with Albert Hoffman)</a:t>
                </a:r>
              </a:p>
            </p:txBody>
          </p:sp>
          <p:cxnSp>
            <p:nvCxnSpPr>
              <p:cNvPr id="79" name="Straight Connector 78"/>
              <p:cNvCxnSpPr/>
              <p:nvPr/>
            </p:nvCxnSpPr>
            <p:spPr>
              <a:xfrm flipV="1">
                <a:off x="2057400" y="4572000"/>
                <a:ext cx="0" cy="1066800"/>
              </a:xfrm>
              <a:prstGeom prst="line">
                <a:avLst/>
              </a:prstGeom>
              <a:ln w="15875">
                <a:solidFill>
                  <a:schemeClr val="tx1">
                    <a:lumMod val="85000"/>
                    <a:lumOff val="1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TextBox 7"/>
          <p:cNvSpPr txBox="1"/>
          <p:nvPr/>
        </p:nvSpPr>
        <p:spPr>
          <a:xfrm rot="16200000">
            <a:off x="679966" y="4196834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≈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8" name="Picture 10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5754" y="3276600"/>
            <a:ext cx="1752600" cy="941723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5562600" y="152400"/>
            <a:ext cx="1447800" cy="4119175"/>
            <a:chOff x="5562600" y="152400"/>
            <a:chExt cx="1447800" cy="4119175"/>
          </a:xfrm>
        </p:grpSpPr>
        <p:cxnSp>
          <p:nvCxnSpPr>
            <p:cNvPr id="68" name="Straight Connector 67"/>
            <p:cNvCxnSpPr/>
            <p:nvPr/>
          </p:nvCxnSpPr>
          <p:spPr>
            <a:xfrm>
              <a:off x="6172200" y="2438400"/>
              <a:ext cx="0" cy="183317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5638800" y="1752600"/>
              <a:ext cx="114300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1996</a:t>
              </a:r>
            </a:p>
            <a:p>
              <a:r>
                <a:rPr lang="en-US" sz="1200" dirty="0" smtClean="0"/>
                <a:t>First </a:t>
              </a:r>
              <a:r>
                <a:rPr lang="en-US" sz="1200" dirty="0" err="1" smtClean="0"/>
                <a:t>Ws</a:t>
              </a:r>
              <a:endParaRPr lang="en-US" sz="1200" dirty="0" smtClean="0"/>
            </a:p>
            <a:p>
              <a:r>
                <a:rPr lang="en-US" sz="1200" dirty="0" smtClean="0"/>
                <a:t>80.5 to 86 </a:t>
              </a:r>
              <a:r>
                <a:rPr lang="en-US" sz="1200" dirty="0" err="1" smtClean="0"/>
                <a:t>GeV</a:t>
              </a:r>
              <a:endParaRPr lang="en-US" sz="1200" dirty="0" smtClean="0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62600" y="381000"/>
              <a:ext cx="1413972" cy="14097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562600" y="152400"/>
              <a:ext cx="1447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03:</a:t>
              </a:r>
              <a:r>
                <a:rPr lang="en-US" sz="1200" dirty="0" smtClean="0"/>
                <a:t>13 9</a:t>
              </a:r>
              <a:r>
                <a:rPr lang="en-US" sz="1200" baseline="30000" dirty="0" smtClean="0"/>
                <a:t>th</a:t>
              </a:r>
              <a:r>
                <a:rPr lang="en-US" sz="1200" dirty="0" smtClean="0"/>
                <a:t> </a:t>
              </a:r>
              <a:r>
                <a:rPr lang="en-US" sz="1200" dirty="0"/>
                <a:t>July 1996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9555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200"/>
            <a:ext cx="9144000" cy="585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66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44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805402"/>
              </p:ext>
            </p:extLst>
          </p:nvPr>
        </p:nvGraphicFramePr>
        <p:xfrm>
          <a:off x="1143000" y="1295400"/>
          <a:ext cx="7010400" cy="44500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91000"/>
                <a:gridCol w="2819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Deputy Project Leader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Günther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Plass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Head of the CERN accelerators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Giorgio </a:t>
                      </a:r>
                      <a:r>
                        <a:rPr lang="en-US" dirty="0" err="1" smtClean="0"/>
                        <a:t>Brianti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Head of the magnet systems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Lorenzo </a:t>
                      </a:r>
                      <a:r>
                        <a:rPr lang="en-US" dirty="0" err="1" smtClean="0"/>
                        <a:t>Resegotti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Head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of the radio-frequency (RF) Systems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Wolfgang Schnell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Head of the vacuum 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Hans Peter </a:t>
                      </a:r>
                      <a:r>
                        <a:rPr lang="en-US" dirty="0" err="1" smtClean="0"/>
                        <a:t>Reinhard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Super Proton Synchrotron (SPS)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 de </a:t>
                      </a:r>
                      <a:r>
                        <a:rPr lang="en-US" dirty="0" err="1" smtClean="0"/>
                        <a:t>Raad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PS, LIL,</a:t>
                      </a:r>
                      <a:r>
                        <a:rPr lang="en-US" baseline="0" dirty="0" smtClean="0"/>
                        <a:t> EPA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Roy </a:t>
                      </a:r>
                      <a:r>
                        <a:rPr lang="en-US" dirty="0" err="1" smtClean="0"/>
                        <a:t>Billinge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LEP operation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Steve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Myers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Installation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Gèrard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Bachy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Machine parameters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Andrew</a:t>
                      </a:r>
                      <a:r>
                        <a:rPr lang="en-US" baseline="0" dirty="0" smtClean="0"/>
                        <a:t> Hutton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Civil engineering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Henri </a:t>
                      </a:r>
                      <a:r>
                        <a:rPr lang="en-US" dirty="0" err="1" smtClean="0"/>
                        <a:t>Laporte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Experimental halls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Franco </a:t>
                      </a:r>
                      <a:r>
                        <a:rPr lang="en-US" dirty="0" err="1" smtClean="0"/>
                        <a:t>Bonaudi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152400"/>
            <a:ext cx="8305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Emilio Picasso (1980)</a:t>
            </a:r>
            <a:r>
              <a:rPr lang="en-US" sz="2000" dirty="0" smtClean="0"/>
              <a:t>: “After </a:t>
            </a:r>
            <a:r>
              <a:rPr lang="en-US" sz="2000" dirty="0"/>
              <a:t>being appointed as LEP Project Leader my first task was to set up </a:t>
            </a:r>
            <a:r>
              <a:rPr lang="en-US" sz="2000" dirty="0" smtClean="0"/>
              <a:t>a </a:t>
            </a:r>
            <a:r>
              <a:rPr lang="en-US" sz="2000" dirty="0" smtClean="0">
                <a:solidFill>
                  <a:srgbClr val="FF0000"/>
                </a:solidFill>
              </a:rPr>
              <a:t>LEP </a:t>
            </a:r>
            <a:r>
              <a:rPr lang="en-US" sz="2000" dirty="0">
                <a:solidFill>
                  <a:srgbClr val="FF0000"/>
                </a:solidFill>
              </a:rPr>
              <a:t>Management Board</a:t>
            </a:r>
            <a:r>
              <a:rPr lang="en-US" sz="2000" dirty="0"/>
              <a:t>, in agreement with the DG (Prof. </a:t>
            </a:r>
            <a:r>
              <a:rPr lang="en-US" sz="2000" dirty="0" err="1" smtClean="0"/>
              <a:t>Schopper</a:t>
            </a:r>
            <a:r>
              <a:rPr lang="en-US" sz="2000" dirty="0" smtClean="0"/>
              <a:t>) with </a:t>
            </a:r>
            <a:r>
              <a:rPr lang="en-US" sz="2000" dirty="0"/>
              <a:t>the best people </a:t>
            </a:r>
            <a:r>
              <a:rPr lang="en-US" sz="2000" dirty="0" smtClean="0"/>
              <a:t>available”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60198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Steve also acted as Scientific Secretary for the LEP Advisory Committee which included Burt Richter (SLAC) and Maury </a:t>
            </a:r>
            <a:r>
              <a:rPr lang="en-US" dirty="0" err="1" smtClean="0"/>
              <a:t>Tigner</a:t>
            </a:r>
            <a:r>
              <a:rPr lang="en-US" dirty="0" smtClean="0"/>
              <a:t> (Cornell).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244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5169179"/>
          </a:xfrm>
          <a:prstGeom prst="rect">
            <a:avLst/>
          </a:prstGeom>
        </p:spPr>
      </p:pic>
      <p:pic>
        <p:nvPicPr>
          <p:cNvPr id="3" name="Picture 2" descr="Screen Shot 2013-12-07 at 3.16.3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2512"/>
            <a:ext cx="9144000" cy="583238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LEP project notes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0" y="2209800"/>
            <a:ext cx="9135537" cy="3505200"/>
            <a:chOff x="0" y="2209800"/>
            <a:chExt cx="9135537" cy="3505200"/>
          </a:xfrm>
        </p:grpSpPr>
        <p:sp>
          <p:nvSpPr>
            <p:cNvPr id="5" name="Rounded Rectangle 4"/>
            <p:cNvSpPr/>
            <p:nvPr/>
          </p:nvSpPr>
          <p:spPr>
            <a:xfrm>
              <a:off x="6096000" y="5257800"/>
              <a:ext cx="1295400" cy="45720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5690577" y="2209800"/>
              <a:ext cx="609600" cy="45720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0" y="2819400"/>
              <a:ext cx="533400" cy="99060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840137" y="4267200"/>
              <a:ext cx="1295400" cy="45720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pPr algn="ctr"/>
              <a:endParaRPr lang="en-US" dirty="0" smtClean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800600" y="1447800"/>
            <a:ext cx="3023577" cy="2770554"/>
            <a:chOff x="4800600" y="1447800"/>
            <a:chExt cx="3023577" cy="2770554"/>
          </a:xfrm>
        </p:grpSpPr>
        <p:sp>
          <p:nvSpPr>
            <p:cNvPr id="10" name="Rounded Rectangle 9"/>
            <p:cNvSpPr/>
            <p:nvPr/>
          </p:nvSpPr>
          <p:spPr>
            <a:xfrm>
              <a:off x="5285154" y="2618154"/>
              <a:ext cx="762000" cy="1600200"/>
            </a:xfrm>
            <a:prstGeom prst="roundRect">
              <a:avLst/>
            </a:prstGeom>
            <a:noFill/>
            <a:ln w="38100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7214577" y="1447800"/>
              <a:ext cx="609600" cy="304800"/>
            </a:xfrm>
            <a:prstGeom prst="roundRect">
              <a:avLst/>
            </a:prstGeom>
            <a:noFill/>
            <a:ln w="38100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4800600" y="1921282"/>
              <a:ext cx="914400" cy="533400"/>
            </a:xfrm>
            <a:prstGeom prst="roundRect">
              <a:avLst/>
            </a:prstGeom>
            <a:noFill/>
            <a:ln w="38100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pPr algn="ctr"/>
              <a:endParaRPr lang="en-US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2330532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71" y="0"/>
            <a:ext cx="5015132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10957"/>
            <a:ext cx="4038600" cy="1192994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029200" y="1219200"/>
            <a:ext cx="4114800" cy="5638800"/>
            <a:chOff x="5029200" y="1219200"/>
            <a:chExt cx="4114800" cy="5638800"/>
          </a:xfrm>
        </p:grpSpPr>
        <p:sp>
          <p:nvSpPr>
            <p:cNvPr id="2" name="TextBox 1"/>
            <p:cNvSpPr txBox="1"/>
            <p:nvPr/>
          </p:nvSpPr>
          <p:spPr>
            <a:xfrm>
              <a:off x="5029200" y="1219200"/>
              <a:ext cx="41148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Steve Myers led the first commissioning test and a week later he reported to the LEP Management Board, making the following conclusions: "It worked! We learnt a lot. It was an extremely useful (essential) exercise – exciting and fun to do. The octant behaved as predicted theoretically." </a:t>
              </a:r>
            </a:p>
          </p:txBody>
        </p:sp>
        <p:pic>
          <p:nvPicPr>
            <p:cNvPr id="5" name="Picture 4" descr="C:\Photos\S+E+I_PCR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7800" y="3486345"/>
              <a:ext cx="3657600" cy="33716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1219200" y="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1988: Injection test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76200" y="1219200"/>
            <a:ext cx="4953000" cy="14478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94282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50th LSWG</a:t>
            </a:r>
            <a:endParaRPr lang="en-US" altLang="en-US" i="1">
              <a:latin typeface="Times New Roman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5555F-493F-484E-B944-153245B4112E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1989 - commissioning </a:t>
            </a:r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67200" y="1524000"/>
            <a:ext cx="5029200" cy="1447800"/>
          </a:xfrm>
        </p:spPr>
        <p:txBody>
          <a:bodyPr>
            <a:normAutofit fontScale="70000" lnSpcReduction="20000"/>
          </a:bodyPr>
          <a:lstStyle/>
          <a:p>
            <a:r>
              <a:rPr lang="en-US" altLang="en-US" dirty="0" smtClean="0"/>
              <a:t>14</a:t>
            </a:r>
            <a:r>
              <a:rPr lang="en-US" altLang="en-US" baseline="30000" dirty="0" smtClean="0"/>
              <a:t>th</a:t>
            </a:r>
            <a:r>
              <a:rPr lang="en-US" altLang="en-US" dirty="0" smtClean="0"/>
              <a:t> July</a:t>
            </a:r>
            <a:r>
              <a:rPr lang="en-US" altLang="en-US" dirty="0"/>
              <a:t>: 		</a:t>
            </a:r>
            <a:r>
              <a:rPr lang="en-US" altLang="en-US" dirty="0" smtClean="0"/>
              <a:t>First </a:t>
            </a:r>
            <a:r>
              <a:rPr lang="en-US" altLang="en-US" dirty="0"/>
              <a:t>beam</a:t>
            </a:r>
          </a:p>
          <a:p>
            <a:r>
              <a:rPr lang="en-US" altLang="en-US" dirty="0" smtClean="0"/>
              <a:t>23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July</a:t>
            </a:r>
            <a:r>
              <a:rPr lang="en-US" altLang="en-US" dirty="0"/>
              <a:t>: 		</a:t>
            </a:r>
            <a:r>
              <a:rPr lang="en-US" altLang="en-US" dirty="0" smtClean="0"/>
              <a:t>Circulating </a:t>
            </a:r>
            <a:r>
              <a:rPr lang="en-US" altLang="en-US" dirty="0"/>
              <a:t>beam</a:t>
            </a:r>
          </a:p>
          <a:p>
            <a:r>
              <a:rPr lang="en-US" altLang="en-US" dirty="0" smtClean="0"/>
              <a:t>4</a:t>
            </a:r>
            <a:r>
              <a:rPr lang="en-US" altLang="en-US" baseline="30000" dirty="0" smtClean="0"/>
              <a:t>th</a:t>
            </a:r>
            <a:r>
              <a:rPr lang="en-US" altLang="en-US" dirty="0" smtClean="0"/>
              <a:t> August</a:t>
            </a:r>
            <a:r>
              <a:rPr lang="en-US" altLang="en-US" dirty="0"/>
              <a:t>: 	</a:t>
            </a:r>
            <a:r>
              <a:rPr lang="en-US" altLang="en-US" dirty="0" smtClean="0"/>
              <a:t>	45 </a:t>
            </a:r>
            <a:r>
              <a:rPr lang="en-US" altLang="en-US" dirty="0" err="1"/>
              <a:t>GeV</a:t>
            </a:r>
            <a:endParaRPr lang="en-US" altLang="en-US" dirty="0"/>
          </a:p>
          <a:p>
            <a:r>
              <a:rPr lang="en-US" altLang="en-US" dirty="0" smtClean="0"/>
              <a:t>13</a:t>
            </a:r>
            <a:r>
              <a:rPr lang="en-US" altLang="en-US" baseline="30000" dirty="0" smtClean="0"/>
              <a:t>th</a:t>
            </a:r>
            <a:r>
              <a:rPr lang="en-US" altLang="en-US" dirty="0" smtClean="0"/>
              <a:t> August</a:t>
            </a:r>
            <a:r>
              <a:rPr lang="en-US" altLang="en-US" dirty="0"/>
              <a:t>:	</a:t>
            </a:r>
            <a:r>
              <a:rPr lang="en-US" altLang="en-US" dirty="0" smtClean="0"/>
              <a:t>	Colliding </a:t>
            </a:r>
            <a:r>
              <a:rPr lang="en-US" altLang="en-US" dirty="0"/>
              <a:t>beams</a:t>
            </a:r>
          </a:p>
        </p:txBody>
      </p:sp>
      <p:pic>
        <p:nvPicPr>
          <p:cNvPr id="285700" name="Picture 4" descr="C:\pickies\startle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35500"/>
            <a:ext cx="9144000" cy="222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3" y="1066800"/>
            <a:ext cx="417703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55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9F0AFBC-3E15-46B4-9441-DF718F939D27}" type="slidenum">
              <a:rPr lang="en-GB" smtClean="0">
                <a:latin typeface="Times New Roman" pitchFamily="18" charset="0"/>
              </a:rPr>
              <a:pPr/>
              <a:t>8</a:t>
            </a:fld>
            <a:endParaRPr lang="en-GB" smtClean="0">
              <a:latin typeface="Times New Roman" pitchFamily="18" charset="0"/>
            </a:endParaRPr>
          </a:p>
        </p:txBody>
      </p:sp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0" y="0"/>
          <a:ext cx="4440073" cy="680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08" name="Acrobat Document" r:id="rId4" imgW="3569760" imgH="5051880" progId="AcroExch.Document.7">
                  <p:embed/>
                </p:oleObj>
              </mc:Choice>
              <mc:Fallback>
                <p:oleObj name="Acrobat Document" r:id="rId4" imgW="3569760" imgH="5051880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4440073" cy="680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6" name="Object 3"/>
          <p:cNvGraphicFramePr>
            <a:graphicFrameLocks noChangeAspect="1"/>
          </p:cNvGraphicFramePr>
          <p:nvPr/>
        </p:nvGraphicFramePr>
        <p:xfrm>
          <a:off x="4668837" y="0"/>
          <a:ext cx="447516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09" name="Acrobat Document" r:id="rId6" imgW="3569760" imgH="5051880" progId="AcroExch.Document.7">
                  <p:embed/>
                </p:oleObj>
              </mc:Choice>
              <mc:Fallback>
                <p:oleObj name="Acrobat Document" r:id="rId6" imgW="3569760" imgH="5051880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8837" y="0"/>
                        <a:ext cx="4475163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832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004067"/>
            <a:ext cx="6934200" cy="58223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33224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"For a long 10 minutes, Steve Myers and I didn't know whether the beams were colliding or not," Picasso recalls, "and then Aldo </a:t>
            </a:r>
            <a:r>
              <a:rPr lang="en-US" dirty="0" err="1"/>
              <a:t>Michelini</a:t>
            </a:r>
            <a:r>
              <a:rPr lang="en-US" dirty="0"/>
              <a:t> called: 'We have the first Z</a:t>
            </a:r>
            <a:r>
              <a:rPr lang="en-US" baseline="30000" dirty="0"/>
              <a:t>0</a:t>
            </a:r>
            <a:r>
              <a:rPr lang="en-US" dirty="0"/>
              <a:t>.' It was a beautiful moment. Steve had done an excellent job – and I thought, OK, I've finished my job now."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47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6442047</TotalTime>
  <Words>834</Words>
  <Application>Microsoft Office PowerPoint</Application>
  <PresentationFormat>On-screen Show (4:3)</PresentationFormat>
  <Paragraphs>173</Paragraphs>
  <Slides>31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Office Theme</vt:lpstr>
      <vt:lpstr>Acrobat Document</vt:lpstr>
      <vt:lpstr>Worksheet</vt:lpstr>
      <vt:lpstr>PowerPoint Presentation</vt:lpstr>
      <vt:lpstr>PowerPoint Presentation</vt:lpstr>
      <vt:lpstr>PowerPoint Presentation</vt:lpstr>
      <vt:lpstr>PowerPoint Presentation</vt:lpstr>
      <vt:lpstr>LEP project notes</vt:lpstr>
      <vt:lpstr>PowerPoint Presentation</vt:lpstr>
      <vt:lpstr>1989 - commissioning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1992</vt:lpstr>
      <vt:lpstr>PowerPoint Presentation</vt:lpstr>
      <vt:lpstr>PowerPoint Presentation</vt:lpstr>
      <vt:lpstr>PowerPoint Presentation</vt:lpstr>
      <vt:lpstr>LEP 2</vt:lpstr>
      <vt:lpstr>PowerPoint Presentation</vt:lpstr>
      <vt:lpstr>Refreshing the particles that other beers cannot reach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PresenterMedia.com</dc:creator>
  <cp:lastModifiedBy>Mike Lamont</cp:lastModifiedBy>
  <cp:revision>2957</cp:revision>
  <cp:lastPrinted>2013-12-13T10:04:14Z</cp:lastPrinted>
  <dcterms:created xsi:type="dcterms:W3CDTF">2011-01-18T19:25:28Z</dcterms:created>
  <dcterms:modified xsi:type="dcterms:W3CDTF">2013-12-13T12:36:12Z</dcterms:modified>
</cp:coreProperties>
</file>