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5"/>
  </p:notesMasterIdLst>
  <p:sldIdLst>
    <p:sldId id="306" r:id="rId2"/>
    <p:sldId id="307" r:id="rId3"/>
    <p:sldId id="309" r:id="rId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03" autoAdjust="0"/>
    <p:restoredTop sz="90677" autoAdjust="0"/>
  </p:normalViewPr>
  <p:slideViewPr>
    <p:cSldViewPr showGuides="1">
      <p:cViewPr>
        <p:scale>
          <a:sx n="70" d="100"/>
          <a:sy n="70" d="100"/>
        </p:scale>
        <p:origin x="-1013" y="-41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28CBB41-6BD4-40A3-9FEA-F3BF22A723B7}" type="datetimeFigureOut">
              <a:rPr lang="en-GB" smtClean="0"/>
              <a:t>28.11.13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8652BE6-D475-464B-BF59-FA617031C889}" type="slidenum">
              <a:rPr lang="en-GB" smtClean="0"/>
              <a:t>‹#›</a:t>
            </a:fld>
            <a:endParaRPr lang="en-GB"/>
          </a:p>
        </p:txBody>
      </p:sp>
    </p:spTree>
    <p:extLst>
      <p:ext uri="{BB962C8B-B14F-4D97-AF65-F5344CB8AC3E}">
        <p14:creationId xmlns:p14="http://schemas.microsoft.com/office/powerpoint/2010/main" val="4156620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209800" y="6556375"/>
            <a:ext cx="4648200" cy="290513"/>
          </a:xfrm>
          <a:prstGeom prst="rect">
            <a:avLst/>
          </a:prstGeom>
          <a:noFill/>
          <a:ln w="9525">
            <a:noFill/>
            <a:miter lim="800000"/>
            <a:headEnd/>
            <a:tailEnd/>
          </a:ln>
          <a:effectLst/>
        </p:spPr>
        <p:txBody>
          <a:bodyPr>
            <a:spAutoFit/>
          </a:bodyPr>
          <a:lstStyle/>
          <a:p>
            <a:pPr algn="ctr" fontAlgn="base">
              <a:spcBef>
                <a:spcPct val="0"/>
              </a:spcBef>
              <a:spcAft>
                <a:spcPct val="0"/>
              </a:spcAft>
              <a:defRPr/>
            </a:pPr>
            <a:r>
              <a:rPr lang="en-US" sz="1300" dirty="0">
                <a:solidFill>
                  <a:srgbClr val="000000"/>
                </a:solidFill>
                <a:latin typeface="Arial" pitchFamily="34" charset="0"/>
              </a:rPr>
              <a:t>Eva Barbara Holzer</a:t>
            </a:r>
            <a:endParaRPr lang="en-US" sz="1300" b="1" dirty="0">
              <a:solidFill>
                <a:srgbClr val="000000"/>
              </a:solidFill>
              <a:latin typeface="Arial" pitchFamily="34" charset="0"/>
            </a:endParaRPr>
          </a:p>
        </p:txBody>
      </p:sp>
      <p:sp>
        <p:nvSpPr>
          <p:cNvPr id="7"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fontAlgn="base">
              <a:spcBef>
                <a:spcPct val="50000"/>
              </a:spcBef>
              <a:spcAft>
                <a:spcPct val="0"/>
              </a:spcAft>
              <a:defRPr/>
            </a:pPr>
            <a:fld id="{97089497-6043-4A13-B4D8-5E09838C7E08}" type="slidenum">
              <a:rPr lang="en-US" sz="1600">
                <a:solidFill>
                  <a:srgbClr val="000000"/>
                </a:solidFill>
                <a:latin typeface="Arial" pitchFamily="34" charset="0"/>
              </a:rPr>
              <a:pPr algn="r" fontAlgn="base">
                <a:spcBef>
                  <a:spcPct val="50000"/>
                </a:spcBef>
                <a:spcAft>
                  <a:spcPct val="0"/>
                </a:spcAft>
                <a:defRPr/>
              </a:pPr>
              <a:t>‹#›</a:t>
            </a:fld>
            <a:endParaRPr lang="en-US" sz="1600" dirty="0">
              <a:solidFill>
                <a:srgbClr val="000000"/>
              </a:solidFill>
              <a:latin typeface="Arial" pitchFamily="34" charset="0"/>
            </a:endParaRPr>
          </a:p>
        </p:txBody>
      </p:sp>
      <p:sp>
        <p:nvSpPr>
          <p:cNvPr id="8" name="Line 21"/>
          <p:cNvSpPr>
            <a:spLocks noChangeShapeType="1"/>
          </p:cNvSpPr>
          <p:nvPr userDrawn="1"/>
        </p:nvSpPr>
        <p:spPr bwMode="auto">
          <a:xfrm>
            <a:off x="468313" y="6499225"/>
            <a:ext cx="8229600" cy="0"/>
          </a:xfrm>
          <a:prstGeom prst="line">
            <a:avLst/>
          </a:prstGeom>
          <a:noFill/>
          <a:ln w="19050">
            <a:solidFill>
              <a:srgbClr val="003399"/>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
        <p:nvSpPr>
          <p:cNvPr id="266242" name="Rectangle 2"/>
          <p:cNvSpPr>
            <a:spLocks noGrp="1" noChangeArrowheads="1"/>
          </p:cNvSpPr>
          <p:nvPr>
            <p:ph type="subTitle" idx="1"/>
          </p:nvPr>
        </p:nvSpPr>
        <p:spPr>
          <a:xfrm>
            <a:off x="1352550" y="3505200"/>
            <a:ext cx="6400800" cy="2324100"/>
          </a:xfrm>
        </p:spPr>
        <p:txBody>
          <a:bodyPr/>
          <a:lstStyle>
            <a:lvl1pPr>
              <a:defRPr baseline="0">
                <a:solidFill>
                  <a:schemeClr val="bg1"/>
                </a:solidFill>
              </a:defRPr>
            </a:lvl1pPr>
            <a:lvl2pPr lvl="1">
              <a:defRPr baseline="0">
                <a:solidFill>
                  <a:schemeClr val="bg1"/>
                </a:solidFill>
              </a:defRPr>
            </a:lvl2pPr>
            <a:lvl3pPr lvl="2">
              <a:defRPr baseline="0">
                <a:solidFill>
                  <a:schemeClr val="bg1"/>
                </a:solidFill>
              </a:defRPr>
            </a:lvl3pPr>
            <a:lvl4pPr lvl="3">
              <a:defRPr baseline="0">
                <a:solidFill>
                  <a:schemeClr val="bg1"/>
                </a:solidFill>
              </a:defRPr>
            </a:lvl4pPr>
            <a:lvl5pPr lvl="4">
              <a:defRPr baseline="0">
                <a:solidFill>
                  <a:schemeClr val="bg1"/>
                </a:solidFill>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685800" y="2019300"/>
            <a:ext cx="7772400" cy="1143000"/>
          </a:xfrm>
        </p:spPr>
        <p:txBody>
          <a:bodyPr/>
          <a:lstStyle>
            <a:lvl1pPr>
              <a:defRPr>
                <a:solidFill>
                  <a:schemeClr val="bg1"/>
                </a:solidFill>
              </a:defRPr>
            </a:lvl1pPr>
          </a:lstStyle>
          <a:p>
            <a:r>
              <a:rPr lang="en-US" dirty="0"/>
              <a:t>Click to edit Master title style</a:t>
            </a:r>
          </a:p>
        </p:txBody>
      </p:sp>
      <p:sp>
        <p:nvSpPr>
          <p:cNvPr id="9" name="Line 23"/>
          <p:cNvSpPr>
            <a:spLocks noChangeShapeType="1"/>
          </p:cNvSpPr>
          <p:nvPr userDrawn="1"/>
        </p:nvSpPr>
        <p:spPr bwMode="auto">
          <a:xfrm>
            <a:off x="458788" y="714375"/>
            <a:ext cx="8229600" cy="0"/>
          </a:xfrm>
          <a:prstGeom prst="line">
            <a:avLst/>
          </a:prstGeom>
          <a:noFill/>
          <a:ln w="19050">
            <a:solidFill>
              <a:schemeClr val="tx1"/>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
        <p:nvSpPr>
          <p:cNvPr id="10" name="Line 23"/>
          <p:cNvSpPr>
            <a:spLocks noChangeShapeType="1"/>
          </p:cNvSpPr>
          <p:nvPr userDrawn="1"/>
        </p:nvSpPr>
        <p:spPr bwMode="auto">
          <a:xfrm>
            <a:off x="467544" y="6505296"/>
            <a:ext cx="8229600" cy="0"/>
          </a:xfrm>
          <a:prstGeom prst="line">
            <a:avLst/>
          </a:prstGeom>
          <a:noFill/>
          <a:ln w="63500">
            <a:solidFill>
              <a:schemeClr val="tx1"/>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Tree>
    <p:extLst>
      <p:ext uri="{BB962C8B-B14F-4D97-AF65-F5344CB8AC3E}">
        <p14:creationId xmlns:p14="http://schemas.microsoft.com/office/powerpoint/2010/main" val="19284106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209800" y="6556375"/>
            <a:ext cx="4648200" cy="290513"/>
          </a:xfrm>
          <a:prstGeom prst="rect">
            <a:avLst/>
          </a:prstGeom>
          <a:noFill/>
          <a:ln w="9525">
            <a:noFill/>
            <a:miter lim="800000"/>
            <a:headEnd/>
            <a:tailEnd/>
          </a:ln>
          <a:effectLst/>
        </p:spPr>
        <p:txBody>
          <a:bodyPr>
            <a:spAutoFit/>
          </a:bodyPr>
          <a:lstStyle/>
          <a:p>
            <a:pPr algn="ctr" fontAlgn="base">
              <a:spcBef>
                <a:spcPct val="0"/>
              </a:spcBef>
              <a:spcAft>
                <a:spcPct val="0"/>
              </a:spcAft>
              <a:defRPr/>
            </a:pPr>
            <a:r>
              <a:rPr lang="en-US" sz="1300" dirty="0">
                <a:solidFill>
                  <a:srgbClr val="000000"/>
                </a:solidFill>
                <a:latin typeface="Arial" pitchFamily="34" charset="0"/>
              </a:rPr>
              <a:t>Eva Barbara Holzer</a:t>
            </a:r>
            <a:endParaRPr lang="en-US" sz="1300" b="1" dirty="0">
              <a:solidFill>
                <a:srgbClr val="000000"/>
              </a:solidFill>
              <a:latin typeface="Arial" pitchFamily="34" charset="0"/>
            </a:endParaRPr>
          </a:p>
        </p:txBody>
      </p:sp>
      <p:sp>
        <p:nvSpPr>
          <p:cNvPr id="7"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fontAlgn="base">
              <a:spcBef>
                <a:spcPct val="50000"/>
              </a:spcBef>
              <a:spcAft>
                <a:spcPct val="0"/>
              </a:spcAft>
              <a:defRPr/>
            </a:pPr>
            <a:fld id="{97089497-6043-4A13-B4D8-5E09838C7E08}" type="slidenum">
              <a:rPr lang="en-US" sz="1600">
                <a:solidFill>
                  <a:srgbClr val="000000"/>
                </a:solidFill>
                <a:latin typeface="Arial" pitchFamily="34" charset="0"/>
              </a:rPr>
              <a:pPr algn="r" fontAlgn="base">
                <a:spcBef>
                  <a:spcPct val="50000"/>
                </a:spcBef>
                <a:spcAft>
                  <a:spcPct val="0"/>
                </a:spcAft>
                <a:defRPr/>
              </a:pPr>
              <a:t>‹#›</a:t>
            </a:fld>
            <a:endParaRPr lang="en-US" sz="1600" dirty="0">
              <a:solidFill>
                <a:srgbClr val="000000"/>
              </a:solidFill>
              <a:latin typeface="Arial" pitchFamily="34" charset="0"/>
            </a:endParaRPr>
          </a:p>
        </p:txBody>
      </p:sp>
      <p:sp>
        <p:nvSpPr>
          <p:cNvPr id="8" name="Line 21"/>
          <p:cNvSpPr>
            <a:spLocks noChangeShapeType="1"/>
          </p:cNvSpPr>
          <p:nvPr userDrawn="1"/>
        </p:nvSpPr>
        <p:spPr bwMode="auto">
          <a:xfrm>
            <a:off x="468313" y="6499225"/>
            <a:ext cx="8229600" cy="0"/>
          </a:xfrm>
          <a:prstGeom prst="line">
            <a:avLst/>
          </a:prstGeom>
          <a:noFill/>
          <a:ln w="19050">
            <a:solidFill>
              <a:srgbClr val="003399"/>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
        <p:nvSpPr>
          <p:cNvPr id="266242" name="Rectangle 2"/>
          <p:cNvSpPr>
            <a:spLocks noGrp="1" noChangeArrowheads="1"/>
          </p:cNvSpPr>
          <p:nvPr>
            <p:ph type="subTitle" idx="1"/>
          </p:nvPr>
        </p:nvSpPr>
        <p:spPr>
          <a:xfrm>
            <a:off x="1352550" y="3505200"/>
            <a:ext cx="6400800" cy="2324100"/>
          </a:xfrm>
        </p:spPr>
        <p:txBody>
          <a:bodyPr/>
          <a:lstStyle>
            <a:lvl1pPr>
              <a:defRPr>
                <a:solidFill>
                  <a:schemeClr val="tx1"/>
                </a:solidFill>
              </a:defRPr>
            </a:lvl1pPr>
            <a:lvl2pPr lvl="1">
              <a:defRPr/>
            </a:lvl2pPr>
            <a:lvl3pPr lvl="2">
              <a:defRPr/>
            </a:lvl3pPr>
            <a:lvl4pPr lvl="3">
              <a:defRPr/>
            </a:lvl4pPr>
            <a:lvl5pPr lvl="4">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685800" y="2019300"/>
            <a:ext cx="7772400" cy="1143000"/>
          </a:xfrm>
        </p:spPr>
        <p:txBody>
          <a:bodyPr/>
          <a:lstStyle>
            <a:lvl1pPr>
              <a:defRPr>
                <a:solidFill>
                  <a:schemeClr val="tx1"/>
                </a:solidFill>
              </a:defRPr>
            </a:lvl1pPr>
          </a:lstStyle>
          <a:p>
            <a:r>
              <a:rPr lang="en-US" dirty="0"/>
              <a:t>Click to edit Master title style</a:t>
            </a:r>
          </a:p>
        </p:txBody>
      </p:sp>
      <p:sp>
        <p:nvSpPr>
          <p:cNvPr id="9" name="Line 23"/>
          <p:cNvSpPr>
            <a:spLocks noChangeShapeType="1"/>
          </p:cNvSpPr>
          <p:nvPr userDrawn="1"/>
        </p:nvSpPr>
        <p:spPr bwMode="auto">
          <a:xfrm>
            <a:off x="458788" y="714375"/>
            <a:ext cx="8229600" cy="0"/>
          </a:xfrm>
          <a:prstGeom prst="line">
            <a:avLst/>
          </a:prstGeom>
          <a:noFill/>
          <a:ln w="19050">
            <a:solidFill>
              <a:schemeClr val="bg1"/>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Tree>
    <p:extLst>
      <p:ext uri="{BB962C8B-B14F-4D97-AF65-F5344CB8AC3E}">
        <p14:creationId xmlns:p14="http://schemas.microsoft.com/office/powerpoint/2010/main" val="21879961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78021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875817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6034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6675"/>
            <a:ext cx="4038600" cy="479425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6675"/>
            <a:ext cx="4038600" cy="479425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0" y="6605588"/>
            <a:ext cx="9144000" cy="252412"/>
          </a:xfrm>
          <a:prstGeom prst="rect">
            <a:avLst/>
          </a:prstGeom>
        </p:spPr>
        <p:txBody>
          <a:bodyPr/>
          <a:lstStyle/>
          <a:p>
            <a:pPr fontAlgn="base">
              <a:spcBef>
                <a:spcPct val="0"/>
              </a:spcBef>
              <a:spcAft>
                <a:spcPct val="0"/>
              </a:spcAft>
              <a:defRPr/>
            </a:pPr>
            <a:r>
              <a:rPr lang="en-US" sz="1400" dirty="0">
                <a:solidFill>
                  <a:srgbClr val="000000"/>
                </a:solidFill>
                <a:latin typeface="Arial" pitchFamily="34" charset="0"/>
              </a:rPr>
              <a:t>			Rhodri Jones – CERN Beam Instrumentation Group            Introduction to Beam Instrumentation - CAS2011</a:t>
            </a:r>
          </a:p>
          <a:p>
            <a:pPr fontAlgn="base">
              <a:spcBef>
                <a:spcPct val="0"/>
              </a:spcBef>
              <a:spcAft>
                <a:spcPct val="0"/>
              </a:spcAft>
              <a:defRPr/>
            </a:pPr>
            <a:endParaRPr lang="en-US" sz="1400" dirty="0">
              <a:solidFill>
                <a:srgbClr val="000000"/>
              </a:solidFill>
              <a:latin typeface="Arial" pitchFamily="34" charset="0"/>
            </a:endParaRPr>
          </a:p>
        </p:txBody>
      </p:sp>
    </p:spTree>
    <p:extLst>
      <p:ext uri="{BB962C8B-B14F-4D97-AF65-F5344CB8AC3E}">
        <p14:creationId xmlns:p14="http://schemas.microsoft.com/office/powerpoint/2010/main" val="37754768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785813"/>
            <a:ext cx="82296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 Level 1 20 </a:t>
            </a:r>
            <a:r>
              <a:rPr lang="de-CH" dirty="0" err="1" smtClean="0"/>
              <a:t>Pt</a:t>
            </a:r>
            <a:r>
              <a:rPr lang="de-CH" dirty="0" smtClean="0"/>
              <a:t>. </a:t>
            </a:r>
          </a:p>
          <a:p>
            <a:pPr lvl="1"/>
            <a:r>
              <a:rPr lang="de-CH" dirty="0" smtClean="0"/>
              <a:t>Text Level 2 18 </a:t>
            </a:r>
            <a:r>
              <a:rPr lang="de-CH" dirty="0" err="1" smtClean="0"/>
              <a:t>Pt</a:t>
            </a:r>
            <a:r>
              <a:rPr lang="de-CH" dirty="0" smtClean="0"/>
              <a:t>.</a:t>
            </a:r>
          </a:p>
          <a:p>
            <a:pPr lvl="2"/>
            <a:r>
              <a:rPr lang="de-CH" dirty="0" smtClean="0"/>
              <a:t>Text Level 3 16 </a:t>
            </a:r>
            <a:r>
              <a:rPr lang="de-CH" dirty="0" err="1" smtClean="0"/>
              <a:t>Pt</a:t>
            </a:r>
            <a:r>
              <a:rPr lang="de-CH" dirty="0" smtClean="0"/>
              <a:t>.</a:t>
            </a:r>
          </a:p>
          <a:p>
            <a:pPr lvl="3"/>
            <a:r>
              <a:rPr lang="de-CH" dirty="0" smtClean="0"/>
              <a:t>Text Level 4 14 </a:t>
            </a:r>
            <a:r>
              <a:rPr lang="de-CH" dirty="0" err="1" smtClean="0"/>
              <a:t>Pt</a:t>
            </a:r>
            <a:r>
              <a:rPr lang="de-CH" dirty="0" smtClean="0"/>
              <a:t>.</a:t>
            </a:r>
          </a:p>
          <a:p>
            <a:pPr lvl="4"/>
            <a:r>
              <a:rPr lang="de-CH" dirty="0" smtClean="0"/>
              <a:t>Text Level 5 14 </a:t>
            </a:r>
            <a:r>
              <a:rPr lang="de-CH" dirty="0" err="1" smtClean="0"/>
              <a:t>Pt</a:t>
            </a:r>
            <a:r>
              <a:rPr lang="de-CH" dirty="0" smtClean="0"/>
              <a:t>.</a:t>
            </a:r>
            <a:endParaRPr lang="en-US" dirty="0" smtClean="0"/>
          </a:p>
        </p:txBody>
      </p:sp>
      <p:sp>
        <p:nvSpPr>
          <p:cNvPr id="1035" name="Text Box 11"/>
          <p:cNvSpPr txBox="1">
            <a:spLocks noChangeArrowheads="1"/>
          </p:cNvSpPr>
          <p:nvPr/>
        </p:nvSpPr>
        <p:spPr bwMode="auto">
          <a:xfrm>
            <a:off x="2209800" y="6556375"/>
            <a:ext cx="4648200" cy="290513"/>
          </a:xfrm>
          <a:prstGeom prst="rect">
            <a:avLst/>
          </a:prstGeom>
          <a:noFill/>
          <a:ln w="9525">
            <a:noFill/>
            <a:miter lim="800000"/>
            <a:headEnd/>
            <a:tailEnd/>
          </a:ln>
          <a:effectLst/>
        </p:spPr>
        <p:txBody>
          <a:bodyPr>
            <a:spAutoFit/>
          </a:bodyPr>
          <a:lstStyle/>
          <a:p>
            <a:pPr algn="ctr" fontAlgn="base">
              <a:spcBef>
                <a:spcPct val="0"/>
              </a:spcBef>
              <a:spcAft>
                <a:spcPct val="0"/>
              </a:spcAft>
              <a:defRPr/>
            </a:pPr>
            <a:r>
              <a:rPr lang="en-US" sz="1300" dirty="0">
                <a:solidFill>
                  <a:srgbClr val="000000"/>
                </a:solidFill>
                <a:latin typeface="Arial" pitchFamily="34" charset="0"/>
              </a:rPr>
              <a:t>Eva Barbara Holzer</a:t>
            </a:r>
            <a:endParaRPr lang="en-US" sz="1300" b="1" dirty="0">
              <a:solidFill>
                <a:srgbClr val="000000"/>
              </a:solidFill>
              <a:latin typeface="Arial" pitchFamily="34" charset="0"/>
            </a:endParaRPr>
          </a:p>
        </p:txBody>
      </p:sp>
      <p:sp>
        <p:nvSpPr>
          <p:cNvPr id="1040" name="Text Box 16"/>
          <p:cNvSpPr txBox="1">
            <a:spLocks noChangeArrowheads="1"/>
          </p:cNvSpPr>
          <p:nvPr/>
        </p:nvSpPr>
        <p:spPr bwMode="auto">
          <a:xfrm>
            <a:off x="381000" y="6542088"/>
            <a:ext cx="3386138" cy="276999"/>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GB" sz="1200" dirty="0" smtClean="0">
                <a:solidFill>
                  <a:srgbClr val="000000"/>
                </a:solidFill>
                <a:latin typeface="Arial" pitchFamily="34" charset="0"/>
              </a:rPr>
              <a:t>MPP, </a:t>
            </a:r>
            <a:r>
              <a:rPr lang="en-GB" sz="1200" dirty="0" smtClean="0">
                <a:solidFill>
                  <a:srgbClr val="000000"/>
                </a:solidFill>
                <a:latin typeface="Arial" pitchFamily="34" charset="0"/>
              </a:rPr>
              <a:t>CERN</a:t>
            </a:r>
            <a:endParaRPr lang="en-US" sz="1300" dirty="0">
              <a:solidFill>
                <a:srgbClr val="000000"/>
              </a:solidFill>
              <a:latin typeface="Arial" pitchFamily="34" charset="0"/>
            </a:endParaRPr>
          </a:p>
        </p:txBody>
      </p:sp>
      <p:sp>
        <p:nvSpPr>
          <p:cNvPr id="1042" name="Text Box 18"/>
          <p:cNvSpPr txBox="1">
            <a:spLocks noChangeArrowheads="1"/>
          </p:cNvSpPr>
          <p:nvPr/>
        </p:nvSpPr>
        <p:spPr bwMode="auto">
          <a:xfrm>
            <a:off x="5727700" y="6542088"/>
            <a:ext cx="2667000" cy="290512"/>
          </a:xfrm>
          <a:prstGeom prst="rect">
            <a:avLst/>
          </a:prstGeom>
          <a:noFill/>
          <a:ln w="9525">
            <a:noFill/>
            <a:miter lim="800000"/>
            <a:headEnd/>
            <a:tailEnd/>
          </a:ln>
          <a:effectLst/>
        </p:spPr>
        <p:txBody>
          <a:bodyPr>
            <a:spAutoFit/>
          </a:bodyPr>
          <a:lstStyle/>
          <a:p>
            <a:pPr algn="r" fontAlgn="base">
              <a:spcBef>
                <a:spcPct val="50000"/>
              </a:spcBef>
              <a:spcAft>
                <a:spcPct val="0"/>
              </a:spcAft>
              <a:defRPr/>
            </a:pPr>
            <a:r>
              <a:rPr lang="en-US" sz="1300" dirty="0" smtClean="0">
                <a:solidFill>
                  <a:srgbClr val="000000"/>
                </a:solidFill>
                <a:latin typeface="Arial" pitchFamily="34" charset="0"/>
              </a:rPr>
              <a:t>29.11.2013</a:t>
            </a:r>
            <a:endParaRPr lang="en-US" sz="1300" dirty="0">
              <a:solidFill>
                <a:srgbClr val="000000"/>
              </a:solidFill>
              <a:latin typeface="Arial" pitchFamily="34" charset="0"/>
            </a:endParaRPr>
          </a:p>
        </p:txBody>
      </p:sp>
      <p:sp>
        <p:nvSpPr>
          <p:cNvPr id="1030" name="Rectangle 19"/>
          <p:cNvSpPr>
            <a:spLocks noGrp="1" noChangeArrowheads="1"/>
          </p:cNvSpPr>
          <p:nvPr>
            <p:ph type="title"/>
          </p:nvPr>
        </p:nvSpPr>
        <p:spPr bwMode="auto">
          <a:xfrm>
            <a:off x="463550" y="79375"/>
            <a:ext cx="8218488"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45" name="Line 21"/>
          <p:cNvSpPr>
            <a:spLocks noChangeShapeType="1"/>
          </p:cNvSpPr>
          <p:nvPr/>
        </p:nvSpPr>
        <p:spPr bwMode="auto">
          <a:xfrm>
            <a:off x="468313" y="6499225"/>
            <a:ext cx="8229600" cy="0"/>
          </a:xfrm>
          <a:prstGeom prst="line">
            <a:avLst/>
          </a:prstGeom>
          <a:noFill/>
          <a:ln w="19050">
            <a:solidFill>
              <a:srgbClr val="003399"/>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
        <p:nvSpPr>
          <p:cNvPr id="1046"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fontAlgn="base">
              <a:spcBef>
                <a:spcPct val="50000"/>
              </a:spcBef>
              <a:spcAft>
                <a:spcPct val="0"/>
              </a:spcAft>
              <a:defRPr/>
            </a:pPr>
            <a:fld id="{D9D0EF41-8BD5-4BA3-B152-07B4757AE79F}" type="slidenum">
              <a:rPr lang="en-US" sz="1600">
                <a:solidFill>
                  <a:srgbClr val="000000"/>
                </a:solidFill>
                <a:latin typeface="Arial" pitchFamily="34" charset="0"/>
              </a:rPr>
              <a:pPr algn="r" fontAlgn="base">
                <a:spcBef>
                  <a:spcPct val="50000"/>
                </a:spcBef>
                <a:spcAft>
                  <a:spcPct val="0"/>
                </a:spcAft>
                <a:defRPr/>
              </a:pPr>
              <a:t>‹#›</a:t>
            </a:fld>
            <a:endParaRPr lang="en-US" sz="1600" dirty="0">
              <a:solidFill>
                <a:srgbClr val="000000"/>
              </a:solidFill>
              <a:latin typeface="Arial" pitchFamily="34" charset="0"/>
            </a:endParaRPr>
          </a:p>
        </p:txBody>
      </p:sp>
      <p:sp>
        <p:nvSpPr>
          <p:cNvPr id="10" name="Line 23"/>
          <p:cNvSpPr>
            <a:spLocks noChangeShapeType="1"/>
          </p:cNvSpPr>
          <p:nvPr userDrawn="1"/>
        </p:nvSpPr>
        <p:spPr bwMode="auto">
          <a:xfrm>
            <a:off x="458788" y="714375"/>
            <a:ext cx="8229600" cy="0"/>
          </a:xfrm>
          <a:prstGeom prst="line">
            <a:avLst/>
          </a:prstGeom>
          <a:noFill/>
          <a:ln w="19050">
            <a:solidFill>
              <a:srgbClr val="003399"/>
            </a:solidFill>
            <a:round/>
            <a:headEnd/>
            <a:tailEnd/>
          </a:ln>
          <a:effectLst/>
        </p:spPr>
        <p:txBody>
          <a:bodyPr/>
          <a:lstStyle/>
          <a:p>
            <a:pPr fontAlgn="base">
              <a:spcBef>
                <a:spcPct val="0"/>
              </a:spcBef>
              <a:spcAft>
                <a:spcPct val="0"/>
              </a:spcAft>
              <a:defRPr/>
            </a:pPr>
            <a:endParaRPr lang="en-US" sz="1400" dirty="0">
              <a:solidFill>
                <a:srgbClr val="000000"/>
              </a:solidFill>
              <a:latin typeface="Arial" pitchFamily="34" charset="0"/>
            </a:endParaRPr>
          </a:p>
        </p:txBody>
      </p:sp>
    </p:spTree>
    <p:extLst>
      <p:ext uri="{BB962C8B-B14F-4D97-AF65-F5344CB8AC3E}">
        <p14:creationId xmlns:p14="http://schemas.microsoft.com/office/powerpoint/2010/main" val="234081341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Lst>
  <p:timing>
    <p:tnLst>
      <p:par>
        <p:cTn id="1" dur="indefinite" restart="never" nodeType="tmRoot"/>
      </p:par>
    </p:tnLst>
  </p:timing>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51520" y="2708920"/>
            <a:ext cx="8496944" cy="3672408"/>
          </a:xfrm>
        </p:spPr>
        <p:txBody>
          <a:bodyPr/>
          <a:lstStyle/>
          <a:p>
            <a:pPr marL="0" indent="0">
              <a:buNone/>
            </a:pPr>
            <a:r>
              <a:rPr lang="en-US" b="1" dirty="0" smtClean="0">
                <a:solidFill>
                  <a:schemeClr val="accent2">
                    <a:lumMod val="75000"/>
                  </a:schemeClr>
                </a:solidFill>
              </a:rPr>
              <a:t>Pre-LS1</a:t>
            </a:r>
            <a:r>
              <a:rPr lang="en-US" b="1" dirty="0">
                <a:solidFill>
                  <a:schemeClr val="accent2">
                    <a:lumMod val="75000"/>
                  </a:schemeClr>
                </a:solidFill>
              </a:rPr>
              <a:t>: </a:t>
            </a:r>
            <a:endParaRPr lang="en-US" b="1" dirty="0" smtClean="0">
              <a:solidFill>
                <a:schemeClr val="accent2">
                  <a:lumMod val="75000"/>
                </a:schemeClr>
              </a:solidFill>
            </a:endParaRPr>
          </a:p>
          <a:p>
            <a:r>
              <a:rPr lang="en-US" sz="1800" dirty="0"/>
              <a:t>A</a:t>
            </a:r>
            <a:r>
              <a:rPr lang="en-US" sz="1800" dirty="0" smtClean="0"/>
              <a:t> maximum </a:t>
            </a:r>
            <a:r>
              <a:rPr lang="en-US" sz="1800" dirty="0"/>
              <a:t>of one IC per beam and quadrupole </a:t>
            </a:r>
            <a:r>
              <a:rPr lang="en-US" sz="1800" dirty="0" smtClean="0"/>
              <a:t>magnet </a:t>
            </a:r>
            <a:r>
              <a:rPr lang="en-US" sz="1800" dirty="0"/>
              <a:t>allowed to be disabled. If one arc IC i</a:t>
            </a:r>
            <a:r>
              <a:rPr lang="en-US" sz="1800" dirty="0" smtClean="0"/>
              <a:t>s </a:t>
            </a:r>
            <a:r>
              <a:rPr lang="en-US" sz="1800" dirty="0"/>
              <a:t>disabled in the half cell n, the corresponding monitor of the same family in the half cells n-2, n+2 and n+4 (counted in beam direction) shall remain operational</a:t>
            </a:r>
            <a:r>
              <a:rPr lang="en-US" sz="1800" dirty="0" smtClean="0"/>
              <a:t>.</a:t>
            </a:r>
          </a:p>
          <a:p>
            <a:pPr marL="0" indent="0">
              <a:buNone/>
            </a:pPr>
            <a:r>
              <a:rPr lang="en-US" b="1" dirty="0" smtClean="0">
                <a:solidFill>
                  <a:srgbClr val="00B050"/>
                </a:solidFill>
              </a:rPr>
              <a:t>After LS1:</a:t>
            </a:r>
          </a:p>
          <a:p>
            <a:r>
              <a:rPr lang="en-US" sz="1800" dirty="0"/>
              <a:t>A maximum of one IC per beam and quadrupole magnet allowed to be disabled. If one arc IC is disabled in the half cell n, the corresponding monitor of the same family in the half cells n-2, n+2 </a:t>
            </a:r>
            <a:r>
              <a:rPr lang="en-US" sz="1800" strike="sngStrike" dirty="0">
                <a:solidFill>
                  <a:srgbClr val="00B050"/>
                </a:solidFill>
              </a:rPr>
              <a:t>and n+4 (counted in beam direction)</a:t>
            </a:r>
            <a:r>
              <a:rPr lang="en-US" sz="1800" dirty="0">
                <a:solidFill>
                  <a:srgbClr val="00B050"/>
                </a:solidFill>
              </a:rPr>
              <a:t> </a:t>
            </a:r>
            <a:r>
              <a:rPr lang="en-US" sz="1800" dirty="0"/>
              <a:t>shall remain operational</a:t>
            </a:r>
            <a:r>
              <a:rPr lang="en-US" sz="1800" dirty="0" smtClean="0"/>
              <a:t>.</a:t>
            </a:r>
          </a:p>
          <a:p>
            <a:r>
              <a:rPr lang="en-US" sz="1800" dirty="0">
                <a:solidFill>
                  <a:srgbClr val="00B050"/>
                </a:solidFill>
              </a:rPr>
              <a:t>In addition, one dipole-dipole interconnect IC per half-cell can be disabled, but only if no </a:t>
            </a:r>
            <a:r>
              <a:rPr lang="en-US" sz="1800" dirty="0" smtClean="0">
                <a:solidFill>
                  <a:srgbClr val="00B050"/>
                </a:solidFill>
              </a:rPr>
              <a:t>neighboring </a:t>
            </a:r>
            <a:r>
              <a:rPr lang="en-US" sz="1800" dirty="0">
                <a:solidFill>
                  <a:srgbClr val="00B050"/>
                </a:solidFill>
              </a:rPr>
              <a:t>quadrupole monitor is disabled.</a:t>
            </a:r>
            <a:endParaRPr lang="en-US" sz="1800" dirty="0">
              <a:solidFill>
                <a:srgbClr val="00B050"/>
              </a:solidFill>
            </a:endParaRPr>
          </a:p>
          <a:p>
            <a:endParaRPr lang="en-US" sz="1800" dirty="0" smtClean="0"/>
          </a:p>
        </p:txBody>
      </p:sp>
      <p:sp>
        <p:nvSpPr>
          <p:cNvPr id="3" name="Title 2"/>
          <p:cNvSpPr>
            <a:spLocks noGrp="1"/>
          </p:cNvSpPr>
          <p:nvPr>
            <p:ph type="ctrTitle"/>
          </p:nvPr>
        </p:nvSpPr>
        <p:spPr>
          <a:xfrm>
            <a:off x="685800" y="188640"/>
            <a:ext cx="7772400" cy="638944"/>
          </a:xfrm>
        </p:spPr>
        <p:txBody>
          <a:bodyPr/>
          <a:lstStyle/>
          <a:p>
            <a:r>
              <a:rPr lang="en-US" dirty="0" smtClean="0"/>
              <a:t>Proposal for LHC BLM Disabling Rules after LS1</a:t>
            </a:r>
            <a:endParaRPr lang="en-GB"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87624" y="692696"/>
            <a:ext cx="6786395" cy="1512168"/>
          </a:xfrm>
          <a:prstGeom prst="rect">
            <a:avLst/>
          </a:prstGeom>
          <a:noFill/>
          <a:ln>
            <a:noFill/>
          </a:ln>
        </p:spPr>
      </p:pic>
      <p:sp>
        <p:nvSpPr>
          <p:cNvPr id="5" name="Rectangle 4"/>
          <p:cNvSpPr/>
          <p:nvPr/>
        </p:nvSpPr>
        <p:spPr>
          <a:xfrm>
            <a:off x="179512" y="2204864"/>
            <a:ext cx="8784976" cy="338554"/>
          </a:xfrm>
          <a:prstGeom prst="rect">
            <a:avLst/>
          </a:prstGeom>
        </p:spPr>
        <p:txBody>
          <a:bodyPr wrap="square">
            <a:spAutoFit/>
          </a:bodyPr>
          <a:lstStyle/>
          <a:p>
            <a:r>
              <a:rPr lang="en-GB" sz="1600" i="1" dirty="0"/>
              <a:t>Re-location of 2</a:t>
            </a:r>
            <a:r>
              <a:rPr lang="en-GB" sz="1600" i="1" baseline="30000" dirty="0"/>
              <a:t>nd</a:t>
            </a:r>
            <a:r>
              <a:rPr lang="en-GB" sz="1600" i="1" dirty="0"/>
              <a:t> position quadrupole BLM to the close-by dipole-dipole interconnection </a:t>
            </a:r>
          </a:p>
        </p:txBody>
      </p:sp>
    </p:spTree>
    <p:extLst>
      <p:ext uri="{BB962C8B-B14F-4D97-AF65-F5344CB8AC3E}">
        <p14:creationId xmlns:p14="http://schemas.microsoft.com/office/powerpoint/2010/main" val="2030628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85813"/>
            <a:ext cx="4906888" cy="5637212"/>
          </a:xfrm>
        </p:spPr>
        <p:txBody>
          <a:bodyPr/>
          <a:lstStyle/>
          <a:p>
            <a:pPr marL="0" indent="0">
              <a:buNone/>
            </a:pPr>
            <a:r>
              <a:rPr lang="en-US" b="1" dirty="0">
                <a:solidFill>
                  <a:schemeClr val="accent2">
                    <a:lumMod val="75000"/>
                  </a:schemeClr>
                </a:solidFill>
              </a:rPr>
              <a:t>Pre-LS1: </a:t>
            </a:r>
          </a:p>
          <a:p>
            <a:r>
              <a:rPr lang="en-US" dirty="0" smtClean="0"/>
              <a:t>In </a:t>
            </a:r>
            <a:r>
              <a:rPr lang="en-US" dirty="0"/>
              <a:t>the LHC </a:t>
            </a:r>
            <a:r>
              <a:rPr lang="en-US" b="1" dirty="0"/>
              <a:t>dispersion suppressor</a:t>
            </a:r>
            <a:r>
              <a:rPr lang="en-US" dirty="0"/>
              <a:t> no monitor shall be disabled</a:t>
            </a:r>
            <a:r>
              <a:rPr lang="en-US" dirty="0" smtClean="0"/>
              <a:t>.</a:t>
            </a:r>
          </a:p>
          <a:p>
            <a:r>
              <a:rPr lang="en-US" dirty="0" smtClean="0"/>
              <a:t>In </a:t>
            </a:r>
            <a:r>
              <a:rPr lang="en-US" dirty="0"/>
              <a:t>the LHC </a:t>
            </a:r>
            <a:r>
              <a:rPr lang="en-US" b="1" dirty="0"/>
              <a:t>LSS</a:t>
            </a:r>
            <a:r>
              <a:rPr lang="en-US" dirty="0"/>
              <a:t> all monitors shall remain operational on the triplet magnets (Q1, Q2 and </a:t>
            </a:r>
            <a:r>
              <a:rPr lang="en-US" dirty="0" smtClean="0"/>
              <a:t>Q3).</a:t>
            </a:r>
            <a:endParaRPr lang="en-US" dirty="0"/>
          </a:p>
          <a:p>
            <a:r>
              <a:rPr lang="en-US" dirty="0" smtClean="0"/>
              <a:t>All </a:t>
            </a:r>
            <a:r>
              <a:rPr lang="en-US" dirty="0"/>
              <a:t>monitors at collimators and absorbers, and all monitors in </a:t>
            </a:r>
            <a:r>
              <a:rPr lang="en-US" b="1" dirty="0"/>
              <a:t>IR3</a:t>
            </a:r>
            <a:r>
              <a:rPr lang="en-US" dirty="0"/>
              <a:t> and </a:t>
            </a:r>
            <a:r>
              <a:rPr lang="en-US" b="1" dirty="0"/>
              <a:t>IR7</a:t>
            </a:r>
            <a:r>
              <a:rPr lang="en-US" dirty="0"/>
              <a:t> shall remain operational.</a:t>
            </a:r>
            <a:r>
              <a:rPr lang="en-US" b="1" dirty="0"/>
              <a:t> </a:t>
            </a:r>
            <a:endParaRPr lang="en-US" b="1" dirty="0" smtClean="0"/>
          </a:p>
          <a:p>
            <a:r>
              <a:rPr lang="en-US" dirty="0" smtClean="0"/>
              <a:t>At </a:t>
            </a:r>
            <a:r>
              <a:rPr lang="en-US" dirty="0"/>
              <a:t>least 2 monitors per beam shall remain </a:t>
            </a:r>
            <a:r>
              <a:rPr lang="en-US" dirty="0" smtClean="0"/>
              <a:t>operational </a:t>
            </a:r>
            <a:r>
              <a:rPr lang="en-US" dirty="0"/>
              <a:t>on each </a:t>
            </a:r>
            <a:r>
              <a:rPr lang="en-US" dirty="0" smtClean="0"/>
              <a:t>LSS quadrupole.</a:t>
            </a:r>
          </a:p>
          <a:p>
            <a:r>
              <a:rPr lang="en-US" dirty="0" smtClean="0"/>
              <a:t>Disabling of any </a:t>
            </a:r>
            <a:r>
              <a:rPr lang="en-US" dirty="0"/>
              <a:t>other LSS </a:t>
            </a:r>
            <a:r>
              <a:rPr lang="en-US" dirty="0" smtClean="0"/>
              <a:t>monitor or another </a:t>
            </a:r>
            <a:r>
              <a:rPr lang="en-US" dirty="0"/>
              <a:t>special </a:t>
            </a:r>
            <a:r>
              <a:rPr lang="en-US" dirty="0" smtClean="0"/>
              <a:t>monitor </a:t>
            </a:r>
            <a:r>
              <a:rPr lang="en-US" dirty="0"/>
              <a:t>will have to be decided by the MPP representative and the BLM representative on a case-by-case basis</a:t>
            </a:r>
            <a:r>
              <a:rPr lang="en-US" dirty="0" smtClean="0"/>
              <a:t>.</a:t>
            </a:r>
          </a:p>
        </p:txBody>
      </p:sp>
      <p:sp>
        <p:nvSpPr>
          <p:cNvPr id="3" name="Title 2"/>
          <p:cNvSpPr>
            <a:spLocks noGrp="1"/>
          </p:cNvSpPr>
          <p:nvPr>
            <p:ph type="title"/>
          </p:nvPr>
        </p:nvSpPr>
        <p:spPr/>
        <p:txBody>
          <a:bodyPr/>
          <a:lstStyle/>
          <a:p>
            <a:endParaRPr lang="en-GB"/>
          </a:p>
        </p:txBody>
      </p:sp>
      <p:sp>
        <p:nvSpPr>
          <p:cNvPr id="4" name="Content Placeholder 1"/>
          <p:cNvSpPr txBox="1">
            <a:spLocks/>
          </p:cNvSpPr>
          <p:nvPr/>
        </p:nvSpPr>
        <p:spPr bwMode="auto">
          <a:xfrm>
            <a:off x="5508104" y="783466"/>
            <a:ext cx="36004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pPr marL="0" indent="0">
              <a:buFont typeface="Wingdings" pitchFamily="2" charset="2"/>
              <a:buNone/>
            </a:pPr>
            <a:r>
              <a:rPr lang="en-US" b="1" kern="0" dirty="0" smtClean="0">
                <a:solidFill>
                  <a:srgbClr val="00B050"/>
                </a:solidFill>
              </a:rPr>
              <a:t>After LS1: </a:t>
            </a:r>
          </a:p>
          <a:p>
            <a:endParaRPr lang="en-US" kern="0" dirty="0" smtClean="0"/>
          </a:p>
          <a:p>
            <a:pPr marL="0" indent="0">
              <a:buNone/>
            </a:pPr>
            <a:r>
              <a:rPr lang="en-US" kern="0" dirty="0" smtClean="0"/>
              <a:t>All stays the same with the exception of:</a:t>
            </a:r>
          </a:p>
          <a:p>
            <a:pPr lvl="2"/>
            <a:endParaRPr lang="en-US" sz="2000" kern="0" dirty="0" smtClean="0">
              <a:sym typeface="Wingdings" panose="05000000000000000000" pitchFamily="2" charset="2"/>
            </a:endParaRPr>
          </a:p>
          <a:p>
            <a:endParaRPr lang="en-US" kern="0" dirty="0" smtClean="0">
              <a:solidFill>
                <a:srgbClr val="00B050"/>
              </a:solidFill>
              <a:sym typeface="Wingdings" panose="05000000000000000000" pitchFamily="2" charset="2"/>
            </a:endParaRPr>
          </a:p>
          <a:p>
            <a:endParaRPr lang="en-US" kern="0" dirty="0">
              <a:solidFill>
                <a:srgbClr val="00B050"/>
              </a:solidFill>
              <a:sym typeface="Wingdings" panose="05000000000000000000" pitchFamily="2" charset="2"/>
            </a:endParaRPr>
          </a:p>
          <a:p>
            <a:endParaRPr lang="en-US" sz="2800" kern="0" dirty="0" smtClean="0">
              <a:solidFill>
                <a:srgbClr val="00B050"/>
              </a:solidFill>
              <a:sym typeface="Wingdings" panose="05000000000000000000" pitchFamily="2" charset="2"/>
            </a:endParaRPr>
          </a:p>
          <a:p>
            <a:pPr marL="0" indent="0">
              <a:buNone/>
            </a:pPr>
            <a:r>
              <a:rPr lang="en-US" kern="0" dirty="0" smtClean="0">
                <a:solidFill>
                  <a:srgbClr val="00B050"/>
                </a:solidFill>
                <a:sym typeface="Wingdings" panose="05000000000000000000" pitchFamily="2" charset="2"/>
              </a:rPr>
              <a:t> At least </a:t>
            </a:r>
            <a:r>
              <a:rPr lang="en-US" b="1" kern="0" dirty="0" smtClean="0">
                <a:solidFill>
                  <a:srgbClr val="00B050"/>
                </a:solidFill>
                <a:sym typeface="Wingdings" panose="05000000000000000000" pitchFamily="2" charset="2"/>
              </a:rPr>
              <a:t>one monitor </a:t>
            </a:r>
            <a:r>
              <a:rPr lang="en-US" kern="0" dirty="0" smtClean="0">
                <a:solidFill>
                  <a:srgbClr val="00B050"/>
                </a:solidFill>
                <a:sym typeface="Wingdings" panose="05000000000000000000" pitchFamily="2" charset="2"/>
              </a:rPr>
              <a:t>per beam shall remain operational on each quadrupole.</a:t>
            </a:r>
            <a:endParaRPr lang="en-US" b="1" kern="0" dirty="0" smtClean="0">
              <a:solidFill>
                <a:srgbClr val="00B050"/>
              </a:solidFill>
            </a:endParaRPr>
          </a:p>
          <a:p>
            <a:endParaRPr lang="en-GB" kern="0" dirty="0"/>
          </a:p>
        </p:txBody>
      </p:sp>
    </p:spTree>
    <p:extLst>
      <p:ext uri="{BB962C8B-B14F-4D97-AF65-F5344CB8AC3E}">
        <p14:creationId xmlns:p14="http://schemas.microsoft.com/office/powerpoint/2010/main" val="3198097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Text Changes to the </a:t>
            </a:r>
            <a:r>
              <a:rPr lang="en-US" dirty="0" smtClean="0"/>
              <a:t>Document LHC-OP-MPS-0012</a:t>
            </a:r>
            <a:endParaRPr lang="en-GB" dirty="0"/>
          </a:p>
        </p:txBody>
      </p:sp>
      <p:pic>
        <p:nvPicPr>
          <p:cNvPr id="307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53482" t="25676" r="14197" b="30143"/>
          <a:stretch/>
        </p:blipFill>
        <p:spPr bwMode="auto">
          <a:xfrm>
            <a:off x="1187624" y="836711"/>
            <a:ext cx="6768751" cy="5782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047368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3012</TotalTime>
  <Words>278</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Proposal for LHC BLM Disabling Rules after LS1</vt:lpstr>
      <vt:lpstr>PowerPoint Presentation</vt:lpstr>
      <vt:lpstr>Text Changes to the Document LHC-OP-MPS-0012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current Transformers: Performance</dc:title>
  <dc:creator>Eva Barbara Holzer</dc:creator>
  <cp:lastModifiedBy>Eva Barbara Holzer</cp:lastModifiedBy>
  <cp:revision>55</cp:revision>
  <cp:lastPrinted>2013-03-07T13:14:16Z</cp:lastPrinted>
  <dcterms:created xsi:type="dcterms:W3CDTF">2013-03-06T18:03:16Z</dcterms:created>
  <dcterms:modified xsi:type="dcterms:W3CDTF">2013-11-28T11:50:50Z</dcterms:modified>
</cp:coreProperties>
</file>