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9" r:id="rId2"/>
    <p:sldId id="310" r:id="rId3"/>
    <p:sldId id="311" r:id="rId4"/>
    <p:sldId id="308" r:id="rId5"/>
    <p:sldId id="272" r:id="rId6"/>
    <p:sldId id="266" r:id="rId7"/>
    <p:sldId id="268" r:id="rId8"/>
    <p:sldId id="271" r:id="rId9"/>
    <p:sldId id="261" r:id="rId10"/>
    <p:sldId id="257" r:id="rId11"/>
    <p:sldId id="265" r:id="rId12"/>
    <p:sldId id="264" r:id="rId13"/>
    <p:sldId id="312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2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F8327E-1AD0-844E-9D62-FDCB240B8B2C}" type="datetimeFigureOut">
              <a:rPr lang="en-US" smtClean="0"/>
              <a:pPr/>
              <a:t>12/16/13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B620F8-1A22-844A-8C1F-A9748DBC40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3117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EBE798-472B-D144-B666-60F2A1AA37E1}" type="datetimeFigureOut">
              <a:rPr lang="en-US" smtClean="0"/>
              <a:pPr/>
              <a:t>12/16/13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A160BE-6895-8B44-90AD-513D1C98E8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1973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160BE-6895-8B44-90AD-513D1C98E88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D42B1-BB70-054E-969D-4C487F06C55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485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LEB 16/12/13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overview- New detector and chamber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69B2-46F2-DB44-8BBC-DA4B9D577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520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LEB 16/12/13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overview- New detector and chamber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69B2-46F2-DB44-8BBC-DA4B9D577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13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LEB 16/12/13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overview- New detector and chamber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69B2-46F2-DB44-8BBC-DA4B9D577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683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LEB 16/12/13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overview- New detector and chamber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69B2-46F2-DB44-8BBC-DA4B9D577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949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LEB 16/12/13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overview- New detector and chamber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69B2-46F2-DB44-8BBC-DA4B9D577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185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LEB 16/12/13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overview- New detector and chamber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69B2-46F2-DB44-8BBC-DA4B9D577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271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LEB 16/12/13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overview- New detector and chamber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69B2-46F2-DB44-8BBC-DA4B9D577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789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LEB 16/12/13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overview- New detector and chamber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69B2-46F2-DB44-8BBC-DA4B9D577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089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LEB 16/12/13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overview- New detector and chamber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69B2-46F2-DB44-8BBC-DA4B9D577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294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LEB 16/12/13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overview- New detector and chamber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69B2-46F2-DB44-8BBC-DA4B9D577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615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LEB 16/12/13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overview- New detector and chamber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69B2-46F2-DB44-8BBC-DA4B9D577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584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LEB 16/12/13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Alice overview- New detector and chamber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9669B2-46F2-DB44-8BBC-DA4B9D577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938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Alice </a:t>
            </a:r>
            <a:r>
              <a:rPr lang="en-US" dirty="0" smtClean="0"/>
              <a:t>overview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New </a:t>
            </a:r>
            <a:r>
              <a:rPr lang="en-US" dirty="0"/>
              <a:t>detector and chamber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ALICE 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862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0276933"/>
              </p:ext>
            </p:extLst>
          </p:nvPr>
        </p:nvGraphicFramePr>
        <p:xfrm>
          <a:off x="1398483" y="1334415"/>
          <a:ext cx="6172200" cy="3555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Quantity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Central</a:t>
                      </a:r>
                      <a:r>
                        <a:rPr lang="en-US" sz="1400" baseline="0" dirty="0" smtClean="0"/>
                        <a:t> part (A)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C-side part (B)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smtClean="0"/>
                        <a:t>Construction</a:t>
                      </a:r>
                      <a:r>
                        <a:rPr lang="en-US" sz="1400" baseline="0" smtClean="0"/>
                        <a:t> </a:t>
                      </a:r>
                      <a:r>
                        <a:rPr lang="en-US" sz="1400" baseline="0" dirty="0" smtClean="0"/>
                        <a:t>and deflection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0.6mm </a:t>
                      </a:r>
                      <a:r>
                        <a:rPr lang="en-US" sz="1400" baseline="30000" dirty="0" smtClean="0"/>
                        <a:t>(1</a:t>
                      </a:r>
                      <a:endParaRPr lang="en-US" sz="14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0.5mm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Mechanical adjustment precision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1.5mm </a:t>
                      </a:r>
                      <a:r>
                        <a:rPr lang="en-US" sz="1400" baseline="30000" dirty="0" smtClean="0"/>
                        <a:t>(2</a:t>
                      </a:r>
                      <a:endParaRPr lang="en-US" sz="14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0.5mm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Survey to beamline uncertainty</a:t>
                      </a:r>
                      <a:endParaRPr lang="en-US" sz="14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1.5mm </a:t>
                      </a:r>
                      <a:r>
                        <a:rPr lang="en-US" sz="1400" baseline="30000" dirty="0" smtClean="0"/>
                        <a:t>(3</a:t>
                      </a:r>
                      <a:endParaRPr lang="en-US" sz="1400" baseline="30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Quad fiducial</a:t>
                      </a:r>
                      <a:r>
                        <a:rPr lang="en-US" sz="1400" baseline="0" dirty="0" smtClean="0"/>
                        <a:t> to beamline uncertainty</a:t>
                      </a:r>
                      <a:endParaRPr lang="en-US" sz="14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0.5mm </a:t>
                      </a:r>
                      <a:r>
                        <a:rPr lang="en-US" sz="1400" baseline="30000" dirty="0" smtClean="0"/>
                        <a:t>(3</a:t>
                      </a:r>
                      <a:endParaRPr lang="en-US" sz="1400" baseline="30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L3 movement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&lt;0.5mm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30000" dirty="0" smtClean="0"/>
                        <a:t>(4</a:t>
                      </a:r>
                      <a:endParaRPr lang="en-US" sz="1400" baseline="30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 field movement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&lt;0.5mm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&lt;5mm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Linear sum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5.1mm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8.5mm</a:t>
                      </a:r>
                      <a:endParaRPr lang="en-US" sz="14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overview- New detector and chamber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7DE74-87FE-A14E-82B7-B4A0F2CEC57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70552" y="5134166"/>
            <a:ext cx="57971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  <a:defRPr/>
            </a:pPr>
            <a:r>
              <a:rPr lang="en-US" dirty="0" smtClean="0"/>
              <a:t>LEB 21.3.12</a:t>
            </a:r>
          </a:p>
          <a:p>
            <a:pPr marL="342900" indent="-342900">
              <a:buAutoNum type="arabicParenR"/>
              <a:defRPr/>
            </a:pPr>
            <a:r>
              <a:rPr lang="en-US" dirty="0" smtClean="0"/>
              <a:t>LEB 4.11.10</a:t>
            </a:r>
          </a:p>
          <a:p>
            <a:pPr marL="342900" indent="-342900">
              <a:buFontTx/>
              <a:buAutoNum type="arabicParenR"/>
              <a:defRPr/>
            </a:pPr>
            <a:r>
              <a:rPr lang="en-US" dirty="0" smtClean="0"/>
              <a:t>LEB 22.2.12</a:t>
            </a:r>
          </a:p>
          <a:p>
            <a:pPr marL="342900" indent="-342900">
              <a:buFontTx/>
              <a:buAutoNum type="arabicParenR"/>
              <a:defRPr/>
            </a:pPr>
            <a:r>
              <a:rPr lang="en-US" dirty="0" smtClean="0"/>
              <a:t>LEB 23.3.12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LEB 16/12/13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Tolerances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803761" y="5315121"/>
            <a:ext cx="5422296" cy="870546"/>
            <a:chOff x="149700" y="3937862"/>
            <a:chExt cx="8883529" cy="1823098"/>
          </a:xfrm>
        </p:grpSpPr>
        <p:sp>
          <p:nvSpPr>
            <p:cNvPr id="9" name="Rectangle 8"/>
            <p:cNvSpPr/>
            <p:nvPr/>
          </p:nvSpPr>
          <p:spPr>
            <a:xfrm>
              <a:off x="412285" y="4113327"/>
              <a:ext cx="246382" cy="1461097"/>
            </a:xfrm>
            <a:prstGeom prst="rect">
              <a:avLst/>
            </a:prstGeom>
            <a:solidFill>
              <a:srgbClr val="FFFFFF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519510" y="4469399"/>
              <a:ext cx="708674" cy="755999"/>
            </a:xfrm>
            <a:prstGeom prst="rect">
              <a:avLst/>
            </a:prstGeom>
            <a:solidFill>
              <a:srgbClr val="FFFFFF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299866" y="4558744"/>
              <a:ext cx="239145" cy="612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897394" y="4543968"/>
              <a:ext cx="233219" cy="612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apezoid 14"/>
            <p:cNvSpPr/>
            <p:nvPr/>
          </p:nvSpPr>
          <p:spPr>
            <a:xfrm rot="16200000">
              <a:off x="7502114" y="4201969"/>
              <a:ext cx="1224160" cy="1308125"/>
            </a:xfrm>
            <a:prstGeom prst="trapezoid">
              <a:avLst>
                <a:gd name="adj" fmla="val 18814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6790640" y="4339291"/>
              <a:ext cx="504055" cy="1021473"/>
              <a:chOff x="5630500" y="4446639"/>
              <a:chExt cx="504055" cy="828070"/>
            </a:xfrm>
          </p:grpSpPr>
          <p:sp>
            <p:nvSpPr>
              <p:cNvPr id="35" name="Double Wave 34"/>
              <p:cNvSpPr/>
              <p:nvPr/>
            </p:nvSpPr>
            <p:spPr>
              <a:xfrm>
                <a:off x="5630500" y="4446639"/>
                <a:ext cx="144030" cy="828070"/>
              </a:xfrm>
              <a:prstGeom prst="doubleWav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Double Wave 35"/>
              <p:cNvSpPr/>
              <p:nvPr/>
            </p:nvSpPr>
            <p:spPr>
              <a:xfrm>
                <a:off x="5774515" y="4446639"/>
                <a:ext cx="180030" cy="828070"/>
              </a:xfrm>
              <a:prstGeom prst="doubleWav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Double Wave 36"/>
              <p:cNvSpPr/>
              <p:nvPr/>
            </p:nvSpPr>
            <p:spPr>
              <a:xfrm>
                <a:off x="5954525" y="4446639"/>
                <a:ext cx="180030" cy="828070"/>
              </a:xfrm>
              <a:prstGeom prst="doubleWav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8768255" y="4114436"/>
              <a:ext cx="264974" cy="1476000"/>
            </a:xfrm>
            <a:prstGeom prst="rect">
              <a:avLst/>
            </a:prstGeom>
            <a:solidFill>
              <a:srgbClr val="FFFFFF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17"/>
            <p:cNvSpPr/>
            <p:nvPr/>
          </p:nvSpPr>
          <p:spPr>
            <a:xfrm rot="5400000" flipH="1">
              <a:off x="2373925" y="4400260"/>
              <a:ext cx="1027820" cy="885731"/>
            </a:xfrm>
            <a:prstGeom prst="trapezoid">
              <a:avLst>
                <a:gd name="adj" fmla="val 24717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49700" y="3937862"/>
              <a:ext cx="264972" cy="1823098"/>
            </a:xfrm>
            <a:prstGeom prst="rect">
              <a:avLst/>
            </a:prstGeom>
            <a:solidFill>
              <a:srgbClr val="FFFFFF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321809" y="4543968"/>
              <a:ext cx="564924" cy="612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46937" y="4329215"/>
              <a:ext cx="1698029" cy="1027821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835696" y="4186429"/>
              <a:ext cx="216024" cy="13879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Connector 22"/>
            <p:cNvCxnSpPr/>
            <p:nvPr/>
          </p:nvCxnSpPr>
          <p:spPr>
            <a:xfrm flipV="1">
              <a:off x="2051720" y="4113328"/>
              <a:ext cx="0" cy="1495657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1835696" y="4131800"/>
              <a:ext cx="0" cy="1495657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Trapezoid 24"/>
            <p:cNvSpPr/>
            <p:nvPr/>
          </p:nvSpPr>
          <p:spPr>
            <a:xfrm rot="5400000" flipH="1">
              <a:off x="298817" y="4469641"/>
              <a:ext cx="1464680" cy="744982"/>
            </a:xfrm>
            <a:prstGeom prst="trapezoid">
              <a:avLst>
                <a:gd name="adj" fmla="val 29180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539011" y="4554337"/>
              <a:ext cx="825077" cy="612000"/>
            </a:xfrm>
            <a:prstGeom prst="rect">
              <a:avLst/>
            </a:prstGeom>
            <a:solidFill>
              <a:srgbClr val="FFFFFF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5655056" y="4339291"/>
              <a:ext cx="504055" cy="1021473"/>
              <a:chOff x="5630500" y="4446639"/>
              <a:chExt cx="504055" cy="828070"/>
            </a:xfrm>
          </p:grpSpPr>
          <p:sp>
            <p:nvSpPr>
              <p:cNvPr id="32" name="Double Wave 31"/>
              <p:cNvSpPr/>
              <p:nvPr/>
            </p:nvSpPr>
            <p:spPr>
              <a:xfrm>
                <a:off x="5630500" y="4446639"/>
                <a:ext cx="144030" cy="828070"/>
              </a:xfrm>
              <a:prstGeom prst="doubleWav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Double Wave 32"/>
              <p:cNvSpPr/>
              <p:nvPr/>
            </p:nvSpPr>
            <p:spPr>
              <a:xfrm>
                <a:off x="5774515" y="4446639"/>
                <a:ext cx="180030" cy="828070"/>
              </a:xfrm>
              <a:prstGeom prst="doubleWav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Double Wave 33"/>
              <p:cNvSpPr/>
              <p:nvPr/>
            </p:nvSpPr>
            <p:spPr>
              <a:xfrm>
                <a:off x="5954525" y="4446639"/>
                <a:ext cx="180030" cy="828070"/>
              </a:xfrm>
              <a:prstGeom prst="doubleWav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5521143" y="4474437"/>
              <a:ext cx="1938987" cy="755999"/>
            </a:xfrm>
            <a:prstGeom prst="rect">
              <a:avLst/>
            </a:prstGeom>
            <a:solidFill>
              <a:srgbClr val="FFFFFF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rapezoid 28"/>
            <p:cNvSpPr/>
            <p:nvPr/>
          </p:nvSpPr>
          <p:spPr>
            <a:xfrm rot="16200000">
              <a:off x="5058947" y="4782704"/>
              <a:ext cx="754301" cy="144018"/>
            </a:xfrm>
            <a:prstGeom prst="trapezoid">
              <a:avLst>
                <a:gd name="adj" fmla="val 51882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 </a:t>
              </a:r>
              <a:endParaRPr lang="en-US" dirty="0"/>
            </a:p>
          </p:txBody>
        </p:sp>
        <p:sp>
          <p:nvSpPr>
            <p:cNvPr id="30" name="Trapezoid 29"/>
            <p:cNvSpPr/>
            <p:nvPr/>
          </p:nvSpPr>
          <p:spPr>
            <a:xfrm rot="16200000">
              <a:off x="5085581" y="4780027"/>
              <a:ext cx="754326" cy="144019"/>
            </a:xfrm>
            <a:prstGeom prst="trapezoid">
              <a:avLst>
                <a:gd name="adj" fmla="val 51882"/>
              </a:avLst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 </a:t>
              </a:r>
              <a:endParaRPr lang="en-US" dirty="0"/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149700" y="4851328"/>
              <a:ext cx="8883529" cy="1108"/>
            </a:xfrm>
            <a:prstGeom prst="line">
              <a:avLst/>
            </a:prstGeom>
            <a:ln>
              <a:prstDash val="lgDash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0" name="Rectangle 39"/>
          <p:cNvSpPr/>
          <p:nvPr/>
        </p:nvSpPr>
        <p:spPr>
          <a:xfrm>
            <a:off x="2803761" y="5315121"/>
            <a:ext cx="3360338" cy="94695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33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33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4327768" y="5536607"/>
            <a:ext cx="318229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6166454" y="5315121"/>
            <a:ext cx="2059603" cy="946956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100000"/>
                  <a:shade val="100000"/>
                  <a:satMod val="130000"/>
                  <a:alpha val="35000"/>
                </a:schemeClr>
              </a:gs>
              <a:gs pos="100000">
                <a:schemeClr val="accent3">
                  <a:tint val="50000"/>
                  <a:shade val="100000"/>
                  <a:satMod val="350000"/>
                  <a:alpha val="35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7152695" y="5559906"/>
            <a:ext cx="318229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478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LEB 16/12/13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overview- New detector and chamber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69B2-46F2-DB44-8BBC-DA4B9D577B9D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558" y="1411269"/>
            <a:ext cx="7934596" cy="481350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96974" y="5855446"/>
            <a:ext cx="1700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Injection energy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631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LEB 16/12/13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overview- New detector and chamber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69B2-46F2-DB44-8BBC-DA4B9D577B9D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448" y="1399813"/>
            <a:ext cx="7948706" cy="482206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96974" y="5855446"/>
            <a:ext cx="1700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Injection energy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476695" y="3840175"/>
            <a:ext cx="82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90"/>
                </a:solidFill>
              </a:rPr>
              <a:t>min 13.1</a:t>
            </a:r>
            <a:endParaRPr lang="en-US" sz="14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39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itle 9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98" name="Content Placeholder 9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ALICE wants to install a new beampipe in </a:t>
            </a:r>
            <a:r>
              <a:rPr lang="en-US" sz="2400" dirty="0" smtClean="0"/>
              <a:t>LS2, with </a:t>
            </a:r>
            <a:r>
              <a:rPr lang="en-US" sz="2400" dirty="0"/>
              <a:t>central section, 3.6cm OD and 88.8cm </a:t>
            </a:r>
            <a:r>
              <a:rPr lang="en-US" sz="2400" dirty="0" smtClean="0"/>
              <a:t>long, </a:t>
            </a:r>
            <a:r>
              <a:rPr lang="en-US" sz="2400" dirty="0"/>
              <a:t>in Be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tolerances are 5.1mm (central part) and 8.5mm (C-side part)</a:t>
            </a:r>
          </a:p>
          <a:p>
            <a:endParaRPr lang="en-US" sz="2400" dirty="0"/>
          </a:p>
          <a:p>
            <a:r>
              <a:rPr lang="en-US" sz="2400" dirty="0" smtClean="0"/>
              <a:t>With these tolerances the n1 min (at injection) is around 13.1 sigma, and is located at the C-side of the </a:t>
            </a:r>
            <a:r>
              <a:rPr lang="en-US" sz="2400" dirty="0" smtClean="0"/>
              <a:t>pipe </a:t>
            </a:r>
            <a:r>
              <a:rPr lang="en-US" sz="2400" dirty="0" smtClean="0">
                <a:sym typeface="Wingdings"/>
              </a:rPr>
              <a:t> to be confirmed by Massimo</a:t>
            </a:r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LEB 16/12/13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overview- New detector and chamber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69B2-46F2-DB44-8BBC-DA4B9D577B9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67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07544" y="304800"/>
            <a:ext cx="6658593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The ALICE smaller diameter beampipe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1096218"/>
            <a:ext cx="8229600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ALICE wants to install a new beampipe in LS2. </a:t>
            </a:r>
            <a:r>
              <a:rPr lang="en-US" b="1" dirty="0">
                <a:solidFill>
                  <a:srgbClr val="336600"/>
                </a:solidFill>
              </a:rPr>
              <a:t>The reason is to build </a:t>
            </a:r>
            <a:r>
              <a:rPr lang="en-US" b="1" dirty="0">
                <a:solidFill>
                  <a:srgbClr val="008000"/>
                </a:solidFill>
              </a:rPr>
              <a:t>a new silicon tracker </a:t>
            </a:r>
            <a:r>
              <a:rPr lang="en-US" b="1" dirty="0">
                <a:solidFill>
                  <a:srgbClr val="336600"/>
                </a:solidFill>
              </a:rPr>
              <a:t>with greatly improved features in terms of determination of the distance of closest approach to the primary vertex, tracking efficiency at low transverse momenta, and read-out rate capabilities</a:t>
            </a:r>
            <a:r>
              <a:rPr lang="en-US" b="1" dirty="0" smtClean="0">
                <a:solidFill>
                  <a:srgbClr val="336600"/>
                </a:solidFill>
              </a:rPr>
              <a:t>.</a:t>
            </a:r>
            <a:endParaRPr lang="en-US" b="1" dirty="0" smtClean="0">
              <a:solidFill>
                <a:srgbClr val="002060"/>
              </a:solidFill>
            </a:endParaRPr>
          </a:p>
          <a:p>
            <a:endParaRPr lang="en-US" b="1" dirty="0">
              <a:solidFill>
                <a:srgbClr val="002060"/>
              </a:solidFill>
              <a:sym typeface="Wingdings" pitchFamily="2" charset="2"/>
            </a:endParaRPr>
          </a:p>
          <a:p>
            <a:r>
              <a:rPr lang="en-US" b="1" dirty="0" smtClean="0">
                <a:solidFill>
                  <a:srgbClr val="000090"/>
                </a:solidFill>
                <a:sym typeface="Wingdings" pitchFamily="2" charset="2"/>
              </a:rPr>
              <a:t>First request in LEB </a:t>
            </a:r>
            <a:r>
              <a:rPr lang="en-US" b="1" dirty="0">
                <a:solidFill>
                  <a:srgbClr val="000090"/>
                </a:solidFill>
                <a:sym typeface="Wingdings" pitchFamily="2" charset="2"/>
              </a:rPr>
              <a:t>meeting </a:t>
            </a:r>
            <a:r>
              <a:rPr lang="en-US" b="1" dirty="0" smtClean="0">
                <a:solidFill>
                  <a:srgbClr val="000090"/>
                </a:solidFill>
                <a:sym typeface="Wingdings" pitchFamily="2" charset="2"/>
              </a:rPr>
              <a:t>16.9.2010</a:t>
            </a:r>
            <a:r>
              <a:rPr lang="en-US" b="1" dirty="0" smtClean="0">
                <a:solidFill>
                  <a:srgbClr val="000090"/>
                </a:solidFill>
                <a:sym typeface="Wingdings" pitchFamily="2" charset="2"/>
              </a:rPr>
              <a:t>.</a:t>
            </a:r>
            <a:r>
              <a:rPr lang="en-US" b="1" dirty="0">
                <a:solidFill>
                  <a:srgbClr val="000090"/>
                </a:solidFill>
                <a:sym typeface="Wingdings" pitchFamily="2" charset="2"/>
              </a:rPr>
              <a:t> </a:t>
            </a:r>
            <a:r>
              <a:rPr lang="en-US" b="1" dirty="0" smtClean="0">
                <a:solidFill>
                  <a:srgbClr val="000090"/>
                </a:solidFill>
                <a:sym typeface="Wingdings"/>
              </a:rPr>
              <a:t>Several options </a:t>
            </a:r>
            <a:r>
              <a:rPr lang="en-US" b="1" dirty="0" smtClean="0">
                <a:solidFill>
                  <a:srgbClr val="000090"/>
                </a:solidFill>
                <a:sym typeface="Wingdings"/>
              </a:rPr>
              <a:t>evaluated since then: outer diameter 3.4cm to 4cm, and wall thickness down to 500um.</a:t>
            </a:r>
          </a:p>
          <a:p>
            <a:endParaRPr lang="en-US" b="1" dirty="0">
              <a:solidFill>
                <a:srgbClr val="000090"/>
              </a:solidFill>
              <a:sym typeface="Wingdings"/>
            </a:endParaRPr>
          </a:p>
          <a:p>
            <a:r>
              <a:rPr lang="en-US" b="1" dirty="0" smtClean="0">
                <a:solidFill>
                  <a:srgbClr val="008000"/>
                </a:solidFill>
                <a:sym typeface="Wingdings"/>
              </a:rPr>
              <a:t>The TDR for new ITS has recently been submitted to LHCC, and presented at the LHCC week </a:t>
            </a:r>
            <a:r>
              <a:rPr lang="en-US" b="1" dirty="0">
                <a:solidFill>
                  <a:srgbClr val="008000"/>
                </a:solidFill>
                <a:sym typeface="Wingdings"/>
              </a:rPr>
              <a:t>the </a:t>
            </a:r>
            <a:r>
              <a:rPr lang="en-US" b="1" dirty="0" smtClean="0">
                <a:solidFill>
                  <a:srgbClr val="008000"/>
                </a:solidFill>
                <a:sym typeface="Wingdings"/>
              </a:rPr>
              <a:t>2</a:t>
            </a:r>
            <a:r>
              <a:rPr lang="en-US" b="1" baseline="30000" dirty="0" smtClean="0">
                <a:solidFill>
                  <a:srgbClr val="008000"/>
                </a:solidFill>
                <a:sym typeface="Wingdings"/>
              </a:rPr>
              <a:t>nd</a:t>
            </a:r>
            <a:r>
              <a:rPr lang="en-US" b="1" dirty="0" smtClean="0">
                <a:solidFill>
                  <a:srgbClr val="008000"/>
                </a:solidFill>
                <a:sym typeface="Wingdings"/>
              </a:rPr>
              <a:t> of December. Another detector, the MFT, has in the meantime been approved.</a:t>
            </a:r>
          </a:p>
          <a:p>
            <a:endParaRPr lang="en-US" b="1" dirty="0" smtClean="0">
              <a:solidFill>
                <a:srgbClr val="008000"/>
              </a:solidFill>
              <a:sym typeface="Wingdings"/>
            </a:endParaRPr>
          </a:p>
          <a:p>
            <a:r>
              <a:rPr lang="en-US" b="1" dirty="0" smtClean="0">
                <a:solidFill>
                  <a:srgbClr val="008000"/>
                </a:solidFill>
                <a:sym typeface="Wingdings"/>
              </a:rPr>
              <a:t>New beampipe ready for final LEB submission: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b="1" dirty="0">
                <a:solidFill>
                  <a:srgbClr val="000090"/>
                </a:solidFill>
              </a:rPr>
              <a:t>	</a:t>
            </a:r>
            <a:r>
              <a:rPr lang="en-US" b="1" dirty="0" smtClean="0">
                <a:solidFill>
                  <a:srgbClr val="000090"/>
                </a:solidFill>
              </a:rPr>
              <a:t>Outer diameter: 3.6cm (6cm now) and wall thickness of </a:t>
            </a:r>
            <a:r>
              <a:rPr lang="en-US" b="1" dirty="0" smtClean="0">
                <a:solidFill>
                  <a:srgbClr val="000090"/>
                </a:solidFill>
              </a:rPr>
              <a:t>0.8mm</a:t>
            </a:r>
            <a:endParaRPr lang="en-US" b="1" dirty="0" smtClean="0">
              <a:solidFill>
                <a:srgbClr val="000090"/>
              </a:solidFill>
            </a:endParaRPr>
          </a:p>
          <a:p>
            <a:r>
              <a:rPr lang="en-US" b="1" dirty="0" smtClean="0">
                <a:solidFill>
                  <a:srgbClr val="000090"/>
                </a:solidFill>
              </a:rPr>
              <a:t>	Length: 550cm (+68cm </a:t>
            </a:r>
            <a:r>
              <a:rPr lang="en-US" b="1" dirty="0" err="1" smtClean="0">
                <a:solidFill>
                  <a:srgbClr val="000090"/>
                </a:solidFill>
              </a:rPr>
              <a:t>wrt</a:t>
            </a:r>
            <a:r>
              <a:rPr lang="en-US" b="1" dirty="0" smtClean="0">
                <a:solidFill>
                  <a:srgbClr val="000090"/>
                </a:solidFill>
              </a:rPr>
              <a:t> present pipe)</a:t>
            </a:r>
          </a:p>
          <a:p>
            <a:r>
              <a:rPr lang="en-US" b="1" dirty="0" smtClean="0">
                <a:solidFill>
                  <a:srgbClr val="000090"/>
                </a:solidFill>
              </a:rPr>
              <a:t>	Bellows and flanges in Al (instead of SS)</a:t>
            </a:r>
          </a:p>
          <a:p>
            <a:r>
              <a:rPr lang="en-US" b="1" dirty="0">
                <a:solidFill>
                  <a:srgbClr val="000090"/>
                </a:solidFill>
              </a:rPr>
              <a:t>	</a:t>
            </a:r>
            <a:r>
              <a:rPr lang="en-US" b="1" dirty="0" smtClean="0">
                <a:solidFill>
                  <a:srgbClr val="000090"/>
                </a:solidFill>
              </a:rPr>
              <a:t>Remote bakeout</a:t>
            </a:r>
          </a:p>
          <a:p>
            <a:endParaRPr lang="en-US" b="1" dirty="0" smtClean="0">
              <a:solidFill>
                <a:srgbClr val="3366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LEB 16/12/13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overview- New detector and chamber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69B2-46F2-DB44-8BBC-DA4B9D577B9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567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LEB 16/12/13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Alice overview- New detector and chamber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6819-17AE-437B-9797-F983ADE76AB7}" type="slidenum">
              <a:rPr lang="it-IT" smtClean="0"/>
              <a:pPr/>
              <a:t>3</a:t>
            </a:fld>
            <a:endParaRPr lang="it-IT"/>
          </a:p>
        </p:txBody>
      </p:sp>
      <p:pic>
        <p:nvPicPr>
          <p:cNvPr id="422914" name="Picture 2"/>
          <p:cNvPicPr>
            <a:picLocks noChangeAspect="1" noChangeArrowheads="1"/>
          </p:cNvPicPr>
          <p:nvPr/>
        </p:nvPicPr>
        <p:blipFill>
          <a:blip r:embed="rId2" cstate="print"/>
          <a:srcRect l="8560" t="51204" r="50781" b="15371"/>
          <a:stretch>
            <a:fillRect/>
          </a:stretch>
        </p:blipFill>
        <p:spPr bwMode="auto">
          <a:xfrm>
            <a:off x="1447800" y="1689248"/>
            <a:ext cx="5257800" cy="3457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142649" y="408294"/>
            <a:ext cx="4584709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Present central beampipe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rot="5400000" flipH="1" flipV="1">
            <a:off x="4496594" y="4965054"/>
            <a:ext cx="15240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029200" y="5880248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IP</a:t>
            </a:r>
            <a:endParaRPr lang="en-US" b="1" dirty="0">
              <a:solidFill>
                <a:srgbClr val="002060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rot="10800000" flipV="1">
            <a:off x="3352800" y="1689248"/>
            <a:ext cx="2209800" cy="83820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4419600" y="2070248"/>
            <a:ext cx="1524000" cy="106680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16200000" flipH="1">
            <a:off x="5029200" y="2832248"/>
            <a:ext cx="2057400" cy="7620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410200" y="1232048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Fixation Points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9561" y="5062610"/>
            <a:ext cx="43386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ALICE can align the beampipe – this was already done in 2008 to compensate a sag of support structures due to detector installation</a:t>
            </a:r>
            <a:r>
              <a:rPr lang="en-US" b="1" dirty="0" smtClean="0">
                <a:solidFill>
                  <a:srgbClr val="002060"/>
                </a:solidFill>
              </a:rPr>
              <a:t>.</a:t>
            </a:r>
            <a:endParaRPr 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999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60032" cy="30723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550"/>
          <a:stretch>
            <a:fillRect/>
          </a:stretch>
        </p:blipFill>
        <p:spPr bwMode="auto">
          <a:xfrm>
            <a:off x="3712294" y="3717032"/>
            <a:ext cx="5431706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2" descr="E:\its_in\Bakeout\DSCN138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93204" y="1484784"/>
            <a:ext cx="1250796" cy="1872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517232"/>
            <a:ext cx="2592288" cy="1296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58" t="8421" r="32320" b="14720"/>
          <a:stretch>
            <a:fillRect/>
          </a:stretch>
        </p:blipFill>
        <p:spPr bwMode="auto">
          <a:xfrm>
            <a:off x="5364088" y="0"/>
            <a:ext cx="2288027" cy="14847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Rectangle 1"/>
          <p:cNvSpPr/>
          <p:nvPr/>
        </p:nvSpPr>
        <p:spPr>
          <a:xfrm>
            <a:off x="5868144" y="6309320"/>
            <a:ext cx="12682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b="1" dirty="0" smtClean="0">
                <a:solidFill>
                  <a:srgbClr val="C00000"/>
                </a:solidFill>
              </a:rPr>
              <a:t>MINI FRAME</a:t>
            </a:r>
            <a:endParaRPr lang="en-GB" sz="1600" b="1" dirty="0">
              <a:solidFill>
                <a:srgbClr val="C00000"/>
              </a:solidFill>
            </a:endParaRPr>
          </a:p>
        </p:txBody>
      </p:sp>
      <p:sp>
        <p:nvSpPr>
          <p:cNvPr id="23" name="Rectangle 1"/>
          <p:cNvSpPr/>
          <p:nvPr/>
        </p:nvSpPr>
        <p:spPr>
          <a:xfrm>
            <a:off x="539552" y="0"/>
            <a:ext cx="14542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b="1" dirty="0" smtClean="0">
                <a:solidFill>
                  <a:srgbClr val="C00000"/>
                </a:solidFill>
              </a:rPr>
              <a:t>DELPHI FRAME</a:t>
            </a:r>
            <a:endParaRPr lang="en-GB" sz="1600" b="1" dirty="0">
              <a:solidFill>
                <a:srgbClr val="C00000"/>
              </a:solidFill>
            </a:endParaRPr>
          </a:p>
        </p:txBody>
      </p:sp>
      <p:sp>
        <p:nvSpPr>
          <p:cNvPr id="24" name="Rectangle 1"/>
          <p:cNvSpPr/>
          <p:nvPr/>
        </p:nvSpPr>
        <p:spPr>
          <a:xfrm>
            <a:off x="611560" y="3212976"/>
            <a:ext cx="10686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b="1" dirty="0" smtClean="0">
                <a:solidFill>
                  <a:srgbClr val="C00000"/>
                </a:solidFill>
              </a:rPr>
              <a:t>CAGE OUT</a:t>
            </a:r>
            <a:endParaRPr lang="en-GB" sz="1600" b="1" dirty="0">
              <a:solidFill>
                <a:srgbClr val="C00000"/>
              </a:solidFill>
            </a:endParaRPr>
          </a:p>
        </p:txBody>
      </p:sp>
      <p:sp>
        <p:nvSpPr>
          <p:cNvPr id="25" name="Rectangle 1"/>
          <p:cNvSpPr/>
          <p:nvPr/>
        </p:nvSpPr>
        <p:spPr>
          <a:xfrm>
            <a:off x="1403648" y="4293096"/>
            <a:ext cx="8826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b="1" dirty="0" smtClean="0">
                <a:solidFill>
                  <a:srgbClr val="C00000"/>
                </a:solidFill>
              </a:rPr>
              <a:t>CAGE IN</a:t>
            </a:r>
            <a:endParaRPr lang="en-GB" sz="1600" b="1" dirty="0">
              <a:solidFill>
                <a:srgbClr val="C00000"/>
              </a:solidFill>
            </a:endParaRPr>
          </a:p>
        </p:txBody>
      </p:sp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916832"/>
            <a:ext cx="4940221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Rectangle 1"/>
          <p:cNvSpPr/>
          <p:nvPr/>
        </p:nvSpPr>
        <p:spPr>
          <a:xfrm>
            <a:off x="7812360" y="908720"/>
            <a:ext cx="13316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600" b="1" dirty="0" err="1" smtClean="0"/>
              <a:t>Beam</a:t>
            </a:r>
            <a:r>
              <a:rPr lang="it-IT" sz="1600" b="1" dirty="0" smtClean="0"/>
              <a:t> pipe connection</a:t>
            </a:r>
            <a:endParaRPr lang="en-GB" sz="1600" b="1" dirty="0"/>
          </a:p>
        </p:txBody>
      </p:sp>
      <p:sp>
        <p:nvSpPr>
          <p:cNvPr id="28" name="Rectangle 1"/>
          <p:cNvSpPr/>
          <p:nvPr/>
        </p:nvSpPr>
        <p:spPr>
          <a:xfrm>
            <a:off x="7092280" y="0"/>
            <a:ext cx="13316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600" b="1" dirty="0" err="1" smtClean="0"/>
              <a:t>Beam</a:t>
            </a:r>
            <a:r>
              <a:rPr lang="it-IT" sz="1600" b="1" dirty="0" smtClean="0"/>
              <a:t> pipe in the Cage</a:t>
            </a:r>
            <a:endParaRPr lang="en-GB" sz="1600" b="1" dirty="0"/>
          </a:p>
        </p:txBody>
      </p:sp>
      <p:cxnSp>
        <p:nvCxnSpPr>
          <p:cNvPr id="30" name="Connettore 2 29"/>
          <p:cNvCxnSpPr/>
          <p:nvPr/>
        </p:nvCxnSpPr>
        <p:spPr>
          <a:xfrm flipV="1">
            <a:off x="4644008" y="1124744"/>
            <a:ext cx="648072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30"/>
          <p:cNvCxnSpPr/>
          <p:nvPr/>
        </p:nvCxnSpPr>
        <p:spPr>
          <a:xfrm flipV="1">
            <a:off x="6372200" y="2276872"/>
            <a:ext cx="144016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1"/>
          <p:cNvSpPr/>
          <p:nvPr/>
        </p:nvSpPr>
        <p:spPr>
          <a:xfrm>
            <a:off x="-35496" y="5106670"/>
            <a:ext cx="26277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600" b="1" dirty="0" err="1" smtClean="0"/>
              <a:t>Beam</a:t>
            </a:r>
            <a:r>
              <a:rPr lang="it-IT" sz="1600" b="1" dirty="0" smtClean="0"/>
              <a:t> pipe </a:t>
            </a:r>
            <a:r>
              <a:rPr lang="it-IT" sz="1600" b="1" dirty="0" err="1" smtClean="0"/>
              <a:t>external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support</a:t>
            </a:r>
            <a:endParaRPr lang="en-GB" sz="1600" b="1" dirty="0"/>
          </a:p>
        </p:txBody>
      </p:sp>
      <p:cxnSp>
        <p:nvCxnSpPr>
          <p:cNvPr id="37" name="Connettore 2 36"/>
          <p:cNvCxnSpPr/>
          <p:nvPr/>
        </p:nvCxnSpPr>
        <p:spPr>
          <a:xfrm>
            <a:off x="251520" y="5485294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14"/>
          <p:cNvSpPr/>
          <p:nvPr/>
        </p:nvSpPr>
        <p:spPr>
          <a:xfrm>
            <a:off x="4860032" y="2564904"/>
            <a:ext cx="5389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TPC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0" name="CasellaDiTesto 39"/>
          <p:cNvSpPr txBox="1"/>
          <p:nvPr/>
        </p:nvSpPr>
        <p:spPr>
          <a:xfrm>
            <a:off x="0" y="1628800"/>
            <a:ext cx="395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/>
              <a:t>1)</a:t>
            </a:r>
            <a:endParaRPr lang="it-IT" sz="2000" b="1" dirty="0"/>
          </a:p>
        </p:txBody>
      </p:sp>
      <p:sp>
        <p:nvSpPr>
          <p:cNvPr id="41" name="CasellaDiTesto 40"/>
          <p:cNvSpPr txBox="1"/>
          <p:nvPr/>
        </p:nvSpPr>
        <p:spPr>
          <a:xfrm>
            <a:off x="1835696" y="3717032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/>
              <a:t>2)</a:t>
            </a:r>
            <a:endParaRPr lang="it-IT" sz="2000" b="1" dirty="0"/>
          </a:p>
        </p:txBody>
      </p:sp>
      <p:sp>
        <p:nvSpPr>
          <p:cNvPr id="42" name="CasellaDiTesto 41"/>
          <p:cNvSpPr txBox="1"/>
          <p:nvPr/>
        </p:nvSpPr>
        <p:spPr>
          <a:xfrm>
            <a:off x="3635896" y="544522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/>
              <a:t>3)</a:t>
            </a:r>
            <a:endParaRPr lang="it-IT" sz="2000" b="1" dirty="0"/>
          </a:p>
        </p:txBody>
      </p:sp>
      <p:cxnSp>
        <p:nvCxnSpPr>
          <p:cNvPr id="32" name="Connettore 2 31"/>
          <p:cNvCxnSpPr/>
          <p:nvPr/>
        </p:nvCxnSpPr>
        <p:spPr>
          <a:xfrm flipV="1">
            <a:off x="3001108" y="6309320"/>
            <a:ext cx="634788" cy="1852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LEB 16/12/13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overview- New detector and chamber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69B2-46F2-DB44-8BBC-DA4B9D577B9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LEB 16/12/13</a:t>
            </a:r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overview- New detector and chamber</a:t>
            </a:r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69B2-46F2-DB44-8BBC-DA4B9D577B9D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3" descr="F:\ALICE_MECHANICS\ALICE_DATA_PACKAGE\IN\DETECTORS\MFT_UPGRADE\mft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4738"/>
            <a:ext cx="9144000" cy="5157216"/>
          </a:xfrm>
          <a:prstGeom prst="rect">
            <a:avLst/>
          </a:prstGeom>
          <a:noFill/>
        </p:spPr>
      </p:pic>
      <p:sp>
        <p:nvSpPr>
          <p:cNvPr id="7" name="CasellaDiTesto 6"/>
          <p:cNvSpPr txBox="1"/>
          <p:nvPr/>
        </p:nvSpPr>
        <p:spPr>
          <a:xfrm>
            <a:off x="6459415" y="3590165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Detector/Service </a:t>
            </a:r>
            <a:r>
              <a:rPr lang="it-IT" dirty="0" err="1" smtClean="0"/>
              <a:t>Barrel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6096000" y="4220308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Beampipe</a:t>
            </a:r>
            <a:r>
              <a:rPr lang="it-IT" dirty="0" smtClean="0"/>
              <a:t> </a:t>
            </a:r>
            <a:r>
              <a:rPr lang="it-IT" dirty="0" err="1" smtClean="0"/>
              <a:t>new</a:t>
            </a:r>
            <a:r>
              <a:rPr lang="it-IT" dirty="0" smtClean="0"/>
              <a:t> </a:t>
            </a:r>
            <a:r>
              <a:rPr lang="it-IT" dirty="0" err="1" smtClean="0"/>
              <a:t>support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7156939" y="2813428"/>
            <a:ext cx="785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Cage</a:t>
            </a:r>
            <a:endParaRPr lang="it-IT" dirty="0"/>
          </a:p>
        </p:txBody>
      </p:sp>
      <p:sp>
        <p:nvSpPr>
          <p:cNvPr id="11" name="Rectangle 10"/>
          <p:cNvSpPr/>
          <p:nvPr/>
        </p:nvSpPr>
        <p:spPr>
          <a:xfrm>
            <a:off x="3473799" y="399962"/>
            <a:ext cx="2140931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New layout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007" y="1290718"/>
            <a:ext cx="3715182" cy="18575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LEB 16/12/13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overview- New detector and chamber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69B2-46F2-DB44-8BBC-DA4B9D577B9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2" descr="F:\ALICE_MECHANICS\ALICE_DATA_PACKAGE\IN\DETECTORS\MFT_UPGRADE\mft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56564"/>
            <a:ext cx="9144000" cy="5157216"/>
          </a:xfrm>
          <a:prstGeom prst="rect">
            <a:avLst/>
          </a:prstGeom>
          <a:noFill/>
        </p:spPr>
      </p:pic>
      <p:sp>
        <p:nvSpPr>
          <p:cNvPr id="8" name="Title 4"/>
          <p:cNvSpPr txBox="1">
            <a:spLocks/>
          </p:cNvSpPr>
          <p:nvPr/>
        </p:nvSpPr>
        <p:spPr>
          <a:xfrm>
            <a:off x="457200" y="0"/>
            <a:ext cx="8229600" cy="70338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ALICE beam pipe central section, C-side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4501662" y="3516923"/>
            <a:ext cx="773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chemeClr val="bg1"/>
                </a:solidFill>
              </a:rPr>
              <a:t>MFT</a:t>
            </a:r>
            <a:endParaRPr lang="it-IT" sz="2400" b="1" dirty="0">
              <a:solidFill>
                <a:schemeClr val="bg1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4384430" y="1348154"/>
            <a:ext cx="773723" cy="375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</a:rPr>
              <a:t>FIT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1031630" y="4665784"/>
            <a:ext cx="773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/>
              <a:t>ITS</a:t>
            </a:r>
            <a:endParaRPr lang="it-IT" sz="2800" b="1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7362092" y="1117321"/>
            <a:ext cx="773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>
                <a:solidFill>
                  <a:schemeClr val="bg1"/>
                </a:solidFill>
              </a:rPr>
              <a:t>cage</a:t>
            </a:r>
            <a:endParaRPr lang="it-IT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C:\Documents and Settings\corrado\Desktop\alice-its-tdr10oct\integration\figures\itscage.jpg"/>
          <p:cNvPicPr>
            <a:picLocks noChangeAspect="1" noChangeArrowheads="1"/>
          </p:cNvPicPr>
          <p:nvPr/>
        </p:nvPicPr>
        <p:blipFill>
          <a:blip r:embed="rId2" cstate="print"/>
          <a:srcRect l="6909" r="11323"/>
          <a:stretch>
            <a:fillRect/>
          </a:stretch>
        </p:blipFill>
        <p:spPr bwMode="auto">
          <a:xfrm>
            <a:off x="-795193" y="0"/>
            <a:ext cx="9939193" cy="6858000"/>
          </a:xfrm>
          <a:prstGeom prst="rect">
            <a:avLst/>
          </a:prstGeom>
          <a:noFill/>
        </p:spPr>
      </p:pic>
      <p:sp>
        <p:nvSpPr>
          <p:cNvPr id="3" name="Title 4"/>
          <p:cNvSpPr txBox="1">
            <a:spLocks/>
          </p:cNvSpPr>
          <p:nvPr/>
        </p:nvSpPr>
        <p:spPr>
          <a:xfrm>
            <a:off x="-795193" y="0"/>
            <a:ext cx="9939193" cy="703385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ALICE beam pipe central section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LEB 16/12/13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overview- New detector and chamber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69B2-46F2-DB44-8BBC-DA4B9D577B9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888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LEB 16/12/13</a:t>
            </a:r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overview- New detector and chamber</a:t>
            </a:r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69B2-46F2-DB44-8BBC-DA4B9D577B9D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3" descr="\\cern.ch\dfs\Users\c\cgargiul\Desktop\alice-its-tdr5dec\integration\figures\mft_fig_servic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8706"/>
            <a:ext cx="9099766" cy="3992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4"/>
          <p:cNvSpPr txBox="1">
            <a:spLocks/>
          </p:cNvSpPr>
          <p:nvPr/>
        </p:nvSpPr>
        <p:spPr>
          <a:xfrm>
            <a:off x="0" y="0"/>
            <a:ext cx="8229600" cy="70338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ALICE beam pipe central section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2" descr="C:\Documents and Settings\corrado\Desktop\alice-its-tdr10oct\integration\figures\beampiperev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682" t="33090"/>
          <a:stretch>
            <a:fillRect/>
          </a:stretch>
        </p:blipFill>
        <p:spPr bwMode="auto">
          <a:xfrm>
            <a:off x="6705600" y="0"/>
            <a:ext cx="2438400" cy="13532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Rectangle 173"/>
          <p:cNvSpPr/>
          <p:nvPr/>
        </p:nvSpPr>
        <p:spPr>
          <a:xfrm>
            <a:off x="412285" y="4113327"/>
            <a:ext cx="246382" cy="1461097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ctangle 198"/>
          <p:cNvSpPr/>
          <p:nvPr/>
        </p:nvSpPr>
        <p:spPr>
          <a:xfrm>
            <a:off x="5519510" y="4469399"/>
            <a:ext cx="708674" cy="755999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/>
          <p:cNvSpPr/>
          <p:nvPr/>
        </p:nvSpPr>
        <p:spPr>
          <a:xfrm>
            <a:off x="4299866" y="4558744"/>
            <a:ext cx="239145" cy="612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/>
          <p:cNvSpPr/>
          <p:nvPr/>
        </p:nvSpPr>
        <p:spPr>
          <a:xfrm>
            <a:off x="3897394" y="4543968"/>
            <a:ext cx="233219" cy="612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7483053" y="2493732"/>
            <a:ext cx="1227051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812360" y="2168832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820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7483053" y="1395308"/>
            <a:ext cx="0" cy="1260160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8710104" y="1232696"/>
            <a:ext cx="6456" cy="176425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335040" y="1093908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27791" y="2879621"/>
            <a:ext cx="828876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27791" y="1232696"/>
            <a:ext cx="0" cy="176425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139952" y="2519580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5500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8209006" y="2042455"/>
            <a:ext cx="507047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7485384" y="2042456"/>
            <a:ext cx="723039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8205534" y="1365552"/>
            <a:ext cx="0" cy="82184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271144" y="1777749"/>
            <a:ext cx="4186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376</a:t>
            </a:r>
            <a:endParaRPr lang="en-US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7668344" y="1777749"/>
            <a:ext cx="4186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444</a:t>
            </a:r>
            <a:endParaRPr lang="en-US" sz="1200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6745200" y="2043380"/>
            <a:ext cx="759039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758895" y="1395308"/>
            <a:ext cx="0" cy="82184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Left Brace 30"/>
          <p:cNvSpPr/>
          <p:nvPr/>
        </p:nvSpPr>
        <p:spPr>
          <a:xfrm rot="5400000">
            <a:off x="7398317" y="369152"/>
            <a:ext cx="180023" cy="144024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7020272" y="368632"/>
            <a:ext cx="904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Central part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948264" y="1777749"/>
            <a:ext cx="4186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444</a:t>
            </a:r>
            <a:endParaRPr lang="en-US" sz="1200" dirty="0"/>
          </a:p>
        </p:txBody>
      </p:sp>
      <p:sp>
        <p:nvSpPr>
          <p:cNvPr id="34" name="Trapezoid 33"/>
          <p:cNvSpPr/>
          <p:nvPr/>
        </p:nvSpPr>
        <p:spPr>
          <a:xfrm rot="16200000">
            <a:off x="7502114" y="4201969"/>
            <a:ext cx="1224160" cy="1308125"/>
          </a:xfrm>
          <a:prstGeom prst="trapezoid">
            <a:avLst>
              <a:gd name="adj" fmla="val 18814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6790640" y="4339291"/>
            <a:ext cx="504055" cy="1021473"/>
            <a:chOff x="5630500" y="4446639"/>
            <a:chExt cx="504055" cy="828070"/>
          </a:xfrm>
        </p:grpSpPr>
        <p:sp>
          <p:nvSpPr>
            <p:cNvPr id="35" name="Double Wave 34"/>
            <p:cNvSpPr/>
            <p:nvPr/>
          </p:nvSpPr>
          <p:spPr>
            <a:xfrm>
              <a:off x="5630500" y="4446639"/>
              <a:ext cx="144030" cy="828070"/>
            </a:xfrm>
            <a:prstGeom prst="doubleWav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Double Wave 35"/>
            <p:cNvSpPr/>
            <p:nvPr/>
          </p:nvSpPr>
          <p:spPr>
            <a:xfrm>
              <a:off x="5774515" y="4446639"/>
              <a:ext cx="180030" cy="828070"/>
            </a:xfrm>
            <a:prstGeom prst="doubleWav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Double Wave 36"/>
            <p:cNvSpPr/>
            <p:nvPr/>
          </p:nvSpPr>
          <p:spPr>
            <a:xfrm>
              <a:off x="5954525" y="4446639"/>
              <a:ext cx="180030" cy="828070"/>
            </a:xfrm>
            <a:prstGeom prst="doubleWav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8768255" y="4114436"/>
            <a:ext cx="264974" cy="147600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/>
          <p:cNvCxnSpPr/>
          <p:nvPr/>
        </p:nvCxnSpPr>
        <p:spPr>
          <a:xfrm>
            <a:off x="4533505" y="3980858"/>
            <a:ext cx="0" cy="244824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9040141" y="4113328"/>
            <a:ext cx="6456" cy="230425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4945920" y="4127804"/>
            <a:ext cx="432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942973" y="3848923"/>
            <a:ext cx="4575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68.3</a:t>
            </a:r>
            <a:endParaRPr lang="en-US" sz="1200" dirty="0"/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6140091" y="4126400"/>
            <a:ext cx="64799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6293656" y="3848923"/>
            <a:ext cx="340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30</a:t>
            </a:r>
          </a:p>
        </p:txBody>
      </p:sp>
      <p:cxnSp>
        <p:nvCxnSpPr>
          <p:cNvPr id="63" name="Straight Connector 62"/>
          <p:cNvCxnSpPr/>
          <p:nvPr/>
        </p:nvCxnSpPr>
        <p:spPr>
          <a:xfrm>
            <a:off x="6156176" y="3977428"/>
            <a:ext cx="0" cy="504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>
            <a:off x="6782554" y="3977429"/>
            <a:ext cx="74" cy="504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7465667" y="4126400"/>
            <a:ext cx="179997" cy="0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7457200" y="3982679"/>
            <a:ext cx="0" cy="21599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 rot="16200000">
            <a:off x="7210378" y="3872880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20</a:t>
            </a:r>
            <a:endParaRPr lang="en-US" sz="900" dirty="0"/>
          </a:p>
        </p:txBody>
      </p:sp>
      <p:cxnSp>
        <p:nvCxnSpPr>
          <p:cNvPr id="68" name="Straight Connector 67"/>
          <p:cNvCxnSpPr/>
          <p:nvPr/>
        </p:nvCxnSpPr>
        <p:spPr>
          <a:xfrm>
            <a:off x="7286684" y="3977428"/>
            <a:ext cx="6049" cy="504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5651606" y="4126400"/>
            <a:ext cx="51010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5674529" y="3848923"/>
            <a:ext cx="4575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58.9</a:t>
            </a:r>
            <a:endParaRPr lang="en-US" sz="1200" dirty="0"/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6788163" y="4126400"/>
            <a:ext cx="51010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6817426" y="3848923"/>
            <a:ext cx="4575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58.9</a:t>
            </a:r>
            <a:endParaRPr lang="en-US" sz="1200" dirty="0"/>
          </a:p>
        </p:txBody>
      </p:sp>
      <p:grpSp>
        <p:nvGrpSpPr>
          <p:cNvPr id="85" name="Group 84"/>
          <p:cNvGrpSpPr/>
          <p:nvPr/>
        </p:nvGrpSpPr>
        <p:grpSpPr>
          <a:xfrm>
            <a:off x="8204751" y="1453948"/>
            <a:ext cx="511809" cy="180000"/>
            <a:chOff x="397146" y="2435388"/>
            <a:chExt cx="3844312" cy="1476000"/>
          </a:xfrm>
        </p:grpSpPr>
        <p:sp>
          <p:nvSpPr>
            <p:cNvPr id="82" name="Trapezoid 81"/>
            <p:cNvSpPr/>
            <p:nvPr/>
          </p:nvSpPr>
          <p:spPr>
            <a:xfrm rot="16200000">
              <a:off x="2710114" y="2522693"/>
              <a:ext cx="1224160" cy="1308581"/>
            </a:xfrm>
            <a:prstGeom prst="trapezoid">
              <a:avLst>
                <a:gd name="adj" fmla="val 25437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397146" y="2872421"/>
              <a:ext cx="2264707" cy="612000"/>
            </a:xfrm>
            <a:prstGeom prst="rect">
              <a:avLst/>
            </a:prstGeom>
            <a:solidFill>
              <a:srgbClr val="FFFFFF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3976484" y="2435388"/>
              <a:ext cx="264974" cy="1476000"/>
            </a:xfrm>
            <a:prstGeom prst="rect">
              <a:avLst/>
            </a:prstGeom>
            <a:solidFill>
              <a:srgbClr val="FFFFFF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5940152" y="3212976"/>
            <a:ext cx="1723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C-side Al section</a:t>
            </a:r>
            <a:endParaRPr lang="en-US" dirty="0"/>
          </a:p>
        </p:txBody>
      </p:sp>
      <p:sp>
        <p:nvSpPr>
          <p:cNvPr id="91" name="Trapezoid 90"/>
          <p:cNvSpPr/>
          <p:nvPr/>
        </p:nvSpPr>
        <p:spPr>
          <a:xfrm rot="5400000" flipH="1">
            <a:off x="2373925" y="4400260"/>
            <a:ext cx="1027820" cy="885731"/>
          </a:xfrm>
          <a:prstGeom prst="trapezoid">
            <a:avLst>
              <a:gd name="adj" fmla="val 2471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149700" y="3937862"/>
            <a:ext cx="264972" cy="1823098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3" name="Straight Connector 102"/>
          <p:cNvCxnSpPr/>
          <p:nvPr/>
        </p:nvCxnSpPr>
        <p:spPr>
          <a:xfrm>
            <a:off x="149700" y="4225440"/>
            <a:ext cx="0" cy="2196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4" name="Left Brace 113"/>
          <p:cNvSpPr/>
          <p:nvPr/>
        </p:nvSpPr>
        <p:spPr>
          <a:xfrm rot="5400000">
            <a:off x="6698180" y="1424270"/>
            <a:ext cx="183922" cy="4499996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TextBox 114"/>
          <p:cNvSpPr txBox="1"/>
          <p:nvPr/>
        </p:nvSpPr>
        <p:spPr>
          <a:xfrm>
            <a:off x="1326289" y="3216902"/>
            <a:ext cx="1733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A-side Al section</a:t>
            </a:r>
            <a:endParaRPr lang="en-US" dirty="0"/>
          </a:p>
        </p:txBody>
      </p:sp>
      <p:sp>
        <p:nvSpPr>
          <p:cNvPr id="116" name="Left Brace 115"/>
          <p:cNvSpPr/>
          <p:nvPr/>
        </p:nvSpPr>
        <p:spPr>
          <a:xfrm rot="5400000">
            <a:off x="1925475" y="1808148"/>
            <a:ext cx="180021" cy="374399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2" name="Straight Connector 121"/>
          <p:cNvCxnSpPr/>
          <p:nvPr/>
        </p:nvCxnSpPr>
        <p:spPr>
          <a:xfrm flipH="1">
            <a:off x="2437418" y="4238367"/>
            <a:ext cx="910" cy="18719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6" name="Trapezoid 125"/>
          <p:cNvSpPr/>
          <p:nvPr/>
        </p:nvSpPr>
        <p:spPr>
          <a:xfrm rot="5400000" flipH="1">
            <a:off x="3593653" y="-1575037"/>
            <a:ext cx="85209" cy="6227999"/>
          </a:xfrm>
          <a:prstGeom prst="trapezoid">
            <a:avLst>
              <a:gd name="adj" fmla="val 772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Trapezoid 127"/>
          <p:cNvSpPr/>
          <p:nvPr/>
        </p:nvSpPr>
        <p:spPr>
          <a:xfrm rot="5400000" flipH="1">
            <a:off x="6244463" y="1477443"/>
            <a:ext cx="131493" cy="123980"/>
          </a:xfrm>
          <a:prstGeom prst="trapezoid">
            <a:avLst>
              <a:gd name="adj" fmla="val 2543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2" name="Straight Arrow Connector 141"/>
          <p:cNvCxnSpPr/>
          <p:nvPr/>
        </p:nvCxnSpPr>
        <p:spPr>
          <a:xfrm>
            <a:off x="427791" y="2485825"/>
            <a:ext cx="7055999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3415301" y="2168832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4680</a:t>
            </a:r>
            <a:endParaRPr lang="en-US" dirty="0"/>
          </a:p>
        </p:txBody>
      </p:sp>
      <p:cxnSp>
        <p:nvCxnSpPr>
          <p:cNvPr id="146" name="Straight Arrow Connector 145"/>
          <p:cNvCxnSpPr/>
          <p:nvPr/>
        </p:nvCxnSpPr>
        <p:spPr>
          <a:xfrm>
            <a:off x="427792" y="2042455"/>
            <a:ext cx="6335999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9" name="TextBox 148"/>
          <p:cNvSpPr txBox="1"/>
          <p:nvPr/>
        </p:nvSpPr>
        <p:spPr>
          <a:xfrm>
            <a:off x="3203848" y="1777749"/>
            <a:ext cx="4966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4236</a:t>
            </a:r>
            <a:endParaRPr lang="en-US" sz="1200" dirty="0"/>
          </a:p>
        </p:txBody>
      </p:sp>
      <p:sp>
        <p:nvSpPr>
          <p:cNvPr id="151" name="TextBox 150"/>
          <p:cNvSpPr txBox="1"/>
          <p:nvPr/>
        </p:nvSpPr>
        <p:spPr>
          <a:xfrm>
            <a:off x="3386883" y="3216902"/>
            <a:ext cx="1599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Central Be part</a:t>
            </a:r>
            <a:endParaRPr lang="en-US" dirty="0"/>
          </a:p>
        </p:txBody>
      </p:sp>
      <p:sp>
        <p:nvSpPr>
          <p:cNvPr id="152" name="Left Brace 151"/>
          <p:cNvSpPr/>
          <p:nvPr/>
        </p:nvSpPr>
        <p:spPr>
          <a:xfrm rot="5400000">
            <a:off x="4120925" y="3352323"/>
            <a:ext cx="188028" cy="647999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6" name="Straight Connector 155"/>
          <p:cNvCxnSpPr/>
          <p:nvPr/>
        </p:nvCxnSpPr>
        <p:spPr>
          <a:xfrm>
            <a:off x="4209534" y="4258568"/>
            <a:ext cx="6456" cy="1114648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7" name="TextBox 156"/>
          <p:cNvSpPr txBox="1"/>
          <p:nvPr/>
        </p:nvSpPr>
        <p:spPr>
          <a:xfrm>
            <a:off x="4053438" y="3817096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</a:t>
            </a:r>
            <a:endParaRPr lang="en-US" dirty="0"/>
          </a:p>
        </p:txBody>
      </p:sp>
      <p:cxnSp>
        <p:nvCxnSpPr>
          <p:cNvPr id="159" name="Straight Connector 158"/>
          <p:cNvCxnSpPr/>
          <p:nvPr/>
        </p:nvCxnSpPr>
        <p:spPr>
          <a:xfrm flipV="1">
            <a:off x="4130614" y="4270505"/>
            <a:ext cx="0" cy="1223978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 flipV="1">
            <a:off x="4293166" y="4270505"/>
            <a:ext cx="0" cy="1210585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 rot="16200000">
            <a:off x="3379744" y="4696408"/>
            <a:ext cx="636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OD 36</a:t>
            </a:r>
            <a:endParaRPr lang="en-US" sz="1400" dirty="0"/>
          </a:p>
        </p:txBody>
      </p:sp>
      <p:sp>
        <p:nvSpPr>
          <p:cNvPr id="164" name="TextBox 163"/>
          <p:cNvSpPr txBox="1"/>
          <p:nvPr/>
        </p:nvSpPr>
        <p:spPr>
          <a:xfrm>
            <a:off x="2374656" y="-648"/>
            <a:ext cx="439469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Layout new ALICE central beampipe (LS2) </a:t>
            </a:r>
            <a:r>
              <a:rPr lang="en-US" sz="1200" dirty="0" smtClean="0"/>
              <a:t>V6</a:t>
            </a:r>
            <a:endParaRPr lang="en-US" sz="1200" dirty="0"/>
          </a:p>
        </p:txBody>
      </p:sp>
      <p:sp>
        <p:nvSpPr>
          <p:cNvPr id="172" name="TextBox 171"/>
          <p:cNvSpPr txBox="1"/>
          <p:nvPr/>
        </p:nvSpPr>
        <p:spPr>
          <a:xfrm>
            <a:off x="2727827" y="611396"/>
            <a:ext cx="1556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A-side section</a:t>
            </a:r>
            <a:endParaRPr lang="en-US" dirty="0"/>
          </a:p>
        </p:txBody>
      </p:sp>
      <p:sp>
        <p:nvSpPr>
          <p:cNvPr id="173" name="Left Brace 172"/>
          <p:cNvSpPr/>
          <p:nvPr/>
        </p:nvSpPr>
        <p:spPr>
          <a:xfrm rot="5400000">
            <a:off x="3506970" y="-2074090"/>
            <a:ext cx="180024" cy="6335999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5" name="Straight Connector 174"/>
          <p:cNvCxnSpPr/>
          <p:nvPr/>
        </p:nvCxnSpPr>
        <p:spPr>
          <a:xfrm flipH="1" flipV="1">
            <a:off x="3680113" y="4339291"/>
            <a:ext cx="529422" cy="51314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9" name="TextBox 178"/>
          <p:cNvSpPr txBox="1"/>
          <p:nvPr/>
        </p:nvSpPr>
        <p:spPr>
          <a:xfrm>
            <a:off x="3170859" y="3982680"/>
            <a:ext cx="7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η</a:t>
            </a:r>
            <a:r>
              <a:rPr lang="en-US" dirty="0" smtClean="0"/>
              <a:t>=3.9</a:t>
            </a:r>
            <a:endParaRPr lang="en-US" dirty="0"/>
          </a:p>
        </p:txBody>
      </p:sp>
      <p:sp>
        <p:nvSpPr>
          <p:cNvPr id="111" name="Left Brace 110"/>
          <p:cNvSpPr/>
          <p:nvPr/>
        </p:nvSpPr>
        <p:spPr>
          <a:xfrm rot="5400000">
            <a:off x="8381873" y="858748"/>
            <a:ext cx="180873" cy="469477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/>
          <p:cNvSpPr txBox="1"/>
          <p:nvPr/>
        </p:nvSpPr>
        <p:spPr>
          <a:xfrm>
            <a:off x="8100392" y="368632"/>
            <a:ext cx="8560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C-side section</a:t>
            </a:r>
            <a:endParaRPr lang="en-US" dirty="0"/>
          </a:p>
        </p:txBody>
      </p:sp>
      <p:sp>
        <p:nvSpPr>
          <p:cNvPr id="119" name="TextBox 118"/>
          <p:cNvSpPr txBox="1"/>
          <p:nvPr/>
        </p:nvSpPr>
        <p:spPr>
          <a:xfrm rot="16200000">
            <a:off x="8338216" y="4688025"/>
            <a:ext cx="636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OD 60</a:t>
            </a:r>
            <a:endParaRPr lang="en-US" sz="1400" dirty="0"/>
          </a:p>
        </p:txBody>
      </p:sp>
      <p:cxnSp>
        <p:nvCxnSpPr>
          <p:cNvPr id="121" name="Straight Arrow Connector 120"/>
          <p:cNvCxnSpPr/>
          <p:nvPr/>
        </p:nvCxnSpPr>
        <p:spPr>
          <a:xfrm rot="16200000">
            <a:off x="8135268" y="4854472"/>
            <a:ext cx="125999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 rot="16200000">
            <a:off x="2031338" y="4703740"/>
            <a:ext cx="636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OD 50</a:t>
            </a:r>
            <a:endParaRPr lang="en-US" sz="1400" dirty="0"/>
          </a:p>
        </p:txBody>
      </p:sp>
      <p:cxnSp>
        <p:nvCxnSpPr>
          <p:cNvPr id="124" name="Straight Arrow Connector 123"/>
          <p:cNvCxnSpPr/>
          <p:nvPr/>
        </p:nvCxnSpPr>
        <p:spPr>
          <a:xfrm flipH="1" flipV="1">
            <a:off x="2444965" y="4319596"/>
            <a:ext cx="1" cy="105362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 rot="16200000">
            <a:off x="7283164" y="4685016"/>
            <a:ext cx="636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OD 43</a:t>
            </a:r>
            <a:endParaRPr lang="en-US" sz="1400" dirty="0"/>
          </a:p>
        </p:txBody>
      </p:sp>
      <p:sp>
        <p:nvSpPr>
          <p:cNvPr id="134" name="Rectangle 133"/>
          <p:cNvSpPr/>
          <p:nvPr/>
        </p:nvSpPr>
        <p:spPr>
          <a:xfrm>
            <a:off x="3321809" y="4543968"/>
            <a:ext cx="564924" cy="612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5" name="Straight Arrow Connector 134"/>
          <p:cNvCxnSpPr/>
          <p:nvPr/>
        </p:nvCxnSpPr>
        <p:spPr>
          <a:xfrm rot="16200000">
            <a:off x="3214688" y="4858321"/>
            <a:ext cx="612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8" name="Rectangle 137"/>
          <p:cNvSpPr/>
          <p:nvPr/>
        </p:nvSpPr>
        <p:spPr>
          <a:xfrm>
            <a:off x="746937" y="4329215"/>
            <a:ext cx="1698029" cy="1027821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3" name="Straight Connector 142"/>
          <p:cNvCxnSpPr/>
          <p:nvPr/>
        </p:nvCxnSpPr>
        <p:spPr>
          <a:xfrm>
            <a:off x="3321810" y="4532006"/>
            <a:ext cx="0" cy="154799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5" name="Rectangle 144"/>
          <p:cNvSpPr/>
          <p:nvPr/>
        </p:nvSpPr>
        <p:spPr>
          <a:xfrm>
            <a:off x="1835696" y="4186429"/>
            <a:ext cx="216024" cy="138799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7" name="Straight Connector 146"/>
          <p:cNvCxnSpPr/>
          <p:nvPr/>
        </p:nvCxnSpPr>
        <p:spPr>
          <a:xfrm flipV="1">
            <a:off x="2051720" y="4113328"/>
            <a:ext cx="0" cy="1495657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 flipV="1">
            <a:off x="1835696" y="4131800"/>
            <a:ext cx="0" cy="1495657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4" name="Trapezoid 153"/>
          <p:cNvSpPr/>
          <p:nvPr/>
        </p:nvSpPr>
        <p:spPr>
          <a:xfrm rot="5400000" flipH="1">
            <a:off x="3290898" y="-1361318"/>
            <a:ext cx="149288" cy="5795996"/>
          </a:xfrm>
          <a:prstGeom prst="trapezoid">
            <a:avLst>
              <a:gd name="adj" fmla="val 772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 157"/>
          <p:cNvSpPr/>
          <p:nvPr/>
        </p:nvSpPr>
        <p:spPr>
          <a:xfrm flipH="1">
            <a:off x="433800" y="1447340"/>
            <a:ext cx="25104" cy="18000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TextBox 165"/>
          <p:cNvSpPr txBox="1"/>
          <p:nvPr/>
        </p:nvSpPr>
        <p:spPr>
          <a:xfrm>
            <a:off x="2522787" y="4437112"/>
            <a:ext cx="74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α=15°</a:t>
            </a:r>
            <a:endParaRPr lang="en-US" dirty="0"/>
          </a:p>
        </p:txBody>
      </p:sp>
      <p:sp>
        <p:nvSpPr>
          <p:cNvPr id="167" name="TextBox 166"/>
          <p:cNvSpPr txBox="1"/>
          <p:nvPr/>
        </p:nvSpPr>
        <p:spPr>
          <a:xfrm>
            <a:off x="7812360" y="4365104"/>
            <a:ext cx="74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α=15°</a:t>
            </a:r>
            <a:endParaRPr lang="en-US" dirty="0"/>
          </a:p>
        </p:txBody>
      </p:sp>
      <p:cxnSp>
        <p:nvCxnSpPr>
          <p:cNvPr id="130" name="Straight Connector 129"/>
          <p:cNvCxnSpPr/>
          <p:nvPr/>
        </p:nvCxnSpPr>
        <p:spPr>
          <a:xfrm>
            <a:off x="8771091" y="5357036"/>
            <a:ext cx="6049" cy="5821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>
            <a:off x="3885433" y="4185336"/>
            <a:ext cx="6456" cy="2268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>
          <a:xfrm>
            <a:off x="426853" y="5583147"/>
            <a:ext cx="0" cy="5821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5496" y="6516052"/>
            <a:ext cx="716995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All dimensions in mm. Wall thickness 800μm </a:t>
            </a:r>
            <a:r>
              <a:rPr lang="en-US" sz="1600" dirty="0"/>
              <a:t>everywhere </a:t>
            </a:r>
            <a:r>
              <a:rPr lang="en-US" sz="1600" dirty="0" smtClean="0"/>
              <a:t>(</a:t>
            </a:r>
            <a:r>
              <a:rPr lang="en-US" sz="1600" dirty="0"/>
              <a:t>bellow thickness 300μm)</a:t>
            </a:r>
          </a:p>
          <a:p>
            <a:endParaRPr lang="en-US" sz="1600" dirty="0"/>
          </a:p>
        </p:txBody>
      </p:sp>
      <p:sp>
        <p:nvSpPr>
          <p:cNvPr id="170" name="Trapezoid 169"/>
          <p:cNvSpPr/>
          <p:nvPr/>
        </p:nvSpPr>
        <p:spPr>
          <a:xfrm rot="5400000" flipH="1">
            <a:off x="298817" y="4469641"/>
            <a:ext cx="1464680" cy="744982"/>
          </a:xfrm>
          <a:prstGeom prst="trapezoid">
            <a:avLst>
              <a:gd name="adj" fmla="val 2918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6" name="Straight Connector 175"/>
          <p:cNvCxnSpPr/>
          <p:nvPr/>
        </p:nvCxnSpPr>
        <p:spPr>
          <a:xfrm flipH="1">
            <a:off x="1402738" y="4221087"/>
            <a:ext cx="910" cy="19079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7" name="TextBox 176"/>
          <p:cNvSpPr txBox="1"/>
          <p:nvPr/>
        </p:nvSpPr>
        <p:spPr>
          <a:xfrm rot="16200000">
            <a:off x="186490" y="4691293"/>
            <a:ext cx="636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OD 60</a:t>
            </a:r>
            <a:endParaRPr lang="en-US" sz="1400" dirty="0"/>
          </a:p>
        </p:txBody>
      </p:sp>
      <p:cxnSp>
        <p:nvCxnSpPr>
          <p:cNvPr id="178" name="Straight Arrow Connector 177"/>
          <p:cNvCxnSpPr/>
          <p:nvPr/>
        </p:nvCxnSpPr>
        <p:spPr>
          <a:xfrm rot="16200000">
            <a:off x="-346030" y="4833244"/>
            <a:ext cx="1511991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0" name="Trapezoid 179"/>
          <p:cNvSpPr/>
          <p:nvPr/>
        </p:nvSpPr>
        <p:spPr>
          <a:xfrm rot="5400000" flipH="1">
            <a:off x="401588" y="1496661"/>
            <a:ext cx="181460" cy="82817"/>
          </a:xfrm>
          <a:prstGeom prst="trapezoid">
            <a:avLst>
              <a:gd name="adj" fmla="val 2543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Rectangle 183"/>
          <p:cNvSpPr/>
          <p:nvPr/>
        </p:nvSpPr>
        <p:spPr>
          <a:xfrm>
            <a:off x="4539011" y="4554337"/>
            <a:ext cx="825077" cy="61200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5" name="Straight Connector 184"/>
          <p:cNvCxnSpPr/>
          <p:nvPr/>
        </p:nvCxnSpPr>
        <p:spPr>
          <a:xfrm>
            <a:off x="5373160" y="3969312"/>
            <a:ext cx="0" cy="5821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87" name="Group 186"/>
          <p:cNvGrpSpPr/>
          <p:nvPr/>
        </p:nvGrpSpPr>
        <p:grpSpPr>
          <a:xfrm>
            <a:off x="5655056" y="4339291"/>
            <a:ext cx="504055" cy="1021473"/>
            <a:chOff x="5630500" y="4446639"/>
            <a:chExt cx="504055" cy="828070"/>
          </a:xfrm>
        </p:grpSpPr>
        <p:sp>
          <p:nvSpPr>
            <p:cNvPr id="188" name="Double Wave 187"/>
            <p:cNvSpPr/>
            <p:nvPr/>
          </p:nvSpPr>
          <p:spPr>
            <a:xfrm>
              <a:off x="5630500" y="4446639"/>
              <a:ext cx="144030" cy="828070"/>
            </a:xfrm>
            <a:prstGeom prst="doubleWav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Double Wave 188"/>
            <p:cNvSpPr/>
            <p:nvPr/>
          </p:nvSpPr>
          <p:spPr>
            <a:xfrm>
              <a:off x="5774515" y="4446639"/>
              <a:ext cx="180030" cy="828070"/>
            </a:xfrm>
            <a:prstGeom prst="doubleWav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Double Wave 189"/>
            <p:cNvSpPr/>
            <p:nvPr/>
          </p:nvSpPr>
          <p:spPr>
            <a:xfrm>
              <a:off x="5954525" y="4446639"/>
              <a:ext cx="180030" cy="828070"/>
            </a:xfrm>
            <a:prstGeom prst="doubleWav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1" name="Rectangle 190"/>
          <p:cNvSpPr/>
          <p:nvPr/>
        </p:nvSpPr>
        <p:spPr>
          <a:xfrm>
            <a:off x="5521143" y="4474437"/>
            <a:ext cx="1938987" cy="755999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2" name="Straight Arrow Connector 191"/>
          <p:cNvCxnSpPr/>
          <p:nvPr/>
        </p:nvCxnSpPr>
        <p:spPr>
          <a:xfrm rot="16200000">
            <a:off x="7083393" y="4859089"/>
            <a:ext cx="75599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7" name="Straight Connector 206"/>
          <p:cNvCxnSpPr/>
          <p:nvPr/>
        </p:nvCxnSpPr>
        <p:spPr>
          <a:xfrm>
            <a:off x="4967240" y="3982104"/>
            <a:ext cx="0" cy="1296086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7" name="TextBox 226"/>
          <p:cNvSpPr txBox="1"/>
          <p:nvPr/>
        </p:nvSpPr>
        <p:spPr>
          <a:xfrm>
            <a:off x="6643431" y="4464328"/>
            <a:ext cx="83554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Bellow OD56</a:t>
            </a:r>
            <a:endParaRPr lang="en-US" sz="1050" dirty="0"/>
          </a:p>
        </p:txBody>
      </p:sp>
      <p:sp>
        <p:nvSpPr>
          <p:cNvPr id="165" name="TextBox 164"/>
          <p:cNvSpPr txBox="1"/>
          <p:nvPr/>
        </p:nvSpPr>
        <p:spPr>
          <a:xfrm>
            <a:off x="640447" y="4221088"/>
            <a:ext cx="74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α=15°</a:t>
            </a:r>
            <a:endParaRPr lang="en-US" dirty="0"/>
          </a:p>
        </p:txBody>
      </p:sp>
      <p:sp>
        <p:nvSpPr>
          <p:cNvPr id="181" name="Rectangle 180"/>
          <p:cNvSpPr/>
          <p:nvPr/>
        </p:nvSpPr>
        <p:spPr>
          <a:xfrm>
            <a:off x="6764635" y="1503080"/>
            <a:ext cx="1440116" cy="72008"/>
          </a:xfrm>
          <a:prstGeom prst="rect">
            <a:avLst/>
          </a:prstGeom>
          <a:solidFill>
            <a:srgbClr val="E46C0A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TextBox 181"/>
          <p:cNvSpPr txBox="1"/>
          <p:nvPr/>
        </p:nvSpPr>
        <p:spPr>
          <a:xfrm>
            <a:off x="5436096" y="4464328"/>
            <a:ext cx="83554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Bellow OD56</a:t>
            </a:r>
            <a:endParaRPr lang="en-US" sz="1050" dirty="0"/>
          </a:p>
        </p:txBody>
      </p:sp>
      <p:sp>
        <p:nvSpPr>
          <p:cNvPr id="183" name="TextBox 182"/>
          <p:cNvSpPr txBox="1"/>
          <p:nvPr/>
        </p:nvSpPr>
        <p:spPr>
          <a:xfrm rot="16200000">
            <a:off x="5289841" y="4724624"/>
            <a:ext cx="636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OD 43</a:t>
            </a:r>
            <a:endParaRPr lang="en-US" sz="1400" dirty="0"/>
          </a:p>
        </p:txBody>
      </p:sp>
      <p:cxnSp>
        <p:nvCxnSpPr>
          <p:cNvPr id="186" name="Straight Arrow Connector 185"/>
          <p:cNvCxnSpPr/>
          <p:nvPr/>
        </p:nvCxnSpPr>
        <p:spPr>
          <a:xfrm>
            <a:off x="4529214" y="4128282"/>
            <a:ext cx="43199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6" name="TextBox 195"/>
          <p:cNvSpPr txBox="1"/>
          <p:nvPr/>
        </p:nvSpPr>
        <p:spPr>
          <a:xfrm>
            <a:off x="4579677" y="3848923"/>
            <a:ext cx="4575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63.8</a:t>
            </a:r>
            <a:endParaRPr lang="en-US" sz="1200" dirty="0"/>
          </a:p>
        </p:txBody>
      </p:sp>
      <p:sp>
        <p:nvSpPr>
          <p:cNvPr id="198" name="Trapezoid 197"/>
          <p:cNvSpPr/>
          <p:nvPr/>
        </p:nvSpPr>
        <p:spPr>
          <a:xfrm rot="16200000">
            <a:off x="5058947" y="4782704"/>
            <a:ext cx="754301" cy="144018"/>
          </a:xfrm>
          <a:prstGeom prst="trapezoid">
            <a:avLst>
              <a:gd name="adj" fmla="val 5188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</a:t>
            </a:r>
            <a:endParaRPr lang="en-US" dirty="0"/>
          </a:p>
        </p:txBody>
      </p:sp>
      <p:sp>
        <p:nvSpPr>
          <p:cNvPr id="202" name="Trapezoid 201"/>
          <p:cNvSpPr/>
          <p:nvPr/>
        </p:nvSpPr>
        <p:spPr>
          <a:xfrm rot="16200000">
            <a:off x="5085581" y="4780027"/>
            <a:ext cx="754326" cy="144019"/>
          </a:xfrm>
          <a:prstGeom prst="trapezoid">
            <a:avLst>
              <a:gd name="adj" fmla="val 51882"/>
            </a:avLst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</a:t>
            </a:r>
            <a:endParaRPr lang="en-US" dirty="0"/>
          </a:p>
        </p:txBody>
      </p:sp>
      <p:sp>
        <p:nvSpPr>
          <p:cNvPr id="206" name="TextBox 205"/>
          <p:cNvSpPr txBox="1"/>
          <p:nvPr/>
        </p:nvSpPr>
        <p:spPr>
          <a:xfrm rot="16200000">
            <a:off x="5241177" y="3872880"/>
            <a:ext cx="3898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15.4</a:t>
            </a:r>
            <a:endParaRPr lang="en-US" sz="900" dirty="0"/>
          </a:p>
        </p:txBody>
      </p:sp>
      <p:cxnSp>
        <p:nvCxnSpPr>
          <p:cNvPr id="208" name="Straight Arrow Connector 207"/>
          <p:cNvCxnSpPr/>
          <p:nvPr/>
        </p:nvCxnSpPr>
        <p:spPr>
          <a:xfrm rot="16200000">
            <a:off x="5152785" y="4853927"/>
            <a:ext cx="75599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/>
        </p:nvCxnSpPr>
        <p:spPr>
          <a:xfrm>
            <a:off x="5508104" y="3976290"/>
            <a:ext cx="0" cy="504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0" name="TextBox 209"/>
          <p:cNvSpPr txBox="1"/>
          <p:nvPr/>
        </p:nvSpPr>
        <p:spPr>
          <a:xfrm>
            <a:off x="4953545" y="4136380"/>
            <a:ext cx="4667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</a:rPr>
              <a:t>α=15°</a:t>
            </a:r>
            <a:endParaRPr lang="en-US" sz="900" dirty="0">
              <a:solidFill>
                <a:srgbClr val="000000"/>
              </a:solidFill>
            </a:endParaRPr>
          </a:p>
        </p:txBody>
      </p:sp>
      <p:cxnSp>
        <p:nvCxnSpPr>
          <p:cNvPr id="211" name="Straight Arrow Connector 210"/>
          <p:cNvCxnSpPr/>
          <p:nvPr/>
        </p:nvCxnSpPr>
        <p:spPr>
          <a:xfrm>
            <a:off x="5238346" y="4330219"/>
            <a:ext cx="212055" cy="1702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/>
          <p:nvPr/>
        </p:nvCxnSpPr>
        <p:spPr>
          <a:xfrm>
            <a:off x="5643616" y="3973312"/>
            <a:ext cx="0" cy="504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3" name="TextBox 212"/>
          <p:cNvSpPr txBox="1"/>
          <p:nvPr/>
        </p:nvSpPr>
        <p:spPr>
          <a:xfrm rot="16200000">
            <a:off x="5417452" y="3872880"/>
            <a:ext cx="3016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15</a:t>
            </a:r>
            <a:endParaRPr lang="en-US" sz="900" dirty="0"/>
          </a:p>
        </p:txBody>
      </p:sp>
      <p:cxnSp>
        <p:nvCxnSpPr>
          <p:cNvPr id="200" name="Straight Connector 199"/>
          <p:cNvCxnSpPr/>
          <p:nvPr/>
        </p:nvCxnSpPr>
        <p:spPr>
          <a:xfrm>
            <a:off x="149700" y="4851328"/>
            <a:ext cx="8883529" cy="1108"/>
          </a:xfrm>
          <a:prstGeom prst="line">
            <a:avLst/>
          </a:prstGeom>
          <a:ln>
            <a:prstDash val="lg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1" name="Straight Arrow Connector 200"/>
          <p:cNvCxnSpPr/>
          <p:nvPr/>
        </p:nvCxnSpPr>
        <p:spPr>
          <a:xfrm flipV="1">
            <a:off x="4537703" y="6410541"/>
            <a:ext cx="449999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3" name="TextBox 202"/>
          <p:cNvSpPr txBox="1"/>
          <p:nvPr/>
        </p:nvSpPr>
        <p:spPr>
          <a:xfrm>
            <a:off x="6772656" y="6079596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</a:rPr>
              <a:t>376</a:t>
            </a:r>
          </a:p>
        </p:txBody>
      </p:sp>
      <p:cxnSp>
        <p:nvCxnSpPr>
          <p:cNvPr id="204" name="Straight Arrow Connector 203"/>
          <p:cNvCxnSpPr/>
          <p:nvPr/>
        </p:nvCxnSpPr>
        <p:spPr>
          <a:xfrm flipV="1">
            <a:off x="4541914" y="6086442"/>
            <a:ext cx="291599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5" name="TextBox 204"/>
          <p:cNvSpPr txBox="1"/>
          <p:nvPr/>
        </p:nvSpPr>
        <p:spPr>
          <a:xfrm>
            <a:off x="5738833" y="5805264"/>
            <a:ext cx="53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/>
              </a:rPr>
              <a:t>330.3</a:t>
            </a:r>
          </a:p>
        </p:txBody>
      </p:sp>
      <p:cxnSp>
        <p:nvCxnSpPr>
          <p:cNvPr id="215" name="Straight Arrow Connector 214"/>
          <p:cNvCxnSpPr/>
          <p:nvPr/>
        </p:nvCxnSpPr>
        <p:spPr>
          <a:xfrm>
            <a:off x="132202" y="6412065"/>
            <a:ext cx="377996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9" name="Straight Arrow Connector 218"/>
          <p:cNvCxnSpPr/>
          <p:nvPr/>
        </p:nvCxnSpPr>
        <p:spPr>
          <a:xfrm>
            <a:off x="3885514" y="6412065"/>
            <a:ext cx="64799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1" name="TextBox 220"/>
          <p:cNvSpPr txBox="1"/>
          <p:nvPr/>
        </p:nvSpPr>
        <p:spPr>
          <a:xfrm>
            <a:off x="8754478" y="5805264"/>
            <a:ext cx="340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/>
              </a:rPr>
              <a:t>14</a:t>
            </a:r>
          </a:p>
        </p:txBody>
      </p:sp>
      <p:cxnSp>
        <p:nvCxnSpPr>
          <p:cNvPr id="222" name="Straight Connector 221"/>
          <p:cNvCxnSpPr/>
          <p:nvPr/>
        </p:nvCxnSpPr>
        <p:spPr>
          <a:xfrm>
            <a:off x="8771091" y="5583147"/>
            <a:ext cx="6049" cy="5821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3" name="Straight Arrow Connector 222"/>
          <p:cNvCxnSpPr/>
          <p:nvPr/>
        </p:nvCxnSpPr>
        <p:spPr>
          <a:xfrm>
            <a:off x="8779134" y="6086442"/>
            <a:ext cx="28799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4" name="Straight Arrow Connector 223"/>
          <p:cNvCxnSpPr/>
          <p:nvPr/>
        </p:nvCxnSpPr>
        <p:spPr>
          <a:xfrm flipV="1">
            <a:off x="7455748" y="6086442"/>
            <a:ext cx="133199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5" name="TextBox 224"/>
          <p:cNvSpPr txBox="1"/>
          <p:nvPr/>
        </p:nvSpPr>
        <p:spPr>
          <a:xfrm>
            <a:off x="7945627" y="5805264"/>
            <a:ext cx="4575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/>
              </a:rPr>
              <a:t>31.7</a:t>
            </a:r>
          </a:p>
        </p:txBody>
      </p:sp>
      <p:cxnSp>
        <p:nvCxnSpPr>
          <p:cNvPr id="235" name="Straight Arrow Connector 199"/>
          <p:cNvCxnSpPr/>
          <p:nvPr/>
        </p:nvCxnSpPr>
        <p:spPr>
          <a:xfrm>
            <a:off x="4952916" y="5757032"/>
            <a:ext cx="4104000" cy="3565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7" name="Straight Arrow Connector 229"/>
          <p:cNvCxnSpPr/>
          <p:nvPr/>
        </p:nvCxnSpPr>
        <p:spPr>
          <a:xfrm flipV="1">
            <a:off x="2228344" y="5761433"/>
            <a:ext cx="2736000" cy="1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8" name="Straight Arrow Connector 231"/>
          <p:cNvCxnSpPr/>
          <p:nvPr/>
        </p:nvCxnSpPr>
        <p:spPr>
          <a:xfrm>
            <a:off x="1497553" y="5761434"/>
            <a:ext cx="720946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0" name="Straight Arrow Connector 220"/>
          <p:cNvCxnSpPr/>
          <p:nvPr/>
        </p:nvCxnSpPr>
        <p:spPr>
          <a:xfrm>
            <a:off x="149700" y="5764500"/>
            <a:ext cx="1370127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2" name="Isosceles Triangle 251"/>
          <p:cNvSpPr/>
          <p:nvPr/>
        </p:nvSpPr>
        <p:spPr>
          <a:xfrm>
            <a:off x="4932040" y="5229200"/>
            <a:ext cx="72008" cy="75261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5233682" y="5349637"/>
            <a:ext cx="7973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prstClr val="black"/>
                </a:solidFill>
                <a:latin typeface="Calibri"/>
              </a:rPr>
              <a:t>Support#3</a:t>
            </a:r>
            <a:endParaRPr lang="en-US" sz="105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254" name="Straight Arrow Connector 253"/>
          <p:cNvCxnSpPr/>
          <p:nvPr/>
        </p:nvCxnSpPr>
        <p:spPr>
          <a:xfrm flipH="1" flipV="1">
            <a:off x="5024868" y="5313115"/>
            <a:ext cx="288032" cy="1753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5" name="Isosceles Triangle 254"/>
          <p:cNvSpPr/>
          <p:nvPr/>
        </p:nvSpPr>
        <p:spPr>
          <a:xfrm>
            <a:off x="2187510" y="5367997"/>
            <a:ext cx="72008" cy="75261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" name="Isosceles Triangle 255"/>
          <p:cNvSpPr/>
          <p:nvPr/>
        </p:nvSpPr>
        <p:spPr>
          <a:xfrm>
            <a:off x="1475870" y="5381600"/>
            <a:ext cx="72008" cy="75261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633351" y="5024274"/>
            <a:ext cx="76872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prstClr val="black"/>
                </a:solidFill>
                <a:latin typeface="Calibri"/>
              </a:rPr>
              <a:t>Support#1</a:t>
            </a:r>
            <a:endParaRPr lang="en-US" sz="105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258" name="Straight Arrow Connector 257"/>
          <p:cNvCxnSpPr>
            <a:endCxn id="256" idx="1"/>
          </p:cNvCxnSpPr>
          <p:nvPr/>
        </p:nvCxnSpPr>
        <p:spPr>
          <a:xfrm>
            <a:off x="1187624" y="5237089"/>
            <a:ext cx="306248" cy="1821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9" name="TextBox 258"/>
          <p:cNvSpPr txBox="1"/>
          <p:nvPr/>
        </p:nvSpPr>
        <p:spPr>
          <a:xfrm>
            <a:off x="2435127" y="4926749"/>
            <a:ext cx="76872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prstClr val="black"/>
                </a:solidFill>
                <a:latin typeface="Calibri"/>
              </a:rPr>
              <a:t>Support#2</a:t>
            </a:r>
            <a:endParaRPr lang="en-US" sz="105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260" name="Straight Arrow Connector 259"/>
          <p:cNvCxnSpPr>
            <a:endCxn id="255" idx="5"/>
          </p:cNvCxnSpPr>
          <p:nvPr/>
        </p:nvCxnSpPr>
        <p:spPr>
          <a:xfrm flipH="1">
            <a:off x="2241516" y="5155968"/>
            <a:ext cx="349285" cy="2496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1" name="Straight Connector 260"/>
          <p:cNvCxnSpPr/>
          <p:nvPr/>
        </p:nvCxnSpPr>
        <p:spPr>
          <a:xfrm flipH="1">
            <a:off x="1510259" y="5445320"/>
            <a:ext cx="910" cy="395991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2" name="Straight Connector 261"/>
          <p:cNvCxnSpPr/>
          <p:nvPr/>
        </p:nvCxnSpPr>
        <p:spPr>
          <a:xfrm flipH="1">
            <a:off x="2215669" y="5445226"/>
            <a:ext cx="910" cy="395991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3" name="Straight Connector 262"/>
          <p:cNvCxnSpPr/>
          <p:nvPr/>
        </p:nvCxnSpPr>
        <p:spPr>
          <a:xfrm flipH="1">
            <a:off x="4967240" y="5330405"/>
            <a:ext cx="910" cy="539993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4" name="Straight Arrow Connector 273"/>
          <p:cNvCxnSpPr/>
          <p:nvPr/>
        </p:nvCxnSpPr>
        <p:spPr>
          <a:xfrm flipV="1">
            <a:off x="1401392" y="6089975"/>
            <a:ext cx="104399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6" name="Straight Arrow Connector 275"/>
          <p:cNvCxnSpPr/>
          <p:nvPr/>
        </p:nvCxnSpPr>
        <p:spPr>
          <a:xfrm>
            <a:off x="3327039" y="6089976"/>
            <a:ext cx="57599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7" name="TextBox 276"/>
          <p:cNvSpPr txBox="1"/>
          <p:nvPr/>
        </p:nvSpPr>
        <p:spPr>
          <a:xfrm>
            <a:off x="3353185" y="5805264"/>
            <a:ext cx="53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204.3</a:t>
            </a:r>
            <a:endParaRPr lang="en-US" sz="1200" dirty="0"/>
          </a:p>
        </p:txBody>
      </p:sp>
      <p:cxnSp>
        <p:nvCxnSpPr>
          <p:cNvPr id="278" name="Straight Arrow Connector 277"/>
          <p:cNvCxnSpPr/>
          <p:nvPr/>
        </p:nvCxnSpPr>
        <p:spPr>
          <a:xfrm flipV="1">
            <a:off x="2442714" y="6089976"/>
            <a:ext cx="884138" cy="402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9" name="TextBox 278"/>
          <p:cNvSpPr txBox="1"/>
          <p:nvPr/>
        </p:nvSpPr>
        <p:spPr>
          <a:xfrm>
            <a:off x="2683929" y="5805264"/>
            <a:ext cx="4575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26.1</a:t>
            </a:r>
            <a:endParaRPr lang="en-US" sz="1200" dirty="0"/>
          </a:p>
        </p:txBody>
      </p:sp>
      <p:sp>
        <p:nvSpPr>
          <p:cNvPr id="280" name="TextBox 279"/>
          <p:cNvSpPr txBox="1"/>
          <p:nvPr/>
        </p:nvSpPr>
        <p:spPr>
          <a:xfrm rot="16200000">
            <a:off x="61414" y="5918010"/>
            <a:ext cx="4575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21.4</a:t>
            </a:r>
            <a:endParaRPr lang="en-US" sz="1200" dirty="0"/>
          </a:p>
        </p:txBody>
      </p:sp>
      <p:cxnSp>
        <p:nvCxnSpPr>
          <p:cNvPr id="282" name="Straight Arrow Connector 281"/>
          <p:cNvCxnSpPr/>
          <p:nvPr/>
        </p:nvCxnSpPr>
        <p:spPr>
          <a:xfrm>
            <a:off x="652145" y="6092986"/>
            <a:ext cx="75599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3" name="TextBox 282"/>
          <p:cNvSpPr txBox="1"/>
          <p:nvPr/>
        </p:nvSpPr>
        <p:spPr>
          <a:xfrm>
            <a:off x="786123" y="5805264"/>
            <a:ext cx="4575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18.7</a:t>
            </a:r>
            <a:endParaRPr lang="en-US" sz="1200" dirty="0"/>
          </a:p>
        </p:txBody>
      </p:sp>
      <p:sp>
        <p:nvSpPr>
          <p:cNvPr id="214" name="TextBox 213"/>
          <p:cNvSpPr txBox="1"/>
          <p:nvPr/>
        </p:nvSpPr>
        <p:spPr>
          <a:xfrm>
            <a:off x="1763688" y="6074190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4236</a:t>
            </a:r>
            <a:endParaRPr lang="en-US" dirty="0"/>
          </a:p>
        </p:txBody>
      </p:sp>
      <p:sp>
        <p:nvSpPr>
          <p:cNvPr id="217" name="TextBox 216"/>
          <p:cNvSpPr txBox="1"/>
          <p:nvPr/>
        </p:nvSpPr>
        <p:spPr>
          <a:xfrm>
            <a:off x="3925849" y="6074190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888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LEB 16/12/13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overview- New detector and chamber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69B2-46F2-DB44-8BBC-DA4B9D577B9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71" name="TextBox 274"/>
          <p:cNvSpPr txBox="1"/>
          <p:nvPr/>
        </p:nvSpPr>
        <p:spPr>
          <a:xfrm>
            <a:off x="1654250" y="5805264"/>
            <a:ext cx="6134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3956.1</a:t>
            </a:r>
            <a:endParaRPr lang="en-US" sz="1200" dirty="0"/>
          </a:p>
        </p:txBody>
      </p:sp>
      <p:cxnSp>
        <p:nvCxnSpPr>
          <p:cNvPr id="194" name="Straight Connector 193"/>
          <p:cNvCxnSpPr/>
          <p:nvPr/>
        </p:nvCxnSpPr>
        <p:spPr>
          <a:xfrm>
            <a:off x="656408" y="5587197"/>
            <a:ext cx="0" cy="5821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5" name="TextBox 194"/>
          <p:cNvSpPr txBox="1"/>
          <p:nvPr/>
        </p:nvSpPr>
        <p:spPr>
          <a:xfrm rot="16200000">
            <a:off x="329967" y="5922060"/>
            <a:ext cx="3795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9.4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26266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1620</TotalTime>
  <Words>663</Words>
  <Application>Microsoft Macintosh PowerPoint</Application>
  <PresentationFormat>On-screen Show (4:3)</PresentationFormat>
  <Paragraphs>174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Alice overview New detector and chamber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Tolerances</vt:lpstr>
      <vt:lpstr>ALICE</vt:lpstr>
      <vt:lpstr>ALICE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 beampipe</dc:title>
  <dc:creator>Arturo Tauro</dc:creator>
  <cp:lastModifiedBy>Arturo Tauro</cp:lastModifiedBy>
  <cp:revision>55</cp:revision>
  <dcterms:created xsi:type="dcterms:W3CDTF">2012-04-20T08:38:33Z</dcterms:created>
  <dcterms:modified xsi:type="dcterms:W3CDTF">2013-12-16T11:12:40Z</dcterms:modified>
</cp:coreProperties>
</file>