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4001" r:id="rId3"/>
    <p:sldMasterId id="2147484019" r:id="rId4"/>
    <p:sldMasterId id="2147484032" r:id="rId5"/>
  </p:sldMasterIdLst>
  <p:notesMasterIdLst>
    <p:notesMasterId r:id="rId29"/>
  </p:notesMasterIdLst>
  <p:sldIdLst>
    <p:sldId id="1737" r:id="rId6"/>
    <p:sldId id="1312" r:id="rId7"/>
    <p:sldId id="1733" r:id="rId8"/>
    <p:sldId id="1734" r:id="rId9"/>
    <p:sldId id="1739" r:id="rId10"/>
    <p:sldId id="1740" r:id="rId11"/>
    <p:sldId id="1741" r:id="rId12"/>
    <p:sldId id="1583" r:id="rId13"/>
    <p:sldId id="1501" r:id="rId14"/>
    <p:sldId id="1742" r:id="rId15"/>
    <p:sldId id="1746" r:id="rId16"/>
    <p:sldId id="1743" r:id="rId17"/>
    <p:sldId id="1744" r:id="rId18"/>
    <p:sldId id="1745" r:id="rId19"/>
    <p:sldId id="1749" r:id="rId20"/>
    <p:sldId id="1728" r:id="rId21"/>
    <p:sldId id="1747" r:id="rId22"/>
    <p:sldId id="1748" r:id="rId23"/>
    <p:sldId id="1725" r:id="rId24"/>
    <p:sldId id="1726" r:id="rId25"/>
    <p:sldId id="1727" r:id="rId26"/>
    <p:sldId id="1587" r:id="rId27"/>
    <p:sldId id="1624" r:id="rId28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1407B9"/>
    <a:srgbClr val="FB6BAC"/>
    <a:srgbClr val="71EBFB"/>
    <a:srgbClr val="79CDEF"/>
    <a:srgbClr val="FF0000"/>
    <a:srgbClr val="FFFF00"/>
    <a:srgbClr val="000066"/>
    <a:srgbClr val="FF505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06" autoAdjust="0"/>
    <p:restoredTop sz="94718" autoAdjust="0"/>
  </p:normalViewPr>
  <p:slideViewPr>
    <p:cSldViewPr>
      <p:cViewPr varScale="1">
        <p:scale>
          <a:sx n="87" d="100"/>
          <a:sy n="87" d="100"/>
        </p:scale>
        <p:origin x="-684" y="-84"/>
      </p:cViewPr>
      <p:guideLst>
        <p:guide orient="horz" pos="3936"/>
        <p:guide orient="horz" pos="3216"/>
        <p:guide pos="3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7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EDB8342-EA71-4196-8BF3-36841F4D8D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7655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AF4277-930A-40CC-B380-096633335B00}" type="slidenum">
              <a:rPr lang="en-GB">
                <a:latin typeface="Times New Roman" charset="0"/>
              </a:rPr>
              <a:pPr/>
              <a:t>2</a:t>
            </a:fld>
            <a:endParaRPr lang="en-GB">
              <a:latin typeface="Times New Roman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DD7C40-5BC0-458D-84D0-8F8DBAFAC121}" type="slidenum">
              <a:rPr lang="ja-JP" altLang="en-US" smtClean="0">
                <a:solidFill>
                  <a:prstClr val="black"/>
                </a:solidFill>
              </a:rPr>
              <a:pPr/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4198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375429-AFAC-4168-934F-5AD768ABEC07}" type="slidenum">
              <a:rPr lang="en-US" altLang="ja-JP">
                <a:solidFill>
                  <a:srgbClr val="000000"/>
                </a:solidFill>
              </a:rPr>
              <a:pPr/>
              <a:t>9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B86CF-1A9E-4EE2-A909-473F71430AE4}" type="slidenum">
              <a:rPr lang="en-GB"/>
              <a:pPr/>
              <a:t>16</a:t>
            </a:fld>
            <a:endParaRPr lang="en-GB"/>
          </a:p>
        </p:txBody>
      </p:sp>
      <p:sp>
        <p:nvSpPr>
          <p:cNvPr id="155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B86CF-1A9E-4EE2-A909-473F71430AE4}" type="slidenum">
              <a:rPr lang="en-GB"/>
              <a:pPr/>
              <a:t>17</a:t>
            </a:fld>
            <a:endParaRPr lang="en-GB"/>
          </a:p>
        </p:txBody>
      </p:sp>
      <p:sp>
        <p:nvSpPr>
          <p:cNvPr id="155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B86CF-1A9E-4EE2-A909-473F71430AE4}" type="slidenum">
              <a:rPr lang="en-GB"/>
              <a:pPr/>
              <a:t>18</a:t>
            </a:fld>
            <a:endParaRPr lang="en-GB"/>
          </a:p>
        </p:txBody>
      </p:sp>
      <p:sp>
        <p:nvSpPr>
          <p:cNvPr id="155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B86CF-1A9E-4EE2-A909-473F71430AE4}" type="slidenum">
              <a:rPr lang="en-GB"/>
              <a:pPr/>
              <a:t>22</a:t>
            </a:fld>
            <a:endParaRPr lang="en-GB"/>
          </a:p>
        </p:txBody>
      </p:sp>
      <p:sp>
        <p:nvSpPr>
          <p:cNvPr id="155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73978-7252-420E-8DF1-C6D69223AE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99B25-68B3-4A15-97FC-F5B5EA58D8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E090A-C44C-4D09-BB9E-30475219CB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D8ABD-8626-4B72-964E-A04903D3F1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DF993-EA2C-4439-898C-D2F97F85E0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2B01B-FDBD-4A62-B789-DDF6EF0432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80093-3400-4888-8AFA-51B308396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798F7-77E9-4DB9-9E16-3FE80BD49E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A47B9-8DFB-4994-B637-4F2FD702A5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44DC5-65C4-4F30-B647-166C9DFE1E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ECC2A-1917-434C-822A-D5E5C27388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42781-7F9D-4C45-97C3-F1265EE013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D67D0-90D3-4660-B248-567A51D7BF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F1579-6791-4132-A60B-C0DCB20394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66A3B-CFC6-4E83-A285-DE8EA5618C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95DB60FD-A5C1-46DA-B97B-AD8107210022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220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ltGray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ltGray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ltGray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ltGray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</p:grpSp>
      <p:sp>
        <p:nvSpPr>
          <p:cNvPr id="615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73100" y="1236663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681164" y="3403601"/>
            <a:ext cx="5781675" cy="2581275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718AA6-F940-4942-886A-DAED89A77CEE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597650"/>
            <a:ext cx="19050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C7981-DF25-483E-83BA-4618F4EFAF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83829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E3D497-2759-5C45-9641-617597B4BED1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8DF98-D7F0-406B-AA76-CEBD327FAD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27684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7" indent="0">
              <a:buNone/>
              <a:defRPr sz="1800"/>
            </a:lvl2pPr>
            <a:lvl3pPr marL="914353" indent="0">
              <a:buNone/>
              <a:defRPr sz="1600"/>
            </a:lvl3pPr>
            <a:lvl4pPr marL="1371530" indent="0">
              <a:buNone/>
              <a:defRPr sz="1400"/>
            </a:lvl4pPr>
            <a:lvl5pPr marL="1828706" indent="0">
              <a:buNone/>
              <a:defRPr sz="1400"/>
            </a:lvl5pPr>
            <a:lvl6pPr marL="2285883" indent="0">
              <a:buNone/>
              <a:defRPr sz="1400"/>
            </a:lvl6pPr>
            <a:lvl7pPr marL="2743060" indent="0">
              <a:buNone/>
              <a:defRPr sz="1400"/>
            </a:lvl7pPr>
            <a:lvl8pPr marL="3200236" indent="0">
              <a:buNone/>
              <a:defRPr sz="1400"/>
            </a:lvl8pPr>
            <a:lvl9pPr marL="3657413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663628-98E3-F14F-A51B-2CCF6A9B4897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E8F60-0FF7-461F-AF72-553BAA65AD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868441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B3E04C-5704-8C41-9778-132C8B6E33AB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5640-89EA-45B0-A70D-652EC5D430A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04748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3" indent="0">
              <a:buNone/>
              <a:defRPr sz="1800" b="1"/>
            </a:lvl3pPr>
            <a:lvl4pPr marL="1371530" indent="0">
              <a:buNone/>
              <a:defRPr sz="1600" b="1"/>
            </a:lvl4pPr>
            <a:lvl5pPr marL="1828706" indent="0">
              <a:buNone/>
              <a:defRPr sz="1600" b="1"/>
            </a:lvl5pPr>
            <a:lvl6pPr marL="2285883" indent="0">
              <a:buNone/>
              <a:defRPr sz="1600" b="1"/>
            </a:lvl6pPr>
            <a:lvl7pPr marL="2743060" indent="0">
              <a:buNone/>
              <a:defRPr sz="1600" b="1"/>
            </a:lvl7pPr>
            <a:lvl8pPr marL="3200236" indent="0">
              <a:buNone/>
              <a:defRPr sz="1600" b="1"/>
            </a:lvl8pPr>
            <a:lvl9pPr marL="36574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9B8D4D-DD12-BC46-A930-294EF4C31BF8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DC7FB-1C1A-4EBC-98D5-B5785A6B99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895792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17D673-E8F5-5549-B5B2-A7A14E7A3E59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19A84-48AE-4BE4-9BA8-11D3FC5A3D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4576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C7E85-C2B9-4A53-A380-D4F3F9D3A2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AB9C6-5469-8D4A-98D3-BA39C0DD74E6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C4DD1-4690-40A9-9A43-6796E516B6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86593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6A4D23-9ED8-FC44-8061-3CAF202A52F4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D5E3C-B44B-4174-9DE9-5552C0A65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776252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3" indent="0">
              <a:buNone/>
              <a:defRPr sz="2400"/>
            </a:lvl3pPr>
            <a:lvl4pPr marL="1371530" indent="0">
              <a:buNone/>
              <a:defRPr sz="2000"/>
            </a:lvl4pPr>
            <a:lvl5pPr marL="1828706" indent="0">
              <a:buNone/>
              <a:defRPr sz="2000"/>
            </a:lvl5pPr>
            <a:lvl6pPr marL="2285883" indent="0">
              <a:buNone/>
              <a:defRPr sz="2000"/>
            </a:lvl6pPr>
            <a:lvl7pPr marL="2743060" indent="0">
              <a:buNone/>
              <a:defRPr sz="2000"/>
            </a:lvl7pPr>
            <a:lvl8pPr marL="3200236" indent="0">
              <a:buNone/>
              <a:defRPr sz="2000"/>
            </a:lvl8pPr>
            <a:lvl9pPr marL="3657413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3" indent="0">
              <a:buNone/>
              <a:defRPr sz="1000"/>
            </a:lvl3pPr>
            <a:lvl4pPr marL="1371530" indent="0">
              <a:buNone/>
              <a:defRPr sz="900"/>
            </a:lvl4pPr>
            <a:lvl5pPr marL="1828706" indent="0">
              <a:buNone/>
              <a:defRPr sz="900"/>
            </a:lvl5pPr>
            <a:lvl6pPr marL="2285883" indent="0">
              <a:buNone/>
              <a:defRPr sz="900"/>
            </a:lvl6pPr>
            <a:lvl7pPr marL="2743060" indent="0">
              <a:buNone/>
              <a:defRPr sz="900"/>
            </a:lvl7pPr>
            <a:lvl8pPr marL="3200236" indent="0">
              <a:buNone/>
              <a:defRPr sz="900"/>
            </a:lvl8pPr>
            <a:lvl9pPr marL="3657413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DF42E5-4802-9A47-822F-DE30FAB3FB37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45582-1477-46AA-9D65-FF5F170D212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68567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8F97F8-7ABA-0549-9105-0D57FFED1377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142A4-F7D3-4E30-BDB7-C5612259F3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25368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9400"/>
            <a:ext cx="2057400" cy="581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9400"/>
            <a:ext cx="6019800" cy="581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997AB6-D9BC-724C-868F-4EAE7A8F4D68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61A31-2B1E-4C1D-AD02-B222D93C63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09222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1ABA2E-D0CF-4945-885C-9B2169125CEE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4E924-C558-447E-BF48-F1714BBB421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08480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72B4DE-A360-874C-BE26-FF18F2BAC839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3D72A-2300-4663-A15A-FADE2D78D94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444130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693FA8-3363-D34F-B840-863122AAB8E4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D0689-88EB-4C17-BADE-1AF57C336AB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06050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8537D27-D986-F94F-A55A-2FFB4F79F615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32138" y="6597650"/>
            <a:ext cx="2895600" cy="2603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1CB241-67A3-48DC-9260-721F33C87A2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712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1_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142875"/>
            <a:ext cx="8763000" cy="8382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179388" y="1196975"/>
            <a:ext cx="8856662" cy="25161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79388" y="3865564"/>
            <a:ext cx="8856662" cy="25161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34BD6-1921-4B49-AA94-F76E8CC2FB6E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2013/11/26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72876-5E81-44DC-B951-12DF5984912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91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5BB79-5BD8-4738-83FB-CFF9F18A77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9400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0134A0A-8A62-3343-B2FA-CE23A9696CDE}" type="datetime1">
              <a:rPr lang="ja-JP" altLang="en-US" smtClean="0"/>
              <a:pPr/>
              <a:t>2013/11/26</a:t>
            </a:fld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124201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AE2E7AA9-FFEE-4FCE-BC7C-E11ADA2E439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59068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CB040-C309-4BDE-A6FA-2495BE9683A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8627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FCC6A-1702-4200-AD7D-422D4C19DBE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4590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67449-8D5B-42C7-975F-72B2BA0DB1F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2396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BA916-EC0D-460C-906C-4B812F667DB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8666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9D221-CC0A-4BB3-A441-08B45FAB74B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3942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04D65-D5B9-4B93-BAE3-0535DBC6ED8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603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74E4B6-A768-4C7D-B79C-E1650D09208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7355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D2E8A-EF2A-4BAA-A707-D53F3593D7C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820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28BE7-5138-4CAC-9348-79DD7A85DCF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46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61CF5-381F-4865-A078-26C39F1C52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E997F-B9C0-4372-BBA1-70786B6366B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086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000000"/>
                </a:solidFill>
              </a:rPr>
              <a:t>July 29,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59FA7-EBF5-4A1A-9B7D-DC1880F68CC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7323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9400"/>
            <a:ext cx="8229600" cy="5816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srgbClr val="2E2E48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239000" y="6669088"/>
            <a:ext cx="1905000" cy="188912"/>
          </a:xfrm>
        </p:spPr>
        <p:txBody>
          <a:bodyPr/>
          <a:lstStyle>
            <a:lvl1pPr>
              <a:defRPr/>
            </a:lvl1pPr>
          </a:lstStyle>
          <a:p>
            <a:fld id="{95DB60FD-A5C1-46DA-B97B-AD8107210022}" type="slidenum">
              <a:rPr lang="ja-JP" altLang="en-US">
                <a:solidFill>
                  <a:srgbClr val="2E2E48"/>
                </a:solidFill>
              </a:rPr>
              <a:pPr/>
              <a:t>‹#›</a:t>
            </a:fld>
            <a:endParaRPr lang="en-US" altLang="ja-JP">
              <a:solidFill>
                <a:srgbClr val="2E2E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751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EF760-BB0B-4E50-9DF1-E5E750FA42DE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9204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F66E8-5FFF-441B-A322-1F7A33FFD8AB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52287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E2754-678F-49CC-8ADE-09533AFD59A9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0434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88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D19855-F489-4D63-A7CE-649B065FEF0E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37606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34A56-E96A-4FD4-A25F-5404937DD58A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5510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03076-6229-47CA-B2C6-3E5843208785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7304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9A800-F496-408C-A5F6-0A594A8CD242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03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F5279-19FD-4DD8-A958-827BB433C8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374DA-D226-4733-B63B-61144E159023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8781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F3BFD-A2C2-464A-8ECB-F5CE3A2D38A3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2798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A0675-FEF6-4A62-81A0-3BB543FAF371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3448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188913"/>
            <a:ext cx="2057400" cy="5903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88913"/>
            <a:ext cx="6019800" cy="59039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8AF458-4D6C-4148-9784-7D91222CD237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039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AEB3-B5D9-4C6D-8BBB-6251ACC6FF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54C8B-02DA-4AC8-B0F6-79894DD3B2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86A48-744D-4C02-ADB1-32A4FC9307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62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5A6ABE3-C40B-428B-951E-3A0AF07B67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223" name="Picture 7" descr="galseq_D_063"/>
          <p:cNvPicPr>
            <a:picLocks noChangeAspect="1" noChangeArrowheads="1"/>
          </p:cNvPicPr>
          <p:nvPr userDrawn="1"/>
        </p:nvPicPr>
        <p:blipFill>
          <a:blip r:embed="rId13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7842204" y="6516052"/>
            <a:ext cx="11817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 smtClean="0">
                <a:solidFill>
                  <a:schemeClr val="hlink"/>
                </a:solidFill>
                <a:latin typeface="Haettenschweiler" pitchFamily="34" charset="0"/>
              </a:rPr>
              <a:t>Oxford</a:t>
            </a:r>
            <a:r>
              <a:rPr lang="en-GB" sz="1800" baseline="0" dirty="0" smtClean="0">
                <a:solidFill>
                  <a:schemeClr val="hlink"/>
                </a:solidFill>
                <a:latin typeface="Haettenschweiler" pitchFamily="34" charset="0"/>
              </a:rPr>
              <a:t> U.</a:t>
            </a:r>
            <a:r>
              <a:rPr lang="en-GB" sz="1800" dirty="0" smtClean="0">
                <a:solidFill>
                  <a:schemeClr val="hlink"/>
                </a:solidFill>
                <a:latin typeface="Haettenschweiler" pitchFamily="34" charset="0"/>
              </a:rPr>
              <a:t>/RAL</a:t>
            </a:r>
            <a:endParaRPr lang="en-GB" sz="18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935913" y="6302648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chemeClr val="hlink"/>
                </a:solidFill>
                <a:latin typeface="Haettenschweiler" pitchFamily="34" charset="0"/>
              </a:rPr>
              <a:t>Dave Wark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5517F119-1EAA-40AC-86B8-2BDA4F6F6A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1271" name="Picture 7" descr="galseq_D_063"/>
          <p:cNvPicPr>
            <a:picLocks noChangeAspect="1" noChangeArrowheads="1"/>
          </p:cNvPicPr>
          <p:nvPr userDrawn="1"/>
        </p:nvPicPr>
        <p:blipFill>
          <a:blip r:embed="rId14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9"/>
          <p:cNvSpPr txBox="1">
            <a:spLocks noChangeArrowheads="1"/>
          </p:cNvSpPr>
          <p:nvPr userDrawn="1"/>
        </p:nvSpPr>
        <p:spPr bwMode="auto">
          <a:xfrm>
            <a:off x="7994604" y="6525344"/>
            <a:ext cx="11817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 smtClean="0">
                <a:solidFill>
                  <a:schemeClr val="hlink"/>
                </a:solidFill>
                <a:latin typeface="Haettenschweiler" pitchFamily="34" charset="0"/>
              </a:rPr>
              <a:t>Oxford</a:t>
            </a:r>
            <a:r>
              <a:rPr lang="en-GB" sz="1800" baseline="0" dirty="0" smtClean="0">
                <a:solidFill>
                  <a:schemeClr val="hlink"/>
                </a:solidFill>
                <a:latin typeface="Haettenschweiler" pitchFamily="34" charset="0"/>
              </a:rPr>
              <a:t> U.</a:t>
            </a:r>
            <a:r>
              <a:rPr lang="en-GB" sz="1800" dirty="0" smtClean="0">
                <a:solidFill>
                  <a:schemeClr val="hlink"/>
                </a:solidFill>
                <a:latin typeface="Haettenschweiler" pitchFamily="34" charset="0"/>
              </a:rPr>
              <a:t>/RAL</a:t>
            </a:r>
            <a:endParaRPr lang="en-GB" sz="18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 userDrawn="1"/>
        </p:nvSpPr>
        <p:spPr bwMode="auto">
          <a:xfrm>
            <a:off x="8088313" y="6309320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chemeClr val="hlink"/>
                </a:solidFill>
                <a:latin typeface="Haettenschweiler" pitchFamily="34" charset="0"/>
              </a:rPr>
              <a:t>Dave Wark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92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64350"/>
            <a:chOff x="0" y="0"/>
            <a:chExt cx="5760" cy="4324"/>
          </a:xfrm>
        </p:grpSpPr>
        <p:sp>
          <p:nvSpPr>
            <p:cNvPr id="2" name="Rectangle 3"/>
            <p:cNvSpPr>
              <a:spLocks noChangeArrowheads="1"/>
            </p:cNvSpPr>
            <p:nvPr userDrawn="1"/>
          </p:nvSpPr>
          <p:spPr bwMode="white">
            <a:xfrm>
              <a:off x="0" y="331"/>
              <a:ext cx="5760" cy="332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3" name="Rectangle 4"/>
            <p:cNvSpPr>
              <a:spLocks noChangeArrowheads="1"/>
            </p:cNvSpPr>
            <p:nvPr userDrawn="1"/>
          </p:nvSpPr>
          <p:spPr bwMode="white">
            <a:xfrm>
              <a:off x="0" y="0"/>
              <a:ext cx="5760" cy="35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5125" name="Freeform 5"/>
            <p:cNvSpPr>
              <a:spLocks/>
            </p:cNvSpPr>
            <p:nvPr userDrawn="1"/>
          </p:nvSpPr>
          <p:spPr bwMode="white">
            <a:xfrm>
              <a:off x="0" y="1596"/>
              <a:ext cx="5760" cy="1651"/>
            </a:xfrm>
            <a:custGeom>
              <a:avLst/>
              <a:gdLst/>
              <a:ahLst/>
              <a:cxnLst>
                <a:cxn ang="0">
                  <a:pos x="0" y="960"/>
                </a:cxn>
                <a:cxn ang="0">
                  <a:pos x="773" y="852"/>
                </a:cxn>
                <a:cxn ang="0">
                  <a:pos x="1536" y="594"/>
                </a:cxn>
                <a:cxn ang="0">
                  <a:pos x="2438" y="156"/>
                </a:cxn>
                <a:cxn ang="0">
                  <a:pos x="2678" y="24"/>
                </a:cxn>
                <a:cxn ang="0">
                  <a:pos x="2816" y="30"/>
                </a:cxn>
                <a:cxn ang="0">
                  <a:pos x="2876" y="0"/>
                </a:cxn>
                <a:cxn ang="0">
                  <a:pos x="3032" y="30"/>
                </a:cxn>
                <a:cxn ang="0">
                  <a:pos x="3086" y="12"/>
                </a:cxn>
                <a:cxn ang="0">
                  <a:pos x="3183" y="42"/>
                </a:cxn>
                <a:cxn ang="0">
                  <a:pos x="3333" y="120"/>
                </a:cxn>
                <a:cxn ang="0">
                  <a:pos x="3483" y="234"/>
                </a:cxn>
                <a:cxn ang="0">
                  <a:pos x="3741" y="396"/>
                </a:cxn>
                <a:cxn ang="0">
                  <a:pos x="4156" y="636"/>
                </a:cxn>
                <a:cxn ang="0">
                  <a:pos x="4510" y="768"/>
                </a:cxn>
                <a:cxn ang="0">
                  <a:pos x="4913" y="906"/>
                </a:cxn>
                <a:cxn ang="0">
                  <a:pos x="5304" y="1074"/>
                </a:cxn>
                <a:cxn ang="0">
                  <a:pos x="5760" y="1150"/>
                </a:cxn>
                <a:cxn ang="0">
                  <a:pos x="5760" y="1651"/>
                </a:cxn>
                <a:cxn ang="0">
                  <a:pos x="0" y="1651"/>
                </a:cxn>
                <a:cxn ang="0">
                  <a:pos x="0" y="960"/>
                </a:cxn>
              </a:cxnLst>
              <a:rect l="0" t="0" r="r" b="b"/>
              <a:pathLst>
                <a:path w="5760" h="1651">
                  <a:moveTo>
                    <a:pt x="0" y="960"/>
                  </a:moveTo>
                  <a:cubicBezTo>
                    <a:pt x="237" y="952"/>
                    <a:pt x="517" y="913"/>
                    <a:pt x="773" y="852"/>
                  </a:cubicBezTo>
                  <a:cubicBezTo>
                    <a:pt x="1029" y="791"/>
                    <a:pt x="1259" y="710"/>
                    <a:pt x="1536" y="594"/>
                  </a:cubicBezTo>
                  <a:cubicBezTo>
                    <a:pt x="1814" y="478"/>
                    <a:pt x="2247" y="251"/>
                    <a:pt x="2438" y="156"/>
                  </a:cubicBezTo>
                  <a:cubicBezTo>
                    <a:pt x="2628" y="61"/>
                    <a:pt x="2615" y="45"/>
                    <a:pt x="2678" y="24"/>
                  </a:cubicBezTo>
                  <a:cubicBezTo>
                    <a:pt x="2741" y="3"/>
                    <a:pt x="2783" y="34"/>
                    <a:pt x="2816" y="30"/>
                  </a:cubicBezTo>
                  <a:cubicBezTo>
                    <a:pt x="2849" y="26"/>
                    <a:pt x="2840" y="0"/>
                    <a:pt x="2876" y="0"/>
                  </a:cubicBezTo>
                  <a:cubicBezTo>
                    <a:pt x="2912" y="0"/>
                    <a:pt x="2997" y="28"/>
                    <a:pt x="3032" y="30"/>
                  </a:cubicBezTo>
                  <a:cubicBezTo>
                    <a:pt x="3067" y="32"/>
                    <a:pt x="3061" y="10"/>
                    <a:pt x="3086" y="12"/>
                  </a:cubicBezTo>
                  <a:cubicBezTo>
                    <a:pt x="3112" y="14"/>
                    <a:pt x="3142" y="24"/>
                    <a:pt x="3183" y="42"/>
                  </a:cubicBezTo>
                  <a:cubicBezTo>
                    <a:pt x="3224" y="60"/>
                    <a:pt x="3283" y="88"/>
                    <a:pt x="3333" y="120"/>
                  </a:cubicBezTo>
                  <a:cubicBezTo>
                    <a:pt x="3383" y="152"/>
                    <a:pt x="3415" y="188"/>
                    <a:pt x="3483" y="234"/>
                  </a:cubicBezTo>
                  <a:cubicBezTo>
                    <a:pt x="3551" y="280"/>
                    <a:pt x="3629" y="329"/>
                    <a:pt x="3741" y="396"/>
                  </a:cubicBezTo>
                  <a:cubicBezTo>
                    <a:pt x="3854" y="463"/>
                    <a:pt x="4028" y="574"/>
                    <a:pt x="4156" y="636"/>
                  </a:cubicBezTo>
                  <a:cubicBezTo>
                    <a:pt x="4284" y="698"/>
                    <a:pt x="4384" y="723"/>
                    <a:pt x="4510" y="768"/>
                  </a:cubicBezTo>
                  <a:cubicBezTo>
                    <a:pt x="4637" y="813"/>
                    <a:pt x="4781" y="855"/>
                    <a:pt x="4913" y="906"/>
                  </a:cubicBezTo>
                  <a:cubicBezTo>
                    <a:pt x="5045" y="957"/>
                    <a:pt x="5163" y="1033"/>
                    <a:pt x="5304" y="1074"/>
                  </a:cubicBezTo>
                  <a:cubicBezTo>
                    <a:pt x="5445" y="1115"/>
                    <a:pt x="5543" y="1125"/>
                    <a:pt x="5760" y="1150"/>
                  </a:cubicBezTo>
                  <a:cubicBezTo>
                    <a:pt x="5760" y="1400"/>
                    <a:pt x="5760" y="1651"/>
                    <a:pt x="5760" y="1651"/>
                  </a:cubicBezTo>
                  <a:lnTo>
                    <a:pt x="0" y="1651"/>
                  </a:lnTo>
                  <a:lnTo>
                    <a:pt x="0" y="96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5126" name="Freeform 6"/>
            <p:cNvSpPr>
              <a:spLocks/>
            </p:cNvSpPr>
            <p:nvPr userDrawn="1"/>
          </p:nvSpPr>
          <p:spPr bwMode="white">
            <a:xfrm>
              <a:off x="380" y="1597"/>
              <a:ext cx="2495" cy="1054"/>
            </a:xfrm>
            <a:custGeom>
              <a:avLst/>
              <a:gdLst/>
              <a:ahLst/>
              <a:cxnLst>
                <a:cxn ang="0">
                  <a:pos x="909" y="650"/>
                </a:cxn>
                <a:cxn ang="0">
                  <a:pos x="2028" y="116"/>
                </a:cxn>
                <a:cxn ang="0">
                  <a:pos x="2253" y="20"/>
                </a:cxn>
                <a:cxn ang="0">
                  <a:pos x="2304" y="8"/>
                </a:cxn>
                <a:cxn ang="0">
                  <a:pos x="2388" y="20"/>
                </a:cxn>
                <a:cxn ang="0">
                  <a:pos x="2490" y="8"/>
                </a:cxn>
                <a:cxn ang="0">
                  <a:pos x="2424" y="62"/>
                </a:cxn>
                <a:cxn ang="0">
                  <a:pos x="2349" y="158"/>
                </a:cxn>
                <a:cxn ang="0">
                  <a:pos x="2295" y="182"/>
                </a:cxn>
                <a:cxn ang="0">
                  <a:pos x="2271" y="251"/>
                </a:cxn>
                <a:cxn ang="0">
                  <a:pos x="2304" y="332"/>
                </a:cxn>
                <a:cxn ang="0">
                  <a:pos x="2253" y="326"/>
                </a:cxn>
                <a:cxn ang="0">
                  <a:pos x="2226" y="386"/>
                </a:cxn>
                <a:cxn ang="0">
                  <a:pos x="2130" y="491"/>
                </a:cxn>
                <a:cxn ang="0">
                  <a:pos x="1980" y="710"/>
                </a:cxn>
                <a:cxn ang="0">
                  <a:pos x="1884" y="758"/>
                </a:cxn>
                <a:cxn ang="0">
                  <a:pos x="1782" y="845"/>
                </a:cxn>
                <a:cxn ang="0">
                  <a:pos x="1629" y="959"/>
                </a:cxn>
                <a:cxn ang="0">
                  <a:pos x="1458" y="1052"/>
                </a:cxn>
                <a:cxn ang="0">
                  <a:pos x="1560" y="932"/>
                </a:cxn>
                <a:cxn ang="0">
                  <a:pos x="1701" y="770"/>
                </a:cxn>
                <a:cxn ang="0">
                  <a:pos x="1785" y="644"/>
                </a:cxn>
                <a:cxn ang="0">
                  <a:pos x="1935" y="476"/>
                </a:cxn>
                <a:cxn ang="0">
                  <a:pos x="2034" y="350"/>
                </a:cxn>
                <a:cxn ang="0">
                  <a:pos x="2016" y="323"/>
                </a:cxn>
                <a:cxn ang="0">
                  <a:pos x="1947" y="434"/>
                </a:cxn>
                <a:cxn ang="0">
                  <a:pos x="1821" y="587"/>
                </a:cxn>
                <a:cxn ang="0">
                  <a:pos x="1704" y="662"/>
                </a:cxn>
                <a:cxn ang="0">
                  <a:pos x="1620" y="761"/>
                </a:cxn>
                <a:cxn ang="0">
                  <a:pos x="1584" y="728"/>
                </a:cxn>
                <a:cxn ang="0">
                  <a:pos x="1731" y="581"/>
                </a:cxn>
                <a:cxn ang="0">
                  <a:pos x="1851" y="467"/>
                </a:cxn>
                <a:cxn ang="0">
                  <a:pos x="1875" y="413"/>
                </a:cxn>
                <a:cxn ang="0">
                  <a:pos x="1788" y="515"/>
                </a:cxn>
                <a:cxn ang="0">
                  <a:pos x="1689" y="611"/>
                </a:cxn>
                <a:cxn ang="0">
                  <a:pos x="1605" y="665"/>
                </a:cxn>
                <a:cxn ang="0">
                  <a:pos x="1689" y="548"/>
                </a:cxn>
                <a:cxn ang="0">
                  <a:pos x="1746" y="506"/>
                </a:cxn>
                <a:cxn ang="0">
                  <a:pos x="1596" y="611"/>
                </a:cxn>
                <a:cxn ang="0">
                  <a:pos x="1542" y="689"/>
                </a:cxn>
                <a:cxn ang="0">
                  <a:pos x="1500" y="632"/>
                </a:cxn>
                <a:cxn ang="0">
                  <a:pos x="1590" y="563"/>
                </a:cxn>
                <a:cxn ang="0">
                  <a:pos x="1704" y="476"/>
                </a:cxn>
                <a:cxn ang="0">
                  <a:pos x="1659" y="485"/>
                </a:cxn>
                <a:cxn ang="0">
                  <a:pos x="1596" y="524"/>
                </a:cxn>
                <a:cxn ang="0">
                  <a:pos x="1530" y="560"/>
                </a:cxn>
                <a:cxn ang="0">
                  <a:pos x="1470" y="623"/>
                </a:cxn>
                <a:cxn ang="0">
                  <a:pos x="1401" y="662"/>
                </a:cxn>
                <a:cxn ang="0">
                  <a:pos x="1362" y="665"/>
                </a:cxn>
                <a:cxn ang="0">
                  <a:pos x="1263" y="653"/>
                </a:cxn>
                <a:cxn ang="0">
                  <a:pos x="1194" y="668"/>
                </a:cxn>
                <a:cxn ang="0">
                  <a:pos x="879" y="788"/>
                </a:cxn>
                <a:cxn ang="0">
                  <a:pos x="492" y="917"/>
                </a:cxn>
                <a:cxn ang="0">
                  <a:pos x="657" y="851"/>
                </a:cxn>
                <a:cxn ang="0">
                  <a:pos x="1035" y="716"/>
                </a:cxn>
                <a:cxn ang="0">
                  <a:pos x="1062" y="689"/>
                </a:cxn>
                <a:cxn ang="0">
                  <a:pos x="714" y="806"/>
                </a:cxn>
                <a:cxn ang="0">
                  <a:pos x="288" y="905"/>
                </a:cxn>
                <a:cxn ang="0">
                  <a:pos x="207" y="902"/>
                </a:cxn>
                <a:cxn ang="0">
                  <a:pos x="84" y="929"/>
                </a:cxn>
                <a:cxn ang="0">
                  <a:pos x="135" y="902"/>
                </a:cxn>
              </a:cxnLst>
              <a:rect l="0" t="0" r="r" b="b"/>
              <a:pathLst>
                <a:path w="2495" h="1054">
                  <a:moveTo>
                    <a:pt x="135" y="902"/>
                  </a:moveTo>
                  <a:cubicBezTo>
                    <a:pt x="270" y="859"/>
                    <a:pt x="683" y="732"/>
                    <a:pt x="909" y="650"/>
                  </a:cubicBezTo>
                  <a:cubicBezTo>
                    <a:pt x="1135" y="568"/>
                    <a:pt x="1305" y="499"/>
                    <a:pt x="1491" y="410"/>
                  </a:cubicBezTo>
                  <a:cubicBezTo>
                    <a:pt x="1677" y="321"/>
                    <a:pt x="1911" y="179"/>
                    <a:pt x="2028" y="116"/>
                  </a:cubicBezTo>
                  <a:cubicBezTo>
                    <a:pt x="2145" y="53"/>
                    <a:pt x="2156" y="48"/>
                    <a:pt x="2193" y="32"/>
                  </a:cubicBezTo>
                  <a:cubicBezTo>
                    <a:pt x="2230" y="16"/>
                    <a:pt x="2238" y="22"/>
                    <a:pt x="2253" y="20"/>
                  </a:cubicBezTo>
                  <a:cubicBezTo>
                    <a:pt x="2268" y="18"/>
                    <a:pt x="2278" y="22"/>
                    <a:pt x="2286" y="20"/>
                  </a:cubicBezTo>
                  <a:cubicBezTo>
                    <a:pt x="2294" y="18"/>
                    <a:pt x="2296" y="10"/>
                    <a:pt x="2304" y="8"/>
                  </a:cubicBezTo>
                  <a:cubicBezTo>
                    <a:pt x="2312" y="6"/>
                    <a:pt x="2320" y="6"/>
                    <a:pt x="2334" y="8"/>
                  </a:cubicBezTo>
                  <a:cubicBezTo>
                    <a:pt x="2348" y="10"/>
                    <a:pt x="2372" y="21"/>
                    <a:pt x="2388" y="20"/>
                  </a:cubicBezTo>
                  <a:cubicBezTo>
                    <a:pt x="2404" y="19"/>
                    <a:pt x="2416" y="4"/>
                    <a:pt x="2433" y="2"/>
                  </a:cubicBezTo>
                  <a:cubicBezTo>
                    <a:pt x="2450" y="0"/>
                    <a:pt x="2485" y="4"/>
                    <a:pt x="2490" y="8"/>
                  </a:cubicBezTo>
                  <a:cubicBezTo>
                    <a:pt x="2495" y="12"/>
                    <a:pt x="2474" y="17"/>
                    <a:pt x="2463" y="26"/>
                  </a:cubicBezTo>
                  <a:cubicBezTo>
                    <a:pt x="2452" y="35"/>
                    <a:pt x="2437" y="47"/>
                    <a:pt x="2424" y="62"/>
                  </a:cubicBezTo>
                  <a:cubicBezTo>
                    <a:pt x="2411" y="77"/>
                    <a:pt x="2397" y="103"/>
                    <a:pt x="2385" y="119"/>
                  </a:cubicBezTo>
                  <a:cubicBezTo>
                    <a:pt x="2373" y="135"/>
                    <a:pt x="2358" y="149"/>
                    <a:pt x="2349" y="158"/>
                  </a:cubicBezTo>
                  <a:cubicBezTo>
                    <a:pt x="2340" y="167"/>
                    <a:pt x="2340" y="172"/>
                    <a:pt x="2331" y="176"/>
                  </a:cubicBezTo>
                  <a:cubicBezTo>
                    <a:pt x="2322" y="180"/>
                    <a:pt x="2303" y="174"/>
                    <a:pt x="2295" y="182"/>
                  </a:cubicBezTo>
                  <a:cubicBezTo>
                    <a:pt x="2287" y="190"/>
                    <a:pt x="2284" y="216"/>
                    <a:pt x="2280" y="227"/>
                  </a:cubicBezTo>
                  <a:cubicBezTo>
                    <a:pt x="2276" y="238"/>
                    <a:pt x="2268" y="245"/>
                    <a:pt x="2271" y="251"/>
                  </a:cubicBezTo>
                  <a:cubicBezTo>
                    <a:pt x="2274" y="257"/>
                    <a:pt x="2293" y="253"/>
                    <a:pt x="2298" y="266"/>
                  </a:cubicBezTo>
                  <a:cubicBezTo>
                    <a:pt x="2303" y="279"/>
                    <a:pt x="2309" y="319"/>
                    <a:pt x="2304" y="332"/>
                  </a:cubicBezTo>
                  <a:cubicBezTo>
                    <a:pt x="2299" y="345"/>
                    <a:pt x="2273" y="345"/>
                    <a:pt x="2265" y="344"/>
                  </a:cubicBezTo>
                  <a:cubicBezTo>
                    <a:pt x="2257" y="343"/>
                    <a:pt x="2258" y="326"/>
                    <a:pt x="2253" y="326"/>
                  </a:cubicBezTo>
                  <a:cubicBezTo>
                    <a:pt x="2248" y="326"/>
                    <a:pt x="2236" y="337"/>
                    <a:pt x="2232" y="347"/>
                  </a:cubicBezTo>
                  <a:cubicBezTo>
                    <a:pt x="2228" y="357"/>
                    <a:pt x="2228" y="376"/>
                    <a:pt x="2226" y="386"/>
                  </a:cubicBezTo>
                  <a:cubicBezTo>
                    <a:pt x="2224" y="396"/>
                    <a:pt x="2236" y="390"/>
                    <a:pt x="2220" y="407"/>
                  </a:cubicBezTo>
                  <a:cubicBezTo>
                    <a:pt x="2204" y="424"/>
                    <a:pt x="2157" y="463"/>
                    <a:pt x="2130" y="491"/>
                  </a:cubicBezTo>
                  <a:cubicBezTo>
                    <a:pt x="2103" y="519"/>
                    <a:pt x="2083" y="539"/>
                    <a:pt x="2058" y="575"/>
                  </a:cubicBezTo>
                  <a:cubicBezTo>
                    <a:pt x="2033" y="611"/>
                    <a:pt x="1998" y="679"/>
                    <a:pt x="1980" y="710"/>
                  </a:cubicBezTo>
                  <a:cubicBezTo>
                    <a:pt x="1962" y="741"/>
                    <a:pt x="1966" y="756"/>
                    <a:pt x="1950" y="764"/>
                  </a:cubicBezTo>
                  <a:cubicBezTo>
                    <a:pt x="1934" y="772"/>
                    <a:pt x="1906" y="756"/>
                    <a:pt x="1884" y="758"/>
                  </a:cubicBezTo>
                  <a:cubicBezTo>
                    <a:pt x="1862" y="760"/>
                    <a:pt x="1832" y="762"/>
                    <a:pt x="1815" y="776"/>
                  </a:cubicBezTo>
                  <a:cubicBezTo>
                    <a:pt x="1798" y="790"/>
                    <a:pt x="1800" y="826"/>
                    <a:pt x="1782" y="845"/>
                  </a:cubicBezTo>
                  <a:cubicBezTo>
                    <a:pt x="1764" y="864"/>
                    <a:pt x="1730" y="871"/>
                    <a:pt x="1704" y="890"/>
                  </a:cubicBezTo>
                  <a:cubicBezTo>
                    <a:pt x="1678" y="909"/>
                    <a:pt x="1657" y="942"/>
                    <a:pt x="1629" y="959"/>
                  </a:cubicBezTo>
                  <a:cubicBezTo>
                    <a:pt x="1601" y="976"/>
                    <a:pt x="1561" y="980"/>
                    <a:pt x="1533" y="995"/>
                  </a:cubicBezTo>
                  <a:cubicBezTo>
                    <a:pt x="1505" y="1010"/>
                    <a:pt x="1469" y="1050"/>
                    <a:pt x="1458" y="1052"/>
                  </a:cubicBezTo>
                  <a:cubicBezTo>
                    <a:pt x="1447" y="1054"/>
                    <a:pt x="1450" y="1027"/>
                    <a:pt x="1467" y="1007"/>
                  </a:cubicBezTo>
                  <a:cubicBezTo>
                    <a:pt x="1484" y="987"/>
                    <a:pt x="1533" y="955"/>
                    <a:pt x="1560" y="932"/>
                  </a:cubicBezTo>
                  <a:cubicBezTo>
                    <a:pt x="1587" y="909"/>
                    <a:pt x="1606" y="893"/>
                    <a:pt x="1629" y="866"/>
                  </a:cubicBezTo>
                  <a:cubicBezTo>
                    <a:pt x="1652" y="839"/>
                    <a:pt x="1687" y="796"/>
                    <a:pt x="1701" y="770"/>
                  </a:cubicBezTo>
                  <a:cubicBezTo>
                    <a:pt x="1715" y="744"/>
                    <a:pt x="1699" y="731"/>
                    <a:pt x="1713" y="710"/>
                  </a:cubicBezTo>
                  <a:cubicBezTo>
                    <a:pt x="1727" y="689"/>
                    <a:pt x="1759" y="671"/>
                    <a:pt x="1785" y="644"/>
                  </a:cubicBezTo>
                  <a:cubicBezTo>
                    <a:pt x="1811" y="617"/>
                    <a:pt x="1844" y="573"/>
                    <a:pt x="1869" y="545"/>
                  </a:cubicBezTo>
                  <a:cubicBezTo>
                    <a:pt x="1894" y="517"/>
                    <a:pt x="1918" y="500"/>
                    <a:pt x="1935" y="476"/>
                  </a:cubicBezTo>
                  <a:cubicBezTo>
                    <a:pt x="1952" y="452"/>
                    <a:pt x="1955" y="422"/>
                    <a:pt x="1971" y="401"/>
                  </a:cubicBezTo>
                  <a:cubicBezTo>
                    <a:pt x="1987" y="380"/>
                    <a:pt x="2019" y="364"/>
                    <a:pt x="2034" y="350"/>
                  </a:cubicBezTo>
                  <a:cubicBezTo>
                    <a:pt x="2049" y="336"/>
                    <a:pt x="2064" y="318"/>
                    <a:pt x="2061" y="314"/>
                  </a:cubicBezTo>
                  <a:cubicBezTo>
                    <a:pt x="2058" y="310"/>
                    <a:pt x="2031" y="314"/>
                    <a:pt x="2016" y="323"/>
                  </a:cubicBezTo>
                  <a:cubicBezTo>
                    <a:pt x="2001" y="332"/>
                    <a:pt x="1982" y="350"/>
                    <a:pt x="1971" y="368"/>
                  </a:cubicBezTo>
                  <a:cubicBezTo>
                    <a:pt x="1960" y="386"/>
                    <a:pt x="1960" y="412"/>
                    <a:pt x="1947" y="434"/>
                  </a:cubicBezTo>
                  <a:cubicBezTo>
                    <a:pt x="1934" y="456"/>
                    <a:pt x="1914" y="475"/>
                    <a:pt x="1893" y="500"/>
                  </a:cubicBezTo>
                  <a:cubicBezTo>
                    <a:pt x="1872" y="525"/>
                    <a:pt x="1841" y="565"/>
                    <a:pt x="1821" y="587"/>
                  </a:cubicBezTo>
                  <a:cubicBezTo>
                    <a:pt x="1801" y="609"/>
                    <a:pt x="1790" y="619"/>
                    <a:pt x="1770" y="632"/>
                  </a:cubicBezTo>
                  <a:cubicBezTo>
                    <a:pt x="1750" y="645"/>
                    <a:pt x="1727" y="647"/>
                    <a:pt x="1704" y="662"/>
                  </a:cubicBezTo>
                  <a:cubicBezTo>
                    <a:pt x="1681" y="677"/>
                    <a:pt x="1646" y="709"/>
                    <a:pt x="1632" y="725"/>
                  </a:cubicBezTo>
                  <a:cubicBezTo>
                    <a:pt x="1618" y="741"/>
                    <a:pt x="1627" y="754"/>
                    <a:pt x="1620" y="761"/>
                  </a:cubicBezTo>
                  <a:cubicBezTo>
                    <a:pt x="1613" y="768"/>
                    <a:pt x="1593" y="775"/>
                    <a:pt x="1587" y="770"/>
                  </a:cubicBezTo>
                  <a:cubicBezTo>
                    <a:pt x="1581" y="765"/>
                    <a:pt x="1566" y="749"/>
                    <a:pt x="1584" y="728"/>
                  </a:cubicBezTo>
                  <a:cubicBezTo>
                    <a:pt x="1602" y="707"/>
                    <a:pt x="1668" y="665"/>
                    <a:pt x="1692" y="641"/>
                  </a:cubicBezTo>
                  <a:cubicBezTo>
                    <a:pt x="1716" y="617"/>
                    <a:pt x="1714" y="599"/>
                    <a:pt x="1731" y="581"/>
                  </a:cubicBezTo>
                  <a:cubicBezTo>
                    <a:pt x="1748" y="563"/>
                    <a:pt x="1774" y="552"/>
                    <a:pt x="1794" y="533"/>
                  </a:cubicBezTo>
                  <a:cubicBezTo>
                    <a:pt x="1814" y="514"/>
                    <a:pt x="1837" y="482"/>
                    <a:pt x="1851" y="467"/>
                  </a:cubicBezTo>
                  <a:cubicBezTo>
                    <a:pt x="1865" y="452"/>
                    <a:pt x="1874" y="452"/>
                    <a:pt x="1878" y="443"/>
                  </a:cubicBezTo>
                  <a:cubicBezTo>
                    <a:pt x="1882" y="434"/>
                    <a:pt x="1882" y="413"/>
                    <a:pt x="1875" y="413"/>
                  </a:cubicBezTo>
                  <a:cubicBezTo>
                    <a:pt x="1868" y="413"/>
                    <a:pt x="1847" y="426"/>
                    <a:pt x="1833" y="443"/>
                  </a:cubicBezTo>
                  <a:cubicBezTo>
                    <a:pt x="1819" y="460"/>
                    <a:pt x="1804" y="495"/>
                    <a:pt x="1788" y="515"/>
                  </a:cubicBezTo>
                  <a:cubicBezTo>
                    <a:pt x="1772" y="535"/>
                    <a:pt x="1751" y="550"/>
                    <a:pt x="1734" y="566"/>
                  </a:cubicBezTo>
                  <a:cubicBezTo>
                    <a:pt x="1717" y="582"/>
                    <a:pt x="1704" y="595"/>
                    <a:pt x="1689" y="611"/>
                  </a:cubicBezTo>
                  <a:cubicBezTo>
                    <a:pt x="1674" y="627"/>
                    <a:pt x="1655" y="656"/>
                    <a:pt x="1641" y="665"/>
                  </a:cubicBezTo>
                  <a:cubicBezTo>
                    <a:pt x="1627" y="674"/>
                    <a:pt x="1609" y="674"/>
                    <a:pt x="1605" y="665"/>
                  </a:cubicBezTo>
                  <a:cubicBezTo>
                    <a:pt x="1601" y="656"/>
                    <a:pt x="1603" y="627"/>
                    <a:pt x="1617" y="608"/>
                  </a:cubicBezTo>
                  <a:cubicBezTo>
                    <a:pt x="1631" y="589"/>
                    <a:pt x="1672" y="560"/>
                    <a:pt x="1689" y="548"/>
                  </a:cubicBezTo>
                  <a:cubicBezTo>
                    <a:pt x="1706" y="536"/>
                    <a:pt x="1713" y="540"/>
                    <a:pt x="1722" y="533"/>
                  </a:cubicBezTo>
                  <a:cubicBezTo>
                    <a:pt x="1731" y="526"/>
                    <a:pt x="1752" y="507"/>
                    <a:pt x="1746" y="506"/>
                  </a:cubicBezTo>
                  <a:cubicBezTo>
                    <a:pt x="1740" y="505"/>
                    <a:pt x="1711" y="513"/>
                    <a:pt x="1686" y="530"/>
                  </a:cubicBezTo>
                  <a:cubicBezTo>
                    <a:pt x="1661" y="547"/>
                    <a:pt x="1617" y="587"/>
                    <a:pt x="1596" y="611"/>
                  </a:cubicBezTo>
                  <a:cubicBezTo>
                    <a:pt x="1575" y="635"/>
                    <a:pt x="1569" y="661"/>
                    <a:pt x="1560" y="674"/>
                  </a:cubicBezTo>
                  <a:cubicBezTo>
                    <a:pt x="1551" y="687"/>
                    <a:pt x="1549" y="694"/>
                    <a:pt x="1542" y="689"/>
                  </a:cubicBezTo>
                  <a:cubicBezTo>
                    <a:pt x="1535" y="684"/>
                    <a:pt x="1525" y="650"/>
                    <a:pt x="1518" y="641"/>
                  </a:cubicBezTo>
                  <a:cubicBezTo>
                    <a:pt x="1511" y="632"/>
                    <a:pt x="1496" y="639"/>
                    <a:pt x="1500" y="632"/>
                  </a:cubicBezTo>
                  <a:cubicBezTo>
                    <a:pt x="1504" y="625"/>
                    <a:pt x="1527" y="607"/>
                    <a:pt x="1542" y="596"/>
                  </a:cubicBezTo>
                  <a:cubicBezTo>
                    <a:pt x="1557" y="585"/>
                    <a:pt x="1571" y="574"/>
                    <a:pt x="1590" y="563"/>
                  </a:cubicBezTo>
                  <a:cubicBezTo>
                    <a:pt x="1609" y="552"/>
                    <a:pt x="1637" y="541"/>
                    <a:pt x="1656" y="527"/>
                  </a:cubicBezTo>
                  <a:cubicBezTo>
                    <a:pt x="1675" y="513"/>
                    <a:pt x="1692" y="489"/>
                    <a:pt x="1704" y="476"/>
                  </a:cubicBezTo>
                  <a:cubicBezTo>
                    <a:pt x="1716" y="463"/>
                    <a:pt x="1735" y="451"/>
                    <a:pt x="1728" y="452"/>
                  </a:cubicBezTo>
                  <a:cubicBezTo>
                    <a:pt x="1721" y="453"/>
                    <a:pt x="1673" y="473"/>
                    <a:pt x="1659" y="485"/>
                  </a:cubicBezTo>
                  <a:cubicBezTo>
                    <a:pt x="1645" y="497"/>
                    <a:pt x="1652" y="517"/>
                    <a:pt x="1641" y="524"/>
                  </a:cubicBezTo>
                  <a:cubicBezTo>
                    <a:pt x="1630" y="531"/>
                    <a:pt x="1608" y="518"/>
                    <a:pt x="1596" y="524"/>
                  </a:cubicBezTo>
                  <a:cubicBezTo>
                    <a:pt x="1584" y="530"/>
                    <a:pt x="1583" y="554"/>
                    <a:pt x="1572" y="560"/>
                  </a:cubicBezTo>
                  <a:cubicBezTo>
                    <a:pt x="1561" y="566"/>
                    <a:pt x="1541" y="553"/>
                    <a:pt x="1530" y="560"/>
                  </a:cubicBezTo>
                  <a:cubicBezTo>
                    <a:pt x="1519" y="567"/>
                    <a:pt x="1516" y="594"/>
                    <a:pt x="1506" y="605"/>
                  </a:cubicBezTo>
                  <a:cubicBezTo>
                    <a:pt x="1496" y="616"/>
                    <a:pt x="1481" y="611"/>
                    <a:pt x="1470" y="623"/>
                  </a:cubicBezTo>
                  <a:cubicBezTo>
                    <a:pt x="1459" y="635"/>
                    <a:pt x="1448" y="671"/>
                    <a:pt x="1437" y="677"/>
                  </a:cubicBezTo>
                  <a:cubicBezTo>
                    <a:pt x="1426" y="683"/>
                    <a:pt x="1406" y="671"/>
                    <a:pt x="1401" y="662"/>
                  </a:cubicBezTo>
                  <a:cubicBezTo>
                    <a:pt x="1396" y="653"/>
                    <a:pt x="1410" y="623"/>
                    <a:pt x="1404" y="623"/>
                  </a:cubicBezTo>
                  <a:cubicBezTo>
                    <a:pt x="1398" y="623"/>
                    <a:pt x="1384" y="656"/>
                    <a:pt x="1362" y="665"/>
                  </a:cubicBezTo>
                  <a:cubicBezTo>
                    <a:pt x="1340" y="674"/>
                    <a:pt x="1288" y="682"/>
                    <a:pt x="1272" y="680"/>
                  </a:cubicBezTo>
                  <a:cubicBezTo>
                    <a:pt x="1256" y="678"/>
                    <a:pt x="1268" y="660"/>
                    <a:pt x="1263" y="653"/>
                  </a:cubicBezTo>
                  <a:cubicBezTo>
                    <a:pt x="1258" y="646"/>
                    <a:pt x="1253" y="636"/>
                    <a:pt x="1242" y="638"/>
                  </a:cubicBezTo>
                  <a:cubicBezTo>
                    <a:pt x="1231" y="640"/>
                    <a:pt x="1224" y="654"/>
                    <a:pt x="1194" y="668"/>
                  </a:cubicBezTo>
                  <a:cubicBezTo>
                    <a:pt x="1164" y="682"/>
                    <a:pt x="1111" y="702"/>
                    <a:pt x="1059" y="722"/>
                  </a:cubicBezTo>
                  <a:cubicBezTo>
                    <a:pt x="1007" y="742"/>
                    <a:pt x="950" y="763"/>
                    <a:pt x="879" y="788"/>
                  </a:cubicBezTo>
                  <a:cubicBezTo>
                    <a:pt x="808" y="813"/>
                    <a:pt x="698" y="853"/>
                    <a:pt x="633" y="875"/>
                  </a:cubicBezTo>
                  <a:cubicBezTo>
                    <a:pt x="568" y="897"/>
                    <a:pt x="513" y="914"/>
                    <a:pt x="492" y="917"/>
                  </a:cubicBezTo>
                  <a:cubicBezTo>
                    <a:pt x="471" y="920"/>
                    <a:pt x="477" y="904"/>
                    <a:pt x="504" y="893"/>
                  </a:cubicBezTo>
                  <a:cubicBezTo>
                    <a:pt x="531" y="882"/>
                    <a:pt x="602" y="869"/>
                    <a:pt x="657" y="851"/>
                  </a:cubicBezTo>
                  <a:cubicBezTo>
                    <a:pt x="712" y="833"/>
                    <a:pt x="774" y="807"/>
                    <a:pt x="837" y="785"/>
                  </a:cubicBezTo>
                  <a:cubicBezTo>
                    <a:pt x="900" y="763"/>
                    <a:pt x="994" y="733"/>
                    <a:pt x="1035" y="716"/>
                  </a:cubicBezTo>
                  <a:cubicBezTo>
                    <a:pt x="1076" y="699"/>
                    <a:pt x="1079" y="690"/>
                    <a:pt x="1083" y="686"/>
                  </a:cubicBezTo>
                  <a:cubicBezTo>
                    <a:pt x="1087" y="682"/>
                    <a:pt x="1091" y="679"/>
                    <a:pt x="1062" y="689"/>
                  </a:cubicBezTo>
                  <a:cubicBezTo>
                    <a:pt x="1033" y="699"/>
                    <a:pt x="964" y="727"/>
                    <a:pt x="906" y="746"/>
                  </a:cubicBezTo>
                  <a:cubicBezTo>
                    <a:pt x="848" y="765"/>
                    <a:pt x="779" y="788"/>
                    <a:pt x="714" y="806"/>
                  </a:cubicBezTo>
                  <a:cubicBezTo>
                    <a:pt x="649" y="824"/>
                    <a:pt x="584" y="838"/>
                    <a:pt x="513" y="854"/>
                  </a:cubicBezTo>
                  <a:cubicBezTo>
                    <a:pt x="442" y="870"/>
                    <a:pt x="344" y="893"/>
                    <a:pt x="288" y="905"/>
                  </a:cubicBezTo>
                  <a:cubicBezTo>
                    <a:pt x="232" y="917"/>
                    <a:pt x="190" y="926"/>
                    <a:pt x="177" y="926"/>
                  </a:cubicBezTo>
                  <a:cubicBezTo>
                    <a:pt x="164" y="926"/>
                    <a:pt x="208" y="904"/>
                    <a:pt x="207" y="902"/>
                  </a:cubicBezTo>
                  <a:cubicBezTo>
                    <a:pt x="206" y="900"/>
                    <a:pt x="188" y="907"/>
                    <a:pt x="168" y="911"/>
                  </a:cubicBezTo>
                  <a:cubicBezTo>
                    <a:pt x="148" y="915"/>
                    <a:pt x="95" y="929"/>
                    <a:pt x="84" y="929"/>
                  </a:cubicBezTo>
                  <a:cubicBezTo>
                    <a:pt x="73" y="929"/>
                    <a:pt x="91" y="912"/>
                    <a:pt x="99" y="908"/>
                  </a:cubicBezTo>
                  <a:cubicBezTo>
                    <a:pt x="107" y="904"/>
                    <a:pt x="0" y="945"/>
                    <a:pt x="135" y="902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5127" name="Freeform 7"/>
            <p:cNvSpPr>
              <a:spLocks/>
            </p:cNvSpPr>
            <p:nvPr userDrawn="1"/>
          </p:nvSpPr>
          <p:spPr bwMode="white">
            <a:xfrm>
              <a:off x="2761" y="1582"/>
              <a:ext cx="1090" cy="944"/>
            </a:xfrm>
            <a:custGeom>
              <a:avLst/>
              <a:gdLst/>
              <a:ahLst/>
              <a:cxnLst>
                <a:cxn ang="0">
                  <a:pos x="262" y="29"/>
                </a:cxn>
                <a:cxn ang="0">
                  <a:pos x="310" y="5"/>
                </a:cxn>
                <a:cxn ang="0">
                  <a:pos x="415" y="80"/>
                </a:cxn>
                <a:cxn ang="0">
                  <a:pos x="415" y="164"/>
                </a:cxn>
                <a:cxn ang="0">
                  <a:pos x="439" y="239"/>
                </a:cxn>
                <a:cxn ang="0">
                  <a:pos x="532" y="266"/>
                </a:cxn>
                <a:cxn ang="0">
                  <a:pos x="544" y="338"/>
                </a:cxn>
                <a:cxn ang="0">
                  <a:pos x="646" y="431"/>
                </a:cxn>
                <a:cxn ang="0">
                  <a:pos x="982" y="641"/>
                </a:cxn>
                <a:cxn ang="0">
                  <a:pos x="1084" y="740"/>
                </a:cxn>
                <a:cxn ang="0">
                  <a:pos x="922" y="722"/>
                </a:cxn>
                <a:cxn ang="0">
                  <a:pos x="826" y="740"/>
                </a:cxn>
                <a:cxn ang="0">
                  <a:pos x="607" y="548"/>
                </a:cxn>
                <a:cxn ang="0">
                  <a:pos x="496" y="536"/>
                </a:cxn>
                <a:cxn ang="0">
                  <a:pos x="520" y="722"/>
                </a:cxn>
                <a:cxn ang="0">
                  <a:pos x="472" y="800"/>
                </a:cxn>
                <a:cxn ang="0">
                  <a:pos x="364" y="833"/>
                </a:cxn>
                <a:cxn ang="0">
                  <a:pos x="205" y="944"/>
                </a:cxn>
                <a:cxn ang="0">
                  <a:pos x="139" y="899"/>
                </a:cxn>
                <a:cxn ang="0">
                  <a:pos x="148" y="818"/>
                </a:cxn>
                <a:cxn ang="0">
                  <a:pos x="103" y="785"/>
                </a:cxn>
                <a:cxn ang="0">
                  <a:pos x="25" y="815"/>
                </a:cxn>
                <a:cxn ang="0">
                  <a:pos x="220" y="647"/>
                </a:cxn>
                <a:cxn ang="0">
                  <a:pos x="307" y="542"/>
                </a:cxn>
                <a:cxn ang="0">
                  <a:pos x="235" y="473"/>
                </a:cxn>
                <a:cxn ang="0">
                  <a:pos x="211" y="404"/>
                </a:cxn>
                <a:cxn ang="0">
                  <a:pos x="190" y="335"/>
                </a:cxn>
                <a:cxn ang="0">
                  <a:pos x="157" y="296"/>
                </a:cxn>
                <a:cxn ang="0">
                  <a:pos x="148" y="236"/>
                </a:cxn>
                <a:cxn ang="0">
                  <a:pos x="121" y="164"/>
                </a:cxn>
                <a:cxn ang="0">
                  <a:pos x="88" y="68"/>
                </a:cxn>
                <a:cxn ang="0">
                  <a:pos x="127" y="89"/>
                </a:cxn>
                <a:cxn ang="0">
                  <a:pos x="139" y="56"/>
                </a:cxn>
                <a:cxn ang="0">
                  <a:pos x="148" y="23"/>
                </a:cxn>
                <a:cxn ang="0">
                  <a:pos x="187" y="53"/>
                </a:cxn>
                <a:cxn ang="0">
                  <a:pos x="196" y="107"/>
                </a:cxn>
                <a:cxn ang="0">
                  <a:pos x="244" y="122"/>
                </a:cxn>
                <a:cxn ang="0">
                  <a:pos x="319" y="155"/>
                </a:cxn>
                <a:cxn ang="0">
                  <a:pos x="361" y="152"/>
                </a:cxn>
                <a:cxn ang="0">
                  <a:pos x="259" y="92"/>
                </a:cxn>
                <a:cxn ang="0">
                  <a:pos x="220" y="44"/>
                </a:cxn>
              </a:cxnLst>
              <a:rect l="0" t="0" r="r" b="b"/>
              <a:pathLst>
                <a:path w="1090" h="944">
                  <a:moveTo>
                    <a:pt x="220" y="44"/>
                  </a:moveTo>
                  <a:cubicBezTo>
                    <a:pt x="214" y="39"/>
                    <a:pt x="250" y="35"/>
                    <a:pt x="262" y="29"/>
                  </a:cubicBezTo>
                  <a:cubicBezTo>
                    <a:pt x="274" y="23"/>
                    <a:pt x="284" y="9"/>
                    <a:pt x="292" y="5"/>
                  </a:cubicBezTo>
                  <a:cubicBezTo>
                    <a:pt x="300" y="1"/>
                    <a:pt x="299" y="0"/>
                    <a:pt x="310" y="5"/>
                  </a:cubicBezTo>
                  <a:cubicBezTo>
                    <a:pt x="321" y="10"/>
                    <a:pt x="341" y="23"/>
                    <a:pt x="358" y="35"/>
                  </a:cubicBezTo>
                  <a:cubicBezTo>
                    <a:pt x="375" y="47"/>
                    <a:pt x="402" y="64"/>
                    <a:pt x="415" y="80"/>
                  </a:cubicBezTo>
                  <a:cubicBezTo>
                    <a:pt x="428" y="96"/>
                    <a:pt x="436" y="114"/>
                    <a:pt x="436" y="128"/>
                  </a:cubicBezTo>
                  <a:cubicBezTo>
                    <a:pt x="436" y="142"/>
                    <a:pt x="414" y="155"/>
                    <a:pt x="415" y="164"/>
                  </a:cubicBezTo>
                  <a:cubicBezTo>
                    <a:pt x="416" y="173"/>
                    <a:pt x="441" y="172"/>
                    <a:pt x="445" y="185"/>
                  </a:cubicBezTo>
                  <a:cubicBezTo>
                    <a:pt x="449" y="198"/>
                    <a:pt x="431" y="226"/>
                    <a:pt x="439" y="239"/>
                  </a:cubicBezTo>
                  <a:cubicBezTo>
                    <a:pt x="447" y="252"/>
                    <a:pt x="475" y="262"/>
                    <a:pt x="490" y="266"/>
                  </a:cubicBezTo>
                  <a:cubicBezTo>
                    <a:pt x="505" y="270"/>
                    <a:pt x="517" y="256"/>
                    <a:pt x="532" y="266"/>
                  </a:cubicBezTo>
                  <a:cubicBezTo>
                    <a:pt x="547" y="276"/>
                    <a:pt x="575" y="314"/>
                    <a:pt x="577" y="326"/>
                  </a:cubicBezTo>
                  <a:cubicBezTo>
                    <a:pt x="579" y="338"/>
                    <a:pt x="546" y="331"/>
                    <a:pt x="544" y="338"/>
                  </a:cubicBezTo>
                  <a:cubicBezTo>
                    <a:pt x="542" y="345"/>
                    <a:pt x="545" y="356"/>
                    <a:pt x="562" y="371"/>
                  </a:cubicBezTo>
                  <a:cubicBezTo>
                    <a:pt x="579" y="386"/>
                    <a:pt x="604" y="404"/>
                    <a:pt x="646" y="431"/>
                  </a:cubicBezTo>
                  <a:cubicBezTo>
                    <a:pt x="688" y="458"/>
                    <a:pt x="761" y="501"/>
                    <a:pt x="817" y="536"/>
                  </a:cubicBezTo>
                  <a:cubicBezTo>
                    <a:pt x="873" y="571"/>
                    <a:pt x="949" y="617"/>
                    <a:pt x="982" y="641"/>
                  </a:cubicBezTo>
                  <a:cubicBezTo>
                    <a:pt x="1015" y="665"/>
                    <a:pt x="995" y="664"/>
                    <a:pt x="1012" y="680"/>
                  </a:cubicBezTo>
                  <a:cubicBezTo>
                    <a:pt x="1029" y="696"/>
                    <a:pt x="1078" y="726"/>
                    <a:pt x="1084" y="740"/>
                  </a:cubicBezTo>
                  <a:cubicBezTo>
                    <a:pt x="1090" y="754"/>
                    <a:pt x="1078" y="767"/>
                    <a:pt x="1051" y="764"/>
                  </a:cubicBezTo>
                  <a:cubicBezTo>
                    <a:pt x="1024" y="761"/>
                    <a:pt x="950" y="724"/>
                    <a:pt x="922" y="722"/>
                  </a:cubicBezTo>
                  <a:cubicBezTo>
                    <a:pt x="894" y="720"/>
                    <a:pt x="896" y="746"/>
                    <a:pt x="880" y="749"/>
                  </a:cubicBezTo>
                  <a:cubicBezTo>
                    <a:pt x="864" y="752"/>
                    <a:pt x="858" y="758"/>
                    <a:pt x="826" y="740"/>
                  </a:cubicBezTo>
                  <a:cubicBezTo>
                    <a:pt x="794" y="722"/>
                    <a:pt x="725" y="673"/>
                    <a:pt x="688" y="641"/>
                  </a:cubicBezTo>
                  <a:cubicBezTo>
                    <a:pt x="651" y="609"/>
                    <a:pt x="630" y="570"/>
                    <a:pt x="607" y="548"/>
                  </a:cubicBezTo>
                  <a:cubicBezTo>
                    <a:pt x="584" y="526"/>
                    <a:pt x="565" y="508"/>
                    <a:pt x="547" y="506"/>
                  </a:cubicBezTo>
                  <a:cubicBezTo>
                    <a:pt x="529" y="504"/>
                    <a:pt x="510" y="515"/>
                    <a:pt x="496" y="536"/>
                  </a:cubicBezTo>
                  <a:cubicBezTo>
                    <a:pt x="482" y="557"/>
                    <a:pt x="459" y="601"/>
                    <a:pt x="463" y="632"/>
                  </a:cubicBezTo>
                  <a:cubicBezTo>
                    <a:pt x="467" y="663"/>
                    <a:pt x="514" y="695"/>
                    <a:pt x="520" y="722"/>
                  </a:cubicBezTo>
                  <a:cubicBezTo>
                    <a:pt x="526" y="749"/>
                    <a:pt x="510" y="784"/>
                    <a:pt x="502" y="797"/>
                  </a:cubicBezTo>
                  <a:cubicBezTo>
                    <a:pt x="494" y="810"/>
                    <a:pt x="480" y="802"/>
                    <a:pt x="472" y="800"/>
                  </a:cubicBezTo>
                  <a:cubicBezTo>
                    <a:pt x="464" y="798"/>
                    <a:pt x="469" y="780"/>
                    <a:pt x="451" y="785"/>
                  </a:cubicBezTo>
                  <a:cubicBezTo>
                    <a:pt x="433" y="790"/>
                    <a:pt x="393" y="814"/>
                    <a:pt x="364" y="833"/>
                  </a:cubicBezTo>
                  <a:cubicBezTo>
                    <a:pt x="335" y="852"/>
                    <a:pt x="303" y="881"/>
                    <a:pt x="277" y="899"/>
                  </a:cubicBezTo>
                  <a:cubicBezTo>
                    <a:pt x="251" y="917"/>
                    <a:pt x="222" y="944"/>
                    <a:pt x="205" y="944"/>
                  </a:cubicBezTo>
                  <a:cubicBezTo>
                    <a:pt x="188" y="944"/>
                    <a:pt x="183" y="906"/>
                    <a:pt x="172" y="899"/>
                  </a:cubicBezTo>
                  <a:cubicBezTo>
                    <a:pt x="161" y="892"/>
                    <a:pt x="150" y="901"/>
                    <a:pt x="139" y="899"/>
                  </a:cubicBezTo>
                  <a:cubicBezTo>
                    <a:pt x="128" y="897"/>
                    <a:pt x="102" y="897"/>
                    <a:pt x="103" y="884"/>
                  </a:cubicBezTo>
                  <a:cubicBezTo>
                    <a:pt x="104" y="871"/>
                    <a:pt x="133" y="839"/>
                    <a:pt x="148" y="818"/>
                  </a:cubicBezTo>
                  <a:cubicBezTo>
                    <a:pt x="163" y="797"/>
                    <a:pt x="203" y="760"/>
                    <a:pt x="196" y="755"/>
                  </a:cubicBezTo>
                  <a:cubicBezTo>
                    <a:pt x="189" y="750"/>
                    <a:pt x="133" y="768"/>
                    <a:pt x="103" y="785"/>
                  </a:cubicBezTo>
                  <a:cubicBezTo>
                    <a:pt x="73" y="802"/>
                    <a:pt x="26" y="852"/>
                    <a:pt x="13" y="857"/>
                  </a:cubicBezTo>
                  <a:cubicBezTo>
                    <a:pt x="0" y="862"/>
                    <a:pt x="5" y="836"/>
                    <a:pt x="25" y="815"/>
                  </a:cubicBezTo>
                  <a:cubicBezTo>
                    <a:pt x="45" y="794"/>
                    <a:pt x="97" y="756"/>
                    <a:pt x="130" y="728"/>
                  </a:cubicBezTo>
                  <a:cubicBezTo>
                    <a:pt x="163" y="700"/>
                    <a:pt x="199" y="671"/>
                    <a:pt x="220" y="647"/>
                  </a:cubicBezTo>
                  <a:cubicBezTo>
                    <a:pt x="241" y="623"/>
                    <a:pt x="245" y="602"/>
                    <a:pt x="259" y="584"/>
                  </a:cubicBezTo>
                  <a:cubicBezTo>
                    <a:pt x="273" y="566"/>
                    <a:pt x="301" y="556"/>
                    <a:pt x="307" y="542"/>
                  </a:cubicBezTo>
                  <a:cubicBezTo>
                    <a:pt x="313" y="528"/>
                    <a:pt x="310" y="511"/>
                    <a:pt x="298" y="500"/>
                  </a:cubicBezTo>
                  <a:cubicBezTo>
                    <a:pt x="286" y="489"/>
                    <a:pt x="240" y="485"/>
                    <a:pt x="235" y="473"/>
                  </a:cubicBezTo>
                  <a:cubicBezTo>
                    <a:pt x="230" y="461"/>
                    <a:pt x="272" y="436"/>
                    <a:pt x="268" y="425"/>
                  </a:cubicBezTo>
                  <a:cubicBezTo>
                    <a:pt x="264" y="414"/>
                    <a:pt x="218" y="414"/>
                    <a:pt x="211" y="404"/>
                  </a:cubicBezTo>
                  <a:cubicBezTo>
                    <a:pt x="204" y="394"/>
                    <a:pt x="229" y="376"/>
                    <a:pt x="226" y="365"/>
                  </a:cubicBezTo>
                  <a:cubicBezTo>
                    <a:pt x="223" y="354"/>
                    <a:pt x="196" y="343"/>
                    <a:pt x="190" y="335"/>
                  </a:cubicBezTo>
                  <a:cubicBezTo>
                    <a:pt x="184" y="327"/>
                    <a:pt x="192" y="320"/>
                    <a:pt x="187" y="314"/>
                  </a:cubicBezTo>
                  <a:cubicBezTo>
                    <a:pt x="182" y="308"/>
                    <a:pt x="167" y="304"/>
                    <a:pt x="157" y="296"/>
                  </a:cubicBezTo>
                  <a:cubicBezTo>
                    <a:pt x="147" y="288"/>
                    <a:pt x="129" y="276"/>
                    <a:pt x="127" y="266"/>
                  </a:cubicBezTo>
                  <a:cubicBezTo>
                    <a:pt x="125" y="256"/>
                    <a:pt x="144" y="246"/>
                    <a:pt x="148" y="236"/>
                  </a:cubicBezTo>
                  <a:cubicBezTo>
                    <a:pt x="152" y="226"/>
                    <a:pt x="155" y="218"/>
                    <a:pt x="151" y="206"/>
                  </a:cubicBezTo>
                  <a:cubicBezTo>
                    <a:pt x="147" y="194"/>
                    <a:pt x="134" y="178"/>
                    <a:pt x="121" y="164"/>
                  </a:cubicBezTo>
                  <a:cubicBezTo>
                    <a:pt x="108" y="150"/>
                    <a:pt x="78" y="141"/>
                    <a:pt x="73" y="125"/>
                  </a:cubicBezTo>
                  <a:cubicBezTo>
                    <a:pt x="68" y="109"/>
                    <a:pt x="78" y="68"/>
                    <a:pt x="88" y="68"/>
                  </a:cubicBezTo>
                  <a:cubicBezTo>
                    <a:pt x="98" y="68"/>
                    <a:pt x="130" y="125"/>
                    <a:pt x="136" y="128"/>
                  </a:cubicBezTo>
                  <a:cubicBezTo>
                    <a:pt x="142" y="131"/>
                    <a:pt x="132" y="100"/>
                    <a:pt x="127" y="89"/>
                  </a:cubicBezTo>
                  <a:cubicBezTo>
                    <a:pt x="122" y="78"/>
                    <a:pt x="101" y="67"/>
                    <a:pt x="103" y="62"/>
                  </a:cubicBezTo>
                  <a:cubicBezTo>
                    <a:pt x="105" y="57"/>
                    <a:pt x="135" y="61"/>
                    <a:pt x="139" y="56"/>
                  </a:cubicBezTo>
                  <a:cubicBezTo>
                    <a:pt x="143" y="51"/>
                    <a:pt x="126" y="37"/>
                    <a:pt x="127" y="32"/>
                  </a:cubicBezTo>
                  <a:cubicBezTo>
                    <a:pt x="128" y="27"/>
                    <a:pt x="142" y="20"/>
                    <a:pt x="148" y="23"/>
                  </a:cubicBezTo>
                  <a:cubicBezTo>
                    <a:pt x="154" y="26"/>
                    <a:pt x="157" y="45"/>
                    <a:pt x="163" y="50"/>
                  </a:cubicBezTo>
                  <a:cubicBezTo>
                    <a:pt x="169" y="55"/>
                    <a:pt x="186" y="42"/>
                    <a:pt x="187" y="53"/>
                  </a:cubicBezTo>
                  <a:cubicBezTo>
                    <a:pt x="188" y="64"/>
                    <a:pt x="171" y="110"/>
                    <a:pt x="172" y="119"/>
                  </a:cubicBezTo>
                  <a:cubicBezTo>
                    <a:pt x="173" y="128"/>
                    <a:pt x="190" y="112"/>
                    <a:pt x="196" y="107"/>
                  </a:cubicBezTo>
                  <a:cubicBezTo>
                    <a:pt x="202" y="102"/>
                    <a:pt x="203" y="86"/>
                    <a:pt x="211" y="89"/>
                  </a:cubicBezTo>
                  <a:cubicBezTo>
                    <a:pt x="219" y="92"/>
                    <a:pt x="237" y="112"/>
                    <a:pt x="244" y="122"/>
                  </a:cubicBezTo>
                  <a:cubicBezTo>
                    <a:pt x="251" y="132"/>
                    <a:pt x="244" y="144"/>
                    <a:pt x="256" y="149"/>
                  </a:cubicBezTo>
                  <a:cubicBezTo>
                    <a:pt x="268" y="154"/>
                    <a:pt x="307" y="148"/>
                    <a:pt x="319" y="155"/>
                  </a:cubicBezTo>
                  <a:cubicBezTo>
                    <a:pt x="331" y="162"/>
                    <a:pt x="318" y="192"/>
                    <a:pt x="325" y="191"/>
                  </a:cubicBezTo>
                  <a:cubicBezTo>
                    <a:pt x="332" y="190"/>
                    <a:pt x="362" y="160"/>
                    <a:pt x="361" y="152"/>
                  </a:cubicBezTo>
                  <a:cubicBezTo>
                    <a:pt x="360" y="144"/>
                    <a:pt x="336" y="153"/>
                    <a:pt x="319" y="143"/>
                  </a:cubicBezTo>
                  <a:cubicBezTo>
                    <a:pt x="302" y="133"/>
                    <a:pt x="262" y="105"/>
                    <a:pt x="259" y="92"/>
                  </a:cubicBezTo>
                  <a:cubicBezTo>
                    <a:pt x="256" y="79"/>
                    <a:pt x="304" y="69"/>
                    <a:pt x="298" y="62"/>
                  </a:cubicBezTo>
                  <a:cubicBezTo>
                    <a:pt x="292" y="55"/>
                    <a:pt x="226" y="49"/>
                    <a:pt x="220" y="4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5128" name="Freeform 8"/>
            <p:cNvSpPr>
              <a:spLocks/>
            </p:cNvSpPr>
            <p:nvPr userDrawn="1"/>
          </p:nvSpPr>
          <p:spPr bwMode="white">
            <a:xfrm>
              <a:off x="0" y="2659"/>
              <a:ext cx="5760" cy="1413"/>
            </a:xfrm>
            <a:custGeom>
              <a:avLst/>
              <a:gdLst/>
              <a:ahLst/>
              <a:cxnLst>
                <a:cxn ang="0">
                  <a:pos x="0" y="230"/>
                </a:cxn>
                <a:cxn ang="0">
                  <a:pos x="702" y="104"/>
                </a:cxn>
                <a:cxn ang="0">
                  <a:pos x="1144" y="0"/>
                </a:cxn>
                <a:cxn ang="0">
                  <a:pos x="1461" y="50"/>
                </a:cxn>
                <a:cxn ang="0">
                  <a:pos x="1720" y="75"/>
                </a:cxn>
                <a:cxn ang="0">
                  <a:pos x="2054" y="17"/>
                </a:cxn>
                <a:cxn ang="0">
                  <a:pos x="2296" y="84"/>
                </a:cxn>
                <a:cxn ang="0">
                  <a:pos x="3423" y="117"/>
                </a:cxn>
                <a:cxn ang="0">
                  <a:pos x="3823" y="25"/>
                </a:cxn>
                <a:cxn ang="0">
                  <a:pos x="3982" y="75"/>
                </a:cxn>
                <a:cxn ang="0">
                  <a:pos x="4082" y="117"/>
                </a:cxn>
                <a:cxn ang="0">
                  <a:pos x="4726" y="135"/>
                </a:cxn>
                <a:cxn ang="0">
                  <a:pos x="4979" y="112"/>
                </a:cxn>
                <a:cxn ang="0">
                  <a:pos x="5397" y="222"/>
                </a:cxn>
                <a:cxn ang="0">
                  <a:pos x="5760" y="206"/>
                </a:cxn>
                <a:cxn ang="0">
                  <a:pos x="5760" y="1224"/>
                </a:cxn>
                <a:cxn ang="0">
                  <a:pos x="0" y="1224"/>
                </a:cxn>
                <a:cxn ang="0">
                  <a:pos x="0" y="230"/>
                </a:cxn>
              </a:cxnLst>
              <a:rect l="0" t="0" r="r" b="b"/>
              <a:pathLst>
                <a:path w="5760" h="1224">
                  <a:moveTo>
                    <a:pt x="0" y="230"/>
                  </a:moveTo>
                  <a:lnTo>
                    <a:pt x="702" y="104"/>
                  </a:lnTo>
                  <a:lnTo>
                    <a:pt x="1144" y="0"/>
                  </a:lnTo>
                  <a:lnTo>
                    <a:pt x="1461" y="50"/>
                  </a:lnTo>
                  <a:lnTo>
                    <a:pt x="1720" y="75"/>
                  </a:lnTo>
                  <a:lnTo>
                    <a:pt x="2054" y="17"/>
                  </a:lnTo>
                  <a:cubicBezTo>
                    <a:pt x="2054" y="17"/>
                    <a:pt x="2068" y="67"/>
                    <a:pt x="2296" y="84"/>
                  </a:cubicBezTo>
                  <a:cubicBezTo>
                    <a:pt x="2579" y="384"/>
                    <a:pt x="3089" y="242"/>
                    <a:pt x="3423" y="117"/>
                  </a:cubicBezTo>
                  <a:cubicBezTo>
                    <a:pt x="3556" y="59"/>
                    <a:pt x="3656" y="33"/>
                    <a:pt x="3823" y="25"/>
                  </a:cubicBezTo>
                  <a:cubicBezTo>
                    <a:pt x="3917" y="13"/>
                    <a:pt x="3832" y="57"/>
                    <a:pt x="3982" y="75"/>
                  </a:cubicBezTo>
                  <a:cubicBezTo>
                    <a:pt x="4025" y="90"/>
                    <a:pt x="3958" y="107"/>
                    <a:pt x="4082" y="117"/>
                  </a:cubicBezTo>
                  <a:cubicBezTo>
                    <a:pt x="4206" y="127"/>
                    <a:pt x="4577" y="136"/>
                    <a:pt x="4726" y="135"/>
                  </a:cubicBezTo>
                  <a:lnTo>
                    <a:pt x="4979" y="112"/>
                  </a:lnTo>
                  <a:lnTo>
                    <a:pt x="5397" y="222"/>
                  </a:lnTo>
                  <a:lnTo>
                    <a:pt x="5760" y="206"/>
                  </a:lnTo>
                  <a:lnTo>
                    <a:pt x="5760" y="1224"/>
                  </a:lnTo>
                  <a:lnTo>
                    <a:pt x="0" y="1224"/>
                  </a:lnTo>
                  <a:lnTo>
                    <a:pt x="0" y="23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5129" name="Freeform 9"/>
            <p:cNvSpPr>
              <a:spLocks/>
            </p:cNvSpPr>
            <p:nvPr userDrawn="1"/>
          </p:nvSpPr>
          <p:spPr bwMode="white">
            <a:xfrm>
              <a:off x="0" y="3138"/>
              <a:ext cx="5760" cy="1186"/>
            </a:xfrm>
            <a:custGeom>
              <a:avLst/>
              <a:gdLst/>
              <a:ahLst/>
              <a:cxnLst>
                <a:cxn ang="0">
                  <a:pos x="0" y="1027"/>
                </a:cxn>
                <a:cxn ang="0">
                  <a:pos x="5760" y="1027"/>
                </a:cxn>
                <a:cxn ang="0">
                  <a:pos x="5760" y="409"/>
                </a:cxn>
                <a:cxn ang="0">
                  <a:pos x="4658" y="401"/>
                </a:cxn>
                <a:cxn ang="0">
                  <a:pos x="3948" y="309"/>
                </a:cxn>
                <a:cxn ang="0">
                  <a:pos x="2905" y="351"/>
                </a:cxn>
                <a:cxn ang="0">
                  <a:pos x="1419" y="175"/>
                </a:cxn>
                <a:cxn ang="0">
                  <a:pos x="659" y="84"/>
                </a:cxn>
                <a:cxn ang="0">
                  <a:pos x="0" y="0"/>
                </a:cxn>
                <a:cxn ang="0">
                  <a:pos x="0" y="1027"/>
                </a:cxn>
              </a:cxnLst>
              <a:rect l="0" t="0" r="r" b="b"/>
              <a:pathLst>
                <a:path w="5760" h="1027">
                  <a:moveTo>
                    <a:pt x="0" y="1027"/>
                  </a:moveTo>
                  <a:lnTo>
                    <a:pt x="5760" y="1027"/>
                  </a:lnTo>
                  <a:lnTo>
                    <a:pt x="5760" y="409"/>
                  </a:lnTo>
                  <a:cubicBezTo>
                    <a:pt x="5576" y="305"/>
                    <a:pt x="4960" y="418"/>
                    <a:pt x="4658" y="401"/>
                  </a:cubicBezTo>
                  <a:cubicBezTo>
                    <a:pt x="4356" y="384"/>
                    <a:pt x="4240" y="317"/>
                    <a:pt x="3948" y="309"/>
                  </a:cubicBezTo>
                  <a:cubicBezTo>
                    <a:pt x="3656" y="301"/>
                    <a:pt x="3326" y="373"/>
                    <a:pt x="2905" y="351"/>
                  </a:cubicBezTo>
                  <a:cubicBezTo>
                    <a:pt x="2404" y="342"/>
                    <a:pt x="1978" y="192"/>
                    <a:pt x="1419" y="175"/>
                  </a:cubicBezTo>
                  <a:cubicBezTo>
                    <a:pt x="1045" y="130"/>
                    <a:pt x="918" y="167"/>
                    <a:pt x="659" y="84"/>
                  </a:cubicBezTo>
                  <a:cubicBezTo>
                    <a:pt x="342" y="75"/>
                    <a:pt x="150" y="17"/>
                    <a:pt x="0" y="0"/>
                  </a:cubicBezTo>
                  <a:cubicBezTo>
                    <a:pt x="0" y="513"/>
                    <a:pt x="0" y="1027"/>
                    <a:pt x="0" y="102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l" defTabSz="914353">
                <a:defRPr/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</p:grpSp>
      <p:sp>
        <p:nvSpPr>
          <p:cNvPr id="26829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9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6829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rgbClr val="2E2E48"/>
                </a:solidFill>
                <a:latin typeface="Times New Roman" pitchFamily="18" charset="0"/>
              </a:defRPr>
            </a:lvl1pPr>
          </a:lstStyle>
          <a:p>
            <a:pPr algn="l" defTabSz="914353"/>
            <a:fld id="{35BE8906-B906-1E42-B6B3-3B492AEAC438}" type="datetime1">
              <a:rPr lang="ja-JP" altLang="en-US" smtClean="0"/>
              <a:pPr algn="l" defTabSz="914353"/>
              <a:t>2013/11/26</a:t>
            </a:fld>
            <a:endParaRPr lang="en-US" altLang="ja-JP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597650"/>
            <a:ext cx="2895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rgbClr val="2E2E48"/>
                </a:solidFill>
                <a:latin typeface="Times New Roman" pitchFamily="18" charset="0"/>
              </a:defRPr>
            </a:lvl1pPr>
          </a:lstStyle>
          <a:p>
            <a:pPr defTabSz="914353"/>
            <a:endParaRPr lang="en-US" altLang="ja-JP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2E2E48"/>
                </a:solidFill>
                <a:latin typeface="+mn-lt"/>
                <a:ea typeface="+mn-ea"/>
              </a:defRPr>
            </a:lvl1pPr>
          </a:lstStyle>
          <a:p>
            <a:pPr defTabSz="914353">
              <a:defRPr/>
            </a:pPr>
            <a:fld id="{95921473-4D42-409F-965E-03919659A7EF}" type="slidenum">
              <a:rPr lang="en-US" altLang="ja-JP" smtClean="0"/>
              <a:pPr defTabSz="914353"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969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  <p:sldLayoutId id="2147484013" r:id="rId12"/>
    <p:sldLayoutId id="2147484014" r:id="rId13"/>
    <p:sldLayoutId id="2147484015" r:id="rId14"/>
    <p:sldLayoutId id="2147484016" r:id="rId15"/>
    <p:sldLayoutId id="2147484017" r:id="rId16"/>
    <p:sldLayoutId id="2147484018" r:id="rId1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177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353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53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706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882" indent="-342882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12" indent="-285736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2942" indent="-2285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40000"/>
        <a:buFont typeface="Wingdings" pitchFamily="2" charset="2"/>
        <a:buChar char="u"/>
        <a:defRPr kumimoji="1" sz="2400">
          <a:solidFill>
            <a:schemeClr val="tx1"/>
          </a:solidFill>
          <a:latin typeface="+mn-lt"/>
          <a:ea typeface="+mn-ea"/>
        </a:defRPr>
      </a:lvl3pPr>
      <a:lvl4pPr marL="1600118" indent="-2285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</a:defRPr>
      </a:lvl4pPr>
      <a:lvl5pPr marL="2057295" indent="-228588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471" indent="-228588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648" indent="-228588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8825" indent="-228588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001" indent="-228588" algn="l" rtl="0" fontAlgn="base">
        <a:spcBef>
          <a:spcPct val="20000"/>
        </a:spcBef>
        <a:spcAft>
          <a:spcPct val="0"/>
        </a:spcAft>
        <a:buSzPct val="80000"/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35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GB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D2E13363-BD64-4E57-8381-7A991E5D53DE}" type="slidenum">
              <a:rPr lang="en-GB">
                <a:solidFill>
                  <a:srgbClr val="000000"/>
                </a:solidFill>
                <a:latin typeface="Times New Roman" pitchFamily="18" charset="0"/>
              </a:rPr>
              <a:pPr/>
              <a:t>‹#›</a:t>
            </a:fld>
            <a:endParaRPr lang="en-GB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31" name="Picture 7" descr="galseq_D_063"/>
          <p:cNvPicPr>
            <a:picLocks noChangeAspect="1" noChangeArrowheads="1"/>
          </p:cNvPicPr>
          <p:nvPr/>
        </p:nvPicPr>
        <p:blipFill>
          <a:blip r:embed="rId14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146541" y="57150"/>
            <a:ext cx="156004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55000"/>
              </a:lnSpc>
            </a:pPr>
            <a:r>
              <a:rPr lang="en-GB" sz="2000" dirty="0" smtClean="0">
                <a:solidFill>
                  <a:srgbClr val="CCCCFF"/>
                </a:solidFill>
                <a:latin typeface="Haettenschweiler" pitchFamily="34" charset="0"/>
              </a:rPr>
              <a:t>CERN REC and T2K</a:t>
            </a:r>
            <a:endParaRPr lang="en-GB" sz="2000" dirty="0">
              <a:solidFill>
                <a:srgbClr val="CCCCFF"/>
              </a:solidFill>
              <a:latin typeface="Haettenschweiler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7543800" y="6486525"/>
            <a:ext cx="1622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CCCCFF"/>
                </a:solidFill>
                <a:latin typeface="Haettenschweiler" pitchFamily="34" charset="0"/>
              </a:rPr>
              <a:t>Imperial College/RAL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7935913" y="6272213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CCCCFF"/>
                </a:solidFill>
                <a:latin typeface="Haettenschweiler" pitchFamily="34" charset="0"/>
              </a:rPr>
              <a:t>Dave Wark </a:t>
            </a:r>
          </a:p>
        </p:txBody>
      </p:sp>
    </p:spTree>
    <p:extLst>
      <p:ext uri="{BB962C8B-B14F-4D97-AF65-F5344CB8AC3E}">
        <p14:creationId xmlns:p14="http://schemas.microsoft.com/office/powerpoint/2010/main" val="46169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1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88913"/>
            <a:ext cx="8229600" cy="633412"/>
          </a:xfrm>
          <a:prstGeom prst="rect">
            <a:avLst/>
          </a:prstGeom>
          <a:solidFill>
            <a:srgbClr val="F3F7A7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21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9810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021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>
                <a:solidFill>
                  <a:srgbClr val="000000"/>
                </a:solidFill>
              </a:rPr>
              <a:t>July 29, 2002T2K Coll Meeting</a:t>
            </a:r>
          </a:p>
          <a:p>
            <a:r>
              <a:rPr lang="fr-FR">
                <a:solidFill>
                  <a:srgbClr val="000000"/>
                </a:solidFill>
              </a:rPr>
              <a:t>KEK Sept 29, 2007</a:t>
            </a:r>
          </a:p>
        </p:txBody>
      </p:sp>
      <p:sp>
        <p:nvSpPr>
          <p:cNvPr id="2021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>
                <a:solidFill>
                  <a:srgbClr val="000000"/>
                </a:solidFill>
              </a:rPr>
              <a:t>Marco Zito</a:t>
            </a:r>
          </a:p>
        </p:txBody>
      </p:sp>
      <p:sp>
        <p:nvSpPr>
          <p:cNvPr id="2021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6D8DB688-88B9-40D8-865D-783052789FF3}" type="slidenum">
              <a:rPr lang="fr-FR">
                <a:solidFill>
                  <a:srgbClr val="000000"/>
                </a:solidFill>
              </a:rPr>
              <a:pPr/>
              <a:t>‹#›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62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hesummerlad.com/wp-content/uploads/2011/10/kyoto-fushimi-inari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1862402"/>
            <a:ext cx="6301713" cy="3781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82603" y="260648"/>
            <a:ext cx="8087816" cy="1440160"/>
          </a:xfrm>
          <a:prstGeom prst="rect">
            <a:avLst/>
          </a:prstGeom>
          <a:solidFill>
            <a:srgbClr val="0000FF">
              <a:alpha val="50195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sz="4400" dirty="0" smtClean="0"/>
              <a:t>Water detectors?</a:t>
            </a:r>
            <a:endParaRPr lang="en-GB" sz="4400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267744" y="5783492"/>
            <a:ext cx="4629085" cy="1152128"/>
          </a:xfrm>
          <a:prstGeom prst="rect">
            <a:avLst/>
          </a:prstGeom>
          <a:solidFill>
            <a:srgbClr val="0000FF">
              <a:alpha val="50195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GB" sz="2400" dirty="0" smtClean="0"/>
              <a:t>Nobody ever called me divine, </a:t>
            </a:r>
          </a:p>
          <a:p>
            <a:pPr algn="l"/>
            <a:r>
              <a:rPr lang="en-GB" sz="2400" dirty="0" smtClean="0"/>
              <a:t>so I will stick to Hyper </a:t>
            </a:r>
            <a:r>
              <a:rPr lang="en-GB" sz="2400" dirty="0" err="1" smtClean="0"/>
              <a:t>Kamiokande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487435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595313"/>
            <a:ext cx="7543800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613" y="1681163"/>
            <a:ext cx="5438775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5940" y="6486347"/>
            <a:ext cx="560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Most HK slides stolen from Di </a:t>
            </a:r>
            <a:r>
              <a:rPr lang="en-GB" sz="1800" dirty="0" err="1" smtClean="0"/>
              <a:t>Lodovico’s</a:t>
            </a:r>
            <a:r>
              <a:rPr lang="en-GB" sz="1800" dirty="0" smtClean="0"/>
              <a:t> talk at NNN 13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883990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98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09625"/>
            <a:ext cx="7524750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11560" y="-27384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3200" dirty="0" smtClean="0"/>
              <a:t>Hyper </a:t>
            </a:r>
            <a:r>
              <a:rPr lang="en-GB" sz="3200" dirty="0" err="1" smtClean="0"/>
              <a:t>Kamiokande</a:t>
            </a:r>
            <a:r>
              <a:rPr lang="en-GB" sz="3200" dirty="0" smtClean="0"/>
              <a:t> </a:t>
            </a:r>
            <a:r>
              <a:rPr lang="en-GB" sz="3200" dirty="0" smtClean="0"/>
              <a:t>Appearance Spectra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578792"/>
            <a:ext cx="4680520" cy="461665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NB:  Normal Hierarchy Assumed!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36296" y="4725144"/>
            <a:ext cx="1728192" cy="646331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Difference from</a:t>
            </a:r>
          </a:p>
          <a:p>
            <a:r>
              <a:rPr lang="en-GB" sz="1800" dirty="0" smtClean="0">
                <a:latin typeface="Symbol" pitchFamily="18" charset="2"/>
              </a:rPr>
              <a:t>d</a:t>
            </a:r>
            <a:r>
              <a:rPr lang="en-GB" sz="1800" dirty="0" smtClean="0"/>
              <a:t> = 0.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1912" y="6237312"/>
            <a:ext cx="7480448" cy="461665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10 </a:t>
            </a:r>
            <a:r>
              <a:rPr lang="en-GB" sz="2400" dirty="0" err="1" smtClean="0"/>
              <a:t>yrs</a:t>
            </a:r>
            <a:r>
              <a:rPr lang="en-GB" sz="2400" dirty="0" smtClean="0"/>
              <a:t> </a:t>
            </a:r>
            <a:r>
              <a:rPr lang="en-GB" sz="2400" dirty="0" smtClean="0"/>
              <a:t>running </a:t>
            </a:r>
            <a:r>
              <a:rPr lang="en-GB" sz="2400" dirty="0" smtClean="0"/>
              <a:t>(3 </a:t>
            </a:r>
            <a:r>
              <a:rPr lang="en-GB" sz="2400" dirty="0" smtClean="0">
                <a:latin typeface="Symbol" pitchFamily="18" charset="2"/>
              </a:rPr>
              <a:t>n</a:t>
            </a:r>
            <a:r>
              <a:rPr lang="en-GB" sz="2400" dirty="0" smtClean="0"/>
              <a:t>, </a:t>
            </a:r>
            <a:r>
              <a:rPr lang="en-GB" sz="2400" dirty="0" smtClean="0"/>
              <a:t>7 </a:t>
            </a:r>
            <a:r>
              <a:rPr lang="en-GB" sz="2400" dirty="0" smtClean="0"/>
              <a:t>anti-</a:t>
            </a:r>
            <a:r>
              <a:rPr lang="en-GB" sz="2400" dirty="0" smtClean="0">
                <a:latin typeface="Symbol" pitchFamily="18" charset="2"/>
              </a:rPr>
              <a:t>n</a:t>
            </a:r>
            <a:r>
              <a:rPr lang="en-GB" sz="2400" dirty="0" smtClean="0"/>
              <a:t>) </a:t>
            </a:r>
            <a:r>
              <a:rPr lang="en-GB" sz="2400" dirty="0" smtClean="0"/>
              <a:t>@ 750 kW assumed</a:t>
            </a:r>
            <a:r>
              <a:rPr lang="en-GB" sz="24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68924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595313"/>
            <a:ext cx="7553325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019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609600"/>
            <a:ext cx="75438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56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600075"/>
            <a:ext cx="7515225" cy="565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874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771525"/>
            <a:ext cx="6762750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347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1560" y="-243408"/>
            <a:ext cx="7772400" cy="1143000"/>
          </a:xfrm>
        </p:spPr>
        <p:txBody>
          <a:bodyPr/>
          <a:lstStyle/>
          <a:p>
            <a:r>
              <a:rPr lang="en-GB" sz="3200" dirty="0" smtClean="0"/>
              <a:t>European Involvement in HK</a:t>
            </a:r>
            <a:endParaRPr lang="en-GB" sz="3200" dirty="0"/>
          </a:p>
        </p:txBody>
      </p:sp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369871" y="620688"/>
            <a:ext cx="8640960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66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FF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66FF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66FF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9pPr>
          </a:lstStyle>
          <a:p>
            <a:pPr eaLnBrk="1" hangingPunct="1"/>
            <a:r>
              <a:rPr lang="en-GB" sz="2400" kern="0" dirty="0" smtClean="0"/>
              <a:t>An </a:t>
            </a:r>
            <a:r>
              <a:rPr lang="en-GB" sz="2400" kern="0" dirty="0" err="1" smtClean="0"/>
              <a:t>ongoing</a:t>
            </a:r>
            <a:r>
              <a:rPr lang="en-GB" sz="2400" kern="0" dirty="0" smtClean="0"/>
              <a:t> </a:t>
            </a:r>
            <a:r>
              <a:rPr lang="en-GB" sz="2400" kern="0" dirty="0" err="1" smtClean="0"/>
              <a:t>involvment</a:t>
            </a:r>
            <a:r>
              <a:rPr lang="en-GB" sz="2400" kern="0" dirty="0" smtClean="0"/>
              <a:t> in HK will be a natural outgrowth of the large European involvement in T2K, and is warmly welcomed by our Japanese collaborators.</a:t>
            </a:r>
          </a:p>
          <a:p>
            <a:pPr eaLnBrk="1" hangingPunct="1"/>
            <a:r>
              <a:rPr lang="en-GB" sz="2400" kern="0" dirty="0" smtClean="0"/>
              <a:t>Europeans are being involved in Hyper </a:t>
            </a:r>
            <a:r>
              <a:rPr lang="en-GB" sz="2400" kern="0" dirty="0" err="1" smtClean="0"/>
              <a:t>Kamiokande</a:t>
            </a:r>
            <a:r>
              <a:rPr lang="en-GB" sz="2400" kern="0" dirty="0" smtClean="0"/>
              <a:t> from the start, meaning that the separation between T2K and Super </a:t>
            </a:r>
            <a:r>
              <a:rPr lang="en-GB" sz="2400" kern="0" dirty="0" err="1" smtClean="0"/>
              <a:t>Kamiokande</a:t>
            </a:r>
            <a:r>
              <a:rPr lang="en-GB" sz="2400" kern="0" dirty="0" smtClean="0"/>
              <a:t> will not happen in the new project.</a:t>
            </a:r>
          </a:p>
          <a:p>
            <a:pPr eaLnBrk="1" hangingPunct="1"/>
            <a:r>
              <a:rPr lang="en-GB" sz="2400" kern="0" dirty="0" smtClean="0"/>
              <a:t>We are still exploring many different possibilities for our involvement, mostly centred on the near detectors(s).  We are likely to build at least one, and perhaps 3, new ones. </a:t>
            </a:r>
          </a:p>
          <a:p>
            <a:pPr eaLnBrk="1" hangingPunct="1"/>
            <a:r>
              <a:rPr lang="en-GB" sz="2400" kern="0" dirty="0" smtClean="0"/>
              <a:t>A meeting is scheduled at Queen Mary in London on Dec. 18</a:t>
            </a:r>
            <a:r>
              <a:rPr lang="en-GB" sz="2400" kern="0" baseline="30000" dirty="0" smtClean="0"/>
              <a:t>th</a:t>
            </a:r>
            <a:r>
              <a:rPr lang="en-GB" sz="2400" kern="0" dirty="0" smtClean="0"/>
              <a:t> to begin planning coordinated European involvement, and ~30 people have signed up so far (that is similar to the number that showed up at the first Euro-</a:t>
            </a:r>
            <a:r>
              <a:rPr lang="en-GB" sz="2400" kern="0" dirty="0" err="1" smtClean="0"/>
              <a:t>JHFnu</a:t>
            </a:r>
            <a:r>
              <a:rPr lang="en-GB" sz="2400" kern="0" dirty="0" smtClean="0"/>
              <a:t> meeting at CERN, which grew into the ~250 on T2K).  </a:t>
            </a:r>
          </a:p>
          <a:p>
            <a:pPr eaLnBrk="1" hangingPunct="1"/>
            <a:r>
              <a:rPr lang="en-GB" sz="2400" kern="0" dirty="0" smtClean="0"/>
              <a:t>I think significant European involvement in HK is certain (assuming it is built, of course!).  </a:t>
            </a:r>
          </a:p>
        </p:txBody>
      </p:sp>
    </p:spTree>
    <p:extLst>
      <p:ext uri="{BB962C8B-B14F-4D97-AF65-F5344CB8AC3E}">
        <p14:creationId xmlns:p14="http://schemas.microsoft.com/office/powerpoint/2010/main" val="324710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1560" y="-243408"/>
            <a:ext cx="7772400" cy="1143000"/>
          </a:xfrm>
        </p:spPr>
        <p:txBody>
          <a:bodyPr/>
          <a:lstStyle/>
          <a:p>
            <a:r>
              <a:rPr lang="en-GB" sz="3200" dirty="0" smtClean="0"/>
              <a:t>CERN Involvement in HK?</a:t>
            </a:r>
            <a:endParaRPr lang="en-GB" sz="3200" dirty="0"/>
          </a:p>
        </p:txBody>
      </p:sp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179512" y="548680"/>
            <a:ext cx="8964487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66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FF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66FF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66FF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9pPr>
          </a:lstStyle>
          <a:p>
            <a:pPr eaLnBrk="1" hangingPunct="1"/>
            <a:r>
              <a:rPr lang="en-GB" sz="2400" kern="0" dirty="0" smtClean="0"/>
              <a:t>European collaborators in Hyp</a:t>
            </a:r>
            <a:r>
              <a:rPr lang="en-GB" sz="2400" kern="0" dirty="0" smtClean="0"/>
              <a:t>er </a:t>
            </a:r>
            <a:r>
              <a:rPr lang="en-GB" sz="2400" kern="0" dirty="0" err="1" smtClean="0"/>
              <a:t>Kamiokande</a:t>
            </a:r>
            <a:r>
              <a:rPr lang="en-GB" sz="2400" kern="0" dirty="0" smtClean="0"/>
              <a:t> will no doubt wish to request help from CERN on many different things, however I don’t currently know of anything on the scale of the UA1/NOMAD magnet</a:t>
            </a:r>
            <a:r>
              <a:rPr lang="en-GB" sz="2400" kern="0" dirty="0" smtClean="0"/>
              <a:t>.</a:t>
            </a:r>
          </a:p>
          <a:p>
            <a:pPr eaLnBrk="1" hangingPunct="1"/>
            <a:r>
              <a:rPr lang="en-GB" sz="2400" kern="0" dirty="0" smtClean="0"/>
              <a:t>The most critical thing, in my view, will be NA61 – which will be critical as we move into systematics limited experiments.</a:t>
            </a:r>
          </a:p>
          <a:p>
            <a:pPr eaLnBrk="1" hangingPunct="1"/>
            <a:r>
              <a:rPr lang="en-GB" sz="2400" kern="0" dirty="0" smtClean="0"/>
              <a:t>CERN should think carefully about how it can support NA61 or its successors on the time scale of decades.</a:t>
            </a:r>
          </a:p>
          <a:p>
            <a:pPr eaLnBrk="1" hangingPunct="1"/>
            <a:r>
              <a:rPr lang="en-GB" sz="2400" kern="0" dirty="0" smtClean="0"/>
              <a:t>A precision measurement of electron (anti-)neutrino cross sections would be extremely useful in establishing the reality of any effect. </a:t>
            </a:r>
            <a:endParaRPr lang="en-GB" sz="2400" kern="0" dirty="0" smtClean="0"/>
          </a:p>
          <a:p>
            <a:pPr eaLnBrk="1" hangingPunct="1"/>
            <a:r>
              <a:rPr lang="en-GB" sz="2400" kern="0" dirty="0" smtClean="0"/>
              <a:t>The UK and the US were heavily involved in the neutrino </a:t>
            </a:r>
            <a:r>
              <a:rPr lang="en-GB" sz="2400" kern="0" dirty="0" err="1" smtClean="0"/>
              <a:t>beamline</a:t>
            </a:r>
            <a:r>
              <a:rPr lang="en-GB" sz="2400" kern="0" dirty="0" smtClean="0"/>
              <a:t> for T2K.  CERN involvement in upgrades to the entire accelerator complex could well be extremely useful. </a:t>
            </a:r>
          </a:p>
          <a:p>
            <a:pPr eaLnBrk="1" hangingPunct="1"/>
            <a:r>
              <a:rPr lang="en-GB" sz="2400" kern="0" dirty="0" smtClean="0"/>
              <a:t>We are speculating about a beam at the 2</a:t>
            </a:r>
            <a:r>
              <a:rPr lang="en-GB" sz="2400" kern="0" baseline="30000" dirty="0" smtClean="0"/>
              <a:t>nd</a:t>
            </a:r>
            <a:r>
              <a:rPr lang="en-GB" sz="2400" kern="0" dirty="0" smtClean="0"/>
              <a:t> maximum…</a:t>
            </a:r>
          </a:p>
          <a:p>
            <a:pPr eaLnBrk="1" hangingPunct="1"/>
            <a:r>
              <a:rPr lang="en-GB" sz="2400" kern="0" dirty="0" smtClean="0"/>
              <a:t>Does all this compete with other </a:t>
            </a:r>
            <a:r>
              <a:rPr lang="en-GB" sz="2400" kern="0" dirty="0" err="1" smtClean="0"/>
              <a:t>LBNx’s</a:t>
            </a:r>
            <a:r>
              <a:rPr lang="en-GB" sz="2400" kern="0" dirty="0" smtClean="0"/>
              <a:t>?  No.</a:t>
            </a:r>
            <a:endParaRPr lang="en-GB" sz="2400" kern="0" dirty="0" smtClean="0"/>
          </a:p>
          <a:p>
            <a:pPr eaLnBrk="1" hangingPunct="1"/>
            <a:endParaRPr lang="en-GB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61975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1560" y="-162272"/>
            <a:ext cx="7772400" cy="1143000"/>
          </a:xfrm>
        </p:spPr>
        <p:txBody>
          <a:bodyPr/>
          <a:lstStyle/>
          <a:p>
            <a:r>
              <a:rPr lang="en-GB" sz="3200" dirty="0" smtClean="0"/>
              <a:t>Why </a:t>
            </a:r>
            <a:r>
              <a:rPr lang="en-GB" sz="3200" dirty="0" smtClean="0"/>
              <a:t>do we need </a:t>
            </a:r>
            <a:r>
              <a:rPr lang="en-GB" sz="3200" dirty="0" smtClean="0"/>
              <a:t>multiple experiments</a:t>
            </a:r>
            <a:r>
              <a:rPr lang="en-GB" sz="3200" dirty="0" smtClean="0"/>
              <a:t>?</a:t>
            </a:r>
            <a:endParaRPr lang="en-GB" sz="3200" dirty="0"/>
          </a:p>
        </p:txBody>
      </p:sp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369871" y="719038"/>
            <a:ext cx="8640960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66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FF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66FF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66FF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9pPr>
          </a:lstStyle>
          <a:p>
            <a:pPr eaLnBrk="1" hangingPunct="1"/>
            <a:r>
              <a:rPr lang="en-GB" sz="2400" kern="0" dirty="0" smtClean="0"/>
              <a:t>The history </a:t>
            </a:r>
            <a:r>
              <a:rPr lang="en-GB" sz="2400" kern="0" dirty="0" smtClean="0"/>
              <a:t>of our field is littered with wrong results – my first exposure to </a:t>
            </a:r>
            <a:r>
              <a:rPr lang="en-GB" sz="2400" kern="0" dirty="0" smtClean="0">
                <a:latin typeface="Symbol" panose="05050102010706020507" pitchFamily="18" charset="2"/>
              </a:rPr>
              <a:t>n</a:t>
            </a:r>
            <a:r>
              <a:rPr lang="en-GB" sz="2400" kern="0" dirty="0" smtClean="0"/>
              <a:t> physics was </a:t>
            </a:r>
            <a:r>
              <a:rPr lang="en-GB" sz="2400" kern="0" dirty="0" err="1" smtClean="0"/>
              <a:t>Reines</a:t>
            </a:r>
            <a:r>
              <a:rPr lang="en-GB" sz="2400" kern="0" dirty="0" smtClean="0"/>
              <a:t> et al.  “discovering” neutrino </a:t>
            </a:r>
            <a:r>
              <a:rPr lang="en-GB" sz="2400" kern="0" dirty="0" smtClean="0"/>
              <a:t>oscillations in the mid-70’s, </a:t>
            </a:r>
            <a:r>
              <a:rPr lang="en-GB" sz="2400" kern="0" dirty="0" smtClean="0"/>
              <a:t>as did </a:t>
            </a:r>
            <a:r>
              <a:rPr lang="en-GB" sz="2400" kern="0" dirty="0" err="1" smtClean="0"/>
              <a:t>Bugey</a:t>
            </a:r>
            <a:r>
              <a:rPr lang="en-GB" sz="2400" kern="0" dirty="0" smtClean="0"/>
              <a:t>, and about a dozen other experiments, and there was </a:t>
            </a:r>
            <a:r>
              <a:rPr lang="en-GB" sz="2400" kern="0" dirty="0" err="1" smtClean="0"/>
              <a:t>Lubimov’s</a:t>
            </a:r>
            <a:r>
              <a:rPr lang="en-GB" sz="2400" kern="0" dirty="0" smtClean="0"/>
              <a:t> </a:t>
            </a:r>
            <a:r>
              <a:rPr lang="en-GB" sz="2400" kern="0" dirty="0" smtClean="0">
                <a:latin typeface="Symbol" panose="05050102010706020507" pitchFamily="18" charset="2"/>
              </a:rPr>
              <a:t>n</a:t>
            </a:r>
            <a:r>
              <a:rPr lang="en-GB" sz="2400" kern="0" dirty="0" smtClean="0"/>
              <a:t> mass and the 17 </a:t>
            </a:r>
            <a:r>
              <a:rPr lang="en-GB" sz="2400" kern="0" dirty="0" err="1" smtClean="0"/>
              <a:t>keV</a:t>
            </a:r>
            <a:r>
              <a:rPr lang="en-GB" sz="2400" kern="0" dirty="0" smtClean="0"/>
              <a:t> neutrino and </a:t>
            </a:r>
            <a:r>
              <a:rPr lang="en-GB" sz="2400" kern="0" dirty="0" smtClean="0"/>
              <a:t>many, many </a:t>
            </a:r>
            <a:r>
              <a:rPr lang="en-GB" sz="2400" kern="0" dirty="0" smtClean="0"/>
              <a:t>others </a:t>
            </a:r>
            <a:r>
              <a:rPr lang="en-GB" sz="2400" kern="0" dirty="0" smtClean="0"/>
              <a:t>– superluminal neutrinos come from a proud tradition of </a:t>
            </a:r>
            <a:r>
              <a:rPr lang="en-GB" sz="2400" kern="0" dirty="0" smtClean="0">
                <a:latin typeface="Symbol" panose="05050102010706020507" pitchFamily="18" charset="2"/>
              </a:rPr>
              <a:t>n</a:t>
            </a:r>
            <a:r>
              <a:rPr lang="en-GB" sz="2400" kern="0" dirty="0" smtClean="0"/>
              <a:t> anomalies.  </a:t>
            </a:r>
          </a:p>
          <a:p>
            <a:pPr eaLnBrk="1" hangingPunct="1"/>
            <a:r>
              <a:rPr lang="en-GB" sz="2400" kern="0" dirty="0"/>
              <a:t> </a:t>
            </a:r>
            <a:r>
              <a:rPr lang="en-GB" sz="2400" kern="0" dirty="0" smtClean="0">
                <a:latin typeface="Symbol" panose="05050102010706020507" pitchFamily="18" charset="2"/>
              </a:rPr>
              <a:t>n</a:t>
            </a:r>
            <a:r>
              <a:rPr lang="en-GB" sz="2400" kern="0" dirty="0" smtClean="0"/>
              <a:t> experiments are hard – so why do we believe the current </a:t>
            </a:r>
            <a:r>
              <a:rPr lang="en-GB" sz="2400" kern="0" dirty="0" smtClean="0"/>
              <a:t>measurements of 3</a:t>
            </a:r>
            <a:r>
              <a:rPr lang="en-GB" sz="2400" kern="0" dirty="0" smtClean="0">
                <a:latin typeface="Symbol" panose="05050102010706020507" pitchFamily="18" charset="2"/>
              </a:rPr>
              <a:t>n</a:t>
            </a:r>
            <a:r>
              <a:rPr lang="en-GB" sz="2400" kern="0" dirty="0" smtClean="0"/>
              <a:t> oscillations</a:t>
            </a:r>
            <a:r>
              <a:rPr lang="en-GB" sz="2400" kern="0" dirty="0" smtClean="0"/>
              <a:t>?</a:t>
            </a:r>
            <a:endParaRPr lang="en-GB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160810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0" y="0"/>
            <a:ext cx="9144000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4016" y="87015"/>
            <a:ext cx="4427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1407B9"/>
                </a:solidFill>
                <a:latin typeface="+mn-lt"/>
              </a:rPr>
              <a:t>How do we know </a:t>
            </a:r>
            <a:r>
              <a:rPr lang="en-GB" sz="2400" dirty="0" smtClean="0">
                <a:solidFill>
                  <a:srgbClr val="1407B9"/>
                </a:solidFill>
                <a:latin typeface="Symbol" pitchFamily="18" charset="2"/>
              </a:rPr>
              <a:t>q</a:t>
            </a:r>
            <a:r>
              <a:rPr lang="en-GB" sz="2400" baseline="-25000" dirty="0" smtClean="0">
                <a:solidFill>
                  <a:srgbClr val="1407B9"/>
                </a:solidFill>
              </a:rPr>
              <a:t>12, </a:t>
            </a:r>
            <a:r>
              <a:rPr lang="en-GB" sz="2400" dirty="0" smtClean="0">
                <a:solidFill>
                  <a:srgbClr val="1407B9"/>
                </a:solidFill>
                <a:latin typeface="Symbol" panose="05050102010706020507" pitchFamily="18" charset="2"/>
              </a:rPr>
              <a:t>D</a:t>
            </a:r>
            <a:r>
              <a:rPr lang="en-GB" sz="2400" dirty="0" smtClean="0">
                <a:solidFill>
                  <a:srgbClr val="1407B9"/>
                </a:solidFill>
              </a:rPr>
              <a:t>m</a:t>
            </a:r>
            <a:r>
              <a:rPr lang="en-GB" sz="2400" baseline="-25000" dirty="0" smtClean="0">
                <a:solidFill>
                  <a:srgbClr val="1407B9"/>
                </a:solidFill>
              </a:rPr>
              <a:t>12</a:t>
            </a:r>
            <a:r>
              <a:rPr lang="en-GB" sz="2400" dirty="0" smtClean="0">
                <a:solidFill>
                  <a:srgbClr val="1407B9"/>
                </a:solidFill>
              </a:rPr>
              <a:t>? </a:t>
            </a:r>
            <a:endParaRPr lang="en-GB" sz="2400" dirty="0">
              <a:solidFill>
                <a:srgbClr val="1407B9"/>
              </a:solidFill>
            </a:endParaRPr>
          </a:p>
        </p:txBody>
      </p:sp>
      <p:pic>
        <p:nvPicPr>
          <p:cNvPr id="784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694792"/>
            <a:ext cx="4698732" cy="317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4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7275" y="3933056"/>
            <a:ext cx="319709" cy="297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6876256" y="4275775"/>
            <a:ext cx="1433790" cy="834387"/>
            <a:chOff x="6876256" y="4275775"/>
            <a:chExt cx="1433790" cy="834387"/>
          </a:xfrm>
        </p:grpSpPr>
        <p:sp>
          <p:nvSpPr>
            <p:cNvPr id="16" name="TextBox 15"/>
            <p:cNvSpPr txBox="1"/>
            <p:nvPr/>
          </p:nvSpPr>
          <p:spPr>
            <a:xfrm>
              <a:off x="6876256" y="4275775"/>
              <a:ext cx="1433790" cy="400110"/>
            </a:xfrm>
            <a:prstGeom prst="rect">
              <a:avLst/>
            </a:prstGeom>
            <a:solidFill>
              <a:schemeClr val="accent6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MSW effect</a:t>
              </a:r>
              <a:endParaRPr lang="en-GB" sz="2000" dirty="0"/>
            </a:p>
          </p:txBody>
        </p:sp>
        <p:cxnSp>
          <p:nvCxnSpPr>
            <p:cNvPr id="3" name="Straight Arrow Connector 2"/>
            <p:cNvCxnSpPr/>
            <p:nvPr/>
          </p:nvCxnSpPr>
          <p:spPr bwMode="auto">
            <a:xfrm>
              <a:off x="7236296" y="4675885"/>
              <a:ext cx="0" cy="434277"/>
            </a:xfrm>
            <a:prstGeom prst="straightConnector1">
              <a:avLst/>
            </a:prstGeom>
            <a:solidFill>
              <a:srgbClr val="FFFFFF"/>
            </a:solidFill>
            <a:ln w="44450" cap="flat" cmpd="sng" algn="ctr">
              <a:solidFill>
                <a:srgbClr val="1407B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1394"/>
            <a:ext cx="4118952" cy="325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24979"/>
            <a:ext cx="3960440" cy="27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42" y="701146"/>
            <a:ext cx="255709" cy="3429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827584" y="715143"/>
            <a:ext cx="2442528" cy="369332"/>
          </a:xfrm>
          <a:prstGeom prst="rect">
            <a:avLst/>
          </a:prstGeom>
          <a:solidFill>
            <a:srgbClr val="1407B9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SNO LETA and 3-Phase</a:t>
            </a:r>
            <a:endParaRPr lang="en-GB" sz="1800" dirty="0"/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08073"/>
            <a:ext cx="3528392" cy="298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874316" y="6558754"/>
            <a:ext cx="2416046" cy="369332"/>
          </a:xfrm>
          <a:prstGeom prst="rect">
            <a:avLst/>
          </a:prstGeom>
          <a:solidFill>
            <a:srgbClr val="1407B9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Super </a:t>
            </a:r>
            <a:r>
              <a:rPr lang="en-GB" sz="1800" dirty="0" err="1" smtClean="0"/>
              <a:t>Kamiokande</a:t>
            </a:r>
            <a:r>
              <a:rPr lang="en-GB" sz="1800" dirty="0" smtClean="0"/>
              <a:t> D/N</a:t>
            </a:r>
            <a:endParaRPr lang="en-GB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6084168" y="740313"/>
            <a:ext cx="1274709" cy="369332"/>
          </a:xfrm>
          <a:prstGeom prst="rect">
            <a:avLst/>
          </a:prstGeom>
          <a:solidFill>
            <a:srgbClr val="1407B9"/>
          </a:solidFill>
        </p:spPr>
        <p:txBody>
          <a:bodyPr wrap="none" rtlCol="0">
            <a:spAutoFit/>
          </a:bodyPr>
          <a:lstStyle/>
          <a:p>
            <a:r>
              <a:rPr lang="en-GB" sz="1800" dirty="0" err="1" smtClean="0"/>
              <a:t>KamLAND</a:t>
            </a:r>
            <a:endParaRPr lang="en-GB" sz="1800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-1031906" y="5196504"/>
            <a:ext cx="2742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Raaf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, this conference.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7293586" y="1757409"/>
            <a:ext cx="3087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chemeClr val="bg1">
                    <a:lumMod val="65000"/>
                  </a:schemeClr>
                </a:solidFill>
              </a:rPr>
              <a:t>Ishidoshiro</a:t>
            </a:r>
            <a:r>
              <a:rPr lang="en-GB" sz="2000" dirty="0" smtClean="0">
                <a:solidFill>
                  <a:schemeClr val="bg1">
                    <a:lumMod val="65000"/>
                  </a:schemeClr>
                </a:solidFill>
              </a:rPr>
              <a:t>, this conference.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53434" y="2420888"/>
            <a:ext cx="4392488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Clearly seen with reactor </a:t>
            </a:r>
            <a:r>
              <a:rPr lang="en-GB" dirty="0">
                <a:latin typeface="Symbol" panose="05050102010706020507" pitchFamily="18" charset="2"/>
              </a:rPr>
              <a:t>n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067944" y="5441184"/>
            <a:ext cx="4392488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Clearly seen with solar </a:t>
            </a:r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93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4692" name="Picture 4" descr="&quot;kyoto&quot;">
            <a:hlinkClick r:id="rId3" tooltip="kyoto-fushimi-inari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12576" y="0"/>
            <a:ext cx="10546542" cy="7013452"/>
          </a:xfrm>
          <a:prstGeom prst="rect">
            <a:avLst/>
          </a:prstGeom>
          <a:noFill/>
        </p:spPr>
      </p:pic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362412" y="260648"/>
            <a:ext cx="8087816" cy="1440160"/>
          </a:xfrm>
          <a:prstGeom prst="rect">
            <a:avLst/>
          </a:prstGeom>
          <a:solidFill>
            <a:srgbClr val="0000FF">
              <a:alpha val="50195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sz="4400" dirty="0" smtClean="0"/>
              <a:t>Hyper-</a:t>
            </a:r>
            <a:r>
              <a:rPr lang="en-GB" sz="4400" dirty="0" err="1" smtClean="0"/>
              <a:t>Kamiokande</a:t>
            </a:r>
            <a:r>
              <a:rPr lang="en-GB" sz="4400" dirty="0" smtClean="0"/>
              <a:t> and Europe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2412822" y="4653136"/>
            <a:ext cx="4368505" cy="1077218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 dirty="0"/>
              <a:t>Dave Wark</a:t>
            </a:r>
          </a:p>
          <a:p>
            <a:r>
              <a:rPr lang="en-GB" sz="3200" b="1" dirty="0" smtClean="0"/>
              <a:t>Oxford University/RAL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0" y="332656"/>
            <a:ext cx="11991012" cy="6529275"/>
          </a:xfrm>
          <a:prstGeom prst="roundRect">
            <a:avLst>
              <a:gd name="adj" fmla="val 60"/>
            </a:avLst>
          </a:prstGeom>
          <a:noFill/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2303154" y="2435404"/>
            <a:ext cx="4562466" cy="1569660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 dirty="0" smtClean="0"/>
              <a:t>CERN Neutrino Meeting</a:t>
            </a:r>
          </a:p>
          <a:p>
            <a:r>
              <a:rPr lang="en-GB" sz="3200" b="1" dirty="0" smtClean="0"/>
              <a:t>CERN</a:t>
            </a:r>
          </a:p>
          <a:p>
            <a:r>
              <a:rPr lang="en-GB" sz="3200" b="1" dirty="0" smtClean="0"/>
              <a:t>November 26, 2013</a:t>
            </a:r>
            <a:endParaRPr lang="en-GB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0" y="0"/>
            <a:ext cx="9144000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10" y="3807668"/>
            <a:ext cx="36004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zen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41714"/>
            <a:ext cx="4392488" cy="3331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241" y="3653801"/>
            <a:ext cx="439425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3905" y="4613066"/>
            <a:ext cx="2228495" cy="400110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T2K Disappearance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44016" y="87015"/>
            <a:ext cx="4427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1407B9"/>
                </a:solidFill>
                <a:latin typeface="+mn-lt"/>
              </a:rPr>
              <a:t>How do we know </a:t>
            </a:r>
            <a:r>
              <a:rPr lang="en-GB" sz="2400" dirty="0" smtClean="0">
                <a:solidFill>
                  <a:srgbClr val="1407B9"/>
                </a:solidFill>
                <a:latin typeface="Symbol" pitchFamily="18" charset="2"/>
              </a:rPr>
              <a:t>q</a:t>
            </a:r>
            <a:r>
              <a:rPr lang="en-GB" sz="2400" baseline="-25000" dirty="0" smtClean="0">
                <a:solidFill>
                  <a:srgbClr val="1407B9"/>
                </a:solidFill>
              </a:rPr>
              <a:t>23, </a:t>
            </a:r>
            <a:r>
              <a:rPr lang="en-GB" sz="2400" dirty="0" smtClean="0">
                <a:solidFill>
                  <a:srgbClr val="1407B9"/>
                </a:solidFill>
                <a:latin typeface="Symbol" panose="05050102010706020507" pitchFamily="18" charset="2"/>
              </a:rPr>
              <a:t>D</a:t>
            </a:r>
            <a:r>
              <a:rPr lang="en-GB" sz="2400" dirty="0" smtClean="0">
                <a:solidFill>
                  <a:srgbClr val="1407B9"/>
                </a:solidFill>
              </a:rPr>
              <a:t>m</a:t>
            </a:r>
            <a:r>
              <a:rPr lang="en-GB" sz="2400" baseline="-25000" dirty="0" smtClean="0">
                <a:solidFill>
                  <a:srgbClr val="1407B9"/>
                </a:solidFill>
              </a:rPr>
              <a:t>23</a:t>
            </a:r>
            <a:r>
              <a:rPr lang="en-GB" sz="2400" dirty="0" smtClean="0">
                <a:solidFill>
                  <a:srgbClr val="1407B9"/>
                </a:solidFill>
              </a:rPr>
              <a:t>? </a:t>
            </a:r>
            <a:endParaRPr lang="en-GB" sz="2400" dirty="0">
              <a:solidFill>
                <a:srgbClr val="1407B9"/>
              </a:solidFill>
            </a:endParaRPr>
          </a:p>
        </p:txBody>
      </p:sp>
      <p:pic>
        <p:nvPicPr>
          <p:cNvPr id="20482" name="Picture 2" descr="http://inspirehep.net/record/873524/files/enurec_pape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976" y="980728"/>
            <a:ext cx="2428064" cy="235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402031" y="76562"/>
            <a:ext cx="2156361" cy="400110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Super </a:t>
            </a:r>
            <a:r>
              <a:rPr lang="en-GB" sz="2000" dirty="0" err="1" smtClean="0"/>
              <a:t>Kamiokande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471694" y="1196752"/>
            <a:ext cx="684803" cy="400110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K2K</a:t>
            </a:r>
            <a:endParaRPr lang="en-GB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164259" y="3388930"/>
            <a:ext cx="2677592" cy="400110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MINOS Beam and Atm.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779912" y="1396807"/>
            <a:ext cx="4975584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Clearly seen with atmospheric </a:t>
            </a:r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195736" y="5229200"/>
            <a:ext cx="4975584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Clearly seen with accelerator </a:t>
            </a:r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195736" y="5877272"/>
            <a:ext cx="4975584" cy="95410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Also seen by OPERA in appearance.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818254" y="2161197"/>
            <a:ext cx="4975584" cy="95410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Now seen by </a:t>
            </a:r>
            <a:r>
              <a:rPr lang="en-GB" dirty="0" err="1" smtClean="0"/>
              <a:t>Icecube</a:t>
            </a:r>
            <a:r>
              <a:rPr lang="en-GB" dirty="0" smtClean="0"/>
              <a:t>/ANTARES as well.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33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8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-36512" y="-41408"/>
            <a:ext cx="9289032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8755" y="626911"/>
            <a:ext cx="2480079" cy="2440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80462"/>
            <a:ext cx="2592288" cy="294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843" y="3429000"/>
            <a:ext cx="4962459" cy="3382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84032" y="3356992"/>
            <a:ext cx="3725480" cy="3136414"/>
            <a:chOff x="384032" y="3356992"/>
            <a:chExt cx="3725480" cy="3136414"/>
          </a:xfrm>
        </p:grpSpPr>
        <p:pic>
          <p:nvPicPr>
            <p:cNvPr id="15362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32" y="3356992"/>
              <a:ext cx="3725480" cy="2752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457660" y="6093296"/>
              <a:ext cx="2853666" cy="400110"/>
            </a:xfrm>
            <a:prstGeom prst="rect">
              <a:avLst/>
            </a:prstGeom>
            <a:solidFill>
              <a:schemeClr val="accent6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GB" sz="2000" dirty="0" err="1" smtClean="0"/>
                <a:t>Daya</a:t>
              </a:r>
              <a:r>
                <a:rPr lang="en-GB" sz="2000" dirty="0" smtClean="0"/>
                <a:t> Bay rate plus shape </a:t>
              </a:r>
            </a:p>
          </p:txBody>
        </p:sp>
      </p:grp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87" y="735774"/>
            <a:ext cx="293370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609140" y="1704182"/>
            <a:ext cx="18478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44016" y="87015"/>
            <a:ext cx="4427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1407B9"/>
                </a:solidFill>
                <a:latin typeface="+mn-lt"/>
              </a:rPr>
              <a:t>How do we know </a:t>
            </a:r>
            <a:r>
              <a:rPr lang="en-GB" sz="2400" dirty="0" smtClean="0">
                <a:solidFill>
                  <a:srgbClr val="1407B9"/>
                </a:solidFill>
                <a:latin typeface="Symbol" pitchFamily="18" charset="2"/>
              </a:rPr>
              <a:t>q</a:t>
            </a:r>
            <a:r>
              <a:rPr lang="en-GB" sz="2400" baseline="-25000" dirty="0" smtClean="0">
                <a:solidFill>
                  <a:srgbClr val="1407B9"/>
                </a:solidFill>
              </a:rPr>
              <a:t>13, </a:t>
            </a:r>
            <a:r>
              <a:rPr lang="en-GB" sz="2400" dirty="0" smtClean="0">
                <a:solidFill>
                  <a:srgbClr val="1407B9"/>
                </a:solidFill>
                <a:latin typeface="Symbol" panose="05050102010706020507" pitchFamily="18" charset="2"/>
              </a:rPr>
              <a:t>D</a:t>
            </a:r>
            <a:r>
              <a:rPr lang="en-GB" sz="2400" dirty="0" smtClean="0">
                <a:solidFill>
                  <a:srgbClr val="1407B9"/>
                </a:solidFill>
              </a:rPr>
              <a:t>m</a:t>
            </a:r>
            <a:r>
              <a:rPr lang="en-GB" sz="2400" baseline="-25000" dirty="0" smtClean="0">
                <a:solidFill>
                  <a:srgbClr val="1407B9"/>
                </a:solidFill>
              </a:rPr>
              <a:t>13</a:t>
            </a:r>
            <a:r>
              <a:rPr lang="en-GB" sz="2400" dirty="0" smtClean="0">
                <a:solidFill>
                  <a:srgbClr val="1407B9"/>
                </a:solidFill>
              </a:rPr>
              <a:t>? </a:t>
            </a:r>
            <a:endParaRPr lang="en-GB" sz="2400" dirty="0">
              <a:solidFill>
                <a:srgbClr val="1407B9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26972" y="225006"/>
            <a:ext cx="813043" cy="369332"/>
          </a:xfrm>
          <a:prstGeom prst="rect">
            <a:avLst/>
          </a:prstGeom>
          <a:solidFill>
            <a:srgbClr val="1407B9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RENO</a:t>
            </a:r>
            <a:endParaRPr lang="en-GB" sz="1800" dirty="0"/>
          </a:p>
        </p:txBody>
      </p:sp>
      <p:sp>
        <p:nvSpPr>
          <p:cNvPr id="23" name="TextBox 22"/>
          <p:cNvSpPr txBox="1"/>
          <p:nvPr/>
        </p:nvSpPr>
        <p:spPr>
          <a:xfrm>
            <a:off x="7096456" y="116632"/>
            <a:ext cx="1524776" cy="369332"/>
          </a:xfrm>
          <a:prstGeom prst="rect">
            <a:avLst/>
          </a:prstGeom>
          <a:solidFill>
            <a:srgbClr val="1407B9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Double </a:t>
            </a:r>
            <a:r>
              <a:rPr lang="en-GB" sz="1800" dirty="0" err="1" smtClean="0"/>
              <a:t>Chooz</a:t>
            </a:r>
            <a:endParaRPr lang="en-GB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7452320" y="3789040"/>
            <a:ext cx="1287532" cy="646331"/>
          </a:xfrm>
          <a:prstGeom prst="rect">
            <a:avLst/>
          </a:prstGeom>
          <a:solidFill>
            <a:srgbClr val="1407B9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T2K</a:t>
            </a:r>
          </a:p>
          <a:p>
            <a:r>
              <a:rPr lang="en-GB" sz="1800" dirty="0" smtClean="0"/>
              <a:t>Appearance</a:t>
            </a:r>
            <a:endParaRPr lang="en-GB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4109512" y="1954731"/>
            <a:ext cx="4392488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Clearly seen with reactor </a:t>
            </a:r>
            <a:r>
              <a:rPr lang="en-GB" dirty="0">
                <a:latin typeface="Symbol" panose="05050102010706020507" pitchFamily="18" charset="2"/>
              </a:rPr>
              <a:t>n</a:t>
            </a:r>
            <a:r>
              <a:rPr lang="en-GB" dirty="0" smtClean="0"/>
              <a:t>!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060853" y="4850175"/>
            <a:ext cx="4975584" cy="52322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Clearly seen with accelerator </a:t>
            </a:r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68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0" y="0"/>
            <a:ext cx="9252520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946951" y="-306288"/>
            <a:ext cx="8399271" cy="1143000"/>
          </a:xfrm>
        </p:spPr>
        <p:txBody>
          <a:bodyPr/>
          <a:lstStyle/>
          <a:p>
            <a:r>
              <a:rPr lang="en-GB" sz="3200" dirty="0" smtClean="0">
                <a:solidFill>
                  <a:srgbClr val="1407B9"/>
                </a:solidFill>
              </a:rPr>
              <a:t>Many are called to measure the MH…</a:t>
            </a:r>
            <a:endParaRPr lang="en-GB" sz="3200" dirty="0">
              <a:solidFill>
                <a:srgbClr val="1407B9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4" t="9712" r="11034" b="9712"/>
          <a:stretch>
            <a:fillRect/>
          </a:stretch>
        </p:blipFill>
        <p:spPr bwMode="auto">
          <a:xfrm>
            <a:off x="395536" y="719460"/>
            <a:ext cx="1901979" cy="185143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01600" dist="50799" dir="5400000" algn="ctr" rotWithShape="0">
              <a:schemeClr val="bg2">
                <a:alpha val="37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82093"/>
            <a:ext cx="3431062" cy="2326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6890512" y="980728"/>
            <a:ext cx="850771" cy="40771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2400" kern="0" dirty="0" smtClean="0"/>
              <a:t>P2O</a:t>
            </a:r>
            <a:endParaRPr lang="en-GB" sz="2400" kern="0" dirty="0"/>
          </a:p>
        </p:txBody>
      </p:sp>
      <p:pic>
        <p:nvPicPr>
          <p:cNvPr id="75981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661" y="608518"/>
            <a:ext cx="2348086" cy="23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 txBox="1">
            <a:spLocks/>
          </p:cNvSpPr>
          <p:nvPr/>
        </p:nvSpPr>
        <p:spPr bwMode="auto">
          <a:xfrm>
            <a:off x="1379723" y="2367039"/>
            <a:ext cx="1282819" cy="40771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2400" kern="0" dirty="0" smtClean="0"/>
              <a:t>PINGU</a:t>
            </a:r>
            <a:endParaRPr lang="en-GB" sz="2400" kern="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36" y="2962733"/>
            <a:ext cx="436245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le 1"/>
          <p:cNvSpPr txBox="1">
            <a:spLocks/>
          </p:cNvSpPr>
          <p:nvPr/>
        </p:nvSpPr>
        <p:spPr bwMode="auto">
          <a:xfrm>
            <a:off x="539552" y="6381328"/>
            <a:ext cx="936104" cy="55416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2400" kern="0" dirty="0" smtClean="0"/>
              <a:t>INO</a:t>
            </a:r>
            <a:endParaRPr lang="en-GB" sz="2400" kern="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17761"/>
            <a:ext cx="4009730" cy="3606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 bwMode="auto">
          <a:xfrm>
            <a:off x="7476600" y="4437112"/>
            <a:ext cx="1246542" cy="55416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2400" kern="0" dirty="0" smtClean="0"/>
              <a:t>JUNO</a:t>
            </a:r>
            <a:endParaRPr lang="en-GB" sz="2400" kern="0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281698" y="2204863"/>
            <a:ext cx="8660072" cy="2112251"/>
          </a:xfrm>
          <a:prstGeom prst="rect">
            <a:avLst/>
          </a:prstGeom>
          <a:solidFill>
            <a:srgbClr val="1407B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3200" kern="0" dirty="0" smtClean="0"/>
              <a:t>Measuring CP violation, on the other hand, can only currently be done with long-baseline.  We therefore need more than one long-baseline experiment (as in the case of colliders)….</a:t>
            </a:r>
            <a:endParaRPr lang="en-GB" sz="3200" kern="0" dirty="0"/>
          </a:p>
        </p:txBody>
      </p:sp>
    </p:spTree>
    <p:extLst>
      <p:ext uri="{BB962C8B-B14F-4D97-AF65-F5344CB8AC3E}">
        <p14:creationId xmlns:p14="http://schemas.microsoft.com/office/powerpoint/2010/main" val="369698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57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71586"/>
            <a:ext cx="9039225" cy="638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46933" y="90368"/>
            <a:ext cx="3627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1407B9"/>
                </a:solidFill>
              </a:rPr>
              <a:t>From Pilar Hernandez’s talk in </a:t>
            </a:r>
            <a:r>
              <a:rPr lang="en-GB" sz="1600" dirty="0" err="1" smtClean="0">
                <a:solidFill>
                  <a:srgbClr val="1407B9"/>
                </a:solidFill>
              </a:rPr>
              <a:t>Kracow</a:t>
            </a:r>
            <a:r>
              <a:rPr lang="en-GB" sz="1600" dirty="0" smtClean="0">
                <a:solidFill>
                  <a:srgbClr val="1407B9"/>
                </a:solidFill>
              </a:rPr>
              <a:t>…</a:t>
            </a:r>
            <a:endParaRPr lang="en-GB" sz="1600" dirty="0">
              <a:solidFill>
                <a:srgbClr val="1407B9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01584" y="2348880"/>
            <a:ext cx="8399271" cy="2088232"/>
          </a:xfrm>
          <a:prstGeom prst="rect">
            <a:avLst/>
          </a:prstGeom>
          <a:solidFill>
            <a:srgbClr val="1407B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3200" kern="0" dirty="0" smtClean="0"/>
              <a:t>Europe and CERN should make sure that another Long Baseline project is done with similar CP sensitivity to HK, while we also contribute to achieving the goals of  Hyper </a:t>
            </a:r>
            <a:r>
              <a:rPr lang="en-GB" sz="3200" kern="0" dirty="0" err="1" smtClean="0"/>
              <a:t>Kamiokande</a:t>
            </a:r>
            <a:r>
              <a:rPr lang="en-GB" sz="3200" kern="0" dirty="0" smtClean="0"/>
              <a:t>.</a:t>
            </a:r>
            <a:endParaRPr lang="en-GB" sz="3200" kern="0" dirty="0"/>
          </a:p>
        </p:txBody>
      </p:sp>
    </p:spTree>
    <p:extLst>
      <p:ext uri="{BB962C8B-B14F-4D97-AF65-F5344CB8AC3E}">
        <p14:creationId xmlns:p14="http://schemas.microsoft.com/office/powerpoint/2010/main" val="17814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1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8" y="309563"/>
            <a:ext cx="8315325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500034" y="1714487"/>
            <a:ext cx="7786742" cy="4572033"/>
            <a:chOff x="500034" y="1714487"/>
            <a:chExt cx="7786742" cy="4572033"/>
          </a:xfrm>
        </p:grpSpPr>
        <p:sp>
          <p:nvSpPr>
            <p:cNvPr id="7" name="Rectangle 6"/>
            <p:cNvSpPr/>
            <p:nvPr/>
          </p:nvSpPr>
          <p:spPr bwMode="auto">
            <a:xfrm>
              <a:off x="500034" y="4071942"/>
              <a:ext cx="1285884" cy="2214578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6000"/>
              </a:schemeClr>
            </a:solidFill>
            <a:ln w="444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0" u="none" strike="noStrike" cap="none" normalizeH="0" baseline="0" smtClean="0">
                <a:ln>
                  <a:noFill/>
                </a:ln>
                <a:solidFill>
                  <a:srgbClr val="66FFFF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1857356" y="1714487"/>
              <a:ext cx="1571636" cy="16056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6000"/>
              </a:schemeClr>
            </a:solidFill>
            <a:ln w="444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0" u="none" strike="noStrike" cap="none" normalizeH="0" baseline="0" smtClean="0">
                <a:ln>
                  <a:noFill/>
                </a:ln>
                <a:solidFill>
                  <a:srgbClr val="66FFFF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3428992" y="1714760"/>
              <a:ext cx="1571636" cy="31176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6000"/>
              </a:schemeClr>
            </a:solidFill>
            <a:ln w="444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0" u="none" strike="noStrike" cap="none" normalizeH="0" baseline="0" smtClean="0">
                <a:ln>
                  <a:noFill/>
                </a:ln>
                <a:solidFill>
                  <a:srgbClr val="66FFFF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214942" y="1714488"/>
              <a:ext cx="1571636" cy="45576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6000"/>
              </a:schemeClr>
            </a:solidFill>
            <a:ln w="444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0" u="none" strike="noStrike" cap="none" normalizeH="0" baseline="0" smtClean="0">
                <a:ln>
                  <a:noFill/>
                </a:ln>
                <a:solidFill>
                  <a:srgbClr val="66FFFF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6858016" y="2000240"/>
              <a:ext cx="1428760" cy="525401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6000"/>
              </a:schemeClr>
            </a:solidFill>
            <a:ln w="444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800" b="0" i="0" u="none" strike="noStrike" cap="none" normalizeH="0" baseline="0" smtClean="0">
                <a:ln>
                  <a:noFill/>
                </a:ln>
                <a:solidFill>
                  <a:srgbClr val="66FFFF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17312" y="5572140"/>
            <a:ext cx="7032631" cy="954107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&gt;50% of members are from Europe.</a:t>
            </a:r>
          </a:p>
          <a:p>
            <a:pPr>
              <a:buFont typeface="Wingdings"/>
              <a:buChar char="Ø"/>
            </a:pPr>
            <a:r>
              <a:rPr lang="en-GB" dirty="0" smtClean="0"/>
              <a:t>Largest </a:t>
            </a:r>
            <a:r>
              <a:rPr lang="en-GB" dirty="0" smtClean="0"/>
              <a:t>(by numbers) neutrino </a:t>
            </a:r>
            <a:r>
              <a:rPr lang="en-GB" dirty="0" smtClean="0"/>
              <a:t>exp. in Europe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18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95CB4-9E0A-468C-8D01-B8BC7133087E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2324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0" y="2212743"/>
            <a:ext cx="4489198" cy="4645257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ja-JP" sz="2400" b="1" dirty="0"/>
              <a:t>30GeV proton beam from </a:t>
            </a:r>
            <a:r>
              <a:rPr lang="en-US" altLang="ja-JP" sz="2400" b="1" dirty="0" smtClean="0"/>
              <a:t>J-PARC</a:t>
            </a:r>
            <a:r>
              <a:rPr lang="en-US" altLang="ja-JP" sz="2400" b="1" dirty="0"/>
              <a:t> </a:t>
            </a:r>
            <a:r>
              <a:rPr lang="en-US" altLang="ja-JP" sz="2400" b="1" dirty="0" smtClean="0"/>
              <a:t>MR </a:t>
            </a:r>
            <a:r>
              <a:rPr lang="en-US" altLang="ja-JP" sz="2400" b="1" dirty="0"/>
              <a:t>to produce neutrino beam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ja-JP" sz="2400" b="1" dirty="0"/>
              <a:t>Beam is 2.5 deg off-axis from far detector </a:t>
            </a:r>
            <a:r>
              <a:rPr lang="en-US" altLang="ja-JP" sz="2400" b="1" dirty="0" smtClean="0"/>
              <a:t>direction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ja-JP" sz="2000" b="1" dirty="0" smtClean="0"/>
              <a:t>Peak ~0.6GeV @ </a:t>
            </a:r>
            <a:r>
              <a:rPr lang="en-US" altLang="ja-JP" sz="2000" b="1" dirty="0" err="1" smtClean="0"/>
              <a:t>osc</a:t>
            </a:r>
            <a:r>
              <a:rPr lang="en-US" altLang="ja-JP" sz="2000" b="1" dirty="0" smtClean="0"/>
              <a:t>. max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ja-JP" sz="2000" b="1" dirty="0" smtClean="0"/>
              <a:t>Small high energy tail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ja-JP" sz="2000" b="1" dirty="0" smtClean="0"/>
              <a:t>Dominated by CCQE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ja-JP" sz="2000" b="1" dirty="0" smtClean="0">
                <a:sym typeface="Wingdings"/>
              </a:rPr>
              <a:t> Low background</a:t>
            </a:r>
            <a:endParaRPr lang="en-US" altLang="ja-JP" sz="2000" b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ja-JP" sz="2400" b="1" dirty="0"/>
              <a:t>Muon monitors @ ~120m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ja-JP" sz="2400" b="1" dirty="0"/>
              <a:t>Near detector</a:t>
            </a:r>
            <a:r>
              <a:rPr lang="en-US" altLang="ja-JP" sz="2400" dirty="0"/>
              <a:t>  </a:t>
            </a:r>
            <a:r>
              <a:rPr lang="en-US" altLang="ja-JP" sz="2400" b="1" dirty="0"/>
              <a:t>@280m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ja-JP" sz="2200" dirty="0"/>
              <a:t>On-axis detector “INGRID”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ja-JP" sz="2200" dirty="0"/>
              <a:t>Off-axis (toward SK direction)</a:t>
            </a:r>
            <a:endParaRPr lang="en-US" altLang="ja-JP" sz="1800" b="1" dirty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ja-JP" sz="2400" b="1" dirty="0"/>
              <a:t>Far detector Super-</a:t>
            </a:r>
            <a:r>
              <a:rPr lang="en-US" altLang="ja-JP" sz="2400" b="1" dirty="0" err="1"/>
              <a:t>Kamiokande</a:t>
            </a:r>
            <a:r>
              <a:rPr lang="en-US" altLang="ja-JP" sz="2400" b="1" dirty="0"/>
              <a:t> @ 295km</a:t>
            </a:r>
          </a:p>
        </p:txBody>
      </p:sp>
      <p:sp>
        <p:nvSpPr>
          <p:cNvPr id="232493" name="Rectangle 45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/>
          <a:lstStyle/>
          <a:p>
            <a:r>
              <a:rPr lang="en-US" altLang="ja-JP" dirty="0" smtClean="0"/>
              <a:t>Overview</a:t>
            </a:r>
            <a:endParaRPr lang="en-US" altLang="ja-JP" dirty="0"/>
          </a:p>
        </p:txBody>
      </p:sp>
      <p:grpSp>
        <p:nvGrpSpPr>
          <p:cNvPr id="2" name="グループ化 53"/>
          <p:cNvGrpSpPr/>
          <p:nvPr/>
        </p:nvGrpSpPr>
        <p:grpSpPr>
          <a:xfrm>
            <a:off x="1" y="571481"/>
            <a:ext cx="8461387" cy="1641262"/>
            <a:chOff x="0" y="857232"/>
            <a:chExt cx="5637775" cy="1093564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 rot="240000">
              <a:off x="642466" y="1106483"/>
              <a:ext cx="638169" cy="252474"/>
              <a:chOff x="1557" y="2858"/>
              <a:chExt cx="1216" cy="451"/>
            </a:xfrm>
          </p:grpSpPr>
          <p:sp>
            <p:nvSpPr>
              <p:cNvPr id="162" name="AutoShape 3"/>
              <p:cNvSpPr>
                <a:spLocks noChangeArrowheads="1"/>
              </p:cNvSpPr>
              <p:nvPr/>
            </p:nvSpPr>
            <p:spPr bwMode="auto">
              <a:xfrm rot="16200000">
                <a:off x="1422" y="2994"/>
                <a:ext cx="384" cy="113"/>
              </a:xfrm>
              <a:prstGeom prst="parallelogram">
                <a:avLst>
                  <a:gd name="adj" fmla="val 84956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  <p:sp>
            <p:nvSpPr>
              <p:cNvPr id="163" name="Line 4"/>
              <p:cNvSpPr>
                <a:spLocks noChangeShapeType="1"/>
              </p:cNvSpPr>
              <p:nvPr/>
            </p:nvSpPr>
            <p:spPr bwMode="auto">
              <a:xfrm>
                <a:off x="1671" y="2944"/>
                <a:ext cx="1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  <p:sp>
            <p:nvSpPr>
              <p:cNvPr id="164" name="Line 5"/>
              <p:cNvSpPr>
                <a:spLocks noChangeShapeType="1"/>
              </p:cNvSpPr>
              <p:nvPr/>
            </p:nvSpPr>
            <p:spPr bwMode="auto">
              <a:xfrm>
                <a:off x="1657" y="3235"/>
                <a:ext cx="1081" cy="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  <p:sp>
            <p:nvSpPr>
              <p:cNvPr id="165" name="Line 6"/>
              <p:cNvSpPr>
                <a:spLocks noChangeShapeType="1"/>
              </p:cNvSpPr>
              <p:nvPr/>
            </p:nvSpPr>
            <p:spPr bwMode="auto">
              <a:xfrm flipV="1">
                <a:off x="2731" y="2937"/>
                <a:ext cx="28" cy="37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  <p:sp>
            <p:nvSpPr>
              <p:cNvPr id="166" name="Line 7"/>
              <p:cNvSpPr>
                <a:spLocks noChangeShapeType="1"/>
              </p:cNvSpPr>
              <p:nvPr/>
            </p:nvSpPr>
            <p:spPr bwMode="auto">
              <a:xfrm>
                <a:off x="1557" y="2858"/>
                <a:ext cx="1088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  <p:sp>
            <p:nvSpPr>
              <p:cNvPr id="167" name="Line 8"/>
              <p:cNvSpPr>
                <a:spLocks noChangeShapeType="1"/>
              </p:cNvSpPr>
              <p:nvPr/>
            </p:nvSpPr>
            <p:spPr bwMode="auto">
              <a:xfrm>
                <a:off x="2645" y="2880"/>
                <a:ext cx="114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  <p:sp>
            <p:nvSpPr>
              <p:cNvPr id="168" name="Line 9"/>
              <p:cNvSpPr>
                <a:spLocks noChangeShapeType="1"/>
              </p:cNvSpPr>
              <p:nvPr/>
            </p:nvSpPr>
            <p:spPr bwMode="auto">
              <a:xfrm>
                <a:off x="1562" y="3157"/>
                <a:ext cx="1045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  <p:sp>
            <p:nvSpPr>
              <p:cNvPr id="169" name="Line 10"/>
              <p:cNvSpPr>
                <a:spLocks noChangeShapeType="1"/>
              </p:cNvSpPr>
              <p:nvPr/>
            </p:nvSpPr>
            <p:spPr bwMode="auto">
              <a:xfrm flipV="1">
                <a:off x="2615" y="2867"/>
                <a:ext cx="21" cy="3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  <p:sp>
            <p:nvSpPr>
              <p:cNvPr id="170" name="Line 11"/>
              <p:cNvSpPr>
                <a:spLocks noChangeShapeType="1"/>
              </p:cNvSpPr>
              <p:nvPr/>
            </p:nvSpPr>
            <p:spPr bwMode="auto">
              <a:xfrm flipH="1" flipV="1">
                <a:off x="2623" y="3195"/>
                <a:ext cx="114" cy="1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</p:grpSp>
        <p:sp>
          <p:nvSpPr>
            <p:cNvPr id="171" name="AutoShape 13"/>
            <p:cNvSpPr>
              <a:spLocks noChangeArrowheads="1"/>
            </p:cNvSpPr>
            <p:nvPr/>
          </p:nvSpPr>
          <p:spPr bwMode="auto">
            <a:xfrm rot="16515084">
              <a:off x="1934919" y="1294496"/>
              <a:ext cx="191236" cy="126774"/>
            </a:xfrm>
            <a:prstGeom prst="cube">
              <a:avLst>
                <a:gd name="adj" fmla="val 4124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72" name="AutoShape 14"/>
            <p:cNvSpPr>
              <a:spLocks noChangeArrowheads="1"/>
            </p:cNvSpPr>
            <p:nvPr/>
          </p:nvSpPr>
          <p:spPr bwMode="auto">
            <a:xfrm rot="16515084">
              <a:off x="1857028" y="1110244"/>
              <a:ext cx="219169" cy="145038"/>
            </a:xfrm>
            <a:prstGeom prst="cube">
              <a:avLst>
                <a:gd name="adj" fmla="val 4124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73" name="Line 15"/>
            <p:cNvSpPr>
              <a:spLocks noChangeShapeType="1"/>
            </p:cNvSpPr>
            <p:nvPr/>
          </p:nvSpPr>
          <p:spPr bwMode="auto">
            <a:xfrm rot="315084">
              <a:off x="0" y="1172019"/>
              <a:ext cx="438338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74" name="Freeform 16"/>
            <p:cNvSpPr>
              <a:spLocks/>
            </p:cNvSpPr>
            <p:nvPr/>
          </p:nvSpPr>
          <p:spPr bwMode="auto">
            <a:xfrm rot="315084">
              <a:off x="486684" y="1169870"/>
              <a:ext cx="487758" cy="55867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46" y="52"/>
                </a:cxn>
                <a:cxn ang="0">
                  <a:pos x="136" y="7"/>
                </a:cxn>
                <a:cxn ang="0">
                  <a:pos x="454" y="7"/>
                </a:cxn>
              </a:cxnLst>
              <a:rect l="0" t="0" r="r" b="b"/>
              <a:pathLst>
                <a:path w="454" h="97">
                  <a:moveTo>
                    <a:pt x="0" y="97"/>
                  </a:moveTo>
                  <a:cubicBezTo>
                    <a:pt x="11" y="82"/>
                    <a:pt x="23" y="67"/>
                    <a:pt x="46" y="52"/>
                  </a:cubicBezTo>
                  <a:cubicBezTo>
                    <a:pt x="69" y="37"/>
                    <a:pt x="68" y="14"/>
                    <a:pt x="136" y="7"/>
                  </a:cubicBezTo>
                  <a:cubicBezTo>
                    <a:pt x="204" y="0"/>
                    <a:pt x="329" y="3"/>
                    <a:pt x="454" y="7"/>
                  </a:cubicBezTo>
                </a:path>
              </a:pathLst>
            </a:custGeom>
            <a:noFill/>
            <a:ln w="25400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75" name="AutoShape 17"/>
            <p:cNvSpPr>
              <a:spLocks noChangeArrowheads="1"/>
            </p:cNvSpPr>
            <p:nvPr/>
          </p:nvSpPr>
          <p:spPr bwMode="auto">
            <a:xfrm rot="16515084">
              <a:off x="1282247" y="1214456"/>
              <a:ext cx="233135" cy="131072"/>
            </a:xfrm>
            <a:prstGeom prst="cube">
              <a:avLst>
                <a:gd name="adj" fmla="val 39681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79" name="AutoShape 21"/>
            <p:cNvSpPr>
              <a:spLocks noChangeArrowheads="1"/>
            </p:cNvSpPr>
            <p:nvPr/>
          </p:nvSpPr>
          <p:spPr bwMode="auto">
            <a:xfrm>
              <a:off x="5124687" y="947478"/>
              <a:ext cx="389992" cy="584451"/>
            </a:xfrm>
            <a:prstGeom prst="can">
              <a:avLst>
                <a:gd name="adj" fmla="val 37466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80" name="Line 22"/>
            <p:cNvSpPr>
              <a:spLocks noChangeShapeType="1"/>
            </p:cNvSpPr>
            <p:nvPr/>
          </p:nvSpPr>
          <p:spPr bwMode="auto">
            <a:xfrm flipV="1">
              <a:off x="981963" y="1198878"/>
              <a:ext cx="394719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4052478" y="1101112"/>
              <a:ext cx="96692" cy="195533"/>
              <a:chOff x="4014" y="799"/>
              <a:chExt cx="90" cy="182"/>
            </a:xfrm>
          </p:grpSpPr>
          <p:sp>
            <p:nvSpPr>
              <p:cNvPr id="182" name="Freeform 24"/>
              <p:cNvSpPr>
                <a:spLocks/>
              </p:cNvSpPr>
              <p:nvPr/>
            </p:nvSpPr>
            <p:spPr bwMode="auto">
              <a:xfrm>
                <a:off x="4014" y="799"/>
                <a:ext cx="45" cy="182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46"/>
                  </a:cxn>
                  <a:cxn ang="0">
                    <a:pos x="45" y="91"/>
                  </a:cxn>
                  <a:cxn ang="0">
                    <a:pos x="0" y="182"/>
                  </a:cxn>
                </a:cxnLst>
                <a:rect l="0" t="0" r="r" b="b"/>
                <a:pathLst>
                  <a:path w="45" h="182">
                    <a:moveTo>
                      <a:pt x="45" y="0"/>
                    </a:moveTo>
                    <a:cubicBezTo>
                      <a:pt x="22" y="15"/>
                      <a:pt x="0" y="31"/>
                      <a:pt x="0" y="46"/>
                    </a:cubicBezTo>
                    <a:cubicBezTo>
                      <a:pt x="0" y="61"/>
                      <a:pt x="45" y="68"/>
                      <a:pt x="45" y="91"/>
                    </a:cubicBezTo>
                    <a:cubicBezTo>
                      <a:pt x="45" y="114"/>
                      <a:pt x="22" y="148"/>
                      <a:pt x="0" y="18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  <p:sp>
            <p:nvSpPr>
              <p:cNvPr id="183" name="Freeform 25"/>
              <p:cNvSpPr>
                <a:spLocks/>
              </p:cNvSpPr>
              <p:nvPr/>
            </p:nvSpPr>
            <p:spPr bwMode="auto">
              <a:xfrm>
                <a:off x="4059" y="799"/>
                <a:ext cx="45" cy="182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46"/>
                  </a:cxn>
                  <a:cxn ang="0">
                    <a:pos x="45" y="91"/>
                  </a:cxn>
                  <a:cxn ang="0">
                    <a:pos x="0" y="182"/>
                  </a:cxn>
                </a:cxnLst>
                <a:rect l="0" t="0" r="r" b="b"/>
                <a:pathLst>
                  <a:path w="45" h="182">
                    <a:moveTo>
                      <a:pt x="45" y="0"/>
                    </a:moveTo>
                    <a:cubicBezTo>
                      <a:pt x="22" y="15"/>
                      <a:pt x="0" y="31"/>
                      <a:pt x="0" y="46"/>
                    </a:cubicBezTo>
                    <a:cubicBezTo>
                      <a:pt x="0" y="61"/>
                      <a:pt x="45" y="68"/>
                      <a:pt x="45" y="91"/>
                    </a:cubicBezTo>
                    <a:cubicBezTo>
                      <a:pt x="45" y="114"/>
                      <a:pt x="22" y="148"/>
                      <a:pt x="0" y="18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</p:grpSp>
        <p:sp>
          <p:nvSpPr>
            <p:cNvPr id="184" name="Text Box 26"/>
            <p:cNvSpPr txBox="1">
              <a:spLocks noChangeArrowheads="1"/>
            </p:cNvSpPr>
            <p:nvPr/>
          </p:nvSpPr>
          <p:spPr bwMode="auto">
            <a:xfrm>
              <a:off x="105287" y="857232"/>
              <a:ext cx="162228" cy="225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600" b="1">
                  <a:solidFill>
                    <a:srgbClr val="0000FF"/>
                  </a:solidFill>
                  <a:latin typeface="Verdana" pitchFamily="34" charset="0"/>
                </a:rPr>
                <a:t>p</a:t>
              </a:r>
            </a:p>
          </p:txBody>
        </p:sp>
        <p:sp>
          <p:nvSpPr>
            <p:cNvPr id="185" name="Text Box 27"/>
            <p:cNvSpPr txBox="1">
              <a:spLocks noChangeArrowheads="1"/>
            </p:cNvSpPr>
            <p:nvPr/>
          </p:nvSpPr>
          <p:spPr bwMode="auto">
            <a:xfrm>
              <a:off x="774612" y="867976"/>
              <a:ext cx="162228" cy="266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2000" b="1">
                  <a:solidFill>
                    <a:srgbClr val="336600"/>
                  </a:solidFill>
                  <a:latin typeface="Symbol" pitchFamily="18" charset="2"/>
                </a:rPr>
                <a:t>p</a:t>
              </a:r>
            </a:p>
          </p:txBody>
        </p:sp>
        <p:sp>
          <p:nvSpPr>
            <p:cNvPr id="186" name="Text Box 28"/>
            <p:cNvSpPr txBox="1">
              <a:spLocks noChangeArrowheads="1"/>
            </p:cNvSpPr>
            <p:nvPr/>
          </p:nvSpPr>
          <p:spPr bwMode="auto">
            <a:xfrm>
              <a:off x="4246937" y="924917"/>
              <a:ext cx="243879" cy="266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2000" b="1">
                  <a:solidFill>
                    <a:srgbClr val="FF0000"/>
                  </a:solidFill>
                  <a:latin typeface="Symbol" pitchFamily="18" charset="2"/>
                </a:rPr>
                <a:t>n</a:t>
              </a:r>
            </a:p>
          </p:txBody>
        </p:sp>
        <p:sp>
          <p:nvSpPr>
            <p:cNvPr id="187" name="Line 29"/>
            <p:cNvSpPr>
              <a:spLocks noChangeShapeType="1"/>
            </p:cNvSpPr>
            <p:nvPr/>
          </p:nvSpPr>
          <p:spPr bwMode="auto">
            <a:xfrm>
              <a:off x="445859" y="1686636"/>
              <a:ext cx="48732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88" name="Line 30"/>
            <p:cNvSpPr>
              <a:spLocks noChangeShapeType="1"/>
            </p:cNvSpPr>
            <p:nvPr/>
          </p:nvSpPr>
          <p:spPr bwMode="auto">
            <a:xfrm>
              <a:off x="445859" y="1637216"/>
              <a:ext cx="0" cy="977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89" name="Line 31"/>
            <p:cNvSpPr>
              <a:spLocks noChangeShapeType="1"/>
            </p:cNvSpPr>
            <p:nvPr/>
          </p:nvSpPr>
          <p:spPr bwMode="auto">
            <a:xfrm>
              <a:off x="1371955" y="1637216"/>
              <a:ext cx="0" cy="977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90" name="Line 32"/>
            <p:cNvSpPr>
              <a:spLocks noChangeShapeType="1"/>
            </p:cNvSpPr>
            <p:nvPr/>
          </p:nvSpPr>
          <p:spPr bwMode="auto">
            <a:xfrm>
              <a:off x="1956406" y="1637216"/>
              <a:ext cx="0" cy="977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91" name="Line 33"/>
            <p:cNvSpPr>
              <a:spLocks noChangeShapeType="1"/>
            </p:cNvSpPr>
            <p:nvPr/>
          </p:nvSpPr>
          <p:spPr bwMode="auto">
            <a:xfrm>
              <a:off x="2882502" y="1637216"/>
              <a:ext cx="0" cy="977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92" name="Line 34"/>
            <p:cNvSpPr>
              <a:spLocks noChangeShapeType="1"/>
            </p:cNvSpPr>
            <p:nvPr/>
          </p:nvSpPr>
          <p:spPr bwMode="auto">
            <a:xfrm>
              <a:off x="5319146" y="1637216"/>
              <a:ext cx="0" cy="9776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193" name="Text Box 35"/>
            <p:cNvSpPr txBox="1">
              <a:spLocks noChangeArrowheads="1"/>
            </p:cNvSpPr>
            <p:nvPr/>
          </p:nvSpPr>
          <p:spPr bwMode="auto">
            <a:xfrm>
              <a:off x="1132373" y="1745726"/>
              <a:ext cx="504753" cy="205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400" b="1">
                  <a:solidFill>
                    <a:srgbClr val="2E2E4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120m</a:t>
              </a:r>
            </a:p>
          </p:txBody>
        </p:sp>
        <p:sp>
          <p:nvSpPr>
            <p:cNvPr id="194" name="Text Box 36"/>
            <p:cNvSpPr txBox="1">
              <a:spLocks noChangeArrowheads="1"/>
            </p:cNvSpPr>
            <p:nvPr/>
          </p:nvSpPr>
          <p:spPr bwMode="auto">
            <a:xfrm>
              <a:off x="294374" y="1745726"/>
              <a:ext cx="334662" cy="205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400" b="1">
                  <a:solidFill>
                    <a:srgbClr val="2E2E4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0m</a:t>
              </a:r>
            </a:p>
          </p:txBody>
        </p:sp>
        <p:sp>
          <p:nvSpPr>
            <p:cNvPr id="195" name="Text Box 37"/>
            <p:cNvSpPr txBox="1">
              <a:spLocks noChangeArrowheads="1"/>
            </p:cNvSpPr>
            <p:nvPr/>
          </p:nvSpPr>
          <p:spPr bwMode="auto">
            <a:xfrm>
              <a:off x="1725419" y="1745726"/>
              <a:ext cx="504753" cy="205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400" b="1">
                  <a:solidFill>
                    <a:srgbClr val="2E2E4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280m</a:t>
              </a:r>
            </a:p>
          </p:txBody>
        </p:sp>
        <p:sp>
          <p:nvSpPr>
            <p:cNvPr id="197" name="Text Box 39"/>
            <p:cNvSpPr txBox="1">
              <a:spLocks noChangeArrowheads="1"/>
            </p:cNvSpPr>
            <p:nvPr/>
          </p:nvSpPr>
          <p:spPr bwMode="auto">
            <a:xfrm>
              <a:off x="5011880" y="1745726"/>
              <a:ext cx="625895" cy="205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400" b="1">
                  <a:solidFill>
                    <a:srgbClr val="2E2E4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295 km</a:t>
              </a:r>
            </a:p>
          </p:txBody>
        </p:sp>
        <p:grpSp>
          <p:nvGrpSpPr>
            <p:cNvPr id="5" name="Group 40"/>
            <p:cNvGrpSpPr>
              <a:grpSpLocks/>
            </p:cNvGrpSpPr>
            <p:nvPr/>
          </p:nvGrpSpPr>
          <p:grpSpPr bwMode="auto">
            <a:xfrm>
              <a:off x="4052478" y="1588870"/>
              <a:ext cx="96692" cy="195533"/>
              <a:chOff x="4014" y="799"/>
              <a:chExt cx="90" cy="182"/>
            </a:xfrm>
          </p:grpSpPr>
          <p:sp>
            <p:nvSpPr>
              <p:cNvPr id="199" name="Freeform 41"/>
              <p:cNvSpPr>
                <a:spLocks/>
              </p:cNvSpPr>
              <p:nvPr/>
            </p:nvSpPr>
            <p:spPr bwMode="auto">
              <a:xfrm>
                <a:off x="4014" y="799"/>
                <a:ext cx="45" cy="182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46"/>
                  </a:cxn>
                  <a:cxn ang="0">
                    <a:pos x="45" y="91"/>
                  </a:cxn>
                  <a:cxn ang="0">
                    <a:pos x="0" y="182"/>
                  </a:cxn>
                </a:cxnLst>
                <a:rect l="0" t="0" r="r" b="b"/>
                <a:pathLst>
                  <a:path w="45" h="182">
                    <a:moveTo>
                      <a:pt x="45" y="0"/>
                    </a:moveTo>
                    <a:cubicBezTo>
                      <a:pt x="22" y="15"/>
                      <a:pt x="0" y="31"/>
                      <a:pt x="0" y="46"/>
                    </a:cubicBezTo>
                    <a:cubicBezTo>
                      <a:pt x="0" y="61"/>
                      <a:pt x="45" y="68"/>
                      <a:pt x="45" y="91"/>
                    </a:cubicBezTo>
                    <a:cubicBezTo>
                      <a:pt x="45" y="114"/>
                      <a:pt x="22" y="148"/>
                      <a:pt x="0" y="18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  <p:sp>
            <p:nvSpPr>
              <p:cNvPr id="200" name="Freeform 42"/>
              <p:cNvSpPr>
                <a:spLocks/>
              </p:cNvSpPr>
              <p:nvPr/>
            </p:nvSpPr>
            <p:spPr bwMode="auto">
              <a:xfrm>
                <a:off x="4059" y="799"/>
                <a:ext cx="45" cy="182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0" y="46"/>
                  </a:cxn>
                  <a:cxn ang="0">
                    <a:pos x="45" y="91"/>
                  </a:cxn>
                  <a:cxn ang="0">
                    <a:pos x="0" y="182"/>
                  </a:cxn>
                </a:cxnLst>
                <a:rect l="0" t="0" r="r" b="b"/>
                <a:pathLst>
                  <a:path w="45" h="182">
                    <a:moveTo>
                      <a:pt x="45" y="0"/>
                    </a:moveTo>
                    <a:cubicBezTo>
                      <a:pt x="22" y="15"/>
                      <a:pt x="0" y="31"/>
                      <a:pt x="0" y="46"/>
                    </a:cubicBezTo>
                    <a:cubicBezTo>
                      <a:pt x="0" y="61"/>
                      <a:pt x="45" y="68"/>
                      <a:pt x="45" y="91"/>
                    </a:cubicBezTo>
                    <a:cubicBezTo>
                      <a:pt x="45" y="114"/>
                      <a:pt x="22" y="148"/>
                      <a:pt x="0" y="182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defTabSz="457177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1" lang="ja-JP" altLang="en-US" sz="1800">
                  <a:solidFill>
                    <a:srgbClr val="2E2E48"/>
                  </a:solidFill>
                  <a:latin typeface="Times New Roman"/>
                </a:endParaRPr>
              </a:p>
            </p:txBody>
          </p:sp>
        </p:grpSp>
        <p:sp>
          <p:nvSpPr>
            <p:cNvPr id="201" name="Line 43"/>
            <p:cNvSpPr>
              <a:spLocks noChangeShapeType="1"/>
            </p:cNvSpPr>
            <p:nvPr/>
          </p:nvSpPr>
          <p:spPr bwMode="auto">
            <a:xfrm>
              <a:off x="431892" y="1193506"/>
              <a:ext cx="2443090" cy="22561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202" name="Text Box 44"/>
            <p:cNvSpPr txBox="1">
              <a:spLocks noChangeArrowheads="1"/>
            </p:cNvSpPr>
            <p:nvPr/>
          </p:nvSpPr>
          <p:spPr bwMode="auto">
            <a:xfrm rot="355301">
              <a:off x="2156516" y="1176058"/>
              <a:ext cx="625035" cy="225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600" dirty="0">
                  <a:solidFill>
                    <a:srgbClr val="2E2E4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on-axis</a:t>
              </a:r>
            </a:p>
          </p:txBody>
        </p:sp>
        <p:sp>
          <p:nvSpPr>
            <p:cNvPr id="203" name="Text Box 45"/>
            <p:cNvSpPr txBox="1">
              <a:spLocks noChangeArrowheads="1"/>
            </p:cNvSpPr>
            <p:nvPr/>
          </p:nvSpPr>
          <p:spPr bwMode="auto">
            <a:xfrm>
              <a:off x="2018719" y="1000122"/>
              <a:ext cx="631311" cy="225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600" dirty="0">
                  <a:solidFill>
                    <a:srgbClr val="2E2E4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off-axis</a:t>
              </a:r>
            </a:p>
          </p:txBody>
        </p:sp>
        <p:sp>
          <p:nvSpPr>
            <p:cNvPr id="207" name="Line 51"/>
            <p:cNvSpPr>
              <a:spLocks noChangeShapeType="1"/>
            </p:cNvSpPr>
            <p:nvPr/>
          </p:nvSpPr>
          <p:spPr bwMode="auto">
            <a:xfrm>
              <a:off x="3152166" y="1454575"/>
              <a:ext cx="861635" cy="805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auto">
            <a:xfrm rot="300000">
              <a:off x="3584058" y="1203175"/>
              <a:ext cx="23636" cy="2900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121"/>
                </a:cxn>
                <a:cxn ang="0">
                  <a:pos x="7" y="270"/>
                </a:cxn>
              </a:cxnLst>
              <a:rect l="0" t="0" r="r" b="b"/>
              <a:pathLst>
                <a:path w="22" h="270">
                  <a:moveTo>
                    <a:pt x="0" y="0"/>
                  </a:moveTo>
                  <a:cubicBezTo>
                    <a:pt x="10" y="38"/>
                    <a:pt x="20" y="76"/>
                    <a:pt x="21" y="121"/>
                  </a:cubicBezTo>
                  <a:cubicBezTo>
                    <a:pt x="22" y="166"/>
                    <a:pt x="14" y="218"/>
                    <a:pt x="7" y="270"/>
                  </a:cubicBezTo>
                </a:path>
              </a:pathLst>
            </a:custGeom>
            <a:noFill/>
            <a:ln w="28575" cmpd="sng">
              <a:solidFill>
                <a:srgbClr val="FF5050"/>
              </a:solidFill>
              <a:round/>
              <a:headEnd type="arrow" w="med" len="med"/>
              <a:tailEnd type="arrow" w="med" len="med"/>
            </a:ln>
            <a:effectLst/>
          </p:spPr>
          <p:txBody>
            <a:bodyPr/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endParaRPr kumimoji="1" lang="ja-JP" altLang="en-US" sz="1800">
                <a:solidFill>
                  <a:srgbClr val="2E2E48"/>
                </a:solidFill>
                <a:latin typeface="Times New Roman"/>
              </a:endParaRPr>
            </a:p>
          </p:txBody>
        </p:sp>
        <p:sp>
          <p:nvSpPr>
            <p:cNvPr id="209" name="Text Box 53"/>
            <p:cNvSpPr txBox="1">
              <a:spLocks noChangeArrowheads="1"/>
            </p:cNvSpPr>
            <p:nvPr/>
          </p:nvSpPr>
          <p:spPr bwMode="auto">
            <a:xfrm rot="236400">
              <a:off x="3581363" y="1233708"/>
              <a:ext cx="399459" cy="246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800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/>
                </a:rPr>
                <a:t>2.5</a:t>
              </a:r>
              <a:r>
                <a:rPr kumimoji="1" lang="en-US" altLang="ja-JP" sz="1800" i="1" baseline="30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/>
                </a:rPr>
                <a:t>o</a:t>
              </a:r>
              <a:endParaRPr kumimoji="1" lang="en-US" altLang="ja-JP" sz="1800" i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endParaRPr>
            </a:p>
          </p:txBody>
        </p:sp>
        <p:sp>
          <p:nvSpPr>
            <p:cNvPr id="210" name="Text Box 587"/>
            <p:cNvSpPr txBox="1">
              <a:spLocks noChangeArrowheads="1"/>
            </p:cNvSpPr>
            <p:nvPr/>
          </p:nvSpPr>
          <p:spPr bwMode="auto">
            <a:xfrm>
              <a:off x="1187166" y="893760"/>
              <a:ext cx="566358" cy="225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defTabSz="457177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ja-JP" sz="1600">
                  <a:solidFill>
                    <a:srgbClr val="2E2E4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m</a:t>
              </a:r>
              <a:r>
                <a:rPr kumimoji="1" lang="en-US" altLang="ja-JP" sz="1600">
                  <a:solidFill>
                    <a:srgbClr val="2E2E48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</a:rPr>
                <a:t>-mon</a:t>
              </a:r>
            </a:p>
          </p:txBody>
        </p:sp>
      </p:grpSp>
      <p:sp>
        <p:nvSpPr>
          <p:cNvPr id="57" name="テキスト ボックス 56"/>
          <p:cNvSpPr txBox="1"/>
          <p:nvPr/>
        </p:nvSpPr>
        <p:spPr>
          <a:xfrm>
            <a:off x="2411760" y="1412776"/>
            <a:ext cx="1553954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 defTabSz="457177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srgbClr val="2E2E48"/>
                </a:solidFill>
                <a:latin typeface="Times New Roman"/>
              </a:rPr>
              <a:t>Near detectors</a:t>
            </a:r>
            <a:endParaRPr kumimoji="1" lang="ja-JP" altLang="en-US" sz="1800" dirty="0">
              <a:solidFill>
                <a:srgbClr val="2E2E48"/>
              </a:solidFill>
              <a:latin typeface="Times New Roman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168588" y="404664"/>
            <a:ext cx="2002826" cy="373659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 defTabSz="457177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solidFill>
                  <a:srgbClr val="2E2E48"/>
                </a:solidFill>
                <a:latin typeface="Times New Roman"/>
              </a:rPr>
              <a:t>Super-</a:t>
            </a:r>
            <a:r>
              <a:rPr kumimoji="1" lang="en-US" altLang="ja-JP" sz="1800" dirty="0" err="1" smtClean="0">
                <a:solidFill>
                  <a:srgbClr val="2E2E48"/>
                </a:solidFill>
                <a:latin typeface="Times New Roman"/>
              </a:rPr>
              <a:t>Kamiokande</a:t>
            </a:r>
            <a:endParaRPr kumimoji="1" lang="ja-JP" altLang="en-US" sz="1800" dirty="0">
              <a:solidFill>
                <a:srgbClr val="2E2E48"/>
              </a:solidFill>
              <a:latin typeface="Times New Roman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198" y="2212744"/>
            <a:ext cx="4654801" cy="308466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2414" y="5263081"/>
            <a:ext cx="3632329" cy="15240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360186" y="2395303"/>
            <a:ext cx="783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177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400" dirty="0" smtClean="0">
                <a:solidFill>
                  <a:srgbClr val="2E2E48"/>
                </a:solidFill>
                <a:latin typeface="Times New Roman"/>
              </a:rPr>
              <a:t>w/o </a:t>
            </a:r>
            <a:r>
              <a:rPr kumimoji="1" lang="en-US" altLang="ja-JP" sz="1400" dirty="0" err="1" smtClean="0">
                <a:solidFill>
                  <a:srgbClr val="2E2E48"/>
                </a:solidFill>
                <a:latin typeface="Times New Roman"/>
              </a:rPr>
              <a:t>osc</a:t>
            </a:r>
            <a:r>
              <a:rPr kumimoji="1" lang="en-US" altLang="ja-JP" sz="1400" dirty="0" smtClean="0">
                <a:solidFill>
                  <a:srgbClr val="2E2E48"/>
                </a:solidFill>
                <a:latin typeface="Times New Roman"/>
              </a:rPr>
              <a:t>.</a:t>
            </a:r>
            <a:endParaRPr kumimoji="1" lang="ja-JP" altLang="en-US" sz="1400" dirty="0">
              <a:solidFill>
                <a:srgbClr val="2E2E48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8602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85776"/>
            <a:ext cx="7772400" cy="1143000"/>
          </a:xfrm>
        </p:spPr>
        <p:txBody>
          <a:bodyPr/>
          <a:lstStyle/>
          <a:p>
            <a:r>
              <a:rPr lang="en-GB" sz="3200" dirty="0" smtClean="0"/>
              <a:t>CERN Contributions to T2K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57208"/>
            <a:ext cx="8458200" cy="4114800"/>
          </a:xfrm>
        </p:spPr>
        <p:txBody>
          <a:bodyPr/>
          <a:lstStyle/>
          <a:p>
            <a:pPr lvl="0"/>
            <a:r>
              <a:rPr lang="en-GB" sz="2400" dirty="0" smtClean="0"/>
              <a:t> Donation of the magnet.</a:t>
            </a:r>
          </a:p>
          <a:p>
            <a:pPr lvl="0"/>
            <a:r>
              <a:rPr lang="en-GB" sz="2400" dirty="0" smtClean="0"/>
              <a:t>Technical support for the magnet refurbishment.</a:t>
            </a:r>
          </a:p>
          <a:p>
            <a:pPr lvl="0"/>
            <a:r>
              <a:rPr lang="en-GB" sz="2400" dirty="0" smtClean="0"/>
              <a:t>Technical support for magnet services.</a:t>
            </a:r>
          </a:p>
          <a:p>
            <a:pPr lvl="0"/>
            <a:r>
              <a:rPr lang="en-GB" sz="2400" dirty="0" smtClean="0"/>
              <a:t>Administrative and technical support for the magnet shipment.</a:t>
            </a:r>
          </a:p>
          <a:p>
            <a:pPr lvl="0"/>
            <a:r>
              <a:rPr lang="en-GB" sz="2400" dirty="0" smtClean="0"/>
              <a:t>Procurement of the magnet cooling system.</a:t>
            </a:r>
          </a:p>
          <a:p>
            <a:pPr lvl="0"/>
            <a:r>
              <a:rPr lang="en-GB" sz="2400" dirty="0" smtClean="0"/>
              <a:t>Maintenance contract for the magnet cooling system.</a:t>
            </a:r>
          </a:p>
          <a:p>
            <a:pPr lvl="0"/>
            <a:r>
              <a:rPr lang="en-GB" sz="2400" dirty="0" smtClean="0"/>
              <a:t>Technical support for magnet field mapping system.</a:t>
            </a:r>
          </a:p>
          <a:p>
            <a:pPr lvl="0"/>
            <a:r>
              <a:rPr lang="en-GB" sz="2400" dirty="0" smtClean="0"/>
              <a:t>Technical support for the Micromegas design, construction of the MM, support for their testing.</a:t>
            </a:r>
          </a:p>
          <a:p>
            <a:pPr lvl="0"/>
            <a:r>
              <a:rPr lang="en-GB" sz="2400" dirty="0" smtClean="0"/>
              <a:t>Testing of other TPC components.</a:t>
            </a:r>
          </a:p>
          <a:p>
            <a:pPr lvl="0"/>
            <a:r>
              <a:rPr lang="en-GB" sz="2400" dirty="0" smtClean="0"/>
              <a:t>Test beam access for TPC and ECAL.</a:t>
            </a:r>
          </a:p>
          <a:p>
            <a:pPr lvl="0"/>
            <a:r>
              <a:rPr lang="en-GB" sz="2400" dirty="0" smtClean="0"/>
              <a:t>Enormous support for the NA61 experiment, which is a key part of T2K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039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89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8" y="857250"/>
            <a:ext cx="77438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545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2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234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7825" y="-55563"/>
            <a:ext cx="9899650" cy="696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2518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-36512" y="0"/>
            <a:ext cx="9252520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257" y="707776"/>
            <a:ext cx="439425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" y="548680"/>
            <a:ext cx="4716015" cy="315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53631" y="3719574"/>
            <a:ext cx="1755673" cy="369332"/>
          </a:xfrm>
          <a:prstGeom prst="rect">
            <a:avLst/>
          </a:prstGeom>
          <a:solidFill>
            <a:srgbClr val="1407B9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T2K Appearance</a:t>
            </a:r>
            <a:endParaRPr lang="en-GB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2972548" y="66396"/>
            <a:ext cx="3234400" cy="584775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T2K </a:t>
            </a:r>
            <a:r>
              <a:rPr lang="en-GB" sz="3200" dirty="0" smtClean="0"/>
              <a:t>Results</a:t>
            </a:r>
            <a:endParaRPr lang="en-GB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77072"/>
            <a:ext cx="4002383" cy="2726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79701"/>
            <a:ext cx="37338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75990" y="6237312"/>
            <a:ext cx="13356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B6BAC"/>
                </a:solidFill>
              </a:rPr>
              <a:t>PDG Reactor </a:t>
            </a:r>
          </a:p>
          <a:p>
            <a:r>
              <a:rPr lang="en-GB" sz="1600" dirty="0" smtClean="0">
                <a:solidFill>
                  <a:srgbClr val="FB6BAC"/>
                </a:solidFill>
              </a:rPr>
              <a:t>constraint</a:t>
            </a:r>
            <a:endParaRPr lang="en-GB" sz="1600" dirty="0">
              <a:solidFill>
                <a:srgbClr val="FB6BA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00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Satellite_View_of_Japan_1999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79838" y="0"/>
            <a:ext cx="5376862" cy="6867525"/>
          </a:xfrm>
        </p:spPr>
      </p:pic>
      <p:pic>
        <p:nvPicPr>
          <p:cNvPr id="19459" name="Picture 13" descr="HK-2detectors-0410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" y="407988"/>
            <a:ext cx="3646488" cy="234632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9460" name="Line 11"/>
          <p:cNvSpPr>
            <a:spLocks noChangeShapeType="1"/>
          </p:cNvSpPr>
          <p:nvPr/>
        </p:nvSpPr>
        <p:spPr bwMode="auto">
          <a:xfrm flipH="1" flipV="1">
            <a:off x="6650038" y="3997325"/>
            <a:ext cx="1057275" cy="30163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arrow" w="lg" len="lg"/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 smtClean="0">
              <a:solidFill>
                <a:srgbClr val="FFFFFF"/>
              </a:solidFill>
              <a:latin typeface="Times New Roman"/>
            </a:endParaRPr>
          </a:p>
        </p:txBody>
      </p:sp>
      <p:pic>
        <p:nvPicPr>
          <p:cNvPr id="19462" name="Picture 13" descr="マークカラ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02563" y="3927475"/>
            <a:ext cx="242887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 Box 16"/>
          <p:cNvSpPr txBox="1">
            <a:spLocks noChangeArrowheads="1"/>
          </p:cNvSpPr>
          <p:nvPr/>
        </p:nvSpPr>
        <p:spPr bwMode="auto">
          <a:xfrm>
            <a:off x="126748" y="2852936"/>
            <a:ext cx="392735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latin typeface="Times New Roman"/>
              </a:rPr>
              <a:t>Hyper </a:t>
            </a:r>
            <a:r>
              <a:rPr kumimoji="1" lang="en-US" altLang="ja-JP" sz="1800" dirty="0" err="1" smtClean="0">
                <a:latin typeface="Times New Roman"/>
              </a:rPr>
              <a:t>Kamiokande</a:t>
            </a:r>
            <a:r>
              <a:rPr kumimoji="1" lang="en-US" altLang="ja-JP" sz="1800" dirty="0" smtClean="0">
                <a:latin typeface="Times New Roman"/>
              </a:rPr>
              <a:t> L=295km OA=2.5deg</a:t>
            </a:r>
          </a:p>
        </p:txBody>
      </p:sp>
      <p:sp>
        <p:nvSpPr>
          <p:cNvPr id="19469" name="Line 20"/>
          <p:cNvSpPr>
            <a:spLocks noChangeShapeType="1"/>
          </p:cNvSpPr>
          <p:nvPr/>
        </p:nvSpPr>
        <p:spPr bwMode="auto">
          <a:xfrm>
            <a:off x="3708400" y="2774950"/>
            <a:ext cx="2814638" cy="121285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 smtClean="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9470" name="Line 21"/>
          <p:cNvSpPr>
            <a:spLocks noChangeShapeType="1"/>
          </p:cNvSpPr>
          <p:nvPr/>
        </p:nvSpPr>
        <p:spPr bwMode="auto">
          <a:xfrm>
            <a:off x="3749675" y="381000"/>
            <a:ext cx="2817813" cy="3522663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 sz="1800" smtClean="0">
              <a:solidFill>
                <a:srgbClr val="FFFFFF"/>
              </a:solidFill>
              <a:latin typeface="Times New Roman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172268" y="2886035"/>
            <a:ext cx="1864228" cy="830997"/>
          </a:xfrm>
          <a:prstGeom prst="rect">
            <a:avLst/>
          </a:prstGeom>
          <a:solidFill>
            <a:srgbClr val="1407B9"/>
          </a:solidFill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latin typeface="Times New Roman"/>
              </a:rPr>
              <a:t>J-PARC MR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2400" b="1" dirty="0" smtClean="0">
                <a:latin typeface="Times New Roman"/>
                <a:sym typeface="Wingdings" pitchFamily="2" charset="2"/>
              </a:rPr>
              <a:t></a:t>
            </a:r>
            <a:r>
              <a:rPr kumimoji="1" lang="en-US" altLang="ja-JP" sz="2400" b="1" dirty="0" smtClean="0">
                <a:latin typeface="Times New Roman"/>
                <a:sym typeface="Wingdings" pitchFamily="2" charset="2"/>
              </a:rPr>
              <a:t>~&gt;1.0MW</a:t>
            </a:r>
            <a:endParaRPr kumimoji="1" lang="en-US" altLang="ja-JP" sz="2400" b="1" dirty="0" smtClean="0">
              <a:latin typeface="Times New Roman"/>
              <a:sym typeface="Wingdings" pitchFamily="2" charset="2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109414" y="3152001"/>
            <a:ext cx="38159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latin typeface="Times New Roman"/>
              </a:rPr>
              <a:t>Water Cerenkov </a:t>
            </a:r>
            <a:r>
              <a:rPr kumimoji="1" lang="en-US" altLang="ja-JP" sz="1800" dirty="0" smtClean="0">
                <a:latin typeface="Times New Roman"/>
              </a:rPr>
              <a:t>optimal on this baseline.</a:t>
            </a:r>
            <a:endParaRPr kumimoji="1" lang="en-US" altLang="ja-JP" sz="1800" dirty="0" smtClean="0">
              <a:latin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16447" y="146378"/>
            <a:ext cx="3600400" cy="523220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 Next Step in Japan</a:t>
            </a:r>
          </a:p>
        </p:txBody>
      </p:sp>
      <p:pic>
        <p:nvPicPr>
          <p:cNvPr id="19" name="Picture 2" descr="C:\Users\dlw54\AppData\Local\Microsoft\Windows\Temporary Internet Files\Content.Outlook\VZ9MBSKE\IMGP0580 (2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72076"/>
            <a:ext cx="3437140" cy="257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118343" y="6054387"/>
            <a:ext cx="39818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latin typeface="Times New Roman"/>
              </a:rPr>
              <a:t>T2K</a:t>
            </a:r>
            <a:r>
              <a:rPr kumimoji="1" lang="en-US" altLang="ja-JP" sz="1800" dirty="0">
                <a:latin typeface="Times New Roman"/>
              </a:rPr>
              <a:t> </a:t>
            </a:r>
            <a:r>
              <a:rPr kumimoji="1" lang="en-US" altLang="ja-JP" sz="1800" dirty="0" smtClean="0">
                <a:latin typeface="Times New Roman"/>
              </a:rPr>
              <a:t>280m near detectors, will be re-used,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 smtClean="0">
                <a:latin typeface="Times New Roman"/>
              </a:rPr>
              <a:t>but upgraded (?) and maybe enhanced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ja-JP" sz="1800" dirty="0">
                <a:latin typeface="Times New Roman"/>
              </a:rPr>
              <a:t>w</a:t>
            </a:r>
            <a:r>
              <a:rPr kumimoji="1" lang="en-US" altLang="ja-JP" sz="1800" dirty="0" smtClean="0">
                <a:latin typeface="Times New Roman"/>
              </a:rPr>
              <a:t>ith new near detector(s) at 2km.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44007" y="6165304"/>
            <a:ext cx="4072839" cy="461665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Interference with ILC in Japan?</a:t>
            </a:r>
          </a:p>
        </p:txBody>
      </p:sp>
    </p:spTree>
    <p:extLst>
      <p:ext uri="{BB962C8B-B14F-4D97-AF65-F5344CB8AC3E}">
        <p14:creationId xmlns:p14="http://schemas.microsoft.com/office/powerpoint/2010/main" val="270301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lw_zakopane_3">
  <a:themeElements>
    <a:clrScheme name="dlw_zakopane_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lw_zakopane_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lw_zakopane_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lw_zakopane_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tfuji2">
  <a:themeElements>
    <a:clrScheme name="mtfuji2 2">
      <a:dk1>
        <a:srgbClr val="2E2E48"/>
      </a:dk1>
      <a:lt1>
        <a:srgbClr val="B9CCE9"/>
      </a:lt1>
      <a:dk2>
        <a:srgbClr val="1451AA"/>
      </a:dk2>
      <a:lt2>
        <a:srgbClr val="C0D7D8"/>
      </a:lt2>
      <a:accent1>
        <a:srgbClr val="D6D5B2"/>
      </a:accent1>
      <a:accent2>
        <a:srgbClr val="FFFFE9"/>
      </a:accent2>
      <a:accent3>
        <a:srgbClr val="D9E2F2"/>
      </a:accent3>
      <a:accent4>
        <a:srgbClr val="26263C"/>
      </a:accent4>
      <a:accent5>
        <a:srgbClr val="E8E7D5"/>
      </a:accent5>
      <a:accent6>
        <a:srgbClr val="E7E7D3"/>
      </a:accent6>
      <a:hlink>
        <a:srgbClr val="6B94D1"/>
      </a:hlink>
      <a:folHlink>
        <a:srgbClr val="FFFFFF"/>
      </a:folHlink>
    </a:clrScheme>
    <a:fontScheme name="mtfuji2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headEnd type="none" w="med" len="med"/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tfuji2 1">
        <a:dk1>
          <a:srgbClr val="1C357C"/>
        </a:dk1>
        <a:lt1>
          <a:srgbClr val="FFFFFF"/>
        </a:lt1>
        <a:dk2>
          <a:srgbClr val="224094"/>
        </a:dk2>
        <a:lt2>
          <a:srgbClr val="FFFFCC"/>
        </a:lt2>
        <a:accent1>
          <a:srgbClr val="86864C"/>
        </a:accent1>
        <a:accent2>
          <a:srgbClr val="809AE2"/>
        </a:accent2>
        <a:accent3>
          <a:srgbClr val="ABAFC8"/>
        </a:accent3>
        <a:accent4>
          <a:srgbClr val="DADADA"/>
        </a:accent4>
        <a:accent5>
          <a:srgbClr val="C3C3B2"/>
        </a:accent5>
        <a:accent6>
          <a:srgbClr val="738BCD"/>
        </a:accent6>
        <a:hlink>
          <a:srgbClr val="000000"/>
        </a:hlink>
        <a:folHlink>
          <a:srgbClr val="2E57C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2">
        <a:dk1>
          <a:srgbClr val="2E2E48"/>
        </a:dk1>
        <a:lt1>
          <a:srgbClr val="B9CCE9"/>
        </a:lt1>
        <a:dk2>
          <a:srgbClr val="1451AA"/>
        </a:dk2>
        <a:lt2>
          <a:srgbClr val="C0D7D8"/>
        </a:lt2>
        <a:accent1>
          <a:srgbClr val="D6D5B2"/>
        </a:accent1>
        <a:accent2>
          <a:srgbClr val="FFFFE9"/>
        </a:accent2>
        <a:accent3>
          <a:srgbClr val="D9E2F2"/>
        </a:accent3>
        <a:accent4>
          <a:srgbClr val="26263C"/>
        </a:accent4>
        <a:accent5>
          <a:srgbClr val="E8E7D5"/>
        </a:accent5>
        <a:accent6>
          <a:srgbClr val="E7E7D3"/>
        </a:accent6>
        <a:hlink>
          <a:srgbClr val="6B94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AEAEA"/>
        </a:accent1>
        <a:accent2>
          <a:srgbClr val="F8F8F8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E1E1E1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4">
        <a:dk1>
          <a:srgbClr val="000000"/>
        </a:dk1>
        <a:lt1>
          <a:srgbClr val="9CB8E0"/>
        </a:lt1>
        <a:dk2>
          <a:srgbClr val="000000"/>
        </a:dk2>
        <a:lt2>
          <a:srgbClr val="AAC9CA"/>
        </a:lt2>
        <a:accent1>
          <a:srgbClr val="D6D5B2"/>
        </a:accent1>
        <a:accent2>
          <a:srgbClr val="E8E7CE"/>
        </a:accent2>
        <a:accent3>
          <a:srgbClr val="CBD8ED"/>
        </a:accent3>
        <a:accent4>
          <a:srgbClr val="000000"/>
        </a:accent4>
        <a:accent5>
          <a:srgbClr val="E8E7D5"/>
        </a:accent5>
        <a:accent6>
          <a:srgbClr val="D2D1BA"/>
        </a:accent6>
        <a:hlink>
          <a:srgbClr val="4579C5"/>
        </a:hlink>
        <a:folHlink>
          <a:srgbClr val="C4F2F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5">
        <a:dk1>
          <a:srgbClr val="000000"/>
        </a:dk1>
        <a:lt1>
          <a:srgbClr val="6892D0"/>
        </a:lt1>
        <a:dk2>
          <a:srgbClr val="000000"/>
        </a:dk2>
        <a:lt2>
          <a:srgbClr val="7590B3"/>
        </a:lt2>
        <a:accent1>
          <a:srgbClr val="BEBB94"/>
        </a:accent1>
        <a:accent2>
          <a:srgbClr val="DDDDDD"/>
        </a:accent2>
        <a:accent3>
          <a:srgbClr val="B9C7E4"/>
        </a:accent3>
        <a:accent4>
          <a:srgbClr val="000000"/>
        </a:accent4>
        <a:accent5>
          <a:srgbClr val="DBDAC8"/>
        </a:accent5>
        <a:accent6>
          <a:srgbClr val="C8C8C8"/>
        </a:accent6>
        <a:hlink>
          <a:srgbClr val="363199"/>
        </a:hlink>
        <a:folHlink>
          <a:srgbClr val="91D6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tfuji2 6">
        <a:dk1>
          <a:srgbClr val="456697"/>
        </a:dk1>
        <a:lt1>
          <a:srgbClr val="FFFFFF"/>
        </a:lt1>
        <a:dk2>
          <a:srgbClr val="386AB4"/>
        </a:dk2>
        <a:lt2>
          <a:srgbClr val="FFFFCC"/>
        </a:lt2>
        <a:accent1>
          <a:srgbClr val="8A8F5D"/>
        </a:accent1>
        <a:accent2>
          <a:srgbClr val="97ACBF"/>
        </a:accent2>
        <a:accent3>
          <a:srgbClr val="AEB9D6"/>
        </a:accent3>
        <a:accent4>
          <a:srgbClr val="DADADA"/>
        </a:accent4>
        <a:accent5>
          <a:srgbClr val="C4C6B6"/>
        </a:accent5>
        <a:accent6>
          <a:srgbClr val="889BAD"/>
        </a:accent6>
        <a:hlink>
          <a:srgbClr val="1B265F"/>
        </a:hlink>
        <a:folHlink>
          <a:srgbClr val="24A9D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tfuji2 7">
        <a:dk1>
          <a:srgbClr val="2545A1"/>
        </a:dk1>
        <a:lt1>
          <a:srgbClr val="FFFFFF"/>
        </a:lt1>
        <a:dk2>
          <a:srgbClr val="2C53C0"/>
        </a:dk2>
        <a:lt2>
          <a:srgbClr val="FFCC00"/>
        </a:lt2>
        <a:accent1>
          <a:srgbClr val="D28E34"/>
        </a:accent1>
        <a:accent2>
          <a:srgbClr val="AF96C0"/>
        </a:accent2>
        <a:accent3>
          <a:srgbClr val="ACB3DC"/>
        </a:accent3>
        <a:accent4>
          <a:srgbClr val="DADADA"/>
        </a:accent4>
        <a:accent5>
          <a:srgbClr val="E5C6AE"/>
        </a:accent5>
        <a:accent6>
          <a:srgbClr val="9E87AE"/>
        </a:accent6>
        <a:hlink>
          <a:srgbClr val="14265A"/>
        </a:hlink>
        <a:folHlink>
          <a:srgbClr val="C141A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lw_zakopane_3">
  <a:themeElements>
    <a:clrScheme name="dlw_zakopane_3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lw_zakopane_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lw_zakopane_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lw_zakopane_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lw_zakopane_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DresdenSept2004">
  <a:themeElements>
    <a:clrScheme name="DresdenSept200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resdenSept200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resdenSept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resdenSept200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resdenSept200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resdenSept200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resdenSept200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resdenSept200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resdenSept200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resdenSept200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resdenSept200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resdenSept200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resdenSept200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resdenSept200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75239</TotalTime>
  <Words>859</Words>
  <Application>Microsoft Office PowerPoint</Application>
  <PresentationFormat>On-screen Show (4:3)</PresentationFormat>
  <Paragraphs>127</Paragraphs>
  <Slides>23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Default Design</vt:lpstr>
      <vt:lpstr>1_dlw_zakopane_3</vt:lpstr>
      <vt:lpstr>mtfuji2</vt:lpstr>
      <vt:lpstr>dlw_zakopane_3</vt:lpstr>
      <vt:lpstr>DresdenSept2004</vt:lpstr>
      <vt:lpstr>PowerPoint Presentation</vt:lpstr>
      <vt:lpstr>PowerPoint Presentation</vt:lpstr>
      <vt:lpstr>PowerPoint Presentation</vt:lpstr>
      <vt:lpstr>Overview</vt:lpstr>
      <vt:lpstr>CERN Contributions to T2K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European Involvement in HK</vt:lpstr>
      <vt:lpstr>CERN Involvement in HK?</vt:lpstr>
      <vt:lpstr>Why do we need multiple experiments?</vt:lpstr>
      <vt:lpstr>PowerPoint Presentation</vt:lpstr>
      <vt:lpstr>PowerPoint Presentation</vt:lpstr>
      <vt:lpstr>PowerPoint Presentation</vt:lpstr>
      <vt:lpstr>Many are called to measure the MH…</vt:lpstr>
      <vt:lpstr>PowerPoint Presentation</vt:lpstr>
    </vt:vector>
  </TitlesOfParts>
  <Company>University of Sussex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Preferred Customer</dc:creator>
  <cp:lastModifiedBy>Wark, David (STFC,RAL,PPD)</cp:lastModifiedBy>
  <cp:revision>763</cp:revision>
  <dcterms:created xsi:type="dcterms:W3CDTF">2002-07-15T08:47:35Z</dcterms:created>
  <dcterms:modified xsi:type="dcterms:W3CDTF">2013-11-26T13:32:16Z</dcterms:modified>
</cp:coreProperties>
</file>