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0" r:id="rId1"/>
    <p:sldMasterId id="2147483742" r:id="rId2"/>
    <p:sldMasterId id="2147483757" r:id="rId3"/>
    <p:sldMasterId id="2147483788" r:id="rId4"/>
    <p:sldMasterId id="2147483815" r:id="rId5"/>
    <p:sldMasterId id="2147483893" r:id="rId6"/>
    <p:sldMasterId id="2147483972" r:id="rId7"/>
    <p:sldMasterId id="2147483984" r:id="rId8"/>
  </p:sldMasterIdLst>
  <p:notesMasterIdLst>
    <p:notesMasterId r:id="rId27"/>
  </p:notesMasterIdLst>
  <p:handoutMasterIdLst>
    <p:handoutMasterId r:id="rId28"/>
  </p:handoutMasterIdLst>
  <p:sldIdLst>
    <p:sldId id="1093" r:id="rId9"/>
    <p:sldId id="1076" r:id="rId10"/>
    <p:sldId id="1080" r:id="rId11"/>
    <p:sldId id="1083" r:id="rId12"/>
    <p:sldId id="1084" r:id="rId13"/>
    <p:sldId id="1086" r:id="rId14"/>
    <p:sldId id="1087" r:id="rId15"/>
    <p:sldId id="1095" r:id="rId16"/>
    <p:sldId id="1097" r:id="rId17"/>
    <p:sldId id="1096" r:id="rId18"/>
    <p:sldId id="1098" r:id="rId19"/>
    <p:sldId id="1099" r:id="rId20"/>
    <p:sldId id="1100" r:id="rId21"/>
    <p:sldId id="1101" r:id="rId22"/>
    <p:sldId id="1102" r:id="rId23"/>
    <p:sldId id="1103" r:id="rId24"/>
    <p:sldId id="1104" r:id="rId25"/>
    <p:sldId id="1105" r:id="rId26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DDF9FF"/>
    <a:srgbClr val="0000FF"/>
    <a:srgbClr val="0033CC"/>
    <a:srgbClr val="FF9933"/>
    <a:srgbClr val="FF3300"/>
    <a:srgbClr val="EDF6F9"/>
    <a:srgbClr val="E5F3EE"/>
    <a:srgbClr val="CCCCFF"/>
    <a:srgbClr val="ABC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47" autoAdjust="0"/>
    <p:restoredTop sz="86410" autoAdjust="0"/>
  </p:normalViewPr>
  <p:slideViewPr>
    <p:cSldViewPr snapToGrid="0">
      <p:cViewPr>
        <p:scale>
          <a:sx n="66" d="100"/>
          <a:sy n="66" d="100"/>
        </p:scale>
        <p:origin x="-192" y="-58"/>
      </p:cViewPr>
      <p:guideLst>
        <p:guide orient="horz" pos="22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1950"/>
    </p:cViewPr>
  </p:sorterViewPr>
  <p:notesViewPr>
    <p:cSldViewPr snapToGrid="0">
      <p:cViewPr varScale="1">
        <p:scale>
          <a:sx n="48" d="100"/>
          <a:sy n="48" d="100"/>
        </p:scale>
        <p:origin x="-2004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0025" y="0"/>
            <a:ext cx="30495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endParaRPr lang="en-US"/>
          </a:p>
        </p:txBody>
      </p:sp>
      <p:sp>
        <p:nvSpPr>
          <p:cNvPr id="217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09150"/>
            <a:ext cx="304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0025" y="9709150"/>
            <a:ext cx="30495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fld id="{C6B5E852-0091-43F4-9E06-9FD6794880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71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59338"/>
            <a:ext cx="520382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3438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fld id="{2C2D0228-BB61-40C2-BD8F-6D458FEDA8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553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7873" y="46300"/>
            <a:ext cx="960698" cy="1064871"/>
          </a:xfrm>
          <a:prstGeom prst="rect">
            <a:avLst/>
          </a:prstGeom>
          <a:solidFill>
            <a:srgbClr val="DDF9FF"/>
          </a:solidFill>
          <a:ln>
            <a:solidFill>
              <a:srgbClr val="DDF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/>
          <p:nvPr userDrawn="1"/>
        </p:nvPicPr>
        <p:blipFill rotWithShape="1">
          <a:blip r:embed="rId2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6"/>
          <a:stretch/>
        </p:blipFill>
        <p:spPr>
          <a:xfrm>
            <a:off x="115748" y="173620"/>
            <a:ext cx="821802" cy="79865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571143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14 Nov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HF2012 : Higgs beyond LHC (Experiments)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02/12/2013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459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95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Facing the Scalar Sector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da-DK" altLang="en-US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9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5049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05184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90703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20294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33658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053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4413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14 Nov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HF2012 : Higgs beyond LHC (Experiments)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53063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167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1789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70973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998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7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Facing the Scalar Sector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da-DK" altLang="en-US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6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87718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05242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76566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7347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8013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1739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416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0409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2370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6280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2355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1851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93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02.12.2013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1692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02/12/2013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905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02.12.2013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30489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02.12.2013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4324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02.12.2013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951655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02/12/2013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56171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02.12.2013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866343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02/12/2013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1497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02.12.2013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191892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02.12.2013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4069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00"/>
            <a:ext cx="53213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604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08614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Physicsfacad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208" y="50800"/>
            <a:ext cx="3263392" cy="2235200"/>
          </a:xfrm>
          <a:prstGeom prst="rect">
            <a:avLst/>
          </a:prstGeom>
          <a:effectLst>
            <a:softEdge rad="25400"/>
          </a:effectLst>
        </p:spPr>
      </p:pic>
    </p:spTree>
    <p:extLst>
      <p:ext uri="{BB962C8B-B14F-4D97-AF65-F5344CB8AC3E}">
        <p14:creationId xmlns:p14="http://schemas.microsoft.com/office/powerpoint/2010/main" val="175345920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31062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16926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4463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21523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62933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56936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960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69027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4DEC0-79F2-4FD8-A416-91409B99C422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02/12/2013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19626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1869D-B7B3-4096-B6D6-478A38B7ADF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02/12/2013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76179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AE6E-EED3-4399-B24E-2A676427B01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02/12/2013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12510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03192-39C5-4C0F-B3FC-FD92CA7EAA4E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02/12/2013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24365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1DE58-3B71-408C-8360-2672B036A36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02/12/2013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14055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F049-C52F-4997-A48A-E0A4DE2C4105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02/12/2013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54970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68A8A-71EF-431E-AB69-613A0C277987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02/12/2013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70682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68B07-CC08-4D9F-B24D-BE4730E7826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02/12/2013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19535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2FFA4-CB2B-467C-A835-0E9878023B6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02/12/2013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948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1352B-FBF8-415E-A651-E14AFC501961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02/12/2013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73620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F671C-BA62-474D-A11A-065E37ADADF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02/12/2013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PP-130924-MBE_FCC Design Study_ED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54434-B0C2-421E-94DB-0985F1E75B1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790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4.e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227F8-C00D-4BE0-9C12-01A44F1B320C}" type="datetimeFigureOut">
              <a:rPr lang="fr-CH" smtClean="0"/>
              <a:t>02.12.2013</a:t>
            </a:fld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1809187" y="6345901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TLEP VC 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2013-11-18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873" y="46300"/>
            <a:ext cx="960698" cy="1064871"/>
          </a:xfrm>
          <a:prstGeom prst="rect">
            <a:avLst/>
          </a:prstGeom>
          <a:solidFill>
            <a:srgbClr val="DDF9FF"/>
          </a:solidFill>
          <a:ln>
            <a:solidFill>
              <a:srgbClr val="DDF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Picture 9"/>
          <p:cNvPicPr/>
          <p:nvPr/>
        </p:nvPicPr>
        <p:blipFill rotWithShape="1">
          <a:blip r:embed="rId5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6"/>
          <a:stretch/>
        </p:blipFill>
        <p:spPr>
          <a:xfrm>
            <a:off x="115748" y="173620"/>
            <a:ext cx="821802" cy="79865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5677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3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14 Nov 2012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HF2012 : Higgs beyond LHC (Experiments)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</p:sldLayoutIdLst>
  <p:transition>
    <p:dissolve/>
  </p:transition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14 Nov 2012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HF2012 : Higgs beyond LHC (Experiments)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transition>
    <p:dissolve/>
  </p:transition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Facing the Scalar Sector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da-DK" altLang="en-US" b="0" smtClean="0">
                <a:solidFill>
                  <a:srgbClr val="000000"/>
                </a:solidFill>
                <a:latin typeface="Arial" charset="0"/>
              </a:rPr>
              <a:t>Brussels, 29-31 May 2013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110041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Facing the Scalar Sector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da-DK" altLang="en-US" b="0" smtClean="0">
                <a:solidFill>
                  <a:srgbClr val="000000"/>
                </a:solidFill>
                <a:latin typeface="Arial" charset="0"/>
              </a:rPr>
              <a:t>Brussels, 29-31 May 2013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48168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02.12.2013</a:t>
            </a:fld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66949" y="6384925"/>
            <a:ext cx="428625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TLEP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 design study r-ECFA  2013-07-20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873" y="46300"/>
            <a:ext cx="960698" cy="1064871"/>
          </a:xfrm>
          <a:prstGeom prst="rect">
            <a:avLst/>
          </a:prstGeom>
          <a:solidFill>
            <a:srgbClr val="DDF9FF"/>
          </a:solidFill>
          <a:ln>
            <a:solidFill>
              <a:srgbClr val="DDF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Picture 9"/>
          <p:cNvPicPr/>
          <p:nvPr/>
        </p:nvPicPr>
        <p:blipFill rotWithShape="1">
          <a:blip r:embed="rId14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100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6"/>
          <a:stretch/>
        </p:blipFill>
        <p:spPr>
          <a:xfrm>
            <a:off x="115748" y="173620"/>
            <a:ext cx="821802" cy="79865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92939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56700" cy="6858000"/>
            <a:chOff x="0" y="0"/>
            <a:chExt cx="9156700" cy="6858000"/>
          </a:xfrm>
        </p:grpSpPr>
        <p:pic>
          <p:nvPicPr>
            <p:cNvPr id="10" name="Picture 24" descr="C:\Documents and Settings\kevin.XENOLAND\My Documents\fnalppt\sub-pages\Fermi_Blue_subpage.jp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500" r="16667"/>
            <a:stretch/>
          </p:blipFill>
          <p:spPr bwMode="auto">
            <a:xfrm>
              <a:off x="7467257" y="0"/>
              <a:ext cx="1689443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4" descr="C:\Documents and Settings\kevin.XENOLAND\My Documents\fnalppt\sub-pages\Fermi_Blue_subpage.jp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6805"/>
            <a:stretch/>
          </p:blipFill>
          <p:spPr bwMode="auto">
            <a:xfrm>
              <a:off x="0" y="0"/>
              <a:ext cx="76073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89487"/>
            <a:ext cx="1628790" cy="2954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3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6100" y="6426200"/>
            <a:ext cx="184115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October 16, 2013</a:t>
            </a:r>
            <a:endParaRPr lang="en-US" b="0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6100" y="6426200"/>
            <a:ext cx="65405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Capabilities Frontier Summary - Summary to HEPAP</a:t>
            </a:r>
            <a:endParaRPr lang="en-US" b="0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98817235-C917-8F48-A936-FEF3725D9AF4}" type="slidenum">
              <a:rPr lang="en-US" b="0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4071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D22ADD1-9DE8-4380-AD14-68601526FB62}" type="datetime1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02/12/2013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PP-130924-MBE_FCC Design Study_ED</a:t>
            </a:r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45A54434-B0C2-421E-94DB-0985F1E75B14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446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0050" y="1777497"/>
            <a:ext cx="29919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 smtClean="0">
                <a:latin typeface="+mn-lt"/>
              </a:rPr>
              <a:t>TLEP </a:t>
            </a:r>
            <a:r>
              <a:rPr lang="fr-CH" sz="3200" dirty="0" err="1" smtClean="0">
                <a:latin typeface="+mn-lt"/>
              </a:rPr>
              <a:t>study</a:t>
            </a:r>
            <a:r>
              <a:rPr lang="fr-CH" sz="3200" dirty="0" smtClean="0">
                <a:latin typeface="+mn-lt"/>
              </a:rPr>
              <a:t> news</a:t>
            </a:r>
            <a:endParaRPr lang="fr-CH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7539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48" t="14507" r="10000"/>
          <a:stretch/>
        </p:blipFill>
        <p:spPr bwMode="auto">
          <a:xfrm>
            <a:off x="2639027" y="231492"/>
            <a:ext cx="6238756" cy="5865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6009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0" t="13165" r="17405" b="1571"/>
          <a:stretch/>
        </p:blipFill>
        <p:spPr bwMode="auto">
          <a:xfrm>
            <a:off x="1215342" y="902825"/>
            <a:ext cx="6620719" cy="4872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70926" y="262145"/>
            <a:ext cx="53185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https://indico.cern.ch/conferenceDisplay.py?confId=282344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97843" y="5856791"/>
            <a:ext cx="5629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</a:rPr>
              <a:t>Important </a:t>
            </a:r>
            <a:r>
              <a:rPr lang="fr-CH" sz="2000" dirty="0" err="1" smtClean="0">
                <a:latin typeface="+mn-lt"/>
              </a:rPr>
              <a:t>that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e+e</a:t>
            </a:r>
            <a:r>
              <a:rPr lang="fr-CH" sz="2000" dirty="0" smtClean="0">
                <a:latin typeface="+mn-lt"/>
              </a:rPr>
              <a:t>- </a:t>
            </a:r>
            <a:r>
              <a:rPr lang="fr-CH" sz="2000" dirty="0" err="1" smtClean="0">
                <a:latin typeface="+mn-lt"/>
              </a:rPr>
              <a:t>community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is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well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represented</a:t>
            </a:r>
            <a:endParaRPr lang="fr-CH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6440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PP-130924-MBE_FCC Design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Study_ED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141308"/>
              </p:ext>
            </p:extLst>
          </p:nvPr>
        </p:nvGraphicFramePr>
        <p:xfrm>
          <a:off x="277791" y="636607"/>
          <a:ext cx="8773611" cy="54128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90104"/>
                <a:gridCol w="2390104"/>
                <a:gridCol w="2014133"/>
                <a:gridCol w="1979270"/>
              </a:tblGrid>
              <a:tr h="525808"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1" u="none" strike="noStrike" dirty="0" err="1">
                          <a:effectLst/>
                        </a:rPr>
                        <a:t>Wednesday</a:t>
                      </a:r>
                      <a:r>
                        <a:rPr lang="fr-CH" sz="1600" b="1" u="none" strike="noStrike" dirty="0">
                          <a:effectLst/>
                        </a:rPr>
                        <a:t> 12 </a:t>
                      </a:r>
                      <a:r>
                        <a:rPr lang="fr-CH" sz="1600" b="1" u="none" strike="noStrike" dirty="0" err="1">
                          <a:effectLst/>
                        </a:rPr>
                        <a:t>February</a:t>
                      </a:r>
                      <a:endParaRPr lang="fr-CH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1" u="none" strike="noStrike">
                          <a:effectLst/>
                        </a:rPr>
                        <a:t>Thursday 13 February</a:t>
                      </a:r>
                      <a:endParaRPr lang="fr-CH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1" u="none" strike="noStrike" dirty="0">
                          <a:effectLst/>
                        </a:rPr>
                        <a:t>Friday 14 </a:t>
                      </a:r>
                      <a:r>
                        <a:rPr lang="fr-CH" sz="1600" b="1" u="none" strike="noStrike" dirty="0" err="1">
                          <a:effectLst/>
                        </a:rPr>
                        <a:t>February</a:t>
                      </a:r>
                      <a:endParaRPr lang="fr-CH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600" b="1" u="none" strike="noStrike" dirty="0">
                          <a:effectLst/>
                        </a:rPr>
                        <a:t>Saturday 15 </a:t>
                      </a:r>
                      <a:r>
                        <a:rPr lang="fr-CH" sz="1600" b="1" u="none" strike="noStrike" dirty="0" err="1">
                          <a:effectLst/>
                        </a:rPr>
                        <a:t>February</a:t>
                      </a:r>
                      <a:endParaRPr lang="fr-CH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CH" sz="2000" u="none" strike="noStrike" dirty="0" err="1">
                          <a:effectLst/>
                        </a:rPr>
                        <a:t>At</a:t>
                      </a:r>
                      <a:r>
                        <a:rPr lang="fr-CH" sz="2000" u="none" strike="noStrike" dirty="0">
                          <a:effectLst/>
                        </a:rPr>
                        <a:t> </a:t>
                      </a:r>
                      <a:r>
                        <a:rPr lang="fr-CH" sz="2000" u="none" strike="noStrike" dirty="0" err="1">
                          <a:effectLst/>
                        </a:rPr>
                        <a:t>University</a:t>
                      </a:r>
                      <a:r>
                        <a:rPr lang="fr-CH" sz="2000" u="none" strike="noStrike" dirty="0">
                          <a:effectLst/>
                        </a:rPr>
                        <a:t> of Geneva</a:t>
                      </a:r>
                      <a:endParaRPr lang="fr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CH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 dirty="0">
                          <a:effectLst/>
                        </a:rPr>
                        <a:t>8:30 </a:t>
                      </a:r>
                      <a:r>
                        <a:rPr lang="fr-CH" sz="1100" u="none" strike="noStrike" dirty="0" err="1">
                          <a:effectLst/>
                        </a:rPr>
                        <a:t>begin</a:t>
                      </a:r>
                      <a:r>
                        <a:rPr lang="fr-CH" sz="1100" u="none" strike="noStrike" dirty="0">
                          <a:effectLst/>
                        </a:rPr>
                        <a:t> </a:t>
                      </a:r>
                      <a:r>
                        <a:rPr lang="fr-CH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VLHC session</a:t>
                      </a:r>
                      <a:endParaRPr lang="fr-CH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 dirty="0">
                          <a:effectLst/>
                        </a:rPr>
                        <a:t>8:30 </a:t>
                      </a:r>
                      <a:r>
                        <a:rPr lang="fr-CH" sz="1100" u="none" strike="noStrike" dirty="0" err="1">
                          <a:effectLst/>
                        </a:rPr>
                        <a:t>begin</a:t>
                      </a:r>
                      <a:r>
                        <a:rPr lang="fr-CH" sz="1100" u="none" strike="noStrike" dirty="0">
                          <a:effectLst/>
                        </a:rPr>
                        <a:t> infrastructure session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9:00 at CERN 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 dirty="0" err="1" smtClean="0">
                          <a:effectLst/>
                        </a:rPr>
                        <a:t>Summary</a:t>
                      </a:r>
                      <a:r>
                        <a:rPr lang="fr-CH" sz="1100" u="none" strike="noStrike" dirty="0" smtClean="0">
                          <a:effectLst/>
                        </a:rPr>
                        <a:t> sessions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10:30 coffee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10:30 coffee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 dirty="0">
                          <a:effectLst/>
                        </a:rPr>
                        <a:t>10:30 coffee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summary</a:t>
                      </a:r>
                      <a:r>
                        <a:rPr lang="fr-CH" sz="11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sessions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12:00 registration opens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12:30 end of plenary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13:00 end of plenary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13:00 end of meeting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 Lunch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lunch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13:45 welcome address 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 dirty="0">
                          <a:effectLst/>
                        </a:rPr>
                        <a:t>14:00 </a:t>
                      </a:r>
                      <a:r>
                        <a:rPr lang="fr-CH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TLEP session</a:t>
                      </a:r>
                      <a:endParaRPr lang="fr-CH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14:00 breakout sessions 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14:00 DG introduction and session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 dirty="0">
                          <a:effectLst/>
                        </a:rPr>
                        <a:t> 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15:30 coffee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16:00 coffee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16:00 coffee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 dirty="0">
                          <a:effectLst/>
                        </a:rPr>
                        <a:t> </a:t>
                      </a:r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18:00 Welcome drink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18:00 end of session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18:00 end of break-out session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20:00 Public Lecture 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19:30 collaboration dinner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04973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21:30 Vin de l'amitié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u="none" strike="noStrike">
                          <a:effectLst/>
                        </a:rPr>
                        <a:t> </a:t>
                      </a:r>
                      <a:endParaRPr lang="fr-CH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05246" y="219919"/>
            <a:ext cx="2916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/>
              <a:t>Kick-off meeting Agenda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822932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9904" y="1145894"/>
            <a:ext cx="43024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solidFill>
                  <a:srgbClr val="FF0000"/>
                </a:solidFill>
                <a:latin typeface="+mn-lt"/>
              </a:rPr>
              <a:t>Working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 group </a:t>
            </a:r>
            <a:r>
              <a:rPr lang="fr-CH" sz="2000" dirty="0" err="1" smtClean="0">
                <a:solidFill>
                  <a:srgbClr val="FF0000"/>
                </a:solidFill>
                <a:latin typeface="+mn-lt"/>
              </a:rPr>
              <a:t>conveners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 nominations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264" y="1891677"/>
            <a:ext cx="858841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smtClean="0">
                <a:latin typeface="+mn-lt"/>
              </a:rPr>
              <a:t>Nominations have </a:t>
            </a:r>
            <a:r>
              <a:rPr lang="fr-CH" sz="2000" dirty="0" err="1" smtClean="0">
                <a:latin typeface="+mn-lt"/>
              </a:rPr>
              <a:t>started</a:t>
            </a:r>
            <a:r>
              <a:rPr lang="fr-CH" sz="2000" dirty="0" smtClean="0">
                <a:latin typeface="+mn-lt"/>
              </a:rPr>
              <a:t> in the Accelerator group and in the </a:t>
            </a:r>
            <a:r>
              <a:rPr lang="fr-CH" sz="2000" dirty="0" err="1">
                <a:latin typeface="+mn-lt"/>
              </a:rPr>
              <a:t>P</a:t>
            </a:r>
            <a:r>
              <a:rPr lang="fr-CH" sz="2000" dirty="0" err="1" smtClean="0">
                <a:latin typeface="+mn-lt"/>
              </a:rPr>
              <a:t>hysics</a:t>
            </a:r>
            <a:r>
              <a:rPr lang="fr-CH" sz="2000" dirty="0" smtClean="0">
                <a:latin typeface="+mn-lt"/>
              </a:rPr>
              <a:t> groups</a:t>
            </a:r>
            <a:endParaRPr lang="fr-CH" sz="2000" dirty="0">
              <a:latin typeface="+mn-lt"/>
            </a:endParaRPr>
          </a:p>
          <a:p>
            <a:r>
              <a:rPr lang="fr-CH" sz="2000" dirty="0" err="1" smtClean="0">
                <a:latin typeface="+mn-lt"/>
              </a:rPr>
              <a:t>e.g</a:t>
            </a:r>
            <a:r>
              <a:rPr lang="fr-CH" sz="2000" dirty="0" smtClean="0">
                <a:latin typeface="+mn-lt"/>
              </a:rPr>
              <a:t>. </a:t>
            </a:r>
          </a:p>
          <a:p>
            <a:r>
              <a:rPr lang="fr-CH" sz="2000" dirty="0" smtClean="0">
                <a:latin typeface="+mj-lt"/>
              </a:rPr>
              <a:t>WG1</a:t>
            </a:r>
            <a:r>
              <a:rPr lang="fr-CH" sz="2000" dirty="0">
                <a:latin typeface="+mj-lt"/>
              </a:rPr>
              <a:t>. EW </a:t>
            </a:r>
            <a:r>
              <a:rPr lang="fr-CH" sz="2000" dirty="0" err="1">
                <a:latin typeface="+mj-lt"/>
              </a:rPr>
              <a:t>physics</a:t>
            </a:r>
            <a:r>
              <a:rPr lang="fr-CH" sz="2000" dirty="0">
                <a:latin typeface="+mj-lt"/>
              </a:rPr>
              <a:t> </a:t>
            </a:r>
            <a:r>
              <a:rPr lang="fr-CH" sz="2000" dirty="0" err="1">
                <a:latin typeface="+mj-lt"/>
              </a:rPr>
              <a:t>at</a:t>
            </a:r>
            <a:r>
              <a:rPr lang="fr-CH" sz="2000" dirty="0">
                <a:latin typeface="+mj-lt"/>
              </a:rPr>
              <a:t> the Z pole : Roberto </a:t>
            </a:r>
            <a:r>
              <a:rPr lang="fr-CH" sz="2000" dirty="0" err="1">
                <a:latin typeface="+mj-lt"/>
              </a:rPr>
              <a:t>Tenchini</a:t>
            </a:r>
            <a:r>
              <a:rPr lang="fr-CH" sz="2000" dirty="0">
                <a:latin typeface="+mj-lt"/>
              </a:rPr>
              <a:t> 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WG5</a:t>
            </a:r>
            <a:r>
              <a:rPr lang="fr-CH" sz="2000" dirty="0">
                <a:latin typeface="+mj-lt"/>
              </a:rPr>
              <a:t>. </a:t>
            </a:r>
            <a:r>
              <a:rPr lang="fr-CH" sz="2000" dirty="0" err="1">
                <a:latin typeface="+mj-lt"/>
              </a:rPr>
              <a:t>Flavour</a:t>
            </a:r>
            <a:r>
              <a:rPr lang="fr-CH" sz="2000" dirty="0">
                <a:latin typeface="+mj-lt"/>
              </a:rPr>
              <a:t> </a:t>
            </a:r>
            <a:r>
              <a:rPr lang="fr-CH" sz="2000" dirty="0" err="1">
                <a:latin typeface="+mj-lt"/>
              </a:rPr>
              <a:t>physics</a:t>
            </a:r>
            <a:r>
              <a:rPr lang="fr-CH" sz="2000" dirty="0">
                <a:latin typeface="+mj-lt"/>
              </a:rPr>
              <a:t> : Stéphane Monteil 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WG10</a:t>
            </a:r>
            <a:r>
              <a:rPr lang="fr-CH" sz="2000" dirty="0">
                <a:latin typeface="+mj-lt"/>
              </a:rPr>
              <a:t>. Online software/</a:t>
            </a:r>
            <a:r>
              <a:rPr lang="fr-CH" sz="2000" dirty="0" err="1">
                <a:latin typeface="+mj-lt"/>
              </a:rPr>
              <a:t>computing</a:t>
            </a:r>
            <a:r>
              <a:rPr lang="fr-CH" sz="2000" dirty="0">
                <a:latin typeface="+mj-lt"/>
              </a:rPr>
              <a:t> : </a:t>
            </a:r>
            <a:r>
              <a:rPr lang="fr-CH" sz="2000" dirty="0" err="1">
                <a:latin typeface="+mj-lt"/>
              </a:rPr>
              <a:t>Christos</a:t>
            </a:r>
            <a:r>
              <a:rPr lang="fr-CH" sz="2000" dirty="0">
                <a:latin typeface="+mj-lt"/>
              </a:rPr>
              <a:t> </a:t>
            </a:r>
            <a:r>
              <a:rPr lang="fr-CH" sz="2000" dirty="0" err="1">
                <a:latin typeface="+mj-lt"/>
              </a:rPr>
              <a:t>Leonidopoulos</a:t>
            </a:r>
            <a:r>
              <a:rPr lang="fr-CH" sz="2000" dirty="0">
                <a:latin typeface="+mj-lt"/>
              </a:rPr>
              <a:t> 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WG11</a:t>
            </a:r>
            <a:r>
              <a:rPr lang="fr-CH" sz="2000" dirty="0">
                <a:latin typeface="+mj-lt"/>
              </a:rPr>
              <a:t>. Detector Designs : Gigi </a:t>
            </a:r>
            <a:r>
              <a:rPr lang="fr-CH" sz="2000" dirty="0" err="1">
                <a:latin typeface="+mj-lt"/>
              </a:rPr>
              <a:t>Rolandi</a:t>
            </a:r>
            <a:r>
              <a:rPr lang="fr-CH" sz="2000" dirty="0">
                <a:latin typeface="+mj-lt"/>
              </a:rPr>
              <a:t> </a:t>
            </a:r>
            <a:endParaRPr lang="fr-CH" sz="2000" dirty="0" smtClean="0">
              <a:latin typeface="+mj-lt"/>
            </a:endParaRPr>
          </a:p>
          <a:p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YES</a:t>
            </a:r>
            <a:r>
              <a:rPr lang="fr-CH" sz="2000" dirty="0">
                <a:latin typeface="+mj-lt"/>
              </a:rPr>
              <a:t>, but </a:t>
            </a:r>
            <a:r>
              <a:rPr lang="fr-CH" sz="2000" dirty="0" err="1">
                <a:latin typeface="+mj-lt"/>
              </a:rPr>
              <a:t>needs</a:t>
            </a:r>
            <a:r>
              <a:rPr lang="fr-CH" sz="2000" dirty="0">
                <a:latin typeface="+mj-lt"/>
              </a:rPr>
              <a:t> to </a:t>
            </a:r>
            <a:r>
              <a:rPr lang="fr-CH" sz="2000" dirty="0" err="1">
                <a:latin typeface="+mj-lt"/>
              </a:rPr>
              <a:t>be</a:t>
            </a:r>
            <a:r>
              <a:rPr lang="fr-CH" sz="2000" dirty="0">
                <a:latin typeface="+mj-lt"/>
              </a:rPr>
              <a:t> </a:t>
            </a:r>
            <a:r>
              <a:rPr lang="fr-CH" sz="2000" dirty="0" err="1">
                <a:latin typeface="+mj-lt"/>
              </a:rPr>
              <a:t>formalized</a:t>
            </a:r>
            <a:r>
              <a:rPr lang="fr-CH" sz="2000" dirty="0">
                <a:latin typeface="+mj-lt"/>
              </a:rPr>
              <a:t>/</a:t>
            </a:r>
            <a:r>
              <a:rPr lang="fr-CH" sz="2000" dirty="0" err="1">
                <a:latin typeface="+mj-lt"/>
              </a:rPr>
              <a:t>finalized</a:t>
            </a:r>
            <a:r>
              <a:rPr lang="fr-CH" sz="2000" dirty="0">
                <a:latin typeface="+mj-lt"/>
              </a:rPr>
              <a:t> 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WG4</a:t>
            </a:r>
            <a:r>
              <a:rPr lang="fr-CH" sz="2000" dirty="0">
                <a:latin typeface="+mj-lt"/>
              </a:rPr>
              <a:t>. </a:t>
            </a:r>
            <a:r>
              <a:rPr lang="fr-CH" sz="2000" dirty="0" smtClean="0">
                <a:latin typeface="+mj-lt"/>
              </a:rPr>
              <a:t>Top </a:t>
            </a:r>
            <a:r>
              <a:rPr lang="fr-CH" sz="2000" dirty="0" err="1">
                <a:latin typeface="+mj-lt"/>
              </a:rPr>
              <a:t>Physics</a:t>
            </a:r>
            <a:r>
              <a:rPr lang="fr-CH" sz="2000" dirty="0">
                <a:latin typeface="+mj-lt"/>
              </a:rPr>
              <a:t> : Patrizia Azzi 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WG6</a:t>
            </a:r>
            <a:r>
              <a:rPr lang="fr-CH" sz="2000" dirty="0">
                <a:latin typeface="+mj-lt"/>
              </a:rPr>
              <a:t>. QCD and gamma </a:t>
            </a:r>
            <a:r>
              <a:rPr lang="fr-CH" sz="2000" dirty="0" err="1">
                <a:latin typeface="+mj-lt"/>
              </a:rPr>
              <a:t>gamma</a:t>
            </a:r>
            <a:r>
              <a:rPr lang="fr-CH" sz="2000" dirty="0">
                <a:latin typeface="+mj-lt"/>
              </a:rPr>
              <a:t> : David d'</a:t>
            </a:r>
            <a:r>
              <a:rPr lang="fr-CH" sz="2000" dirty="0" err="1">
                <a:latin typeface="+mj-lt"/>
              </a:rPr>
              <a:t>Enterria</a:t>
            </a:r>
            <a:r>
              <a:rPr lang="fr-CH" sz="2000" dirty="0">
                <a:latin typeface="+mj-lt"/>
              </a:rPr>
              <a:t> </a:t>
            </a:r>
            <a:endParaRPr lang="fr-CH" sz="2000" dirty="0" smtClean="0">
              <a:latin typeface="+mj-lt"/>
            </a:endParaRPr>
          </a:p>
          <a:p>
            <a:r>
              <a:rPr lang="fr-CH" sz="2000" dirty="0" smtClean="0">
                <a:latin typeface="+mj-lt"/>
              </a:rPr>
              <a:t>WG9</a:t>
            </a:r>
            <a:r>
              <a:rPr lang="fr-CH" sz="2000" dirty="0">
                <a:latin typeface="+mj-lt"/>
              </a:rPr>
              <a:t>. Offline software : Colin </a:t>
            </a:r>
            <a:r>
              <a:rPr lang="fr-CH" sz="2000" dirty="0" err="1">
                <a:latin typeface="+mj-lt"/>
              </a:rPr>
              <a:t>Bernet</a:t>
            </a:r>
            <a:r>
              <a:rPr lang="fr-CH" sz="2000" dirty="0">
                <a:latin typeface="+mj-lt"/>
              </a:rPr>
              <a:t> </a:t>
            </a:r>
            <a:endParaRPr lang="fr-CH" sz="2000" dirty="0" smtClean="0">
              <a:latin typeface="+mj-lt"/>
            </a:endParaRPr>
          </a:p>
          <a:p>
            <a:endParaRPr lang="fr-CH" sz="2000" dirty="0">
              <a:latin typeface="+mn-lt"/>
            </a:endParaRPr>
          </a:p>
          <a:p>
            <a:r>
              <a:rPr lang="fr-CH" sz="2000" dirty="0" err="1" smtClean="0">
                <a:latin typeface="+mn-lt"/>
              </a:rPr>
              <a:t>need</a:t>
            </a:r>
            <a:r>
              <a:rPr lang="fr-CH" sz="2000" dirty="0" smtClean="0">
                <a:latin typeface="+mn-lt"/>
              </a:rPr>
              <a:t> WG2 WW,  WG3 </a:t>
            </a:r>
            <a:r>
              <a:rPr lang="fr-CH" sz="2000" dirty="0" err="1" smtClean="0">
                <a:latin typeface="+mn-lt"/>
              </a:rPr>
              <a:t>Higgs</a:t>
            </a:r>
            <a:r>
              <a:rPr lang="fr-CH" sz="2000" dirty="0" smtClean="0">
                <a:latin typeface="+mn-lt"/>
              </a:rPr>
              <a:t>, ... and a few more.</a:t>
            </a:r>
            <a:endParaRPr lang="fr-CH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37557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71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/>
              <a:t>k</a:t>
            </a:r>
            <a:r>
              <a:rPr lang="en-US" sz="3600" b="1" dirty="0" smtClean="0"/>
              <a:t>ick-off meeting 12-14(15) February ‘14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2696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l</a:t>
            </a:r>
            <a:r>
              <a:rPr lang="en-US" dirty="0" smtClean="0"/>
              <a:t>ocation: University of Geneva</a:t>
            </a:r>
            <a:endParaRPr lang="en-US" sz="1800" dirty="0"/>
          </a:p>
          <a:p>
            <a:pPr marL="0" indent="0">
              <a:buNone/>
            </a:pPr>
            <a:r>
              <a:rPr lang="en-US" dirty="0" smtClean="0"/>
              <a:t>draft agenda, Wednesday 12 February</a:t>
            </a:r>
          </a:p>
          <a:p>
            <a:pPr marL="0" indent="0">
              <a:buNone/>
            </a:pPr>
            <a:endParaRPr lang="en-US" sz="900" dirty="0" smtClean="0">
              <a:solidFill>
                <a:srgbClr val="0000CC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0453624"/>
              </p:ext>
            </p:extLst>
          </p:nvPr>
        </p:nvGraphicFramePr>
        <p:xfrm>
          <a:off x="8457" y="1988840"/>
          <a:ext cx="9135543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4584"/>
                <a:gridCol w="4457071"/>
                <a:gridCol w="3563888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2400" dirty="0" smtClean="0"/>
                        <a:t>Session 1a –</a:t>
                      </a:r>
                      <a:r>
                        <a:rPr lang="en-US" sz="2400" baseline="0" dirty="0" smtClean="0"/>
                        <a:t> opening</a:t>
                      </a:r>
                      <a:endParaRPr lang="en-GB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13:45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Welcome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Rector U. Geneva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14:00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Opening</a:t>
                      </a:r>
                      <a:r>
                        <a:rPr lang="en-US" sz="2400" baseline="0" dirty="0" smtClean="0"/>
                        <a:t> &amp; introduction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Rolf</a:t>
                      </a:r>
                      <a:r>
                        <a:rPr lang="en-US" sz="2400" baseline="0" dirty="0" smtClean="0"/>
                        <a:t> Heuer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14:30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Energy Frontier after the Higgs discovery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Nima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Arkani-Hamed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15:00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Precision Frontier at High Energies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Christophe Grojean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15:30</a:t>
                      </a:r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coffee</a:t>
                      </a:r>
                      <a:r>
                        <a:rPr lang="en-US" sz="2400" baseline="0" dirty="0" smtClean="0"/>
                        <a:t> break</a:t>
                      </a:r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Session 1b –</a:t>
                      </a:r>
                      <a:r>
                        <a:rPr lang="en-US" sz="2400" b="1" baseline="0" dirty="0" smtClean="0">
                          <a:solidFill>
                            <a:schemeClr val="bg1"/>
                          </a:solidFill>
                        </a:rPr>
                        <a:t> opening</a:t>
                      </a:r>
                      <a:endParaRPr lang="en-GB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16:00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CERN</a:t>
                      </a:r>
                      <a:r>
                        <a:rPr lang="en-US" sz="2400" baseline="0" dirty="0" smtClean="0"/>
                        <a:t> Roadmap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Frederick</a:t>
                      </a:r>
                      <a:r>
                        <a:rPr lang="en-US" sz="2400" baseline="0" dirty="0" smtClean="0"/>
                        <a:t> Bordry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16:30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FCC Study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Michael Benedikt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17:00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Gotthard Tunnel Project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Felix </a:t>
                      </a:r>
                      <a:r>
                        <a:rPr lang="en-US" sz="2400" dirty="0" err="1" smtClean="0"/>
                        <a:t>Amberg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464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96" y="11724"/>
            <a:ext cx="8819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</a:rPr>
              <a:t>draft agenda, </a:t>
            </a:r>
            <a:r>
              <a:rPr lang="en-US" sz="3200" dirty="0" smtClean="0">
                <a:solidFill>
                  <a:prstClr val="black"/>
                </a:solidFill>
              </a:rPr>
              <a:t>Thursday 13 February morning</a:t>
            </a:r>
            <a:endParaRPr lang="en-US" sz="3200" dirty="0">
              <a:solidFill>
                <a:prstClr val="black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639404"/>
              </p:ext>
            </p:extLst>
          </p:nvPr>
        </p:nvGraphicFramePr>
        <p:xfrm>
          <a:off x="8457" y="528766"/>
          <a:ext cx="9135543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3143"/>
                <a:gridCol w="4536504"/>
                <a:gridCol w="3635896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2400" dirty="0" smtClean="0"/>
                        <a:t>Session 2a – hadron machine</a:t>
                      </a:r>
                      <a:endParaRPr lang="en-GB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08:30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Hadron</a:t>
                      </a:r>
                      <a:r>
                        <a:rPr lang="en-US" sz="2400" baseline="0" dirty="0" smtClean="0"/>
                        <a:t> Collider Overview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Daniel Schulte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09:00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Synchrotron Radiation &amp; Vacuum Concepts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TBC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09:30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Hadron</a:t>
                      </a:r>
                      <a:r>
                        <a:rPr lang="en-US" sz="2400" baseline="0" dirty="0" smtClean="0"/>
                        <a:t> I</a:t>
                      </a:r>
                      <a:r>
                        <a:rPr lang="en-US" sz="2400" dirty="0" smtClean="0"/>
                        <a:t>njector</a:t>
                      </a:r>
                      <a:r>
                        <a:rPr lang="en-US" sz="2400" baseline="0" dirty="0" smtClean="0"/>
                        <a:t> Options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TBC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10:00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R&amp;D roadmap towards </a:t>
                      </a:r>
                      <a:r>
                        <a:rPr lang="en-US" sz="2400" dirty="0" smtClean="0"/>
                        <a:t>16 </a:t>
                      </a:r>
                      <a:r>
                        <a:rPr lang="en-US" sz="2400" dirty="0" smtClean="0"/>
                        <a:t>T </a:t>
                      </a:r>
                      <a:r>
                        <a:rPr lang="en-US" sz="2400" dirty="0" smtClean="0"/>
                        <a:t>Nb3Sn </a:t>
                      </a:r>
                      <a:r>
                        <a:rPr lang="en-US" sz="2400" dirty="0" smtClean="0"/>
                        <a:t>dipole magnets ready for industrial production by 2025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TBC</a:t>
                      </a:r>
                      <a:endParaRPr lang="en-GB" sz="2400" dirty="0"/>
                    </a:p>
                  </a:txBody>
                  <a:tcPr/>
                </a:tc>
              </a:tr>
              <a:tr h="23558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10:30</a:t>
                      </a:r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coffee</a:t>
                      </a:r>
                      <a:r>
                        <a:rPr lang="en-US" sz="2400" baseline="0" dirty="0" smtClean="0"/>
                        <a:t> break</a:t>
                      </a:r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Session 1b – hadron physics</a:t>
                      </a:r>
                      <a:endParaRPr lang="en-GB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11:00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baseline="0" dirty="0" smtClean="0"/>
                        <a:t>FCC Hadron </a:t>
                      </a:r>
                      <a:r>
                        <a:rPr lang="en-US" sz="2200" b="1" baseline="0" dirty="0" smtClean="0"/>
                        <a:t>Physics &amp; experiments I</a:t>
                      </a:r>
                      <a:endParaRPr lang="en-GB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TBC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11:30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FCC Hadron Physics &amp; experiments II</a:t>
                      </a:r>
                      <a:endParaRPr kumimoji="0" lang="en-GB" sz="2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TBC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12:00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FCC Hadron Physics &amp; experiments III</a:t>
                      </a:r>
                      <a:endParaRPr kumimoji="0" lang="en-GB" sz="2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TBC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510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96" y="11724"/>
            <a:ext cx="8819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</a:rPr>
              <a:t>draft agenda, Thursday 13 February </a:t>
            </a:r>
            <a:r>
              <a:rPr lang="en-US" sz="3200" dirty="0" smtClean="0">
                <a:solidFill>
                  <a:prstClr val="black"/>
                </a:solidFill>
              </a:rPr>
              <a:t>afternoon</a:t>
            </a:r>
            <a:endParaRPr lang="en-US" sz="3200" dirty="0">
              <a:solidFill>
                <a:prstClr val="black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499631"/>
              </p:ext>
            </p:extLst>
          </p:nvPr>
        </p:nvGraphicFramePr>
        <p:xfrm>
          <a:off x="21704" y="596499"/>
          <a:ext cx="9135543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4584"/>
                <a:gridCol w="4604757"/>
                <a:gridCol w="3416202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2400" dirty="0" smtClean="0"/>
                        <a:t>Session 3a – lepton machine</a:t>
                      </a:r>
                      <a:endParaRPr lang="en-GB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14:00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Lepton</a:t>
                      </a:r>
                      <a:r>
                        <a:rPr lang="en-US" sz="2400" baseline="0" dirty="0" smtClean="0"/>
                        <a:t> Collider Overview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Jorg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Wenninger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14:30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Optics challenges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Bernhard </a:t>
                      </a:r>
                      <a:r>
                        <a:rPr lang="en-US" sz="2400" dirty="0" err="1" smtClean="0"/>
                        <a:t>Holzer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15:00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Lepton</a:t>
                      </a:r>
                      <a:r>
                        <a:rPr lang="en-US" sz="2400" baseline="0" dirty="0" smtClean="0"/>
                        <a:t> I</a:t>
                      </a:r>
                      <a:r>
                        <a:rPr lang="en-US" sz="2400" dirty="0" smtClean="0"/>
                        <a:t>njector</a:t>
                      </a:r>
                      <a:r>
                        <a:rPr lang="en-US" sz="2400" baseline="0" dirty="0" smtClean="0"/>
                        <a:t> Options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TBC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15:30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100-MW RF System at different Beam</a:t>
                      </a:r>
                      <a:r>
                        <a:rPr lang="en-US" sz="2400" baseline="0" dirty="0" smtClean="0"/>
                        <a:t> E</a:t>
                      </a:r>
                      <a:r>
                        <a:rPr lang="en-US" sz="2400" dirty="0" smtClean="0"/>
                        <a:t>nergies and Intensities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Erk Jensen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16:00</a:t>
                      </a:r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coffee</a:t>
                      </a:r>
                      <a:r>
                        <a:rPr lang="en-US" sz="2400" baseline="0" dirty="0" smtClean="0"/>
                        <a:t> break</a:t>
                      </a:r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Session 3b – lepton physics</a:t>
                      </a:r>
                      <a:endParaRPr lang="en-GB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16:30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Lepton Physics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TBC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17:00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Lepton</a:t>
                      </a:r>
                      <a:r>
                        <a:rPr lang="en-US" sz="2400" baseline="0" dirty="0" smtClean="0"/>
                        <a:t> Experiments &amp; Detectors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Gigi </a:t>
                      </a:r>
                      <a:r>
                        <a:rPr lang="en-US" sz="2400" dirty="0" err="1" smtClean="0"/>
                        <a:t>Rolandi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17:30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Future e-p physics</a:t>
                      </a:r>
                      <a:r>
                        <a:rPr lang="en-US" sz="2400" baseline="0" dirty="0" smtClean="0"/>
                        <a:t>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Monica </a:t>
                      </a:r>
                      <a:r>
                        <a:rPr lang="en-US" sz="2400" dirty="0" err="1" smtClean="0"/>
                        <a:t>d’Onofrio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197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96" y="11724"/>
            <a:ext cx="8819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</a:rPr>
              <a:t>draft agenda, </a:t>
            </a:r>
            <a:r>
              <a:rPr lang="en-US" sz="3200" dirty="0" smtClean="0">
                <a:solidFill>
                  <a:prstClr val="black"/>
                </a:solidFill>
              </a:rPr>
              <a:t>Friday 14 </a:t>
            </a:r>
            <a:r>
              <a:rPr lang="en-US" sz="3200" dirty="0">
                <a:solidFill>
                  <a:prstClr val="black"/>
                </a:solidFill>
              </a:rPr>
              <a:t>February morning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377673"/>
              </p:ext>
            </p:extLst>
          </p:nvPr>
        </p:nvGraphicFramePr>
        <p:xfrm>
          <a:off x="8457" y="549531"/>
          <a:ext cx="9135543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4584"/>
                <a:gridCol w="4604757"/>
                <a:gridCol w="3416202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2400" dirty="0" smtClean="0"/>
                        <a:t>Session 4a – infrastructure</a:t>
                      </a:r>
                      <a:r>
                        <a:rPr lang="en-US" sz="2400" baseline="0" dirty="0" smtClean="0"/>
                        <a:t> &amp; operation</a:t>
                      </a:r>
                      <a:endParaRPr lang="en-GB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08:30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Unconventional issues in conventional facilities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Philippe Lebrun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09:00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Geodesy and civil engineering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John Osborne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09:30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Cryogenics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TBC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10:00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Health, safety and environment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TBC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10:30</a:t>
                      </a:r>
                      <a:endParaRPr lang="en-GB" sz="24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Availability, energy, operation</a:t>
                      </a:r>
                      <a:endParaRPr lang="en-GB" sz="24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Paul Collier</a:t>
                      </a:r>
                      <a:endParaRPr lang="en-GB" sz="24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11:00</a:t>
                      </a:r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coffee</a:t>
                      </a:r>
                      <a:r>
                        <a:rPr lang="en-US" sz="2400" baseline="0" dirty="0" smtClean="0"/>
                        <a:t> break</a:t>
                      </a:r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Session 4b – closing</a:t>
                      </a:r>
                      <a:endParaRPr lang="en-GB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11:30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Cultural, economical and societal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dirty="0" smtClean="0"/>
                        <a:t> impact of big science</a:t>
                      </a:r>
                      <a:r>
                        <a:rPr lang="en-GB" sz="2400" baseline="0" dirty="0" smtClean="0"/>
                        <a:t> projects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TBC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12:15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Closing Remarks &amp; Outlook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Rolf Heuer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12:30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End of formal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dirty="0" smtClean="0"/>
                        <a:t>meeting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012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63657" y="82883"/>
            <a:ext cx="9165869" cy="672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2800" dirty="0">
                <a:solidFill>
                  <a:srgbClr val="0000CC"/>
                </a:solidFill>
              </a:rPr>
              <a:t>Fri </a:t>
            </a:r>
            <a:r>
              <a:rPr lang="en-US" sz="2800" dirty="0" smtClean="0">
                <a:solidFill>
                  <a:srgbClr val="0000CC"/>
                </a:solidFill>
              </a:rPr>
              <a:t>afternoon</a:t>
            </a:r>
            <a:endParaRPr lang="en-US" sz="2800" dirty="0">
              <a:solidFill>
                <a:srgbClr val="0000CC"/>
              </a:solidFill>
            </a:endParaRPr>
          </a:p>
          <a:p>
            <a:pPr lvl="0">
              <a:spcBef>
                <a:spcPct val="20000"/>
              </a:spcBef>
            </a:pPr>
            <a:r>
              <a:rPr lang="en-US" sz="2800" dirty="0" smtClean="0">
                <a:solidFill>
                  <a:srgbClr val="0000CC"/>
                </a:solidFill>
              </a:rPr>
              <a:t>14:00 break out sessions (coffee break at 16:00)</a:t>
            </a:r>
          </a:p>
          <a:p>
            <a:pPr lvl="0">
              <a:spcBef>
                <a:spcPct val="20000"/>
              </a:spcBef>
            </a:pPr>
            <a:r>
              <a:rPr lang="fr-CH" sz="2800" dirty="0" smtClean="0"/>
              <a:t>-- </a:t>
            </a:r>
            <a:r>
              <a:rPr lang="fr-CH" sz="2800" dirty="0" err="1" smtClean="0"/>
              <a:t>Technical</a:t>
            </a:r>
            <a:r>
              <a:rPr lang="fr-CH" sz="2800" dirty="0" smtClean="0"/>
              <a:t> </a:t>
            </a:r>
            <a:r>
              <a:rPr lang="fr-CH" sz="2800" dirty="0"/>
              <a:t>infrastructure and civil engineering </a:t>
            </a:r>
            <a:br>
              <a:rPr lang="fr-CH" sz="2800" dirty="0"/>
            </a:br>
            <a:r>
              <a:rPr lang="fr-CH" sz="2800" dirty="0" smtClean="0"/>
              <a:t>-- Hadron </a:t>
            </a:r>
            <a:r>
              <a:rPr lang="fr-CH" sz="2800" dirty="0" err="1"/>
              <a:t>collider</a:t>
            </a:r>
            <a:r>
              <a:rPr lang="fr-CH" sz="2800" dirty="0"/>
              <a:t> design (+ SC </a:t>
            </a:r>
            <a:r>
              <a:rPr lang="fr-CH" sz="2800" dirty="0" err="1"/>
              <a:t>magnet</a:t>
            </a:r>
            <a:r>
              <a:rPr lang="fr-CH" sz="2800" dirty="0"/>
              <a:t> </a:t>
            </a:r>
            <a:r>
              <a:rPr lang="fr-CH" sz="2800" dirty="0" err="1"/>
              <a:t>technology</a:t>
            </a:r>
            <a:r>
              <a:rPr lang="fr-CH" sz="2800" dirty="0"/>
              <a:t>, + </a:t>
            </a:r>
            <a:r>
              <a:rPr lang="fr-CH" sz="2800" dirty="0" err="1"/>
              <a:t>injectors</a:t>
            </a:r>
            <a:r>
              <a:rPr lang="fr-CH" sz="2800" dirty="0"/>
              <a:t>) </a:t>
            </a:r>
            <a:br>
              <a:rPr lang="fr-CH" sz="2800" dirty="0"/>
            </a:br>
            <a:r>
              <a:rPr lang="fr-CH" sz="2800" dirty="0" smtClean="0"/>
              <a:t>-- Lepton </a:t>
            </a:r>
            <a:r>
              <a:rPr lang="fr-CH" sz="2800" dirty="0" err="1"/>
              <a:t>collider</a:t>
            </a:r>
            <a:r>
              <a:rPr lang="fr-CH" sz="2800" dirty="0"/>
              <a:t> design (+ SC RF </a:t>
            </a:r>
            <a:r>
              <a:rPr lang="fr-CH" sz="2800" dirty="0" err="1"/>
              <a:t>technology</a:t>
            </a:r>
            <a:r>
              <a:rPr lang="fr-CH" sz="2800" dirty="0"/>
              <a:t> + </a:t>
            </a:r>
            <a:r>
              <a:rPr lang="fr-CH" sz="2800" dirty="0" err="1"/>
              <a:t>injectors</a:t>
            </a:r>
            <a:r>
              <a:rPr lang="fr-CH" sz="2800" dirty="0"/>
              <a:t>) </a:t>
            </a:r>
            <a:br>
              <a:rPr lang="fr-CH" sz="2800" dirty="0"/>
            </a:br>
            <a:r>
              <a:rPr lang="fr-CH" sz="2800" dirty="0" smtClean="0"/>
              <a:t>-- Hadron </a:t>
            </a:r>
            <a:r>
              <a:rPr lang="fr-CH" sz="2800" dirty="0" err="1"/>
              <a:t>Physics</a:t>
            </a:r>
            <a:r>
              <a:rPr lang="fr-CH" sz="2800" dirty="0"/>
              <a:t>, </a:t>
            </a:r>
            <a:r>
              <a:rPr lang="fr-CH" sz="2800" dirty="0" err="1"/>
              <a:t>Experiments</a:t>
            </a:r>
            <a:r>
              <a:rPr lang="fr-CH" sz="2800" dirty="0"/>
              <a:t>, Detectors </a:t>
            </a:r>
            <a:br>
              <a:rPr lang="fr-CH" sz="2800" dirty="0"/>
            </a:br>
            <a:r>
              <a:rPr lang="fr-CH" sz="2800" dirty="0" smtClean="0"/>
              <a:t>-- Lepton </a:t>
            </a:r>
            <a:r>
              <a:rPr lang="fr-CH" sz="2800" dirty="0" err="1"/>
              <a:t>Physics</a:t>
            </a:r>
            <a:r>
              <a:rPr lang="fr-CH" sz="2800" dirty="0"/>
              <a:t>, </a:t>
            </a:r>
            <a:r>
              <a:rPr lang="fr-CH" sz="2800" dirty="0" err="1"/>
              <a:t>Experiments</a:t>
            </a:r>
            <a:r>
              <a:rPr lang="fr-CH" sz="2800" dirty="0"/>
              <a:t>, Detectors </a:t>
            </a:r>
            <a:br>
              <a:rPr lang="fr-CH" sz="2800" dirty="0"/>
            </a:br>
            <a:r>
              <a:rPr lang="fr-CH" sz="2800" dirty="0" smtClean="0"/>
              <a:t>-- e-p </a:t>
            </a:r>
            <a:r>
              <a:rPr lang="fr-CH" sz="2800" dirty="0"/>
              <a:t>Option </a:t>
            </a:r>
            <a:br>
              <a:rPr lang="fr-CH" sz="2800" dirty="0"/>
            </a:br>
            <a:r>
              <a:rPr lang="fr-CH" sz="2800" dirty="0" smtClean="0"/>
              <a:t>-- FCC </a:t>
            </a:r>
            <a:r>
              <a:rPr lang="fr-CH" sz="2800" dirty="0" err="1" smtClean="0"/>
              <a:t>Overall</a:t>
            </a:r>
            <a:r>
              <a:rPr lang="fr-CH" sz="2800" dirty="0" smtClean="0"/>
              <a:t> </a:t>
            </a:r>
            <a:r>
              <a:rPr lang="fr-CH" sz="2800" dirty="0" err="1"/>
              <a:t>physics</a:t>
            </a:r>
            <a:r>
              <a:rPr lang="fr-CH" sz="2800" dirty="0"/>
              <a:t> and </a:t>
            </a:r>
            <a:r>
              <a:rPr lang="fr-CH" sz="2800" dirty="0" err="1" smtClean="0"/>
              <a:t>phenomenology</a:t>
            </a:r>
            <a:endParaRPr lang="fr-CH" sz="2800" dirty="0" smtClean="0"/>
          </a:p>
          <a:p>
            <a:pPr lvl="0">
              <a:spcBef>
                <a:spcPct val="20000"/>
              </a:spcBef>
            </a:pPr>
            <a:endParaRPr lang="fr-CH" sz="2800" dirty="0"/>
          </a:p>
          <a:p>
            <a:pPr lvl="0">
              <a:spcBef>
                <a:spcPct val="20000"/>
              </a:spcBef>
            </a:pPr>
            <a:r>
              <a:rPr lang="fr-CH" sz="2800" dirty="0" smtClean="0"/>
              <a:t>Saturday </a:t>
            </a:r>
            <a:r>
              <a:rPr lang="fr-CH" sz="2800" dirty="0" err="1" smtClean="0"/>
              <a:t>morning</a:t>
            </a:r>
            <a:r>
              <a:rPr lang="fr-CH" sz="2800" dirty="0" smtClean="0"/>
              <a:t> 9:00 (coffee break </a:t>
            </a:r>
            <a:r>
              <a:rPr lang="fr-CH" sz="2800" dirty="0" err="1" smtClean="0"/>
              <a:t>at</a:t>
            </a:r>
            <a:r>
              <a:rPr lang="fr-CH" sz="2800" dirty="0" smtClean="0"/>
              <a:t> 11:00)</a:t>
            </a:r>
          </a:p>
          <a:p>
            <a:pPr lvl="0">
              <a:spcBef>
                <a:spcPct val="20000"/>
              </a:spcBef>
            </a:pPr>
            <a:r>
              <a:rPr lang="fr-CH" sz="2800" dirty="0" smtClean="0"/>
              <a:t>-- reports by </a:t>
            </a:r>
            <a:r>
              <a:rPr lang="fr-CH" sz="2800" dirty="0" err="1" smtClean="0"/>
              <a:t>conveners</a:t>
            </a:r>
            <a:r>
              <a:rPr lang="fr-CH" sz="2800" dirty="0" smtClean="0"/>
              <a:t> </a:t>
            </a:r>
          </a:p>
          <a:p>
            <a:pPr lvl="0">
              <a:spcBef>
                <a:spcPct val="20000"/>
              </a:spcBef>
            </a:pPr>
            <a:r>
              <a:rPr lang="fr-CH" sz="2800" dirty="0" smtClean="0"/>
              <a:t>-- Warp-up and </a:t>
            </a:r>
            <a:r>
              <a:rPr lang="fr-CH" sz="2800" dirty="0" err="1" smtClean="0"/>
              <a:t>next</a:t>
            </a:r>
            <a:r>
              <a:rPr lang="fr-CH" sz="2800" dirty="0" smtClean="0"/>
              <a:t> </a:t>
            </a:r>
            <a:r>
              <a:rPr lang="fr-CH" sz="2800" dirty="0" err="1" smtClean="0"/>
              <a:t>steps</a:t>
            </a:r>
            <a:r>
              <a:rPr lang="fr-CH" sz="2800" dirty="0" smtClean="0"/>
              <a:t> (Michael Benedikt) </a:t>
            </a:r>
          </a:p>
          <a:p>
            <a:pPr lvl="0">
              <a:spcBef>
                <a:spcPct val="20000"/>
              </a:spcBef>
            </a:pPr>
            <a:r>
              <a:rPr lang="fr-CH" sz="2800" dirty="0" smtClean="0"/>
              <a:t> </a:t>
            </a:r>
            <a:endParaRPr lang="en-US" sz="2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732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6713316" y="-156620"/>
            <a:ext cx="2430683" cy="24484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01" y="653539"/>
            <a:ext cx="7505700" cy="576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http://www.teilchen.at/images/events/portrait_blob_benedik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373" y="-24427"/>
            <a:ext cx="2675627" cy="258644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255879" y="5850349"/>
            <a:ext cx="5327228" cy="101566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The </a:t>
            </a:r>
            <a:r>
              <a:rPr lang="fr-CH" sz="2000" dirty="0" err="1" smtClean="0">
                <a:solidFill>
                  <a:srgbClr val="FFFF00"/>
                </a:solidFill>
                <a:latin typeface="+mn-lt"/>
              </a:rPr>
              <a:t>two</a:t>
            </a:r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FFFF00"/>
                </a:solidFill>
                <a:latin typeface="+mn-lt"/>
              </a:rPr>
              <a:t>pillars</a:t>
            </a:r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: pp and </a:t>
            </a:r>
            <a:r>
              <a:rPr lang="fr-CH" sz="2000" dirty="0" err="1" smtClean="0">
                <a:solidFill>
                  <a:srgbClr val="FFFF00"/>
                </a:solidFill>
                <a:latin typeface="+mn-lt"/>
              </a:rPr>
              <a:t>e+e</a:t>
            </a:r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-</a:t>
            </a:r>
          </a:p>
          <a:p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mandate </a:t>
            </a:r>
            <a:r>
              <a:rPr lang="fr-CH" sz="2000" dirty="0" err="1" smtClean="0">
                <a:solidFill>
                  <a:srgbClr val="FFFF00"/>
                </a:solidFill>
                <a:latin typeface="+mn-lt"/>
              </a:rPr>
              <a:t>is</a:t>
            </a:r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 to </a:t>
            </a:r>
            <a:r>
              <a:rPr lang="fr-CH" sz="2000" dirty="0" err="1" smtClean="0">
                <a:solidFill>
                  <a:srgbClr val="FFFF00"/>
                </a:solidFill>
                <a:latin typeface="+mn-lt"/>
              </a:rPr>
              <a:t>deliver</a:t>
            </a:r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 full CDR for </a:t>
            </a:r>
            <a:r>
              <a:rPr lang="fr-CH" sz="2000" dirty="0" err="1" smtClean="0">
                <a:solidFill>
                  <a:srgbClr val="FFFF00"/>
                </a:solidFill>
                <a:latin typeface="+mn-lt"/>
              </a:rPr>
              <a:t>both</a:t>
            </a:r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 machines</a:t>
            </a:r>
          </a:p>
          <a:p>
            <a:r>
              <a:rPr lang="fr-CH" sz="2000" dirty="0" err="1" smtClean="0">
                <a:solidFill>
                  <a:srgbClr val="FFFF00"/>
                </a:solidFill>
                <a:latin typeface="+mn-lt"/>
              </a:rPr>
              <a:t>with</a:t>
            </a:r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 an </a:t>
            </a:r>
            <a:r>
              <a:rPr lang="fr-CH" sz="2000" dirty="0" err="1" smtClean="0">
                <a:solidFill>
                  <a:srgbClr val="FFFF00"/>
                </a:solidFill>
                <a:latin typeface="+mn-lt"/>
              </a:rPr>
              <a:t>extended</a:t>
            </a:r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FFFF00"/>
                </a:solidFill>
                <a:latin typeface="+mn-lt"/>
              </a:rPr>
              <a:t>cost</a:t>
            </a:r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FFFF00"/>
                </a:solidFill>
                <a:latin typeface="+mn-lt"/>
              </a:rPr>
              <a:t>review</a:t>
            </a:r>
            <a:endParaRPr lang="fr-CH" sz="2000" dirty="0" smtClean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31131" y="2562015"/>
            <a:ext cx="1137171" cy="707886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Michael </a:t>
            </a:r>
          </a:p>
          <a:p>
            <a:r>
              <a:rPr lang="fr-CH" sz="2000" dirty="0" smtClean="0">
                <a:solidFill>
                  <a:srgbClr val="FFFF00"/>
                </a:solidFill>
                <a:latin typeface="+mn-lt"/>
              </a:rPr>
              <a:t>Benedikt</a:t>
            </a:r>
            <a:endParaRPr lang="fr-CH" sz="2000" dirty="0">
              <a:solidFill>
                <a:srgbClr val="FFFF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6348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4562" y="1226916"/>
            <a:ext cx="84263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+mj-lt"/>
              </a:rPr>
              <a:t>T</a:t>
            </a:r>
            <a:r>
              <a:rPr lang="en-US" sz="3600" dirty="0" smtClean="0">
                <a:latin typeface="+mj-lt"/>
              </a:rPr>
              <a:t>he </a:t>
            </a:r>
            <a:r>
              <a:rPr lang="en-US" sz="3600" dirty="0">
                <a:latin typeface="+mj-lt"/>
              </a:rPr>
              <a:t>combination of TLEP and the VHE-LHC offers, for a </a:t>
            </a:r>
            <a:r>
              <a:rPr lang="en-US" sz="3600" dirty="0" smtClean="0">
                <a:latin typeface="+mj-lt"/>
              </a:rPr>
              <a:t>great cost </a:t>
            </a:r>
            <a:r>
              <a:rPr lang="en-US" sz="3600" dirty="0">
                <a:latin typeface="+mj-lt"/>
              </a:rPr>
              <a:t>effectiveness, the best precision and the best search reach of all </a:t>
            </a:r>
            <a:r>
              <a:rPr lang="en-US" sz="3600" dirty="0" smtClean="0">
                <a:latin typeface="+mj-lt"/>
              </a:rPr>
              <a:t>options </a:t>
            </a:r>
            <a:r>
              <a:rPr lang="fr-CH" sz="3600" dirty="0" err="1" smtClean="0">
                <a:latin typeface="+mj-lt"/>
              </a:rPr>
              <a:t>presently</a:t>
            </a:r>
            <a:r>
              <a:rPr lang="fr-CH" sz="3600" dirty="0" smtClean="0">
                <a:latin typeface="+mj-lt"/>
              </a:rPr>
              <a:t> </a:t>
            </a:r>
            <a:r>
              <a:rPr lang="fr-CH" sz="3600" dirty="0">
                <a:latin typeface="+mj-lt"/>
              </a:rPr>
              <a:t>on the </a:t>
            </a:r>
            <a:r>
              <a:rPr lang="fr-CH" sz="3600" dirty="0" err="1">
                <a:latin typeface="+mj-lt"/>
              </a:rPr>
              <a:t>market</a:t>
            </a:r>
            <a:r>
              <a:rPr lang="fr-CH" sz="3600" dirty="0">
                <a:latin typeface="+mj-lt"/>
              </a:rPr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4208577" y="5150211"/>
            <a:ext cx="3180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rgbClr val="008080"/>
                </a:solidFill>
              </a:rPr>
              <a:t>First look </a:t>
            </a:r>
            <a:r>
              <a:rPr lang="fr-CH" i="1" dirty="0" err="1" smtClean="0">
                <a:solidFill>
                  <a:srgbClr val="008080"/>
                </a:solidFill>
              </a:rPr>
              <a:t>at</a:t>
            </a:r>
            <a:r>
              <a:rPr lang="fr-CH" i="1" dirty="0" smtClean="0">
                <a:solidFill>
                  <a:srgbClr val="008080"/>
                </a:solidFill>
              </a:rPr>
              <a:t> The </a:t>
            </a:r>
            <a:r>
              <a:rPr lang="fr-CH" i="1" dirty="0" err="1" smtClean="0">
                <a:solidFill>
                  <a:srgbClr val="008080"/>
                </a:solidFill>
              </a:rPr>
              <a:t>Physics</a:t>
            </a:r>
            <a:r>
              <a:rPr lang="fr-CH" i="1" dirty="0" smtClean="0">
                <a:solidFill>
                  <a:srgbClr val="008080"/>
                </a:solidFill>
              </a:rPr>
              <a:t> Case of TLEP </a:t>
            </a:r>
          </a:p>
          <a:p>
            <a:r>
              <a:rPr lang="fr-CH" i="1" dirty="0" smtClean="0">
                <a:solidFill>
                  <a:srgbClr val="008080"/>
                </a:solidFill>
              </a:rPr>
              <a:t>arXiv:1308.6176v2 </a:t>
            </a:r>
            <a:r>
              <a:rPr lang="fr-CH" i="1" dirty="0">
                <a:solidFill>
                  <a:srgbClr val="008080"/>
                </a:solidFill>
              </a:rPr>
              <a:t>[hep-ex] 22 Sep 2013</a:t>
            </a:r>
          </a:p>
        </p:txBody>
      </p:sp>
    </p:spTree>
    <p:extLst>
      <p:ext uri="{BB962C8B-B14F-4D97-AF65-F5344CB8AC3E}">
        <p14:creationId xmlns:p14="http://schemas.microsoft.com/office/powerpoint/2010/main" val="215944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 anchor="t" anchorCtr="0">
            <a:noAutofit/>
          </a:bodyPr>
          <a:lstStyle/>
          <a:p>
            <a:r>
              <a:rPr lang="en-GB" dirty="0" smtClean="0"/>
              <a:t>Team for kick-off and study preparation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203848" y="2176495"/>
            <a:ext cx="1368000" cy="1922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lIns="36000" rIns="3600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Infrastructure, cost estimates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P. Lebrun</a:t>
            </a:r>
            <a:endParaRPr lang="en-GB" sz="1600" dirty="0">
              <a:solidFill>
                <a:srgbClr val="002060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b="0" dirty="0" smtClean="0">
              <a:solidFill>
                <a:prstClr val="black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b="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848" y="2176495"/>
            <a:ext cx="1368000" cy="1922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VL Hadron collider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D. Schulte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b="0" dirty="0" smtClean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696" y="2176496"/>
            <a:ext cx="1368000" cy="1922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Hadron injectors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B. Goddard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dirty="0">
              <a:solidFill>
                <a:srgbClr val="002060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dirty="0" smtClean="0">
              <a:solidFill>
                <a:srgbClr val="002060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dirty="0">
              <a:solidFill>
                <a:srgbClr val="002060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dirty="0" smtClean="0">
              <a:solidFill>
                <a:srgbClr val="002060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dirty="0" smtClean="0">
              <a:solidFill>
                <a:srgbClr val="002060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b="0" dirty="0" smtClean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848" y="4093225"/>
            <a:ext cx="4104304" cy="5847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lIns="36000" rIns="3600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e- p option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Integration aspects </a:t>
            </a: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O. </a:t>
            </a:r>
            <a:r>
              <a:rPr lang="en-GB" sz="1600" dirty="0" err="1" smtClean="0">
                <a:solidFill>
                  <a:srgbClr val="002060"/>
                </a:solidFill>
                <a:latin typeface="Calibri"/>
              </a:rPr>
              <a:t>Brüning</a:t>
            </a:r>
            <a:endParaRPr lang="en-GB" sz="1600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96208" y="6376243"/>
            <a:ext cx="2895600" cy="365125"/>
          </a:xfrm>
        </p:spPr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PP-130924-MBE_FCC Design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Study_ED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7545" y="1350441"/>
            <a:ext cx="8208911" cy="8309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Future Circular Colliders - Conceptual Design Study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Study coordination, host state relations, global cost estimate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 Benedikt, Zimmermann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72152" y="2176495"/>
            <a:ext cx="1368000" cy="1922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e+ e-    collider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J. Wenninger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dirty="0" smtClean="0">
              <a:solidFill>
                <a:prstClr val="black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940304" y="2176494"/>
            <a:ext cx="1368000" cy="333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lIns="36000" rIns="3600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High </a:t>
            </a:r>
            <a:r>
              <a:rPr lang="en-GB" sz="1600" b="0" dirty="0">
                <a:solidFill>
                  <a:prstClr val="black"/>
                </a:solidFill>
                <a:latin typeface="Calibri"/>
              </a:rPr>
              <a:t>Field Magnets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L. Bottura</a:t>
            </a:r>
            <a:endParaRPr lang="en-GB" sz="1600" dirty="0">
              <a:solidFill>
                <a:srgbClr val="002060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err="1" smtClean="0">
                <a:solidFill>
                  <a:prstClr val="black"/>
                </a:solidFill>
                <a:latin typeface="Calibri"/>
              </a:rPr>
              <a:t>Supercon</a:t>
            </a: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-ducting RF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E. Jensen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Cryogenics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L. Tavian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Specific Technologies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(MP, </a:t>
            </a:r>
            <a:r>
              <a:rPr lang="en-GB" sz="1600" b="0" dirty="0" err="1" smtClean="0">
                <a:solidFill>
                  <a:prstClr val="black"/>
                </a:solidFill>
                <a:latin typeface="Calibri"/>
              </a:rPr>
              <a:t>Coll</a:t>
            </a: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, Vac, BI, BT,</a:t>
            </a:r>
            <a:r>
              <a:rPr lang="en-GB" sz="16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PO)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JM. Jimenez</a:t>
            </a:r>
            <a:endParaRPr lang="en-GB" sz="1600" dirty="0">
              <a:solidFill>
                <a:srgbClr val="002060"/>
              </a:solidFill>
              <a:latin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308456" y="2176496"/>
            <a:ext cx="1368000" cy="3906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Physics and experiments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500" b="0" dirty="0" smtClean="0">
              <a:solidFill>
                <a:prstClr val="black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Hadron physic Experiments, infrastructure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rgbClr val="002060"/>
                </a:solidFill>
                <a:latin typeface="Calibri"/>
              </a:rPr>
              <a:t>A. Ball, </a:t>
            </a: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          F. Gianotti,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M. Mangano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800" b="0" dirty="0" smtClean="0">
              <a:solidFill>
                <a:prstClr val="black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e+ e- </a:t>
            </a:r>
            <a:r>
              <a:rPr lang="en-GB" sz="1600" b="0" dirty="0" err="1" smtClean="0">
                <a:solidFill>
                  <a:prstClr val="black"/>
                </a:solidFill>
                <a:latin typeface="Calibri"/>
              </a:rPr>
              <a:t>exper</a:t>
            </a: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., physics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A. </a:t>
            </a:r>
            <a:r>
              <a:rPr lang="en-GB" sz="1600" dirty="0" err="1" smtClean="0">
                <a:solidFill>
                  <a:srgbClr val="002060"/>
                </a:solidFill>
                <a:latin typeface="Calibri"/>
              </a:rPr>
              <a:t>Blondel</a:t>
            </a: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      </a:t>
            </a:r>
            <a:r>
              <a:rPr lang="en-GB" sz="1600" dirty="0" err="1" smtClean="0">
                <a:solidFill>
                  <a:srgbClr val="002060"/>
                </a:solidFill>
                <a:latin typeface="Calibri"/>
              </a:rPr>
              <a:t>J.Ellis</a:t>
            </a: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, </a:t>
            </a:r>
            <a:r>
              <a:rPr lang="en-GB" sz="1600" dirty="0" err="1" smtClean="0">
                <a:solidFill>
                  <a:srgbClr val="002060"/>
                </a:solidFill>
                <a:latin typeface="Calibri"/>
              </a:rPr>
              <a:t>P.Janot</a:t>
            </a:r>
            <a:endParaRPr lang="en-GB" sz="1600" dirty="0" smtClean="0">
              <a:solidFill>
                <a:srgbClr val="002060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800" b="0" dirty="0">
              <a:solidFill>
                <a:prstClr val="black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e- p physics +</a:t>
            </a:r>
            <a:endParaRPr lang="en-GB" sz="1600" b="0" dirty="0">
              <a:solidFill>
                <a:prstClr val="black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M. Klein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67544" y="4671749"/>
            <a:ext cx="5472456" cy="8309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lIns="36000" rIns="3600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Operation aspects,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energy efficiency, OP &amp; </a:t>
            </a:r>
            <a:r>
              <a:rPr lang="en-GB" sz="1600" b="0" dirty="0" err="1" smtClean="0">
                <a:solidFill>
                  <a:prstClr val="black"/>
                </a:solidFill>
                <a:latin typeface="Calibri"/>
              </a:rPr>
              <a:t>mainten</a:t>
            </a:r>
            <a:r>
              <a:rPr lang="en-GB" sz="1600" b="0" dirty="0" smtClean="0">
                <a:solidFill>
                  <a:prstClr val="black"/>
                </a:solidFill>
                <a:latin typeface="Calibri"/>
              </a:rPr>
              <a:t>., safety, environment.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P. Collier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7545" y="5502684"/>
            <a:ext cx="6840911" cy="5847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Planning (Implementation roadmap, financial planning, reporting)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2060"/>
                </a:solidFill>
                <a:latin typeface="Calibri"/>
              </a:rPr>
              <a:t>F. Sonnemann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5940152" y="2973526"/>
            <a:ext cx="1368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940152" y="3693606"/>
            <a:ext cx="1368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940152" y="4179906"/>
            <a:ext cx="1368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308304" y="4341678"/>
            <a:ext cx="1368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308304" y="5421798"/>
            <a:ext cx="1368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308152" y="2777328"/>
            <a:ext cx="13683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021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56122" y="549015"/>
            <a:ext cx="4604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smtClean="0">
                <a:solidFill>
                  <a:srgbClr val="C00000"/>
                </a:solidFill>
                <a:latin typeface="+mn-lt"/>
              </a:rPr>
              <a:t>General TLEP VIDYO meetings</a:t>
            </a:r>
            <a:endParaRPr lang="fr-CH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2694" y="1435260"/>
            <a:ext cx="8850949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>
                <a:latin typeface="+mn-lt"/>
              </a:rPr>
              <a:t>T</a:t>
            </a:r>
            <a:r>
              <a:rPr lang="fr-CH" sz="2000" dirty="0" smtClean="0">
                <a:latin typeface="+mn-lt"/>
              </a:rPr>
              <a:t>ime-slot: </a:t>
            </a:r>
          </a:p>
          <a:p>
            <a:r>
              <a:rPr lang="fr-CH" sz="2000" dirty="0" smtClean="0">
                <a:latin typeface="+mn-lt"/>
              </a:rPr>
              <a:t>  </a:t>
            </a:r>
            <a:r>
              <a:rPr lang="fr-CH" sz="2000" dirty="0" err="1" smtClean="0">
                <a:latin typeface="+mn-lt"/>
              </a:rPr>
              <a:t>Monday</a:t>
            </a:r>
            <a:r>
              <a:rPr lang="fr-CH" sz="2000" dirty="0" smtClean="0">
                <a:latin typeface="+mn-lt"/>
              </a:rPr>
              <a:t> 15:00-17:00  CERN time; (6-8) </a:t>
            </a:r>
            <a:r>
              <a:rPr lang="fr-CH" sz="2000" dirty="0" err="1" smtClean="0">
                <a:latin typeface="+mn-lt"/>
              </a:rPr>
              <a:t>am</a:t>
            </a:r>
            <a:r>
              <a:rPr lang="fr-CH" sz="2000" dirty="0" smtClean="0">
                <a:latin typeface="+mn-lt"/>
              </a:rPr>
              <a:t> on Pacific time; 23:00-1:00 in </a:t>
            </a:r>
            <a:r>
              <a:rPr lang="fr-CH" sz="2000" dirty="0" err="1" smtClean="0">
                <a:latin typeface="+mn-lt"/>
              </a:rPr>
              <a:t>Japan</a:t>
            </a:r>
            <a:endParaRPr lang="fr-CH" sz="2000" dirty="0">
              <a:latin typeface="+mn-lt"/>
            </a:endParaRPr>
          </a:p>
          <a:p>
            <a:endParaRPr lang="fr-CH" sz="2000" dirty="0">
              <a:latin typeface="+mn-lt"/>
            </a:endParaRPr>
          </a:p>
          <a:p>
            <a:pPr lvl="0"/>
            <a:r>
              <a:rPr lang="fr-CH" sz="2000" dirty="0" err="1" smtClean="0">
                <a:latin typeface="+mn-lt"/>
              </a:rPr>
              <a:t>Every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two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weeks</a:t>
            </a:r>
            <a:r>
              <a:rPr lang="fr-CH" sz="2000" dirty="0" smtClean="0">
                <a:latin typeface="+mn-lt"/>
              </a:rPr>
              <a:t>, 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VIDYO,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material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on TLEP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indico</a:t>
            </a:r>
            <a:endParaRPr lang="fr-CH" sz="2000" dirty="0">
              <a:solidFill>
                <a:prstClr val="black"/>
              </a:solidFill>
              <a:latin typeface="Calibri"/>
            </a:endParaRPr>
          </a:p>
          <a:p>
            <a:r>
              <a:rPr lang="fr-CH" sz="2000" dirty="0" smtClean="0">
                <a:latin typeface="+mn-lt"/>
              </a:rPr>
              <a:t> </a:t>
            </a:r>
          </a:p>
          <a:p>
            <a:r>
              <a:rPr lang="fr-CH" sz="2000" dirty="0">
                <a:latin typeface="+mn-lt"/>
              </a:rPr>
              <a:t>S</a:t>
            </a:r>
            <a:r>
              <a:rPr lang="fr-CH" sz="2000" dirty="0" smtClean="0">
                <a:latin typeface="+mn-lt"/>
              </a:rPr>
              <a:t>tanding items: TLEP news, short reports </a:t>
            </a:r>
            <a:r>
              <a:rPr lang="fr-CH" sz="2000" dirty="0" err="1" smtClean="0">
                <a:latin typeface="+mn-lt"/>
              </a:rPr>
              <a:t>from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conveners</a:t>
            </a:r>
            <a:r>
              <a:rPr lang="fr-CH" sz="2000" dirty="0" smtClean="0">
                <a:latin typeface="+mn-lt"/>
              </a:rPr>
              <a:t>,  agenda for </a:t>
            </a:r>
            <a:r>
              <a:rPr lang="fr-CH" sz="2000" dirty="0" err="1" smtClean="0">
                <a:latin typeface="+mn-lt"/>
              </a:rPr>
              <a:t>next</a:t>
            </a:r>
            <a:r>
              <a:rPr lang="fr-CH" sz="2000" dirty="0" smtClean="0">
                <a:latin typeface="+mn-lt"/>
              </a:rPr>
              <a:t> time </a:t>
            </a:r>
            <a:endParaRPr lang="fr-CH" sz="2000" dirty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+ a few </a:t>
            </a:r>
            <a:r>
              <a:rPr lang="fr-CH" sz="2000" dirty="0" err="1" smtClean="0">
                <a:latin typeface="+mn-lt"/>
              </a:rPr>
              <a:t>feature</a:t>
            </a:r>
            <a:r>
              <a:rPr lang="fr-CH" sz="2000" dirty="0" smtClean="0">
                <a:latin typeface="+mn-lt"/>
              </a:rPr>
              <a:t> items for information, discussion</a:t>
            </a:r>
          </a:p>
          <a:p>
            <a:endParaRPr lang="fr-CH" sz="2000" dirty="0" smtClean="0">
              <a:latin typeface="+mn-lt"/>
            </a:endParaRPr>
          </a:p>
          <a:p>
            <a:pPr lvl="0"/>
            <a:r>
              <a:rPr lang="fr-CH" sz="2000" dirty="0" err="1">
                <a:solidFill>
                  <a:prstClr val="black"/>
                </a:solidFill>
                <a:latin typeface="Calibri"/>
              </a:rPr>
              <a:t>Emphasis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 in alternance Accelerator / </a:t>
            </a:r>
            <a:r>
              <a:rPr lang="fr-CH" sz="2000" dirty="0" err="1">
                <a:solidFill>
                  <a:prstClr val="black"/>
                </a:solidFill>
                <a:latin typeface="Calibri"/>
              </a:rPr>
              <a:t>Physics</a:t>
            </a:r>
            <a:endParaRPr lang="fr-CH" sz="2000" dirty="0">
              <a:solidFill>
                <a:prstClr val="black"/>
              </a:solidFill>
              <a:latin typeface="Calibri"/>
            </a:endParaRPr>
          </a:p>
          <a:p>
            <a:endParaRPr lang="fr-CH" sz="2000" dirty="0" smtClean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There </a:t>
            </a:r>
            <a:r>
              <a:rPr lang="fr-CH" sz="2000" dirty="0" err="1" smtClean="0">
                <a:latin typeface="+mn-lt"/>
              </a:rPr>
              <a:t>will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be</a:t>
            </a:r>
            <a:r>
              <a:rPr lang="fr-CH" sz="2000" dirty="0" smtClean="0">
                <a:latin typeface="+mn-lt"/>
              </a:rPr>
              <a:t> a single room </a:t>
            </a:r>
            <a:r>
              <a:rPr lang="fr-CH" sz="2000" dirty="0" err="1" smtClean="0">
                <a:latin typeface="+mn-lt"/>
              </a:rPr>
              <a:t>at</a:t>
            </a:r>
            <a:r>
              <a:rPr lang="fr-CH" sz="2000" dirty="0" smtClean="0">
                <a:latin typeface="+mn-lt"/>
              </a:rPr>
              <a:t> CERN</a:t>
            </a:r>
          </a:p>
          <a:p>
            <a:endParaRPr lang="fr-CH" sz="2000" dirty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First  meeting 18 </a:t>
            </a:r>
            <a:r>
              <a:rPr lang="fr-CH" sz="2000" dirty="0" err="1" smtClean="0">
                <a:latin typeface="+mn-lt"/>
              </a:rPr>
              <a:t>November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with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accelerator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emphasis</a:t>
            </a:r>
            <a:r>
              <a:rPr lang="fr-CH" sz="2000" dirty="0" smtClean="0">
                <a:latin typeface="+mn-lt"/>
              </a:rPr>
              <a:t> </a:t>
            </a:r>
          </a:p>
          <a:p>
            <a:r>
              <a:rPr lang="fr-CH" sz="2000" dirty="0" smtClean="0">
                <a:latin typeface="+mn-lt"/>
              </a:rPr>
              <a:t> for </a:t>
            </a:r>
            <a:r>
              <a:rPr lang="fr-CH" sz="2000" dirty="0" err="1" smtClean="0">
                <a:latin typeface="+mn-lt"/>
              </a:rPr>
              <a:t>that</a:t>
            </a:r>
            <a:r>
              <a:rPr lang="fr-CH" sz="2000" dirty="0" smtClean="0">
                <a:latin typeface="+mn-lt"/>
              </a:rPr>
              <a:t> date: </a:t>
            </a:r>
            <a:r>
              <a:rPr lang="fr-CH" sz="2000" dirty="0" err="1" smtClean="0">
                <a:latin typeface="+mn-lt"/>
              </a:rPr>
              <a:t>aim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at</a:t>
            </a:r>
            <a:r>
              <a:rPr lang="fr-CH" sz="2000" dirty="0" smtClean="0">
                <a:latin typeface="+mn-lt"/>
              </a:rPr>
              <a:t> a first set of WP </a:t>
            </a:r>
            <a:r>
              <a:rPr lang="fr-CH" sz="2000" dirty="0" err="1" smtClean="0">
                <a:latin typeface="+mn-lt"/>
              </a:rPr>
              <a:t>conveners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so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that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work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can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begin</a:t>
            </a:r>
            <a:r>
              <a:rPr lang="fr-CH" sz="2000" dirty="0" smtClean="0">
                <a:latin typeface="+mn-lt"/>
              </a:rPr>
              <a:t> in </a:t>
            </a:r>
            <a:r>
              <a:rPr lang="fr-CH" sz="2000" dirty="0" err="1" smtClean="0">
                <a:latin typeface="+mn-lt"/>
              </a:rPr>
              <a:t>earnest</a:t>
            </a:r>
            <a:endParaRPr lang="fr-CH" sz="2000" dirty="0" smtClean="0">
              <a:latin typeface="+mn-lt"/>
            </a:endParaRPr>
          </a:p>
          <a:p>
            <a:endParaRPr lang="fr-CH" sz="2000" dirty="0" smtClean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6460" y="5935896"/>
            <a:ext cx="6942542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/>
              </a:rPr>
              <a:t>Comments </a:t>
            </a:r>
            <a:r>
              <a:rPr lang="en-US" sz="2000" dirty="0">
                <a:latin typeface="Calibri"/>
              </a:rPr>
              <a:t>suggestions and requests to the steering committee </a:t>
            </a:r>
            <a:endParaRPr lang="en-US" sz="2000" dirty="0" smtClean="0">
              <a:latin typeface="Calibri"/>
            </a:endParaRPr>
          </a:p>
          <a:p>
            <a:r>
              <a:rPr lang="en-US" sz="2000" dirty="0">
                <a:latin typeface="Calibri"/>
              </a:rPr>
              <a:t> </a:t>
            </a:r>
            <a:r>
              <a:rPr lang="en-US" sz="2000" dirty="0" smtClean="0">
                <a:latin typeface="Calibri"/>
              </a:rPr>
              <a:t>  tlep3-steering-group@cern.ch</a:t>
            </a:r>
            <a:endParaRPr lang="en-US" sz="2000" dirty="0">
              <a:latin typeface="Calibri"/>
            </a:endParaRPr>
          </a:p>
          <a:p>
            <a:endParaRPr lang="fr-CH" sz="2000" dirty="0" err="1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4554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0927" y="556245"/>
            <a:ext cx="3210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 smtClean="0">
                <a:solidFill>
                  <a:srgbClr val="C00000"/>
                </a:solidFill>
                <a:latin typeface="+mn-lt"/>
              </a:rPr>
              <a:t>Project </a:t>
            </a:r>
            <a:r>
              <a:rPr lang="fr-CH" sz="3200" dirty="0" err="1" smtClean="0">
                <a:solidFill>
                  <a:srgbClr val="C00000"/>
                </a:solidFill>
                <a:latin typeface="+mn-lt"/>
              </a:rPr>
              <a:t>baselining</a:t>
            </a:r>
            <a:endParaRPr lang="fr-CH" sz="32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79676" y="1736202"/>
            <a:ext cx="75798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We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will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need</a:t>
            </a:r>
            <a:r>
              <a:rPr lang="fr-CH" sz="2000" dirty="0" smtClean="0">
                <a:latin typeface="+mn-lt"/>
              </a:rPr>
              <a:t> new </a:t>
            </a:r>
            <a:r>
              <a:rPr lang="fr-CH" sz="2000" dirty="0" err="1" smtClean="0">
                <a:latin typeface="+mn-lt"/>
              </a:rPr>
              <a:t>parameter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list</a:t>
            </a:r>
            <a:r>
              <a:rPr lang="fr-CH" sz="2000" dirty="0" smtClean="0">
                <a:latin typeface="+mn-lt"/>
              </a:rPr>
              <a:t> for </a:t>
            </a:r>
            <a:r>
              <a:rPr lang="fr-CH" sz="2000" dirty="0" err="1" smtClean="0">
                <a:latin typeface="+mn-lt"/>
              </a:rPr>
              <a:t>accelerator</a:t>
            </a:r>
            <a:r>
              <a:rPr lang="fr-CH" sz="2000" dirty="0" smtClean="0">
                <a:latin typeface="+mn-lt"/>
              </a:rPr>
              <a:t> </a:t>
            </a:r>
          </a:p>
          <a:p>
            <a:r>
              <a:rPr lang="fr-CH" sz="2000" dirty="0" smtClean="0">
                <a:latin typeface="+mn-lt"/>
              </a:rPr>
              <a:t>     and consistent running scenarios for </a:t>
            </a:r>
            <a:r>
              <a:rPr lang="fr-CH" sz="2000" dirty="0" err="1" smtClean="0">
                <a:latin typeface="+mn-lt"/>
              </a:rPr>
              <a:t>physics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studies</a:t>
            </a:r>
            <a:r>
              <a:rPr lang="fr-CH" sz="2000" dirty="0" smtClean="0">
                <a:latin typeface="+mn-lt"/>
              </a:rPr>
              <a:t>  </a:t>
            </a: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    </a:t>
            </a:r>
            <a:r>
              <a:rPr lang="fr-CH" sz="2000" dirty="0" err="1" smtClean="0">
                <a:latin typeface="+mn-lt"/>
              </a:rPr>
              <a:t>with</a:t>
            </a:r>
            <a:r>
              <a:rPr lang="fr-CH" sz="2000" dirty="0" smtClean="0">
                <a:latin typeface="+mn-lt"/>
              </a:rPr>
              <a:t> version </a:t>
            </a:r>
            <a:r>
              <a:rPr lang="fr-CH" sz="2000" dirty="0" err="1" smtClean="0">
                <a:latin typeface="+mn-lt"/>
              </a:rPr>
              <a:t>number</a:t>
            </a:r>
            <a:r>
              <a:rPr lang="fr-CH" sz="2000" dirty="0" smtClean="0">
                <a:latin typeface="+mn-lt"/>
              </a:rPr>
              <a:t> and </a:t>
            </a:r>
            <a:r>
              <a:rPr lang="fr-CH" sz="2000" dirty="0" err="1" smtClean="0">
                <a:latin typeface="+mn-lt"/>
              </a:rPr>
              <a:t>explanatory</a:t>
            </a:r>
            <a:r>
              <a:rPr lang="fr-CH" sz="2000" dirty="0" smtClean="0">
                <a:latin typeface="+mn-lt"/>
              </a:rPr>
              <a:t> notes</a:t>
            </a:r>
          </a:p>
          <a:p>
            <a:endParaRPr lang="fr-CH" sz="2000" dirty="0">
              <a:latin typeface="+mn-lt"/>
            </a:endParaRPr>
          </a:p>
          <a:p>
            <a:r>
              <a:rPr lang="fr-CH" sz="2000" dirty="0" err="1">
                <a:latin typeface="+mn-lt"/>
              </a:rPr>
              <a:t>A</a:t>
            </a:r>
            <a:r>
              <a:rPr lang="fr-CH" sz="2000" dirty="0" err="1" smtClean="0">
                <a:latin typeface="+mn-lt"/>
              </a:rPr>
              <a:t>im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at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doing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this</a:t>
            </a:r>
            <a:r>
              <a:rPr lang="fr-CH" sz="2000" dirty="0" smtClean="0">
                <a:latin typeface="+mn-lt"/>
              </a:rPr>
              <a:t> by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mid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January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2014 </a:t>
            </a:r>
            <a:r>
              <a:rPr lang="fr-CH" sz="2000" dirty="0" smtClean="0">
                <a:latin typeface="+mn-lt"/>
              </a:rPr>
              <a:t>in </a:t>
            </a:r>
            <a:r>
              <a:rPr lang="fr-CH" sz="2000" dirty="0" err="1" smtClean="0">
                <a:latin typeface="+mn-lt"/>
              </a:rPr>
              <a:t>view</a:t>
            </a:r>
            <a:r>
              <a:rPr lang="fr-CH" sz="2000" dirty="0" smtClean="0">
                <a:latin typeface="+mn-lt"/>
              </a:rPr>
              <a:t> of FCC Kick-off meeting</a:t>
            </a:r>
            <a:endParaRPr lang="fr-CH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697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7225" y="85631"/>
            <a:ext cx="43860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err="1" smtClean="0">
                <a:solidFill>
                  <a:srgbClr val="C00000"/>
                </a:solidFill>
                <a:latin typeface="+mn-lt"/>
              </a:rPr>
              <a:t>Calendar</a:t>
            </a:r>
            <a:r>
              <a:rPr lang="fr-CH" sz="2800" dirty="0" smtClean="0">
                <a:solidFill>
                  <a:srgbClr val="C00000"/>
                </a:solidFill>
                <a:latin typeface="+mn-lt"/>
              </a:rPr>
              <a:t> (to </a:t>
            </a:r>
            <a:r>
              <a:rPr lang="fr-CH" sz="2800" dirty="0" err="1" smtClean="0">
                <a:solidFill>
                  <a:srgbClr val="C00000"/>
                </a:solidFill>
                <a:latin typeface="+mn-lt"/>
              </a:rPr>
              <a:t>my</a:t>
            </a:r>
            <a:r>
              <a:rPr lang="fr-CH" sz="28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800" dirty="0" err="1" smtClean="0">
                <a:solidFill>
                  <a:srgbClr val="C00000"/>
                </a:solidFill>
                <a:latin typeface="+mn-lt"/>
              </a:rPr>
              <a:t>knowledge</a:t>
            </a:r>
            <a:r>
              <a:rPr lang="fr-CH" sz="2800" dirty="0" smtClean="0">
                <a:solidFill>
                  <a:srgbClr val="C00000"/>
                </a:solidFill>
                <a:latin typeface="+mn-lt"/>
              </a:rPr>
              <a:t>)</a:t>
            </a:r>
            <a:endParaRPr lang="fr-CH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6445" y="608851"/>
            <a:ext cx="6010556" cy="77867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</a:rPr>
              <a:t>2013 </a:t>
            </a:r>
            <a:r>
              <a:rPr lang="fr-CH" sz="2000" dirty="0" err="1" smtClean="0">
                <a:latin typeface="+mn-lt"/>
              </a:rPr>
              <a:t>Oct</a:t>
            </a:r>
            <a:r>
              <a:rPr lang="fr-CH" sz="2000" dirty="0" smtClean="0">
                <a:latin typeface="+mn-lt"/>
              </a:rPr>
              <a:t> 23 Frascati </a:t>
            </a:r>
            <a:r>
              <a:rPr lang="fr-CH" sz="2000" dirty="0" err="1" smtClean="0">
                <a:latin typeface="+mn-lt"/>
              </a:rPr>
              <a:t>Higgs</a:t>
            </a:r>
            <a:r>
              <a:rPr lang="fr-CH" sz="2000" dirty="0" smtClean="0">
                <a:latin typeface="+mn-lt"/>
              </a:rPr>
              <a:t> Workshop </a:t>
            </a:r>
          </a:p>
          <a:p>
            <a:endParaRPr lang="fr-CH" sz="2000" dirty="0" smtClean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2013 </a:t>
            </a:r>
            <a:r>
              <a:rPr lang="fr-CH" sz="2000" dirty="0" err="1" smtClean="0">
                <a:latin typeface="+mn-lt"/>
              </a:rPr>
              <a:t>Oct</a:t>
            </a:r>
            <a:r>
              <a:rPr lang="fr-CH" sz="2000" dirty="0" smtClean="0">
                <a:latin typeface="+mn-lt"/>
              </a:rPr>
              <a:t> 28  UK  IOP meeting on TLEP (UCL)</a:t>
            </a:r>
          </a:p>
          <a:p>
            <a:endParaRPr lang="fr-CH" sz="2000" dirty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2013 </a:t>
            </a:r>
            <a:r>
              <a:rPr lang="fr-CH" sz="2000" dirty="0" err="1" smtClean="0">
                <a:latin typeface="+mn-lt"/>
              </a:rPr>
              <a:t>Nov</a:t>
            </a:r>
            <a:r>
              <a:rPr lang="fr-CH" sz="2000" dirty="0" smtClean="0">
                <a:latin typeface="+mn-lt"/>
              </a:rPr>
              <a:t> 18  TLEP </a:t>
            </a:r>
            <a:r>
              <a:rPr lang="fr-CH" sz="2000" dirty="0" err="1" smtClean="0">
                <a:latin typeface="+mn-lt"/>
              </a:rPr>
              <a:t>general</a:t>
            </a:r>
            <a:r>
              <a:rPr lang="fr-CH" sz="2000" dirty="0" smtClean="0">
                <a:latin typeface="+mn-lt"/>
              </a:rPr>
              <a:t> VIDYO Meeting  </a:t>
            </a:r>
            <a:r>
              <a:rPr lang="fr-CH" sz="2000" dirty="0" err="1" smtClean="0">
                <a:latin typeface="+mn-lt"/>
              </a:rPr>
              <a:t>accelerator</a:t>
            </a:r>
            <a:r>
              <a:rPr lang="fr-CH" sz="2000" dirty="0" smtClean="0">
                <a:latin typeface="+mn-lt"/>
              </a:rPr>
              <a:t> </a:t>
            </a:r>
          </a:p>
          <a:p>
            <a:endParaRPr lang="fr-CH" sz="2000" dirty="0" smtClean="0">
              <a:latin typeface="+mn-lt"/>
            </a:endParaRPr>
          </a:p>
          <a:p>
            <a:pPr lvl="0"/>
            <a:r>
              <a:rPr lang="fr-CH" sz="2000" dirty="0">
                <a:solidFill>
                  <a:prstClr val="black"/>
                </a:solidFill>
                <a:latin typeface="Calibri"/>
              </a:rPr>
              <a:t>2013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Dec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 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TLEP </a:t>
            </a:r>
            <a:r>
              <a:rPr lang="fr-CH" sz="2000" dirty="0" err="1">
                <a:solidFill>
                  <a:prstClr val="black"/>
                </a:solidFill>
                <a:latin typeface="Calibri"/>
              </a:rPr>
              <a:t>general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 VIDYO 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Meeting 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Physics</a:t>
            </a:r>
            <a:endParaRPr lang="fr-CH" sz="2000" dirty="0" smtClean="0">
              <a:solidFill>
                <a:prstClr val="black"/>
              </a:solidFill>
              <a:latin typeface="Calibri"/>
            </a:endParaRPr>
          </a:p>
          <a:p>
            <a:pPr lvl="0"/>
            <a:endParaRPr lang="fr-CH" sz="2000" dirty="0" smtClean="0">
              <a:solidFill>
                <a:prstClr val="black"/>
              </a:solidFill>
              <a:latin typeface="Calibri"/>
            </a:endParaRPr>
          </a:p>
          <a:p>
            <a:pPr lvl="0"/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2013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Dec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 9    TLEP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general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VIDYO Meeting Accelerator</a:t>
            </a:r>
          </a:p>
          <a:p>
            <a:pPr lvl="0"/>
            <a:endParaRPr lang="fr-CH" sz="2000" dirty="0" smtClean="0">
              <a:solidFill>
                <a:prstClr val="black"/>
              </a:solidFill>
              <a:latin typeface="Calibri"/>
            </a:endParaRPr>
          </a:p>
          <a:p>
            <a:pPr lvl="0"/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2013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Dec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16-17 FHECC meeting in Beijing </a:t>
            </a:r>
          </a:p>
          <a:p>
            <a:pPr lvl="0"/>
            <a:endParaRPr lang="fr-CH" sz="2000" dirty="0">
              <a:solidFill>
                <a:prstClr val="black"/>
              </a:solidFill>
              <a:latin typeface="Calibri"/>
            </a:endParaRPr>
          </a:p>
          <a:p>
            <a:pPr lvl="0"/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2013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Dec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23  no meeting. </a:t>
            </a:r>
          </a:p>
          <a:p>
            <a:pPr lvl="0"/>
            <a:endParaRPr lang="fr-CH" sz="2000" dirty="0">
              <a:solidFill>
                <a:prstClr val="black"/>
              </a:solidFill>
              <a:latin typeface="Calibri"/>
            </a:endParaRPr>
          </a:p>
          <a:p>
            <a:pPr lvl="0"/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2014 Jan 6, 20 , 3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Feb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etc...  TLEP VIDYO (TBC) </a:t>
            </a:r>
          </a:p>
          <a:p>
            <a:pPr lvl="0"/>
            <a:endParaRPr lang="fr-CH" sz="2000" dirty="0">
              <a:solidFill>
                <a:prstClr val="black"/>
              </a:solidFill>
              <a:latin typeface="Calibri"/>
            </a:endParaRPr>
          </a:p>
          <a:p>
            <a:pPr lvl="0"/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2014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Feb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12-15    FCC Kick-off meeting</a:t>
            </a:r>
            <a:endParaRPr lang="fr-CH" sz="2000" dirty="0">
              <a:solidFill>
                <a:prstClr val="black"/>
              </a:solidFill>
              <a:latin typeface="Calibri"/>
            </a:endParaRPr>
          </a:p>
          <a:p>
            <a:pPr lvl="0"/>
            <a:endParaRPr lang="fr-CH" sz="2000" dirty="0" smtClean="0">
              <a:solidFill>
                <a:prstClr val="black"/>
              </a:solidFill>
              <a:latin typeface="Calibri"/>
            </a:endParaRPr>
          </a:p>
          <a:p>
            <a:pPr lvl="0"/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Next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TLEP  workshops TBD (Candidates to host?)</a:t>
            </a:r>
            <a:endParaRPr lang="fr-CH" sz="2000" dirty="0">
              <a:solidFill>
                <a:prstClr val="black"/>
              </a:solidFill>
              <a:latin typeface="Calibri"/>
            </a:endParaRPr>
          </a:p>
          <a:p>
            <a:endParaRPr lang="fr-CH" sz="2000" dirty="0" smtClean="0">
              <a:latin typeface="+mn-lt"/>
            </a:endParaRPr>
          </a:p>
          <a:p>
            <a:endParaRPr lang="fr-CH" sz="2000" dirty="0" smtClean="0">
              <a:latin typeface="+mn-lt"/>
            </a:endParaRPr>
          </a:p>
          <a:p>
            <a:endParaRPr lang="fr-CH" sz="2000" dirty="0">
              <a:latin typeface="+mn-lt"/>
            </a:endParaRPr>
          </a:p>
          <a:p>
            <a:endParaRPr lang="fr-CH" sz="2000" dirty="0" smtClean="0">
              <a:latin typeface="+mn-lt"/>
            </a:endParaRPr>
          </a:p>
          <a:p>
            <a:endParaRPr lang="fr-CH" sz="2000" dirty="0">
              <a:latin typeface="+mn-lt"/>
            </a:endParaRPr>
          </a:p>
          <a:p>
            <a:endParaRPr lang="fr-CH" sz="2000" dirty="0" err="1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84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56122" y="138896"/>
            <a:ext cx="68059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>http://cds.cern.ch/journal/CERNBulletin/2013/48/News%20Articles/1630234?ln=en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0" t="28278" r="9089"/>
          <a:stretch/>
        </p:blipFill>
        <p:spPr bwMode="auto">
          <a:xfrm>
            <a:off x="1157468" y="590308"/>
            <a:ext cx="7407798" cy="4098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6460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93" t="14101" r="6266"/>
          <a:stretch/>
        </p:blipFill>
        <p:spPr bwMode="auto">
          <a:xfrm>
            <a:off x="1134318" y="578733"/>
            <a:ext cx="5521124" cy="490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6481823" y="2835797"/>
            <a:ext cx="2152891" cy="752355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" name="5-Point Star 2"/>
          <p:cNvSpPr/>
          <p:nvPr/>
        </p:nvSpPr>
        <p:spPr>
          <a:xfrm>
            <a:off x="6481823" y="2465046"/>
            <a:ext cx="1678329" cy="741502"/>
          </a:xfrm>
          <a:prstGeom prst="star5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CLIC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68637976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err="1">
            <a:latin typeface="+mn-lt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Fermilab_2013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73689</TotalTime>
  <Words>996</Words>
  <Application>Microsoft Office PowerPoint</Application>
  <PresentationFormat>On-screen Show (4:3)</PresentationFormat>
  <Paragraphs>286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1_Office Theme</vt:lpstr>
      <vt:lpstr>Theme1</vt:lpstr>
      <vt:lpstr>1_Theme1</vt:lpstr>
      <vt:lpstr>2_Theme1</vt:lpstr>
      <vt:lpstr>3_Theme1</vt:lpstr>
      <vt:lpstr>5_Office Theme</vt:lpstr>
      <vt:lpstr>Fermilab_2013</vt:lpstr>
      <vt:lpstr>3_Office Theme</vt:lpstr>
      <vt:lpstr>PowerPoint Presentation</vt:lpstr>
      <vt:lpstr>PowerPoint Presentation</vt:lpstr>
      <vt:lpstr>PowerPoint Presentation</vt:lpstr>
      <vt:lpstr>Team for kick-off and study preparation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kick-off meeting 12-14(15) February ‘14</vt:lpstr>
      <vt:lpstr>PowerPoint Presentation</vt:lpstr>
      <vt:lpstr>PowerPoint Presentation</vt:lpstr>
      <vt:lpstr>PowerPoint Presentation</vt:lpstr>
      <vt:lpstr>PowerPoint Presentation</vt:lpstr>
    </vt:vector>
  </TitlesOfParts>
  <Company>Université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Alain Blondel</dc:creator>
  <cp:lastModifiedBy>bdl</cp:lastModifiedBy>
  <cp:revision>316</cp:revision>
  <cp:lastPrinted>2001-11-08T10:22:42Z</cp:lastPrinted>
  <dcterms:created xsi:type="dcterms:W3CDTF">2007-04-25T04:41:04Z</dcterms:created>
  <dcterms:modified xsi:type="dcterms:W3CDTF">2013-12-02T13:45:43Z</dcterms:modified>
</cp:coreProperties>
</file>