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54DC4-70C9-48E3-B6FF-754A8B294908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E015-A4E4-42A2-9360-CA3849DCAD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656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54DC4-70C9-48E3-B6FF-754A8B294908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E015-A4E4-42A2-9360-CA3849DCAD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233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54DC4-70C9-48E3-B6FF-754A8B294908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E015-A4E4-42A2-9360-CA3849DCAD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160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54DC4-70C9-48E3-B6FF-754A8B294908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E015-A4E4-42A2-9360-CA3849DCAD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49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54DC4-70C9-48E3-B6FF-754A8B294908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E015-A4E4-42A2-9360-CA3849DCAD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790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54DC4-70C9-48E3-B6FF-754A8B294908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E015-A4E4-42A2-9360-CA3849DCAD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063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54DC4-70C9-48E3-B6FF-754A8B294908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E015-A4E4-42A2-9360-CA3849DCAD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969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54DC4-70C9-48E3-B6FF-754A8B294908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E015-A4E4-42A2-9360-CA3849DCAD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736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54DC4-70C9-48E3-B6FF-754A8B294908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E015-A4E4-42A2-9360-CA3849DCAD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162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54DC4-70C9-48E3-B6FF-754A8B294908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E015-A4E4-42A2-9360-CA3849DCAD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653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54DC4-70C9-48E3-B6FF-754A8B294908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E015-A4E4-42A2-9360-CA3849DCAD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038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54DC4-70C9-48E3-B6FF-754A8B294908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2E015-A4E4-42A2-9360-CA3849DCAD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504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Proposal of </a:t>
            </a:r>
            <a:r>
              <a:rPr lang="en-US" dirty="0"/>
              <a:t>c</a:t>
            </a:r>
            <a:r>
              <a:rPr lang="en-US" dirty="0" smtClean="0"/>
              <a:t>rab </a:t>
            </a:r>
            <a:r>
              <a:rPr lang="en-US" dirty="0" smtClean="0"/>
              <a:t>cavities and fringe </a:t>
            </a:r>
            <a:r>
              <a:rPr lang="en-US" dirty="0" smtClean="0"/>
              <a:t>fields models in </a:t>
            </a:r>
            <a:r>
              <a:rPr lang="en-US" dirty="0" smtClean="0"/>
              <a:t>HL-LHC optics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R. De Maria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681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 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SLHCV3.1b: tracking studies well </a:t>
            </a:r>
            <a:r>
              <a:rPr lang="en-US" dirty="0" smtClean="0"/>
              <a:t>advanced.</a:t>
            </a:r>
            <a:endParaRPr lang="en-US" dirty="0" smtClean="0"/>
          </a:p>
          <a:p>
            <a:r>
              <a:rPr lang="en-US" dirty="0" smtClean="0"/>
              <a:t>HL-LHCV1.0:</a:t>
            </a:r>
          </a:p>
          <a:p>
            <a:pPr lvl="1"/>
            <a:r>
              <a:rPr lang="en-US" dirty="0" smtClean="0"/>
              <a:t>No </a:t>
            </a:r>
            <a:r>
              <a:rPr lang="en-US" dirty="0" smtClean="0"/>
              <a:t>linear optics </a:t>
            </a:r>
            <a:r>
              <a:rPr lang="en-US" dirty="0" smtClean="0"/>
              <a:t>changes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Tracking tools in preparations for field quality </a:t>
            </a:r>
            <a:r>
              <a:rPr lang="en-US" dirty="0" smtClean="0"/>
              <a:t>studies.</a:t>
            </a:r>
            <a:endParaRPr lang="en-US" dirty="0" smtClean="0"/>
          </a:p>
          <a:p>
            <a:r>
              <a:rPr lang="en-US" dirty="0" smtClean="0"/>
              <a:t>HL-LHCV??:</a:t>
            </a:r>
          </a:p>
          <a:p>
            <a:pPr lvl="1"/>
            <a:r>
              <a:rPr lang="en-US" dirty="0" smtClean="0"/>
              <a:t>Next version with many layout and linear optics </a:t>
            </a:r>
            <a:r>
              <a:rPr lang="en-US" dirty="0" smtClean="0"/>
              <a:t>changes.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23330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Strategy for crab cavities [any optics]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Temporarely</a:t>
            </a:r>
            <a:r>
              <a:rPr lang="en-US" dirty="0" smtClean="0"/>
              <a:t>: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In </a:t>
            </a:r>
            <a:r>
              <a:rPr lang="en-US" dirty="0" err="1" smtClean="0"/>
              <a:t>madx</a:t>
            </a:r>
            <a:r>
              <a:rPr lang="en-US" dirty="0" smtClean="0"/>
              <a:t> optics files </a:t>
            </a:r>
            <a:r>
              <a:rPr lang="en-US" dirty="0"/>
              <a:t>u</a:t>
            </a:r>
            <a:r>
              <a:rPr lang="en-US" dirty="0" smtClean="0"/>
              <a:t>se </a:t>
            </a:r>
            <a:r>
              <a:rPr lang="en-US" dirty="0" err="1" smtClean="0"/>
              <a:t>rfmultipole</a:t>
            </a:r>
            <a:r>
              <a:rPr lang="en-US" dirty="0" smtClean="0"/>
              <a:t>(dipole) </a:t>
            </a:r>
            <a:r>
              <a:rPr lang="en-US" dirty="0" smtClean="0"/>
              <a:t>instead of </a:t>
            </a:r>
            <a:r>
              <a:rPr lang="en-US" dirty="0" err="1"/>
              <a:t>t</a:t>
            </a:r>
            <a:r>
              <a:rPr lang="en-US" dirty="0" err="1" smtClean="0"/>
              <a:t>kicker</a:t>
            </a:r>
            <a:endParaRPr lang="en-US" dirty="0" smtClean="0"/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Supported in </a:t>
            </a:r>
            <a:r>
              <a:rPr lang="en-US" dirty="0" err="1" smtClean="0"/>
              <a:t>Twiss</a:t>
            </a:r>
            <a:r>
              <a:rPr lang="en-US" dirty="0" smtClean="0"/>
              <a:t> (voltage matching) and Track (short term simulations)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Dynamic effects in track managed by the update options (no need of the special options in the crab cavity element)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Update </a:t>
            </a:r>
            <a:r>
              <a:rPr lang="en-US" dirty="0" err="1"/>
              <a:t>M</a:t>
            </a:r>
            <a:r>
              <a:rPr lang="en-US" dirty="0" err="1" smtClean="0"/>
              <a:t>adx</a:t>
            </a:r>
            <a:r>
              <a:rPr lang="en-US" dirty="0" smtClean="0"/>
              <a:t> conversion to </a:t>
            </a:r>
            <a:r>
              <a:rPr lang="en-US" dirty="0" err="1"/>
              <a:t>S</a:t>
            </a:r>
            <a:r>
              <a:rPr lang="en-US" dirty="0" err="1" smtClean="0"/>
              <a:t>ixtrack</a:t>
            </a:r>
            <a:r>
              <a:rPr lang="en-US" dirty="0" smtClean="0"/>
              <a:t> to use existing elements (to be reviewed anyway since it is not consistent at the moment).</a:t>
            </a:r>
            <a:endParaRPr lang="en-US" dirty="0"/>
          </a:p>
          <a:p>
            <a:pPr marL="971550" lvl="1" indent="-514350">
              <a:buFont typeface="+mj-lt"/>
              <a:buAutoNum type="arabicPeriod"/>
            </a:pPr>
            <a:r>
              <a:rPr lang="en-US" dirty="0" err="1" smtClean="0"/>
              <a:t>Sixtrack</a:t>
            </a:r>
            <a:r>
              <a:rPr lang="en-US" dirty="0" smtClean="0"/>
              <a:t>: no change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 the long-run: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err="1" smtClean="0"/>
              <a:t>Sixtrack</a:t>
            </a:r>
            <a:endParaRPr lang="en-US" dirty="0" smtClean="0"/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Implement generic </a:t>
            </a:r>
            <a:r>
              <a:rPr lang="en-US" dirty="0" err="1" smtClean="0"/>
              <a:t>rf-multipole</a:t>
            </a:r>
            <a:r>
              <a:rPr lang="en-US" dirty="0" smtClean="0"/>
              <a:t> (with different phase conventions to match </a:t>
            </a:r>
            <a:r>
              <a:rPr lang="en-US" dirty="0" err="1" smtClean="0"/>
              <a:t>sixtrack</a:t>
            </a:r>
            <a:r>
              <a:rPr lang="en-US" dirty="0" smtClean="0"/>
              <a:t> defaults)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Extend time dependent effect </a:t>
            </a:r>
            <a:r>
              <a:rPr lang="en-US" dirty="0" smtClean="0"/>
              <a:t>module (already </a:t>
            </a:r>
            <a:r>
              <a:rPr lang="en-US" dirty="0" smtClean="0"/>
              <a:t>in preparation for other studies</a:t>
            </a:r>
            <a:r>
              <a:rPr lang="en-US" dirty="0" smtClean="0"/>
              <a:t>).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Update </a:t>
            </a:r>
            <a:r>
              <a:rPr lang="en-US" dirty="0" err="1" smtClean="0"/>
              <a:t>madx</a:t>
            </a:r>
            <a:r>
              <a:rPr lang="en-US" dirty="0" smtClean="0"/>
              <a:t> conversion to </a:t>
            </a:r>
            <a:r>
              <a:rPr lang="en-US" dirty="0" err="1" smtClean="0"/>
              <a:t>Sixtrack</a:t>
            </a:r>
            <a:r>
              <a:rPr lang="en-US" dirty="0" smtClean="0"/>
              <a:t> to use new </a:t>
            </a:r>
            <a:r>
              <a:rPr lang="en-US" dirty="0" err="1" smtClean="0"/>
              <a:t>rf-multipole</a:t>
            </a:r>
            <a:r>
              <a:rPr lang="en-US" dirty="0" smtClean="0"/>
              <a:t> </a:t>
            </a:r>
            <a:r>
              <a:rPr lang="en-US" dirty="0" smtClean="0"/>
              <a:t>implementation.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57150" indent="0">
              <a:buNone/>
            </a:pPr>
            <a:r>
              <a:rPr lang="en-US" dirty="0" smtClean="0"/>
              <a:t>Alternative: if step 2.1 is quick enough one can go  directly to last step.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738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Strategy for fringe </a:t>
            </a:r>
            <a:r>
              <a:rPr lang="en-US" dirty="0" smtClean="0"/>
              <a:t>fields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dirty="0" smtClean="0"/>
              <a:t>existing optics]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Since no linear optics changes are foreseen, only </a:t>
            </a:r>
            <a:r>
              <a:rPr lang="en-US" sz="2000" dirty="0" smtClean="0"/>
              <a:t>non linear</a:t>
            </a:r>
            <a:r>
              <a:rPr lang="en-US" sz="2000" dirty="0" smtClean="0"/>
              <a:t> </a:t>
            </a:r>
            <a:r>
              <a:rPr lang="en-US" sz="2000" dirty="0" smtClean="0"/>
              <a:t>fringe field effect </a:t>
            </a:r>
            <a:r>
              <a:rPr lang="en-US" sz="2000" dirty="0" smtClean="0"/>
              <a:t>could</a:t>
            </a:r>
            <a:r>
              <a:rPr lang="en-US" sz="2000" dirty="0" smtClean="0"/>
              <a:t> </a:t>
            </a:r>
            <a:r>
              <a:rPr lang="en-US" sz="2000" dirty="0" smtClean="0"/>
              <a:t>be </a:t>
            </a:r>
            <a:r>
              <a:rPr lang="en-US" sz="2000" dirty="0" smtClean="0"/>
              <a:t>included</a:t>
            </a:r>
            <a:r>
              <a:rPr lang="en-US" sz="2000" dirty="0"/>
              <a:t>.</a:t>
            </a:r>
            <a:endParaRPr lang="en-US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In lattice files: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000" dirty="0" smtClean="0"/>
              <a:t>add </a:t>
            </a:r>
            <a:r>
              <a:rPr lang="en-US" sz="2000" dirty="0" smtClean="0"/>
              <a:t>marker (or new mad element) </a:t>
            </a:r>
            <a:r>
              <a:rPr lang="en-US" sz="2000" dirty="0" smtClean="0"/>
              <a:t>for end of fringe field kick location (useful in thin </a:t>
            </a:r>
            <a:r>
              <a:rPr lang="en-US" sz="2000" dirty="0" smtClean="0"/>
              <a:t>lattices);</a:t>
            </a:r>
            <a:endParaRPr lang="en-US" sz="2000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sz="2000" dirty="0"/>
              <a:t>i</a:t>
            </a:r>
            <a:r>
              <a:rPr lang="en-US" sz="2000" dirty="0" smtClean="0"/>
              <a:t>n </a:t>
            </a:r>
            <a:r>
              <a:rPr lang="en-US" sz="2000" dirty="0" err="1" smtClean="0"/>
              <a:t>S</a:t>
            </a:r>
            <a:r>
              <a:rPr lang="en-US" sz="2000" dirty="0" err="1" smtClean="0"/>
              <a:t>ixTrack</a:t>
            </a:r>
            <a:r>
              <a:rPr lang="en-US" sz="2000" dirty="0" smtClean="0"/>
              <a:t>: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sz="2000" dirty="0" smtClean="0"/>
              <a:t>add hard edge fringe field kick </a:t>
            </a:r>
            <a:r>
              <a:rPr lang="en-US" sz="2000" dirty="0" smtClean="0"/>
              <a:t>(in </a:t>
            </a:r>
            <a:r>
              <a:rPr lang="en-US" sz="2000" dirty="0" smtClean="0"/>
              <a:t>preparation by Dave)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sz="2000" dirty="0" smtClean="0"/>
              <a:t>use tune matching in </a:t>
            </a:r>
            <a:r>
              <a:rPr lang="en-US" sz="2000" dirty="0" err="1" smtClean="0"/>
              <a:t>SixTrack</a:t>
            </a:r>
            <a:r>
              <a:rPr lang="en-US" sz="2000" dirty="0" smtClean="0"/>
              <a:t> to absorb the small feed-down effects </a:t>
            </a:r>
            <a:r>
              <a:rPr lang="en-US" sz="2000" dirty="0" smtClean="0"/>
              <a:t>(</a:t>
            </a:r>
            <a:r>
              <a:rPr lang="en-US" sz="2000" dirty="0" smtClean="0"/>
              <a:t>done properly with</a:t>
            </a:r>
            <a:r>
              <a:rPr lang="en-US" sz="2000" dirty="0" smtClean="0"/>
              <a:t> </a:t>
            </a:r>
            <a:r>
              <a:rPr lang="en-US" sz="2000" dirty="0" smtClean="0"/>
              <a:t>ATS </a:t>
            </a:r>
            <a:r>
              <a:rPr lang="en-US" sz="2000" dirty="0" smtClean="0"/>
              <a:t>optics using </a:t>
            </a:r>
            <a:r>
              <a:rPr lang="en-US" sz="2000" dirty="0" smtClean="0"/>
              <a:t>different </a:t>
            </a:r>
            <a:r>
              <a:rPr lang="en-US" sz="2000" dirty="0" smtClean="0"/>
              <a:t>powering, therefore </a:t>
            </a:r>
            <a:r>
              <a:rPr lang="en-US" sz="2000" dirty="0" smtClean="0"/>
              <a:t>element </a:t>
            </a:r>
            <a:r>
              <a:rPr lang="en-US" sz="2000" dirty="0" smtClean="0"/>
              <a:t>name, of </a:t>
            </a:r>
            <a:r>
              <a:rPr lang="en-US" sz="2000" dirty="0" smtClean="0"/>
              <a:t>the weak arc </a:t>
            </a:r>
            <a:r>
              <a:rPr lang="en-US" sz="2000" dirty="0" err="1" smtClean="0"/>
              <a:t>quadrupoles</a:t>
            </a:r>
            <a:r>
              <a:rPr lang="en-US" sz="2000" dirty="0" smtClean="0"/>
              <a:t>).  </a:t>
            </a:r>
            <a:endParaRPr lang="en-US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Rely on manual editing to test new </a:t>
            </a:r>
            <a:r>
              <a:rPr lang="en-US" sz="2000" dirty="0" smtClean="0"/>
              <a:t>tracking maps </a:t>
            </a:r>
            <a:r>
              <a:rPr lang="en-US" sz="2000" dirty="0" smtClean="0"/>
              <a:t>in </a:t>
            </a:r>
            <a:r>
              <a:rPr lang="en-US" sz="2000" dirty="0" err="1" smtClean="0"/>
              <a:t>S</a:t>
            </a:r>
            <a:r>
              <a:rPr lang="en-US" sz="2000" dirty="0" err="1" smtClean="0"/>
              <a:t>ixTrack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26161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Strategy </a:t>
            </a:r>
            <a:r>
              <a:rPr lang="en-US" dirty="0" smtClean="0"/>
              <a:t>for fringe </a:t>
            </a:r>
            <a:r>
              <a:rPr lang="en-US" dirty="0" smtClean="0"/>
              <a:t>fields</a:t>
            </a:r>
            <a:br>
              <a:rPr lang="en-US" dirty="0" smtClean="0"/>
            </a:br>
            <a:r>
              <a:rPr lang="en-US" dirty="0" smtClean="0"/>
              <a:t>[new optics versions]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Since optics needs to be </a:t>
                </a:r>
                <a:r>
                  <a:rPr lang="en-US" dirty="0" smtClean="0"/>
                  <a:t>re-matched anyway, </a:t>
                </a:r>
                <a:r>
                  <a:rPr lang="en-US" dirty="0" smtClean="0"/>
                  <a:t>linear fringe field can be directly included in the </a:t>
                </a:r>
                <a:r>
                  <a:rPr lang="en-US" dirty="0" smtClean="0"/>
                  <a:t>model:</a:t>
                </a:r>
                <a:endParaRPr lang="en-US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In lattice files:</a:t>
                </a:r>
              </a:p>
              <a:p>
                <a:pPr marL="914400" lvl="1" indent="-514350">
                  <a:buFont typeface="+mj-lt"/>
                  <a:buAutoNum type="arabicPeriod"/>
                </a:pPr>
                <a:r>
                  <a:rPr lang="en-US" dirty="0" smtClean="0"/>
                  <a:t>Split all triplet </a:t>
                </a:r>
                <a:r>
                  <a:rPr lang="en-US" dirty="0" err="1" smtClean="0"/>
                  <a:t>quadrupoles</a:t>
                </a:r>
                <a:r>
                  <a:rPr lang="en-US" dirty="0" smtClean="0"/>
                  <a:t> in 2n+1 thick slices: n slices for 2 fringe regions and one for </a:t>
                </a:r>
                <a:r>
                  <a:rPr lang="en-US" dirty="0" smtClean="0"/>
                  <a:t>body (adapting scripts from UK colleagues). </a:t>
                </a:r>
                <a:endParaRPr lang="en-US" dirty="0" smtClean="0"/>
              </a:p>
              <a:p>
                <a:pPr marL="914400" lvl="1" indent="-514350">
                  <a:buFont typeface="+mj-lt"/>
                  <a:buAutoNum type="arabicPeriod"/>
                </a:pPr>
                <a:r>
                  <a:rPr lang="en-US" dirty="0" smtClean="0"/>
                  <a:t>Link fringe slices strengths to the nominal field such that: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:=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;  </m:t>
                    </m:r>
                    <m:r>
                      <a:rPr lang="en-US" b="0" i="1" smtClean="0">
                        <a:latin typeface="Cambria Math"/>
                      </a:rPr>
                      <m:t>𝑙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𝑤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𝑙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en-US" b="0" i="1" smtClean="0">
                        <a:latin typeface="Cambria Math"/>
                      </a:rPr>
                      <m:t> </m:t>
                    </m:r>
                  </m:oMath>
                </a14:m>
                <a:endParaRPr lang="en-US" dirty="0" smtClean="0"/>
              </a:p>
              <a:p>
                <a:pPr marL="914400" lvl="1" indent="-514350">
                  <a:buFont typeface="+mj-lt"/>
                  <a:buAutoNum type="arabicPeriod"/>
                </a:pPr>
                <a:r>
                  <a:rPr lang="en-US" dirty="0" smtClean="0"/>
                  <a:t>Make thin </a:t>
                </a:r>
                <a:r>
                  <a:rPr lang="en-US" dirty="0" smtClean="0"/>
                  <a:t>optics with </a:t>
                </a:r>
                <a:r>
                  <a:rPr lang="en-US" dirty="0" smtClean="0"/>
                  <a:t>1 </a:t>
                </a:r>
                <a:r>
                  <a:rPr lang="en-US" dirty="0" smtClean="0"/>
                  <a:t>slice </a:t>
                </a:r>
                <a:r>
                  <a:rPr lang="en-US" dirty="0" smtClean="0"/>
                  <a:t>for fringe region and 16 slices (teapot) for body.</a:t>
                </a:r>
              </a:p>
              <a:p>
                <a:pPr marL="914400" lvl="1" indent="-514350">
                  <a:buFont typeface="+mj-lt"/>
                  <a:buAutoNum type="arabicPeriod"/>
                </a:pPr>
                <a:r>
                  <a:rPr lang="en-US" dirty="0" smtClean="0"/>
                  <a:t>Assuming non-harmonic linear component is negligible.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 </a:t>
                </a:r>
                <a:r>
                  <a:rPr lang="en-US" dirty="0" smtClean="0"/>
                  <a:t>In </a:t>
                </a:r>
                <a:r>
                  <a:rPr lang="en-US" dirty="0" err="1" smtClean="0"/>
                  <a:t>SixTrack</a:t>
                </a:r>
                <a:r>
                  <a:rPr lang="en-US" dirty="0" smtClean="0"/>
                  <a:t>:</a:t>
                </a:r>
              </a:p>
              <a:p>
                <a:pPr marL="914400" lvl="1" indent="-514350">
                  <a:buFont typeface="+mj-lt"/>
                  <a:buAutoNum type="arabicPeriod"/>
                </a:pPr>
                <a:r>
                  <a:rPr lang="en-US" dirty="0"/>
                  <a:t>i</a:t>
                </a:r>
                <a:r>
                  <a:rPr lang="en-US" dirty="0" smtClean="0"/>
                  <a:t>mplement a model that can neglect the linear part.</a:t>
                </a:r>
                <a:endParaRPr lang="en-US" dirty="0" smtClean="0"/>
              </a:p>
              <a:p>
                <a:pPr marL="914400" lvl="1" indent="-514350">
                  <a:buFont typeface="+mj-lt"/>
                  <a:buAutoNum type="arabicPeriod"/>
                </a:pPr>
                <a:r>
                  <a:rPr lang="en-US" dirty="0" smtClean="0"/>
                  <a:t>rely on </a:t>
                </a:r>
                <a:r>
                  <a:rPr lang="en-US" dirty="0" err="1" smtClean="0"/>
                  <a:t>SixTrac</a:t>
                </a:r>
                <a:r>
                  <a:rPr lang="en-US" dirty="0" err="1" smtClean="0"/>
                  <a:t>k</a:t>
                </a:r>
                <a:r>
                  <a:rPr lang="en-US" dirty="0" smtClean="0"/>
                  <a:t> tune matching to absorb only small working point changes.</a:t>
                </a:r>
                <a:endParaRPr lang="en-US" dirty="0" smtClean="0"/>
              </a:p>
              <a:p>
                <a:pPr marL="914400" lvl="1" indent="-514350">
                  <a:buFont typeface="+mj-lt"/>
                  <a:buAutoNum type="arabicPeriod"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63" t="-21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1530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Fringe Field Effects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Fringe field effects in </a:t>
                </a:r>
                <a:r>
                  <a:rPr lang="en-US" dirty="0" err="1" smtClean="0"/>
                  <a:t>quadrupoles</a:t>
                </a:r>
                <a:r>
                  <a:rPr lang="en-US" dirty="0" smtClean="0"/>
                  <a:t> may be categorized</a:t>
                </a:r>
              </a:p>
              <a:p>
                <a:r>
                  <a:rPr lang="en-US" dirty="0" smtClean="0"/>
                  <a:t>s-dependent </a:t>
                </a:r>
                <a:r>
                  <a:rPr lang="en-US" dirty="0" smtClean="0"/>
                  <a:t>pure </a:t>
                </a:r>
                <a:r>
                  <a:rPr lang="en-US" dirty="0" err="1" smtClean="0"/>
                  <a:t>quadrupole</a:t>
                </a:r>
                <a:r>
                  <a:rPr lang="en-US" baseline="30000" dirty="0" smtClean="0"/>
                  <a:t>[1]</a:t>
                </a:r>
                <a:r>
                  <a:rPr lang="en-US" dirty="0" smtClean="0"/>
                  <a:t>: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</a:rPr>
                      <m:t>𝛿</m:t>
                    </m:r>
                    <m:r>
                      <a:rPr lang="en-US" b="0" i="1" smtClean="0">
                        <a:latin typeface="Cambria Math"/>
                      </a:rPr>
                      <m:t>𝐻</m:t>
                    </m:r>
                    <m:r>
                      <a:rPr lang="en-US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𝐾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𝑦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−</m:t>
                    </m:r>
                  </m:oMath>
                </a14:m>
                <a:r>
                  <a:rPr lang="en-US" b="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48</m:t>
                        </m:r>
                      </m:den>
                    </m:f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𝐾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4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+6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4</m:t>
                            </m:r>
                          </m:sup>
                        </m:sSup>
                      </m:e>
                    </m:d>
                  </m:oMath>
                </a14:m>
                <a:endParaRPr lang="en-US" b="0" dirty="0" smtClean="0"/>
              </a:p>
              <a:p>
                <a:pPr marL="457200" lvl="1" indent="0">
                  <a:buNone/>
                </a:pPr>
                <a:r>
                  <a:rPr lang="en-US" dirty="0" smtClean="0"/>
                  <a:t>Hard edge model takes into account k’ effects and </a:t>
                </a:r>
                <a:r>
                  <a:rPr lang="en-US" dirty="0" err="1" smtClean="0"/>
                  <a:t>commutator</a:t>
                </a:r>
                <a:r>
                  <a:rPr lang="en-US" dirty="0" smtClean="0"/>
                  <a:t> between K’ and K’’ effects, but not directly K’’ effects. </a:t>
                </a:r>
                <a:endParaRPr lang="en-US" dirty="0"/>
              </a:p>
              <a:p>
                <a:pPr marL="514350" indent="-457200"/>
                <a:r>
                  <a:rPr lang="en-US" dirty="0" smtClean="0"/>
                  <a:t>Imperfection from coil end geometry:</a:t>
                </a:r>
              </a:p>
              <a:p>
                <a:pPr marL="914400" lvl="1" indent="-457200"/>
                <a:r>
                  <a:rPr lang="en-US" dirty="0"/>
                  <a:t>h</a:t>
                </a:r>
                <a:r>
                  <a:rPr lang="en-US" dirty="0" smtClean="0"/>
                  <a:t>armonic </a:t>
                </a:r>
                <a:r>
                  <a:rPr lang="en-US" dirty="0" smtClean="0"/>
                  <a:t>part </a:t>
                </a:r>
                <a:r>
                  <a:rPr lang="en-US" dirty="0" smtClean="0"/>
                  <a:t>(e.g. included </a:t>
                </a:r>
                <a:r>
                  <a:rPr lang="en-US" dirty="0" smtClean="0"/>
                  <a:t>in the measured harmonic over the whole length</a:t>
                </a:r>
                <a:r>
                  <a:rPr lang="en-US" dirty="0" smtClean="0"/>
                  <a:t>);</a:t>
                </a:r>
                <a:endParaRPr lang="en-US" dirty="0" smtClean="0"/>
              </a:p>
              <a:p>
                <a:pPr marL="914400" lvl="1" indent="-457200"/>
                <a:r>
                  <a:rPr lang="en-US" dirty="0" smtClean="0"/>
                  <a:t>n</a:t>
                </a:r>
                <a:r>
                  <a:rPr lang="en-US" dirty="0" smtClean="0"/>
                  <a:t>on-harmonic part.</a:t>
                </a:r>
                <a:endParaRPr lang="en-US" dirty="0" smtClean="0"/>
              </a:p>
              <a:p>
                <a:pPr marL="914400" lvl="1" indent="-457200"/>
                <a:endParaRPr lang="en-US" dirty="0"/>
              </a:p>
              <a:p>
                <a:pPr marL="457200" lvl="1" indent="0">
                  <a:buNone/>
                </a:pPr>
                <a:r>
                  <a:rPr lang="en-US" sz="1600" dirty="0" smtClean="0"/>
                  <a:t>[1] The vector potential in accelerator magnets, Gardner, 1991 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333" t="-2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2897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562</Words>
  <Application>Microsoft Office PowerPoint</Application>
  <PresentationFormat>On-screen Show (4:3)</PresentationFormat>
  <Paragraphs>51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Proposal of crab cavities and fringe fields models in HL-LHC optics</vt:lpstr>
      <vt:lpstr>Optics Version</vt:lpstr>
      <vt:lpstr>Strategy for crab cavities [any optics]</vt:lpstr>
      <vt:lpstr>Strategy for fringe fields [existing optics]</vt:lpstr>
      <vt:lpstr>Strategy for fringe fields [new optics versions]</vt:lpstr>
      <vt:lpstr>Fringe Field Effects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Crab cavities and fringe field in HL-LHC optics</dc:title>
  <dc:creator>Riccardo De Maria</dc:creator>
  <cp:lastModifiedBy>Riccardo De Maria</cp:lastModifiedBy>
  <cp:revision>21</cp:revision>
  <dcterms:created xsi:type="dcterms:W3CDTF">2013-12-16T09:05:38Z</dcterms:created>
  <dcterms:modified xsi:type="dcterms:W3CDTF">2013-12-16T16:01:25Z</dcterms:modified>
</cp:coreProperties>
</file>