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tif" ContentType="image/tif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4" r:id="rId3"/>
    <p:sldId id="285" r:id="rId4"/>
    <p:sldId id="279" r:id="rId5"/>
    <p:sldId id="292" r:id="rId6"/>
    <p:sldId id="288" r:id="rId7"/>
    <p:sldId id="290" r:id="rId8"/>
    <p:sldId id="289" r:id="rId9"/>
    <p:sldId id="293" r:id="rId10"/>
    <p:sldId id="286" r:id="rId11"/>
    <p:sldId id="291" r:id="rId12"/>
    <p:sldId id="287" r:id="rId13"/>
    <p:sldId id="294" r:id="rId14"/>
    <p:sldId id="278" r:id="rId15"/>
    <p:sldId id="303" r:id="rId16"/>
    <p:sldId id="281" r:id="rId17"/>
    <p:sldId id="282" r:id="rId18"/>
    <p:sldId id="301" r:id="rId19"/>
    <p:sldId id="300" r:id="rId20"/>
    <p:sldId id="302" r:id="rId21"/>
    <p:sldId id="295" r:id="rId22"/>
    <p:sldId id="296" r:id="rId23"/>
    <p:sldId id="283" r:id="rId24"/>
    <p:sldId id="297" r:id="rId25"/>
    <p:sldId id="298" r:id="rId26"/>
    <p:sldId id="263" r:id="rId27"/>
    <p:sldId id="29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81FC0-1B7F-CA4E-8BE2-C824402F54D8}" type="datetimeFigureOut">
              <a:rPr lang="en-US" smtClean="0"/>
              <a:pPr/>
              <a:t>26/11/13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BE0B9-1B62-CD4E-BCB9-4BBAEEFD62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327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31503-AEF4-5E42-BEED-96A8F84AE889}" type="datetimeFigureOut">
              <a:rPr lang="en-US" smtClean="0"/>
              <a:pPr/>
              <a:t>26/11/13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AEC6E-5F5B-564E-8AE4-42FE710A31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55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Requires ~1.3 m space (half-sector</a:t>
            </a:r>
            <a:r>
              <a:rPr lang="en-US" baseline="0" dirty="0" smtClean="0"/>
              <a:t> with stripping foil unit)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Requires ~1.3 m space (half-sector</a:t>
            </a:r>
            <a:r>
              <a:rPr lang="en-US" baseline="0" dirty="0" smtClean="0"/>
              <a:t> with stripping foil unit)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79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EC: OR of 4 timing signals</a:t>
            </a:r>
            <a:r>
              <a:rPr lang="en-US" baseline="0" dirty="0" smtClean="0"/>
              <a:t> (needs to be </a:t>
            </a:r>
            <a:r>
              <a:rPr lang="en-US" baseline="0" dirty="0" err="1" smtClean="0"/>
              <a:t>synchronised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AEC6E-5F5B-564E-8AE4-42FE710A317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1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ti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6033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27250"/>
            <a:ext cx="8229600" cy="48973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4106564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34AB0D-C9BF-C242-97F9-98785ECB695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 descr="LIU_logo.t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798" y="704088"/>
            <a:ext cx="1006349" cy="568472"/>
          </a:xfrm>
          <a:prstGeom prst="rect">
            <a:avLst/>
          </a:prstGeom>
        </p:spPr>
      </p:pic>
      <p:pic>
        <p:nvPicPr>
          <p:cNvPr id="4" name="Picture 3" descr="logo_HStest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3" y="92666"/>
            <a:ext cx="511841" cy="538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12409" TargetMode="Externa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4636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PSBHalfSectorTest/WebHome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4231" y="1135919"/>
            <a:ext cx="5053177" cy="256842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Kick-off Meeting</a:t>
            </a:r>
            <a:br>
              <a:rPr lang="en-US" sz="3600" dirty="0" smtClean="0"/>
            </a:br>
            <a:r>
              <a:rPr lang="en-US" sz="3600" dirty="0" smtClean="0"/>
              <a:t>PSB </a:t>
            </a:r>
            <a:r>
              <a:rPr lang="en-US" sz="3600" dirty="0" smtClean="0"/>
              <a:t>Half-Sector and Stripping Foil Test in L4T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3212"/>
            <a:ext cx="6400800" cy="1205588"/>
          </a:xfrm>
        </p:spPr>
        <p:txBody>
          <a:bodyPr/>
          <a:lstStyle/>
          <a:p>
            <a:pPr algn="ctr"/>
            <a:r>
              <a:rPr lang="en-US" dirty="0" smtClean="0"/>
              <a:t>B. </a:t>
            </a:r>
            <a:r>
              <a:rPr lang="en-US" dirty="0" smtClean="0"/>
              <a:t>Mikulec</a:t>
            </a:r>
          </a:p>
          <a:p>
            <a:pPr algn="ctr"/>
            <a:r>
              <a:rPr lang="en-US" dirty="0" smtClean="0"/>
              <a:t>28/11/2013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of a Stripping </a:t>
            </a:r>
            <a:r>
              <a:rPr lang="en-US" dirty="0" err="1" smtClean="0"/>
              <a:t>Foil+BTV</a:t>
            </a:r>
            <a:r>
              <a:rPr lang="en-US" dirty="0" smtClean="0"/>
              <a:t> Unit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ee BCC #38: </a:t>
            </a:r>
            <a:r>
              <a:rPr lang="en-US" sz="2000" dirty="0" smtClean="0">
                <a:hlinkClick r:id="rId2"/>
              </a:rPr>
              <a:t>https://indico.cern.ch/conferenceDisplay.py?confId=212409</a:t>
            </a:r>
            <a:endParaRPr lang="en-US" sz="2000" dirty="0" smtClean="0"/>
          </a:p>
          <a:p>
            <a:pPr lvl="1"/>
            <a:r>
              <a:rPr lang="en-US" dirty="0" smtClean="0"/>
              <a:t>Need to dump safely H</a:t>
            </a:r>
            <a:r>
              <a:rPr lang="en-US" baseline="30000" dirty="0" smtClean="0"/>
              <a:t>0</a:t>
            </a:r>
            <a:r>
              <a:rPr lang="en-US" dirty="0" smtClean="0"/>
              <a:t>, H</a:t>
            </a:r>
            <a:r>
              <a:rPr lang="en-US" baseline="30000" dirty="0" smtClean="0"/>
              <a:t>-</a:t>
            </a:r>
            <a:r>
              <a:rPr lang="en-US" dirty="0" smtClean="0"/>
              <a:t> and protons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94" y="3104445"/>
            <a:ext cx="5486400" cy="3040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29229" y="6048573"/>
            <a:ext cx="2847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sLHC</a:t>
            </a:r>
            <a:r>
              <a:rPr lang="en-GB" sz="1400" dirty="0" smtClean="0"/>
              <a:t> </a:t>
            </a:r>
            <a:r>
              <a:rPr lang="en-GB" sz="1400" dirty="0"/>
              <a:t>Project Note 0005</a:t>
            </a:r>
            <a:endParaRPr lang="tr-TR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307273" y="3292968"/>
            <a:ext cx="0" cy="25146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307273" y="5510066"/>
            <a:ext cx="647700" cy="27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86200" y="3721017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</a:t>
            </a:r>
            <a:r>
              <a:rPr lang="en-GB" sz="1400" baseline="30000" dirty="0" smtClean="0"/>
              <a:t>0</a:t>
            </a:r>
            <a:r>
              <a:rPr lang="en-GB" sz="1400" dirty="0" smtClean="0"/>
              <a:t>: </a:t>
            </a:r>
            <a:r>
              <a:rPr lang="en-GB" sz="1400" dirty="0" smtClean="0"/>
              <a:t>2%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54973" y="5356177"/>
            <a:ext cx="159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</a:t>
            </a:r>
            <a:r>
              <a:rPr lang="en-GB" sz="1400" baseline="30000" dirty="0"/>
              <a:t>-</a:t>
            </a:r>
            <a:r>
              <a:rPr lang="en-GB" sz="1400" dirty="0" smtClean="0"/>
              <a:t>: negligible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07273" y="3905683"/>
            <a:ext cx="647700" cy="272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87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of a Stripping </a:t>
            </a:r>
            <a:r>
              <a:rPr lang="en-US" dirty="0" err="1" smtClean="0"/>
              <a:t>Foil+BTV</a:t>
            </a:r>
            <a:r>
              <a:rPr lang="en-US" dirty="0" smtClean="0"/>
              <a:t> Unit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09" y="4190090"/>
            <a:ext cx="8443591" cy="21345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See presentation V. </a:t>
            </a:r>
            <a:r>
              <a:rPr lang="en-US" sz="2400" dirty="0" err="1" smtClean="0"/>
              <a:t>Dimov</a:t>
            </a:r>
            <a:r>
              <a:rPr lang="en-US" sz="2400" dirty="0" smtClean="0"/>
              <a:t>, BCC #38:</a:t>
            </a:r>
            <a:endParaRPr lang="en-US" sz="1800" dirty="0" smtClean="0"/>
          </a:p>
          <a:p>
            <a:r>
              <a:rPr lang="en-US" sz="2000" dirty="0"/>
              <a:t>p</a:t>
            </a:r>
            <a:r>
              <a:rPr lang="en-US" sz="2000" dirty="0" smtClean="0"/>
              <a:t>, H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and H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beam can be safely dumped on the main Linac4 dump (in L4Z) by switching off the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</a:t>
            </a:r>
            <a:r>
              <a:rPr lang="tr-TR" sz="2000" dirty="0"/>
              <a:t>L4T.MQF.0210</a:t>
            </a:r>
            <a:endParaRPr lang="en-US" sz="2000" dirty="0" smtClean="0"/>
          </a:p>
          <a:p>
            <a:r>
              <a:rPr lang="en-US" sz="2000" dirty="0" smtClean="0"/>
              <a:t>Beam size on dump can be adapted by varying strength of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</a:t>
            </a:r>
            <a:r>
              <a:rPr lang="tr-TR" sz="2000" dirty="0"/>
              <a:t>L4T.MQD.</a:t>
            </a:r>
            <a:r>
              <a:rPr lang="tr-TR" sz="2000" dirty="0" smtClean="0"/>
              <a:t>0110</a:t>
            </a:r>
          </a:p>
          <a:p>
            <a:r>
              <a:rPr lang="tr-TR" sz="2000" dirty="0" err="1" smtClean="0">
                <a:solidFill>
                  <a:srgbClr val="FF0000"/>
                </a:solidFill>
              </a:rPr>
              <a:t>To</a:t>
            </a:r>
            <a:r>
              <a:rPr lang="tr-TR" sz="2000" dirty="0" smtClean="0">
                <a:solidFill>
                  <a:srgbClr val="FF0000"/>
                </a:solidFill>
              </a:rPr>
              <a:t> be </a:t>
            </a:r>
            <a:r>
              <a:rPr lang="tr-TR" sz="2000" dirty="0" err="1" smtClean="0">
                <a:solidFill>
                  <a:srgbClr val="FF0000"/>
                </a:solidFill>
              </a:rPr>
              <a:t>cross-checked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by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the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beam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dynamics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team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with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the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new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>
                <a:solidFill>
                  <a:srgbClr val="FF0000"/>
                </a:solidFill>
              </a:rPr>
              <a:t>location</a:t>
            </a:r>
            <a:r>
              <a:rPr lang="tr-TR" sz="2000" dirty="0" smtClean="0">
                <a:solidFill>
                  <a:srgbClr val="FF0000"/>
                </a:solidFill>
              </a:rPr>
              <a:t>!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96464" y="1583195"/>
            <a:ext cx="7244413" cy="2390042"/>
            <a:chOff x="457200" y="2743200"/>
            <a:chExt cx="7939982" cy="284797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743200"/>
              <a:ext cx="7939982" cy="284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ounded Rectangle 6"/>
            <p:cNvSpPr/>
            <p:nvPr/>
          </p:nvSpPr>
          <p:spPr>
            <a:xfrm>
              <a:off x="4191000" y="3733800"/>
              <a:ext cx="533400" cy="1143000"/>
            </a:xfrm>
            <a:prstGeom prst="roundRect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29777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a Stripping </a:t>
            </a:r>
            <a:r>
              <a:rPr lang="en-US" dirty="0" err="1"/>
              <a:t>Foil+BTV</a:t>
            </a:r>
            <a:r>
              <a:rPr lang="en-US" dirty="0"/>
              <a:t> Unit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5591"/>
            <a:ext cx="8229600" cy="5054297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chemeClr val="accent3"/>
                </a:solidFill>
              </a:rPr>
              <a:t>What can be tested?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Lifetime</a:t>
            </a:r>
            <a:r>
              <a:rPr lang="en-US" sz="2000" dirty="0" smtClean="0"/>
              <a:t> of different foils and foil holders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9DD9"/>
                </a:solidFill>
              </a:rPr>
              <a:t>Controls</a:t>
            </a:r>
            <a:r>
              <a:rPr lang="en-US" sz="2000" dirty="0" smtClean="0"/>
              <a:t> of foil changer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solidFill>
                  <a:srgbClr val="009DD9"/>
                </a:solidFill>
              </a:rPr>
              <a:t>Commissioning and </a:t>
            </a:r>
            <a:r>
              <a:rPr lang="en-US" sz="2000" dirty="0" err="1" smtClean="0">
                <a:solidFill>
                  <a:srgbClr val="009DD9"/>
                </a:solidFill>
              </a:rPr>
              <a:t>optimisation</a:t>
            </a:r>
            <a:r>
              <a:rPr lang="en-US" sz="2000" dirty="0" smtClean="0">
                <a:solidFill>
                  <a:srgbClr val="009DD9"/>
                </a:solidFill>
              </a:rPr>
              <a:t> of the instrumentation </a:t>
            </a:r>
            <a:r>
              <a:rPr lang="en-US" sz="2000" dirty="0" smtClean="0"/>
              <a:t>at the stripping foil (screen + mirrors + camera)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Rough estimate of </a:t>
            </a:r>
            <a:r>
              <a:rPr lang="en-US" sz="2000" dirty="0" smtClean="0">
                <a:solidFill>
                  <a:srgbClr val="009DD9"/>
                </a:solidFill>
              </a:rPr>
              <a:t>stripping efficiency </a:t>
            </a:r>
            <a:r>
              <a:rPr lang="en-US" sz="2000" dirty="0" smtClean="0"/>
              <a:t>of different foil types and thicknesses</a:t>
            </a:r>
          </a:p>
          <a:p>
            <a:pPr lvl="2">
              <a:buFont typeface="Arial"/>
              <a:buChar char="•"/>
            </a:pPr>
            <a:r>
              <a:rPr lang="en-US" sz="1600" dirty="0"/>
              <a:t>N</a:t>
            </a:r>
            <a:r>
              <a:rPr lang="en-US" sz="1600" dirty="0" smtClean="0"/>
              <a:t>eed 2 well cross-calibrated BCTs; H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 will not be detected and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will cancel with p (but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signal negligible)!</a:t>
            </a:r>
          </a:p>
          <a:p>
            <a:pPr lvl="1">
              <a:buFont typeface="Arial"/>
              <a:buChar char="•"/>
            </a:pPr>
            <a:r>
              <a:rPr lang="en-US" sz="1900" dirty="0" smtClean="0"/>
              <a:t>Hope to be able to obtain a rough estimate of </a:t>
            </a:r>
            <a:r>
              <a:rPr lang="en-US" sz="1900" dirty="0" smtClean="0">
                <a:solidFill>
                  <a:srgbClr val="009DD9"/>
                </a:solidFill>
              </a:rPr>
              <a:t>emittance growth </a:t>
            </a:r>
            <a:r>
              <a:rPr lang="en-US" sz="1900" dirty="0" smtClean="0"/>
              <a:t>through the foil</a:t>
            </a:r>
          </a:p>
          <a:p>
            <a:pPr lvl="2">
              <a:buFont typeface="Arial"/>
              <a:buChar char="•"/>
            </a:pPr>
            <a:r>
              <a:rPr lang="en-US" sz="1600" dirty="0" smtClean="0"/>
              <a:t>Use grids in L4Z line</a:t>
            </a:r>
          </a:p>
          <a:p>
            <a:pPr lvl="1"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Beam size on foil will be similar to situation at PSB injection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Detection of foil breakage (foil current)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Tests can be performed in parallel to Linac4 beam tests (except for emittance measurements at end of the line)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5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a Stripping </a:t>
            </a:r>
            <a:r>
              <a:rPr lang="en-US" dirty="0" err="1"/>
              <a:t>Foil+BTV</a:t>
            </a:r>
            <a:r>
              <a:rPr lang="en-US" dirty="0"/>
              <a:t> Unit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735" y="1401062"/>
            <a:ext cx="8577144" cy="489735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2000" dirty="0" smtClean="0"/>
              <a:t>Proposed (new) location between L4T.MQD.0110 and L4T.MCHV.0115 to allow for BI laser stripping test just upstream of L4T.MCHV.0115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Sufficient longitudinal space available (&gt;200 mm)</a:t>
            </a:r>
          </a:p>
          <a:p>
            <a:pPr lvl="1">
              <a:buFont typeface="Wingdings" charset="2"/>
              <a:buChar char="Ø"/>
            </a:pPr>
            <a:r>
              <a:rPr lang="en-US" sz="1800" dirty="0"/>
              <a:t>L</a:t>
            </a:r>
            <a:r>
              <a:rPr lang="en-US" sz="1800" dirty="0" smtClean="0"/>
              <a:t>ateral space to be checked</a:t>
            </a:r>
          </a:p>
          <a:p>
            <a:pPr lvl="1">
              <a:buFont typeface="Wingdings" charset="2"/>
              <a:buChar char="Ø"/>
            </a:pPr>
            <a:r>
              <a:rPr lang="en-US" sz="1800" dirty="0" smtClean="0"/>
              <a:t>Beam dynamics confirmation! (otherwise need to go back to original location)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Modifications needed (red support + vacuum chamber) </a:t>
            </a:r>
            <a:r>
              <a:rPr lang="en-US" sz="2000" dirty="0" smtClean="0">
                <a:sym typeface="Wingdings"/>
              </a:rPr>
              <a:t> ECR (permanent installation)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53838" y="3769281"/>
            <a:ext cx="5773718" cy="2736021"/>
            <a:chOff x="683862" y="2616436"/>
            <a:chExt cx="7632495" cy="3763749"/>
          </a:xfrm>
        </p:grpSpPr>
        <p:pic>
          <p:nvPicPr>
            <p:cNvPr id="11" name="Picture 10" descr="image0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862" y="2616436"/>
              <a:ext cx="7632495" cy="3763749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5744308" y="3341074"/>
              <a:ext cx="1524000" cy="101600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H="1">
            <a:off x="4188607" y="3066763"/>
            <a:ext cx="3290309" cy="16211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09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the Half Sector Test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8473992" cy="489735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2000" dirty="0" smtClean="0"/>
              <a:t>Install </a:t>
            </a:r>
            <a:r>
              <a:rPr lang="en-US" sz="2000" dirty="0" smtClean="0">
                <a:solidFill>
                  <a:srgbClr val="009DD9"/>
                </a:solidFill>
              </a:rPr>
              <a:t>stripping </a:t>
            </a:r>
            <a:r>
              <a:rPr lang="en-US" sz="2000" dirty="0" err="1" smtClean="0">
                <a:solidFill>
                  <a:srgbClr val="009DD9"/>
                </a:solidFill>
              </a:rPr>
              <a:t>foil+BTV</a:t>
            </a:r>
            <a:r>
              <a:rPr lang="en-US" sz="2000" dirty="0" smtClean="0">
                <a:solidFill>
                  <a:srgbClr val="009DD9"/>
                </a:solidFill>
              </a:rPr>
              <a:t> unit, half of the injection chicane (BSW3+BSW4)</a:t>
            </a:r>
            <a:r>
              <a:rPr lang="en-US" sz="2000" dirty="0" smtClean="0"/>
              <a:t> including the </a:t>
            </a:r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 smtClean="0">
                <a:solidFill>
                  <a:srgbClr val="009DD9"/>
                </a:solidFill>
              </a:rPr>
              <a:t>/H</a:t>
            </a:r>
            <a:r>
              <a:rPr lang="en-US" sz="2000" baseline="30000" dirty="0" smtClean="0">
                <a:solidFill>
                  <a:srgbClr val="009DD9"/>
                </a:solidFill>
              </a:rPr>
              <a:t>-</a:t>
            </a:r>
            <a:r>
              <a:rPr lang="en-US" sz="2000" dirty="0" smtClean="0">
                <a:solidFill>
                  <a:srgbClr val="009DD9"/>
                </a:solidFill>
              </a:rPr>
              <a:t> dump </a:t>
            </a:r>
            <a:r>
              <a:rPr lang="en-US" sz="2000" dirty="0" smtClean="0"/>
              <a:t>and the </a:t>
            </a:r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 smtClean="0">
                <a:solidFill>
                  <a:srgbClr val="009DD9"/>
                </a:solidFill>
              </a:rPr>
              <a:t>/H</a:t>
            </a:r>
            <a:r>
              <a:rPr lang="en-US" sz="2000" baseline="30000" dirty="0" smtClean="0">
                <a:solidFill>
                  <a:srgbClr val="009DD9"/>
                </a:solidFill>
              </a:rPr>
              <a:t>-</a:t>
            </a:r>
            <a:r>
              <a:rPr lang="en-US" sz="2000" dirty="0" smtClean="0">
                <a:solidFill>
                  <a:srgbClr val="009DD9"/>
                </a:solidFill>
              </a:rPr>
              <a:t> current monitor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In addition: </a:t>
            </a:r>
            <a:r>
              <a:rPr lang="en-US" sz="2000" dirty="0" smtClean="0">
                <a:solidFill>
                  <a:srgbClr val="009DD9"/>
                </a:solidFill>
                <a:sym typeface="Wingdings"/>
              </a:rPr>
              <a:t>1 standard + 1 diamond BLM, 1 BCT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(stripping efficiency cross-check) + </a:t>
            </a:r>
            <a:r>
              <a:rPr lang="en-US" sz="2000" dirty="0" smtClean="0">
                <a:solidFill>
                  <a:srgbClr val="009DD9"/>
                </a:solidFill>
                <a:sym typeface="Wingdings"/>
              </a:rPr>
              <a:t>external beam </a:t>
            </a:r>
            <a:r>
              <a:rPr lang="en-US" sz="2000" dirty="0" err="1" smtClean="0">
                <a:solidFill>
                  <a:srgbClr val="009DD9"/>
                </a:solidFill>
                <a:sym typeface="Wingdings"/>
              </a:rPr>
              <a:t>dump+shielding</a:t>
            </a:r>
            <a:r>
              <a:rPr lang="en-US" sz="2000" dirty="0" smtClean="0">
                <a:solidFill>
                  <a:srgbClr val="009DD9"/>
                </a:solidFill>
                <a:sym typeface="Wingdings"/>
              </a:rPr>
              <a:t> (including vacuum valve)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9DD9"/>
                </a:solidFill>
                <a:sym typeface="Wingdings"/>
              </a:rPr>
              <a:t>Maybe add another sector valve just upstream in case of foil exchange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Use where possible prototypes or not yet installed Linac4 equipment and cabling (standard BLM and BCT)</a:t>
            </a:r>
            <a:endParaRPr lang="en-US" sz="2000" dirty="0" smtClean="0">
              <a:solidFill>
                <a:srgbClr val="000000"/>
              </a:solidFill>
              <a:sym typeface="Wingdings"/>
            </a:endParaRP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45815" y="4147562"/>
            <a:ext cx="6728796" cy="2080030"/>
            <a:chOff x="457200" y="3019425"/>
            <a:chExt cx="7939982" cy="2847975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019425"/>
              <a:ext cx="7939982" cy="284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ounded Rectangle 8"/>
            <p:cNvSpPr/>
            <p:nvPr/>
          </p:nvSpPr>
          <p:spPr>
            <a:xfrm>
              <a:off x="4191000" y="3657600"/>
              <a:ext cx="3276600" cy="2133600"/>
            </a:xfrm>
            <a:prstGeom prst="roundRect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/>
          <p:cNvSpPr/>
          <p:nvPr/>
        </p:nvSpPr>
        <p:spPr>
          <a:xfrm>
            <a:off x="6773564" y="6155323"/>
            <a:ext cx="1799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L4</a:t>
            </a:r>
            <a:r>
              <a:rPr lang="en-GB" sz="1400" dirty="0" smtClean="0"/>
              <a:t>-T-EP-0002 </a:t>
            </a:r>
            <a:r>
              <a:rPr lang="en-GB" sz="1400" dirty="0"/>
              <a:t>rev 1.0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the Half Sector Test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8473992" cy="4897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Installation details: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Half-sector assembly will arrive on support plate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Assembly has to be offset towards left (seen in beam direction) by </a:t>
            </a:r>
            <a:r>
              <a:rPr lang="en-US" sz="2000" dirty="0" smtClean="0">
                <a:solidFill>
                  <a:srgbClr val="0F6FC6"/>
                </a:solidFill>
              </a:rPr>
              <a:t>80 mm </a:t>
            </a:r>
            <a:r>
              <a:rPr lang="en-US" sz="2000" dirty="0" smtClean="0"/>
              <a:t>corresponding to the height of the painting and chicane bump (special adaptation flange will be provided)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/>
              <a:t>Dump core should be offset </a:t>
            </a:r>
            <a:r>
              <a:rPr lang="en-US" sz="2000" dirty="0" err="1" smtClean="0"/>
              <a:t>wrt</a:t>
            </a:r>
            <a:r>
              <a:rPr lang="en-US" sz="2000" dirty="0" smtClean="0"/>
              <a:t> half-sector test center by </a:t>
            </a:r>
            <a:r>
              <a:rPr lang="en-US" sz="2000" dirty="0" smtClean="0">
                <a:solidFill>
                  <a:schemeClr val="accent1"/>
                </a:solidFill>
              </a:rPr>
              <a:t>45 mm </a:t>
            </a:r>
            <a:r>
              <a:rPr lang="en-US" sz="2000" dirty="0" smtClean="0"/>
              <a:t>towards left (heigh</a:t>
            </a:r>
            <a:r>
              <a:rPr lang="en-US" sz="2000" dirty="0" smtClean="0"/>
              <a:t>t of chicane bump)</a:t>
            </a:r>
            <a:endParaRPr lang="en-US" sz="2000" dirty="0" smtClean="0"/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73564" y="6155323"/>
            <a:ext cx="1799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L4</a:t>
            </a:r>
            <a:r>
              <a:rPr lang="en-GB" sz="1400" dirty="0" smtClean="0"/>
              <a:t>-T-EP-0002 </a:t>
            </a:r>
            <a:r>
              <a:rPr lang="en-GB" sz="1400" dirty="0"/>
              <a:t>rev 1.0</a:t>
            </a:r>
          </a:p>
        </p:txBody>
      </p:sp>
    </p:spTree>
    <p:extLst>
      <p:ext uri="{BB962C8B-B14F-4D97-AF65-F5344CB8AC3E}">
        <p14:creationId xmlns:p14="http://schemas.microsoft.com/office/powerpoint/2010/main" val="286761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</a:t>
            </a:r>
            <a:r>
              <a:rPr lang="en-US" dirty="0" smtClean="0"/>
              <a:t>the Half Sector Test (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427250"/>
            <a:ext cx="8559800" cy="49291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BD0D9"/>
                </a:solidFill>
              </a:rPr>
              <a:t>What can be tested in addition to stripping foil test?</a:t>
            </a:r>
          </a:p>
          <a:p>
            <a:pPr lvl="1"/>
            <a:r>
              <a:rPr lang="en-US" sz="2200" dirty="0" smtClean="0">
                <a:solidFill>
                  <a:schemeClr val="accent2"/>
                </a:solidFill>
              </a:rPr>
              <a:t>BSW3</a:t>
            </a:r>
            <a:r>
              <a:rPr lang="en-US" sz="2200" dirty="0" smtClean="0">
                <a:solidFill>
                  <a:schemeClr val="accent2"/>
                </a:solidFill>
              </a:rPr>
              <a:t>+4</a:t>
            </a:r>
          </a:p>
          <a:p>
            <a:pPr lvl="2"/>
            <a:r>
              <a:rPr lang="en-US" sz="1700" dirty="0" smtClean="0"/>
              <a:t>Powering and control of half of the chicane magnets</a:t>
            </a:r>
          </a:p>
          <a:p>
            <a:pPr lvl="2"/>
            <a:r>
              <a:rPr lang="en-US" sz="1700" dirty="0"/>
              <a:t>C</a:t>
            </a:r>
            <a:r>
              <a:rPr lang="en-US" sz="1700" dirty="0" smtClean="0"/>
              <a:t>urrent stability and interlocking</a:t>
            </a:r>
          </a:p>
          <a:p>
            <a:pPr lvl="1"/>
            <a:r>
              <a:rPr lang="en-US" sz="2000" dirty="0" smtClean="0">
                <a:solidFill>
                  <a:srgbClr val="009DD9"/>
                </a:solidFill>
              </a:rPr>
              <a:t>Stripping foil</a:t>
            </a:r>
          </a:p>
          <a:p>
            <a:pPr lvl="2"/>
            <a:r>
              <a:rPr lang="en-US" sz="1700" dirty="0" smtClean="0"/>
              <a:t>More precise stripping efficiency measurement of H</a:t>
            </a:r>
            <a:r>
              <a:rPr lang="en-US" sz="1700" baseline="30000" dirty="0" smtClean="0"/>
              <a:t>0</a:t>
            </a:r>
            <a:r>
              <a:rPr lang="en-US" sz="1700" dirty="0" smtClean="0"/>
              <a:t> and H</a:t>
            </a:r>
            <a:r>
              <a:rPr lang="en-US" sz="1700" baseline="30000" dirty="0" smtClean="0"/>
              <a:t>-</a:t>
            </a:r>
          </a:p>
          <a:p>
            <a:pPr lvl="2"/>
            <a:r>
              <a:rPr lang="en-US" sz="1700" dirty="0" smtClean="0"/>
              <a:t>Interlocking of foil position</a:t>
            </a:r>
            <a:endParaRPr lang="en-US" sz="1900" dirty="0" smtClean="0"/>
          </a:p>
          <a:p>
            <a:pPr lvl="1"/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 smtClean="0">
                <a:solidFill>
                  <a:srgbClr val="009DD9"/>
                </a:solidFill>
              </a:rPr>
              <a:t>/H</a:t>
            </a:r>
            <a:r>
              <a:rPr lang="en-US" sz="2000" baseline="30000" dirty="0" smtClean="0">
                <a:solidFill>
                  <a:srgbClr val="009DD9"/>
                </a:solidFill>
              </a:rPr>
              <a:t>-</a:t>
            </a:r>
            <a:r>
              <a:rPr lang="en-US" sz="2000" dirty="0" smtClean="0">
                <a:solidFill>
                  <a:srgbClr val="009DD9"/>
                </a:solidFill>
              </a:rPr>
              <a:t> dump</a:t>
            </a:r>
          </a:p>
          <a:p>
            <a:pPr lvl="2"/>
            <a:r>
              <a:rPr lang="en-US" sz="1700" dirty="0" smtClean="0"/>
              <a:t>Aperture check</a:t>
            </a:r>
          </a:p>
          <a:p>
            <a:pPr lvl="2"/>
            <a:r>
              <a:rPr lang="en-US" sz="1700" dirty="0" smtClean="0"/>
              <a:t>Temperature cross-check with simulated values </a:t>
            </a:r>
            <a:r>
              <a:rPr lang="en-US" sz="1700" dirty="0" smtClean="0">
                <a:sym typeface="Wingdings"/>
              </a:rPr>
              <a:t> refine cooling requirements</a:t>
            </a:r>
            <a:endParaRPr lang="en-US" sz="1700" dirty="0" smtClean="0"/>
          </a:p>
          <a:p>
            <a:pPr lvl="2"/>
            <a:r>
              <a:rPr lang="en-US" sz="1700" dirty="0" smtClean="0"/>
              <a:t>Analysis of </a:t>
            </a:r>
            <a:r>
              <a:rPr lang="en-US" sz="1700" dirty="0" err="1" smtClean="0"/>
              <a:t>SiC</a:t>
            </a:r>
            <a:r>
              <a:rPr lang="en-US" sz="1700" dirty="0" smtClean="0"/>
              <a:t> material after removal (micro-cracks etc.; novel material!)</a:t>
            </a:r>
          </a:p>
          <a:p>
            <a:pPr lvl="2"/>
            <a:r>
              <a:rPr lang="en-US" sz="1700" dirty="0" smtClean="0"/>
              <a:t>Interlocking (temperature and pressure drop – define operational thresholds)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01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Installation of the Half Sector Test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427250"/>
            <a:ext cx="8559800" cy="49291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BD0D9"/>
                </a:solidFill>
              </a:rPr>
              <a:t>What can be </a:t>
            </a:r>
            <a:r>
              <a:rPr lang="en-US" sz="2400" dirty="0" smtClean="0">
                <a:solidFill>
                  <a:srgbClr val="0BD0D9"/>
                </a:solidFill>
              </a:rPr>
              <a:t>tested in addition to stripping foil test?</a:t>
            </a:r>
            <a:endParaRPr lang="en-US" sz="2400" dirty="0" smtClean="0"/>
          </a:p>
          <a:p>
            <a:pPr lvl="1"/>
            <a:r>
              <a:rPr lang="en-US" sz="2000" dirty="0" smtClean="0">
                <a:solidFill>
                  <a:srgbClr val="009DD9"/>
                </a:solidFill>
              </a:rPr>
              <a:t>Special BLM </a:t>
            </a:r>
            <a:endParaRPr lang="en-US" sz="2000" dirty="0">
              <a:solidFill>
                <a:srgbClr val="009DD9"/>
              </a:solidFill>
            </a:endParaRPr>
          </a:p>
          <a:p>
            <a:pPr lvl="2"/>
            <a:r>
              <a:rPr lang="en-US" sz="1700" dirty="0"/>
              <a:t>Diamond </a:t>
            </a:r>
            <a:r>
              <a:rPr lang="en-US" sz="1700" dirty="0" smtClean="0"/>
              <a:t>BLM </a:t>
            </a:r>
            <a:r>
              <a:rPr lang="en-US" sz="1700" dirty="0"/>
              <a:t>to measure </a:t>
            </a:r>
            <a:r>
              <a:rPr lang="en-US" sz="1700" dirty="0" err="1"/>
              <a:t>secondaries</a:t>
            </a:r>
            <a:r>
              <a:rPr lang="en-US" sz="1700" dirty="0"/>
              <a:t> close to H</a:t>
            </a:r>
            <a:r>
              <a:rPr lang="en-US" sz="1700" baseline="30000" dirty="0"/>
              <a:t>0</a:t>
            </a:r>
            <a:r>
              <a:rPr lang="en-US" sz="1700" dirty="0"/>
              <a:t>/H</a:t>
            </a:r>
            <a:r>
              <a:rPr lang="en-US" sz="1700" baseline="30000" dirty="0"/>
              <a:t>-</a:t>
            </a:r>
            <a:r>
              <a:rPr lang="en-US" sz="1700" dirty="0"/>
              <a:t> dump; evaluate operational conditions for foil degradation measurement and fast losses</a:t>
            </a:r>
          </a:p>
          <a:p>
            <a:pPr lvl="1"/>
            <a:r>
              <a:rPr lang="en-US" sz="2000" dirty="0" smtClean="0">
                <a:solidFill>
                  <a:srgbClr val="009DD9"/>
                </a:solidFill>
              </a:rPr>
              <a:t>H</a:t>
            </a:r>
            <a:r>
              <a:rPr lang="en-US" sz="2000" baseline="30000" dirty="0" smtClean="0">
                <a:solidFill>
                  <a:srgbClr val="009DD9"/>
                </a:solidFill>
              </a:rPr>
              <a:t>0</a:t>
            </a:r>
            <a:r>
              <a:rPr lang="en-US" sz="2000" dirty="0" smtClean="0">
                <a:solidFill>
                  <a:srgbClr val="009DD9"/>
                </a:solidFill>
              </a:rPr>
              <a:t>/H</a:t>
            </a:r>
            <a:r>
              <a:rPr lang="en-US" sz="2000" baseline="30000" dirty="0" smtClean="0">
                <a:solidFill>
                  <a:srgbClr val="009DD9"/>
                </a:solidFill>
              </a:rPr>
              <a:t>-</a:t>
            </a:r>
            <a:r>
              <a:rPr lang="en-US" sz="2000" dirty="0" smtClean="0">
                <a:solidFill>
                  <a:srgbClr val="009DD9"/>
                </a:solidFill>
              </a:rPr>
              <a:t> current monitor</a:t>
            </a:r>
            <a:r>
              <a:rPr lang="en-US" sz="2000" dirty="0" smtClean="0"/>
              <a:t>: new development!</a:t>
            </a:r>
          </a:p>
          <a:p>
            <a:pPr lvl="2"/>
            <a:r>
              <a:rPr lang="en-US" sz="1500" dirty="0" smtClean="0"/>
              <a:t>General operational check incl. for example secondary emission suppression</a:t>
            </a:r>
          </a:p>
          <a:p>
            <a:pPr lvl="2"/>
            <a:r>
              <a:rPr lang="en-US" sz="1500" dirty="0" smtClean="0"/>
              <a:t>Sensitivity check for H</a:t>
            </a:r>
            <a:r>
              <a:rPr lang="en-US" sz="1500" baseline="30000" dirty="0" smtClean="0"/>
              <a:t>0</a:t>
            </a:r>
            <a:r>
              <a:rPr lang="en-US" sz="1500" dirty="0" smtClean="0"/>
              <a:t> and H</a:t>
            </a:r>
            <a:r>
              <a:rPr lang="en-US" sz="1500" baseline="30000" dirty="0" smtClean="0"/>
              <a:t>-</a:t>
            </a:r>
            <a:r>
              <a:rPr lang="en-US" sz="1500" dirty="0" smtClean="0"/>
              <a:t>; comparison to theory</a:t>
            </a:r>
            <a:endParaRPr lang="en-US" sz="1500" baseline="30000" dirty="0" smtClean="0"/>
          </a:p>
          <a:p>
            <a:pPr lvl="2"/>
            <a:r>
              <a:rPr lang="en-US" sz="1500" dirty="0" smtClean="0"/>
              <a:t>Aperture check</a:t>
            </a:r>
          </a:p>
          <a:p>
            <a:pPr lvl="2"/>
            <a:r>
              <a:rPr lang="en-US" sz="1500" dirty="0" smtClean="0"/>
              <a:t>Influence on measurement if beam passes besides the monitor (simulate circulating beam)?</a:t>
            </a:r>
          </a:p>
          <a:p>
            <a:pPr lvl="2"/>
            <a:r>
              <a:rPr lang="en-US" sz="1500" dirty="0" smtClean="0"/>
              <a:t>Interlocking – essential for dump protection</a:t>
            </a:r>
          </a:p>
          <a:p>
            <a:pPr lvl="1"/>
            <a:r>
              <a:rPr lang="en-US" sz="1800" dirty="0" smtClean="0">
                <a:solidFill>
                  <a:srgbClr val="009DD9"/>
                </a:solidFill>
              </a:rPr>
              <a:t>Interlock system test </a:t>
            </a:r>
            <a:r>
              <a:rPr lang="en-US" sz="1800" dirty="0" smtClean="0"/>
              <a:t>for part of PSB injection (BIS + SIS)</a:t>
            </a:r>
          </a:p>
          <a:p>
            <a:pPr lvl="1"/>
            <a:r>
              <a:rPr lang="en-US" sz="1800" dirty="0" smtClean="0"/>
              <a:t>Specific </a:t>
            </a:r>
            <a:r>
              <a:rPr lang="en-US" sz="1800" dirty="0" smtClean="0">
                <a:solidFill>
                  <a:srgbClr val="009DD9"/>
                </a:solidFill>
              </a:rPr>
              <a:t>applications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64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50"/>
            <a:ext cx="8229600" cy="52369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Plan to run only during daytime and week days in 2 shifts (7am – 7pm)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5315917"/>
              </p:ext>
            </p:extLst>
          </p:nvPr>
        </p:nvGraphicFramePr>
        <p:xfrm>
          <a:off x="457200" y="1950942"/>
          <a:ext cx="8229600" cy="448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Operating 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Phase 1 (1 month)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Phase 2 (1</a:t>
                      </a:r>
                      <a:r>
                        <a:rPr lang="en-US" sz="1400" baseline="0" dirty="0" smtClean="0"/>
                        <a:t> month)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Phase 3 (1 month)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</a:t>
                      </a:r>
                      <a:r>
                        <a:rPr lang="en-US" sz="1400" baseline="0" dirty="0" smtClean="0"/>
                        <a:t> pulse current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mA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mA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 mA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 pulse 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0.5-1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 </a:t>
                      </a:r>
                      <a:r>
                        <a:rPr lang="en-US" sz="140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Avg.</a:t>
                      </a:r>
                      <a:r>
                        <a:rPr lang="en-US" sz="1400" baseline="0" dirty="0" smtClean="0"/>
                        <a:t> pulse 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0.5-1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μs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μs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 repetition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0.833 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0.833 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0.833</a:t>
                      </a:r>
                      <a:r>
                        <a:rPr lang="en-US" sz="1400" baseline="0" dirty="0" smtClean="0"/>
                        <a:t> Hz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Pulse period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 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 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 s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Particle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proton</a:t>
                      </a:r>
                      <a:endParaRPr lang="en-US" sz="1400" dirty="0"/>
                    </a:p>
                  </a:txBody>
                  <a:tcPr/>
                </a:tc>
              </a:tr>
              <a:tr h="48788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</a:t>
                      </a:r>
                      <a:r>
                        <a:rPr lang="en-US" sz="1400" baseline="0" dirty="0" smtClean="0"/>
                        <a:t> number of particles/pulse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2.5E11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5E12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2.5E13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Particle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 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 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 MeV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Energy/particle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2.563E-11</a:t>
                      </a:r>
                      <a:r>
                        <a:rPr lang="en-US" sz="1400" baseline="0" dirty="0" smtClean="0"/>
                        <a:t> J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2.563E-11</a:t>
                      </a:r>
                      <a:r>
                        <a:rPr lang="en-US" sz="1400" baseline="0" dirty="0" smtClean="0"/>
                        <a:t> J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2.563E-11</a:t>
                      </a:r>
                      <a:r>
                        <a:rPr lang="en-US" sz="1400" baseline="0" dirty="0" smtClean="0"/>
                        <a:t> J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 energy/pulse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 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128 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640</a:t>
                      </a:r>
                      <a:r>
                        <a:rPr lang="en-US" sz="1400" baseline="0" dirty="0" smtClean="0"/>
                        <a:t> J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Mean power/pulse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5.33 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107 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533 W</a:t>
                      </a:r>
                      <a:endParaRPr lang="en-US" sz="1400" dirty="0"/>
                    </a:p>
                  </a:txBody>
                  <a:tcPr/>
                </a:tc>
              </a:tr>
              <a:tr h="3002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designation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Pencil beam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Nominal beam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Nominal beam</a:t>
                      </a:r>
                      <a:endParaRPr lang="en-US" sz="1400" dirty="0"/>
                    </a:p>
                  </a:txBody>
                  <a:tcPr/>
                </a:tc>
              </a:tr>
              <a:tr h="2869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1σ beam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1.9 x 2.4 mm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2.2 x 3.3 mm</a:t>
                      </a:r>
                      <a:r>
                        <a:rPr lang="en-US" sz="1400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2.2 x 3.3 mm</a:t>
                      </a:r>
                      <a:r>
                        <a:rPr lang="en-US" sz="1400" baseline="30000" dirty="0" smtClean="0"/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152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External Dump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Planned to use a spare 160 MeV dump core (or LBE line dump), reuse trolley and shielding from 100 MeV commissioning dump and add additionally required shielding.</a:t>
            </a:r>
          </a:p>
          <a:p>
            <a:pPr lvl="1"/>
            <a:r>
              <a:rPr lang="en-US" sz="1800" dirty="0" smtClean="0"/>
              <a:t>Cooling? </a:t>
            </a:r>
            <a:r>
              <a:rPr lang="en-US" sz="1800" smtClean="0">
                <a:sym typeface="Wingdings"/>
              </a:rPr>
              <a:t> STI</a:t>
            </a:r>
            <a:endParaRPr lang="en-US" sz="18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Add internal dump for complete picture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 descr="HStest_dump_v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3221132"/>
            <a:ext cx="4300145" cy="32399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82625" y="6042434"/>
            <a:ext cx="1496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I. </a:t>
            </a:r>
            <a:r>
              <a:rPr lang="en-GB" sz="1400" dirty="0" err="1" smtClean="0"/>
              <a:t>Leitao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362783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Complexity and related risk of the future PSB H</a:t>
            </a:r>
            <a:r>
              <a:rPr lang="en-US" baseline="30000" dirty="0" smtClean="0"/>
              <a:t>-</a:t>
            </a:r>
            <a:r>
              <a:rPr lang="en-US" dirty="0" smtClean="0"/>
              <a:t> charge-exchange injection section has been exposed at several occasions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Idea of a test installation of PSB injection equipment in Linac4 first pronounced by P. Collier at the IEFC workshop March 2012.</a:t>
            </a:r>
          </a:p>
          <a:p>
            <a:r>
              <a:rPr lang="en-US" dirty="0" smtClean="0"/>
              <a:t>EDMS note 1224575 (June 2012) with the first concept</a:t>
            </a:r>
          </a:p>
          <a:p>
            <a:r>
              <a:rPr lang="en-US" dirty="0" smtClean="0"/>
              <a:t>Installation of a stripping foil unit and of half of the PSB H</a:t>
            </a:r>
            <a:r>
              <a:rPr lang="en-US" baseline="30000" dirty="0" smtClean="0"/>
              <a:t>-</a:t>
            </a:r>
            <a:r>
              <a:rPr lang="en-US" dirty="0" smtClean="0"/>
              <a:t> injection section of one ring in L4T approved by Linac4 BCC #43: </a:t>
            </a:r>
            <a:r>
              <a:rPr lang="en-US" sz="2000" dirty="0" smtClean="0">
                <a:solidFill>
                  <a:srgbClr val="0000FF"/>
                </a:solidFill>
                <a:hlinkClick r:id="rId2"/>
              </a:rPr>
              <a:t>https://indico.cern.ch/conferenceDisplay.py?confId=246360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09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External Dump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Issue with prompt radiation in Linac2 supervised area</a:t>
            </a:r>
          </a:p>
          <a:p>
            <a:pPr lvl="1"/>
            <a:r>
              <a:rPr lang="en-US" sz="1800" dirty="0" smtClean="0"/>
              <a:t>Refine shielding according to available space and redo calculations</a:t>
            </a:r>
          </a:p>
          <a:p>
            <a:pPr lvl="1"/>
            <a:r>
              <a:rPr lang="en-US" sz="1800" dirty="0" smtClean="0"/>
              <a:t>Refine geometry of Linac2 area and maybe classify temporarily as ‘limited stay area’; &lt; 2 </a:t>
            </a:r>
            <a:r>
              <a:rPr lang="en-US" sz="1800" dirty="0" err="1" smtClean="0"/>
              <a:t>mSv</a:t>
            </a:r>
            <a:r>
              <a:rPr lang="en-US" sz="1800" dirty="0" smtClean="0"/>
              <a:t>/h)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prompt_radiation_v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427" y="2774031"/>
            <a:ext cx="6653488" cy="36944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66418" y="6160675"/>
            <a:ext cx="1496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J. </a:t>
            </a:r>
            <a:r>
              <a:rPr lang="en-GB" sz="1400" dirty="0" err="1" smtClean="0"/>
              <a:t>Blaha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3518763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Draft Linac4 </a:t>
            </a:r>
            <a:r>
              <a:rPr lang="en-US" dirty="0" err="1" smtClean="0"/>
              <a:t>Masterplan</a:t>
            </a:r>
            <a:endParaRPr lang="en-US" dirty="0"/>
          </a:p>
        </p:txBody>
      </p:sp>
      <p:pic>
        <p:nvPicPr>
          <p:cNvPr id="6" name="Content Placeholder 5" descr="L4_commissioning_10_13_draft2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4" b="7374"/>
          <a:stretch>
            <a:fillRect/>
          </a:stretch>
        </p:blipFill>
        <p:spPr>
          <a:xfrm>
            <a:off x="457199" y="1427249"/>
            <a:ext cx="8471333" cy="504120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546626" y="2946158"/>
            <a:ext cx="981994" cy="8249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37008" y="2475314"/>
            <a:ext cx="1783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Installation window;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Racks, services etc.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190023" y="3875834"/>
            <a:ext cx="482623" cy="4601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12843" y="3561848"/>
            <a:ext cx="1998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Remaining installation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232388" y="4565999"/>
            <a:ext cx="81361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79895" y="4372828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 tests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72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Breakdown Structure – </a:t>
            </a:r>
            <a:r>
              <a:rPr lang="en-US" dirty="0" err="1" smtClean="0"/>
              <a:t>tbc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WBS_HStes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7671"/>
            <a:ext cx="9144000" cy="516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89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be sorted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Confirmation of locations from beam dynamics</a:t>
            </a:r>
          </a:p>
          <a:p>
            <a:r>
              <a:rPr lang="en-US" sz="2400" dirty="0" smtClean="0"/>
              <a:t>Location </a:t>
            </a:r>
            <a:r>
              <a:rPr lang="en-US" sz="2400" dirty="0" smtClean="0"/>
              <a:t>of </a:t>
            </a:r>
            <a:r>
              <a:rPr lang="en-US" sz="2400" dirty="0" smtClean="0"/>
              <a:t>control/powering equipment </a:t>
            </a:r>
            <a:r>
              <a:rPr lang="en-US" sz="2400" dirty="0" smtClean="0"/>
              <a:t>etc.</a:t>
            </a:r>
          </a:p>
          <a:p>
            <a:r>
              <a:rPr lang="en-US" sz="2400" dirty="0" smtClean="0"/>
              <a:t>Cabling and water-cooling (requirements and solutions)</a:t>
            </a:r>
            <a:endParaRPr lang="en-US" sz="2400" dirty="0" smtClean="0"/>
          </a:p>
          <a:p>
            <a:r>
              <a:rPr lang="en-US" sz="2400" dirty="0" smtClean="0"/>
              <a:t>Support structures, special beam pipe connections…</a:t>
            </a:r>
          </a:p>
          <a:p>
            <a:r>
              <a:rPr lang="en-US" sz="2400" dirty="0" smtClean="0"/>
              <a:t>Temporary </a:t>
            </a:r>
            <a:r>
              <a:rPr lang="en-US" sz="2400" dirty="0" smtClean="0"/>
              <a:t>dump</a:t>
            </a:r>
          </a:p>
          <a:p>
            <a:pPr lvl="1"/>
            <a:r>
              <a:rPr lang="en-US" sz="2200" dirty="0" smtClean="0"/>
              <a:t>Installation, cooling and required shielding </a:t>
            </a:r>
            <a:r>
              <a:rPr lang="en-US" sz="2200" dirty="0" smtClean="0">
                <a:sym typeface="Wingdings"/>
              </a:rPr>
              <a:t> transport and RP + STI</a:t>
            </a:r>
            <a:endParaRPr lang="en-US" sz="2200" dirty="0" smtClean="0"/>
          </a:p>
          <a:p>
            <a:r>
              <a:rPr lang="en-US" dirty="0" smtClean="0"/>
              <a:t>Required budget and manpower</a:t>
            </a:r>
          </a:p>
          <a:p>
            <a:r>
              <a:rPr lang="en-US" dirty="0"/>
              <a:t>Planning</a:t>
            </a:r>
          </a:p>
          <a:p>
            <a:pPr lvl="1"/>
            <a:r>
              <a:rPr lang="en-US" sz="2200" dirty="0"/>
              <a:t>Provide in time equipment, services, controls, applications</a:t>
            </a:r>
            <a:endParaRPr lang="en-US" sz="2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21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Indico</a:t>
            </a:r>
            <a:r>
              <a:rPr lang="en-US" dirty="0" smtClean="0"/>
              <a:t> site available</a:t>
            </a:r>
          </a:p>
          <a:p>
            <a:r>
              <a:rPr lang="en-US" dirty="0" err="1" smtClean="0"/>
              <a:t>Twiki</a:t>
            </a:r>
            <a:r>
              <a:rPr lang="en-US" dirty="0" smtClean="0"/>
              <a:t> website created: </a:t>
            </a:r>
            <a:r>
              <a:rPr lang="en-US" sz="2000" dirty="0" smtClean="0">
                <a:hlinkClick r:id="rId2"/>
              </a:rPr>
              <a:t>https://twiki.cern.ch/twiki/bin/view/PSBHalfSectorTest/WebHome</a:t>
            </a:r>
            <a:endParaRPr lang="en-US" sz="2000" dirty="0" smtClean="0"/>
          </a:p>
          <a:p>
            <a:r>
              <a:rPr lang="en-US" dirty="0" smtClean="0"/>
              <a:t>Use LIU-PSB EDMS structure</a:t>
            </a:r>
          </a:p>
          <a:p>
            <a:r>
              <a:rPr lang="en-US" dirty="0" smtClean="0"/>
              <a:t>Mailing list to be created</a:t>
            </a:r>
          </a:p>
          <a:p>
            <a:r>
              <a:rPr lang="en-US" dirty="0" smtClean="0"/>
              <a:t>Plan to integrate bi-weekly or monthly meetings in J. </a:t>
            </a:r>
            <a:r>
              <a:rPr lang="en-US" dirty="0" err="1" smtClean="0"/>
              <a:t>Coupard’s</a:t>
            </a:r>
            <a:r>
              <a:rPr lang="en-US" dirty="0" smtClean="0"/>
              <a:t> meeting slot of the Linac4 installation coordination meetings</a:t>
            </a:r>
          </a:p>
          <a:p>
            <a:pPr lvl="1"/>
            <a:r>
              <a:rPr lang="en-US" dirty="0" smtClean="0">
                <a:solidFill>
                  <a:srgbClr val="009DD9"/>
                </a:solidFill>
              </a:rPr>
              <a:t>Monday 15h30 in 376/1-016</a:t>
            </a:r>
          </a:p>
          <a:p>
            <a:pPr lvl="1"/>
            <a:r>
              <a:rPr lang="en-US" dirty="0" smtClean="0"/>
              <a:t>Next meeting in January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536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the following information until end of the year: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Cooling requirements (flow, pressure, flow rate)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Rack requirements and cabling details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Identify equipment to be specifically constructed/ordered for the test installations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Identify equipment that has to be reused for final installation in PSB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Budget and manpower estimate</a:t>
            </a:r>
          </a:p>
          <a:p>
            <a:pPr marL="850392" lvl="1" indent="-457200">
              <a:buFont typeface="+mj-lt"/>
              <a:buAutoNum type="arabicPeriod"/>
            </a:pPr>
            <a:endParaRPr lang="en-US" dirty="0" smtClean="0"/>
          </a:p>
          <a:p>
            <a:pPr marL="484632" indent="-457200"/>
            <a:r>
              <a:rPr lang="en-US" dirty="0" smtClean="0"/>
              <a:t>In parallel work on technical issues (dump shielding, transport, integration…)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128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7249"/>
            <a:ext cx="8229600" cy="5294225"/>
          </a:xfrm>
        </p:spPr>
        <p:txBody>
          <a:bodyPr>
            <a:normAutofit/>
          </a:bodyPr>
          <a:lstStyle/>
          <a:p>
            <a:r>
              <a:rPr lang="en-US" dirty="0" smtClean="0"/>
              <a:t>Stripping foil and PSB half-sector test will </a:t>
            </a:r>
            <a:r>
              <a:rPr lang="en-US" dirty="0" smtClean="0"/>
              <a:t>be extremely beneficial </a:t>
            </a:r>
          </a:p>
          <a:p>
            <a:pPr lvl="1"/>
            <a:r>
              <a:rPr lang="en-US" dirty="0" smtClean="0"/>
              <a:t>From technical point of view for each sub-system</a:t>
            </a:r>
          </a:p>
          <a:p>
            <a:pPr lvl="1"/>
            <a:r>
              <a:rPr lang="en-US" dirty="0" smtClean="0"/>
              <a:t>For risk reduction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reduction of commissioning time for </a:t>
            </a:r>
            <a:r>
              <a:rPr lang="en-US" dirty="0"/>
              <a:t>Linac4-to-PSB </a:t>
            </a:r>
            <a:r>
              <a:rPr lang="en-US" dirty="0" smtClean="0"/>
              <a:t>connection</a:t>
            </a:r>
          </a:p>
          <a:p>
            <a:r>
              <a:rPr lang="en-US" dirty="0" smtClean="0"/>
              <a:t>Installation April-June 2015 + November 2015, beam tests from December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0194"/>
            <a:ext cx="8229600" cy="136450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I’m looking forwards to a great collaboration with you!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PSB injection equipment in the Linac4 transfer line supported by sector department heads and LIU management. Email from P. Collier from 08/10/2013 proposing a new project.</a:t>
            </a:r>
          </a:p>
          <a:p>
            <a:pPr lvl="1"/>
            <a:r>
              <a:rPr lang="en-US" dirty="0" smtClean="0"/>
              <a:t>Project plan to be presented at the IEFC beginning of 2014.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7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ns Injection-v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89" y="2854642"/>
            <a:ext cx="6472231" cy="3652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</a:t>
            </a:r>
            <a:r>
              <a:rPr lang="en-US" dirty="0" smtClean="0"/>
              <a:t> PSB H- Injection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5592"/>
            <a:ext cx="8229600" cy="48973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 </a:t>
            </a:r>
            <a:r>
              <a:rPr lang="en-US" sz="2000" dirty="0"/>
              <a:t>experience at CERN with H</a:t>
            </a:r>
            <a:r>
              <a:rPr lang="en-US" sz="2000" baseline="30000" dirty="0"/>
              <a:t>-</a:t>
            </a:r>
            <a:r>
              <a:rPr lang="en-US" sz="2000" dirty="0"/>
              <a:t> charge-exchange injection</a:t>
            </a:r>
          </a:p>
          <a:p>
            <a:r>
              <a:rPr lang="en-US" sz="2000" dirty="0" smtClean="0"/>
              <a:t>Extremely </a:t>
            </a:r>
            <a:r>
              <a:rPr lang="en-US" sz="2000" dirty="0" smtClean="0"/>
              <a:t>compact and complex </a:t>
            </a:r>
            <a:r>
              <a:rPr lang="en-US" sz="2000" dirty="0" smtClean="0"/>
              <a:t>section (4 rings and very limited space); </a:t>
            </a:r>
            <a:r>
              <a:rPr lang="en-US" sz="2000" dirty="0" smtClean="0"/>
              <a:t>combining equipment from TE/ABT, EN/STI, BE/BI, TE/EPC, TE/VSC, TE/</a:t>
            </a:r>
            <a:r>
              <a:rPr lang="en-US" sz="2000" dirty="0" smtClean="0"/>
              <a:t>MPE + services</a:t>
            </a:r>
            <a:endParaRPr lang="en-US" sz="2000" dirty="0"/>
          </a:p>
          <a:p>
            <a:r>
              <a:rPr lang="en-US" sz="2000" dirty="0" smtClean="0"/>
              <a:t>Long installation and commissioning times; critical for LS2 duration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05747" y="6062990"/>
            <a:ext cx="1638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err="1" smtClean="0"/>
              <a:t>Courtesy</a:t>
            </a:r>
            <a:r>
              <a:rPr lang="tr-TR" sz="1400" dirty="0" smtClean="0"/>
              <a:t> of </a:t>
            </a:r>
          </a:p>
          <a:p>
            <a:r>
              <a:rPr lang="tr-TR" sz="1400" dirty="0" smtClean="0"/>
              <a:t>L. </a:t>
            </a:r>
            <a:r>
              <a:rPr lang="tr-TR" sz="1400" dirty="0" err="1" smtClean="0"/>
              <a:t>Zuccalli</a:t>
            </a:r>
            <a:endParaRPr lang="en-GB" sz="1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181660" y="3155662"/>
            <a:ext cx="2631744" cy="13094"/>
          </a:xfrm>
          <a:prstGeom prst="line">
            <a:avLst/>
          </a:prstGeom>
          <a:ln>
            <a:solidFill>
              <a:schemeClr val="tx1"/>
            </a:solidFill>
            <a:headEnd type="diamond"/>
            <a:tailEnd type="diamon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58908" y="311638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~2.65 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56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View of Future PSB Injection Section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Inj_section_top_view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81" y="1534226"/>
            <a:ext cx="7821582" cy="47059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58632" y="5825411"/>
            <a:ext cx="2986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err="1" smtClean="0"/>
              <a:t>Courtesy</a:t>
            </a:r>
            <a:r>
              <a:rPr lang="tr-TR" sz="1400" dirty="0" smtClean="0"/>
              <a:t> of </a:t>
            </a:r>
            <a:r>
              <a:rPr lang="tr-TR" sz="1400" dirty="0" smtClean="0"/>
              <a:t>L</a:t>
            </a:r>
            <a:r>
              <a:rPr lang="tr-TR" sz="1400" dirty="0" smtClean="0"/>
              <a:t>. </a:t>
            </a:r>
            <a:r>
              <a:rPr lang="tr-TR" sz="1400" dirty="0" err="1" smtClean="0"/>
              <a:t>Zuccalli</a:t>
            </a:r>
            <a:r>
              <a:rPr lang="tr-TR" sz="1400" dirty="0" smtClean="0"/>
              <a:t>, R. </a:t>
            </a:r>
            <a:r>
              <a:rPr lang="tr-TR" sz="1400" dirty="0" err="1" smtClean="0"/>
              <a:t>Noulibos</a:t>
            </a:r>
            <a:r>
              <a:rPr lang="tr-TR" sz="1400" dirty="0" smtClean="0"/>
              <a:t>, C. Baud, S. </a:t>
            </a:r>
            <a:r>
              <a:rPr lang="tr-TR" sz="1400" dirty="0" err="1" smtClean="0"/>
              <a:t>Burger</a:t>
            </a:r>
            <a:r>
              <a:rPr lang="tr-TR" sz="1400" dirty="0" smtClean="0"/>
              <a:t> </a:t>
            </a:r>
            <a:r>
              <a:rPr lang="tr-TR" sz="1400" dirty="0" err="1" smtClean="0"/>
              <a:t>and</a:t>
            </a:r>
            <a:r>
              <a:rPr lang="tr-TR" sz="1400" dirty="0" smtClean="0"/>
              <a:t> J. </a:t>
            </a:r>
            <a:r>
              <a:rPr lang="tr-TR" sz="1400" dirty="0" err="1" smtClean="0"/>
              <a:t>Borburgh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5226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Location of the Test Installations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L4T</a:t>
            </a:r>
            <a:r>
              <a:rPr lang="en-US" dirty="0" smtClean="0"/>
              <a:t>: new Linac4 to Linac2 transfer 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img1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7096"/>
            <a:ext cx="9144000" cy="442920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126020" y="2950308"/>
            <a:ext cx="1540980" cy="50800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301632" y="4611077"/>
            <a:ext cx="961291" cy="89486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7350" y="3088978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PSB half-sector test installation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8364" y="4202669"/>
            <a:ext cx="3007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stripping </a:t>
            </a:r>
            <a:r>
              <a:rPr lang="en-US" b="1" dirty="0" err="1" smtClean="0">
                <a:solidFill>
                  <a:srgbClr val="FF0000"/>
                </a:solidFill>
              </a:rPr>
              <a:t>foil+BTV</a:t>
            </a:r>
            <a:r>
              <a:rPr lang="en-US" b="1" dirty="0" smtClean="0">
                <a:solidFill>
                  <a:srgbClr val="FF0000"/>
                </a:solidFill>
              </a:rPr>
              <a:t> unit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65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 of the Project –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Part 1</a:t>
            </a:r>
            <a:r>
              <a:rPr lang="en-US" b="1" dirty="0" smtClean="0"/>
              <a:t>: </a:t>
            </a:r>
            <a:r>
              <a:rPr lang="en-US" dirty="0" smtClean="0"/>
              <a:t>Permanent installation of H</a:t>
            </a:r>
            <a:r>
              <a:rPr lang="en-US" baseline="30000" dirty="0" smtClean="0"/>
              <a:t>-</a:t>
            </a:r>
            <a:r>
              <a:rPr lang="en-US" dirty="0" smtClean="0"/>
              <a:t> stripping </a:t>
            </a:r>
            <a:r>
              <a:rPr lang="en-US" dirty="0" err="1" smtClean="0"/>
              <a:t>foil+BTV</a:t>
            </a:r>
            <a:r>
              <a:rPr lang="en-US" dirty="0" smtClean="0"/>
              <a:t> unit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img28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67" y="2343832"/>
            <a:ext cx="7386045" cy="31772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6638279" y="4124621"/>
            <a:ext cx="327332" cy="1532002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608825" y="4072244"/>
            <a:ext cx="1474818" cy="1545097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32359" y="5695905"/>
            <a:ext cx="22749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Potential location for</a:t>
            </a:r>
          </a:p>
          <a:p>
            <a:r>
              <a:rPr lang="en-US" sz="1600" b="1" dirty="0" smtClean="0"/>
              <a:t>H</a:t>
            </a:r>
            <a:r>
              <a:rPr lang="en-US" sz="1600" b="1" baseline="30000" dirty="0" smtClean="0"/>
              <a:t>-</a:t>
            </a:r>
            <a:r>
              <a:rPr lang="en-US" sz="1600" b="1" dirty="0" smtClean="0"/>
              <a:t> stripping foil unit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55479" y="5591152"/>
            <a:ext cx="3044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Potential location for</a:t>
            </a:r>
          </a:p>
          <a:p>
            <a:r>
              <a:rPr lang="en-US" sz="1600" b="1" dirty="0" smtClean="0"/>
              <a:t>BI laser stripping installation</a:t>
            </a:r>
          </a:p>
          <a:p>
            <a:r>
              <a:rPr lang="en-US" sz="1600" b="1" dirty="0" smtClean="0"/>
              <a:t>(not part of this project)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3205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 of the Project –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/>
              <a:t>Part </a:t>
            </a:r>
            <a:r>
              <a:rPr lang="en-US" b="1" u="sng" dirty="0" smtClean="0"/>
              <a:t>2</a:t>
            </a:r>
            <a:r>
              <a:rPr lang="en-US" b="1" dirty="0" smtClean="0"/>
              <a:t>: </a:t>
            </a:r>
            <a:r>
              <a:rPr lang="en-US" dirty="0" smtClean="0"/>
              <a:t>Temporary </a:t>
            </a:r>
            <a:r>
              <a:rPr lang="en-US" dirty="0"/>
              <a:t>installation </a:t>
            </a:r>
            <a:r>
              <a:rPr lang="en-US" dirty="0" smtClean="0"/>
              <a:t>of half of the future PSB H</a:t>
            </a:r>
            <a:r>
              <a:rPr lang="en-US" baseline="30000" dirty="0" smtClean="0"/>
              <a:t>-</a:t>
            </a:r>
            <a:r>
              <a:rPr lang="en-US" dirty="0" smtClean="0"/>
              <a:t> injection chicane</a:t>
            </a:r>
          </a:p>
          <a:p>
            <a:pPr lvl="1"/>
            <a:r>
              <a:rPr lang="en-US" dirty="0" smtClean="0"/>
              <a:t>At place of </a:t>
            </a:r>
            <a:r>
              <a:rPr lang="en-US" dirty="0" err="1" smtClean="0"/>
              <a:t>debuncher</a:t>
            </a:r>
            <a:endParaRPr lang="en-US" dirty="0" smtClean="0"/>
          </a:p>
          <a:p>
            <a:pPr lvl="1"/>
            <a:r>
              <a:rPr lang="en-US" dirty="0" smtClean="0"/>
              <a:t>Install L4T only up to this point (plus 2 vertical bends)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img2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61260"/>
            <a:ext cx="8088923" cy="309509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260222" y="2697371"/>
            <a:ext cx="104744" cy="196410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643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Outside the 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assembly of the PSB injection section to check integration issues, </a:t>
            </a:r>
            <a:r>
              <a:rPr lang="en-US" dirty="0" err="1" smtClean="0"/>
              <a:t>optimise</a:t>
            </a:r>
            <a:r>
              <a:rPr lang="en-US" dirty="0" smtClean="0"/>
              <a:t> intervention steps and reduce risk in terms of installation delays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W. </a:t>
            </a:r>
            <a:r>
              <a:rPr lang="en-US" dirty="0" err="1" smtClean="0"/>
              <a:t>Weterings</a:t>
            </a:r>
            <a:endParaRPr lang="en-US" dirty="0"/>
          </a:p>
          <a:p>
            <a:r>
              <a:rPr lang="en-US" dirty="0" smtClean="0"/>
              <a:t>Installation of laser stripping + emittance measurement system in L4T </a:t>
            </a:r>
            <a:r>
              <a:rPr lang="en-US" dirty="0" smtClean="0">
                <a:sym typeface="Wingdings"/>
              </a:rPr>
              <a:t> BI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Project Kick-off Meeting 28/11/2013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AB0D-C9BF-C242-97F9-98785ECB695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61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15066</TotalTime>
  <Words>2058</Words>
  <Application>Microsoft Macintosh PowerPoint</Application>
  <PresentationFormat>On-screen Show (4:3)</PresentationFormat>
  <Paragraphs>271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Kick-off Meeting PSB Half-Sector and Stripping Foil Test in L4T</vt:lpstr>
      <vt:lpstr>History</vt:lpstr>
      <vt:lpstr>Mandate</vt:lpstr>
      <vt:lpstr>Future PSB H- Injection Section</vt:lpstr>
      <vt:lpstr>Top View of Future PSB Injection Section</vt:lpstr>
      <vt:lpstr>Location of the Test Installations</vt:lpstr>
      <vt:lpstr>Scope of the Project – Part 1</vt:lpstr>
      <vt:lpstr>Scope of the Project – Part 2</vt:lpstr>
      <vt:lpstr>Outside the Project Scope</vt:lpstr>
      <vt:lpstr>Installation of a Stripping Foil+BTV Unit (1)</vt:lpstr>
      <vt:lpstr>Installation of a Stripping Foil+BTV Unit (2)</vt:lpstr>
      <vt:lpstr>Installation of a Stripping Foil+BTV Unit (3)</vt:lpstr>
      <vt:lpstr>Installation of a Stripping Foil+BTV Unit (4)</vt:lpstr>
      <vt:lpstr>Installation of the Half Sector Test (1)</vt:lpstr>
      <vt:lpstr>Installation of the Half Sector Test (2)</vt:lpstr>
      <vt:lpstr>Installation of the Half Sector Test (2)</vt:lpstr>
      <vt:lpstr>Installation of the Half Sector Test (3)</vt:lpstr>
      <vt:lpstr>Proposed Operation</vt:lpstr>
      <vt:lpstr>External Dump (1)</vt:lpstr>
      <vt:lpstr>External Dump (2)</vt:lpstr>
      <vt:lpstr>Draft Linac4 Masterplan</vt:lpstr>
      <vt:lpstr>Work Breakdown Structure – tbc!</vt:lpstr>
      <vt:lpstr>To be sorted out…</vt:lpstr>
      <vt:lpstr>Organisation</vt:lpstr>
      <vt:lpstr>Next Steps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a Beam Interlock System for Linac4, transfer and Measurement Lines as well as PSB with Linac4</dc:title>
  <dc:creator>Bettina Mikulec</dc:creator>
  <cp:lastModifiedBy>Bettina Mikulec</cp:lastModifiedBy>
  <cp:revision>110</cp:revision>
  <cp:lastPrinted>2013-11-28T10:07:03Z</cp:lastPrinted>
  <dcterms:created xsi:type="dcterms:W3CDTF">2010-10-21T07:56:42Z</dcterms:created>
  <dcterms:modified xsi:type="dcterms:W3CDTF">2013-12-02T06:57:49Z</dcterms:modified>
</cp:coreProperties>
</file>