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49" r:id="rId3"/>
  </p:sldMasterIdLst>
  <p:notesMasterIdLst>
    <p:notesMasterId r:id="rId46"/>
  </p:notesMasterIdLst>
  <p:sldIdLst>
    <p:sldId id="256" r:id="rId4"/>
    <p:sldId id="314" r:id="rId5"/>
    <p:sldId id="353" r:id="rId6"/>
    <p:sldId id="291" r:id="rId7"/>
    <p:sldId id="292" r:id="rId8"/>
    <p:sldId id="346" r:id="rId9"/>
    <p:sldId id="321" r:id="rId10"/>
    <p:sldId id="317" r:id="rId11"/>
    <p:sldId id="318" r:id="rId12"/>
    <p:sldId id="320" r:id="rId13"/>
    <p:sldId id="293" r:id="rId14"/>
    <p:sldId id="300" r:id="rId15"/>
    <p:sldId id="325" r:id="rId16"/>
    <p:sldId id="324" r:id="rId17"/>
    <p:sldId id="303" r:id="rId18"/>
    <p:sldId id="304" r:id="rId19"/>
    <p:sldId id="305" r:id="rId20"/>
    <p:sldId id="332" r:id="rId21"/>
    <p:sldId id="334" r:id="rId22"/>
    <p:sldId id="347" r:id="rId23"/>
    <p:sldId id="306" r:id="rId24"/>
    <p:sldId id="326" r:id="rId25"/>
    <p:sldId id="348" r:id="rId26"/>
    <p:sldId id="307" r:id="rId27"/>
    <p:sldId id="328" r:id="rId28"/>
    <p:sldId id="349" r:id="rId29"/>
    <p:sldId id="350" r:id="rId30"/>
    <p:sldId id="330" r:id="rId31"/>
    <p:sldId id="352" r:id="rId32"/>
    <p:sldId id="333" r:id="rId33"/>
    <p:sldId id="335" r:id="rId34"/>
    <p:sldId id="336" r:id="rId35"/>
    <p:sldId id="337" r:id="rId36"/>
    <p:sldId id="342" r:id="rId37"/>
    <p:sldId id="338" r:id="rId38"/>
    <p:sldId id="344" r:id="rId39"/>
    <p:sldId id="322" r:id="rId40"/>
    <p:sldId id="295" r:id="rId41"/>
    <p:sldId id="323" r:id="rId42"/>
    <p:sldId id="297" r:id="rId43"/>
    <p:sldId id="298" r:id="rId44"/>
    <p:sldId id="299" r:id="rId45"/>
  </p:sldIdLst>
  <p:sldSz cx="9144000" cy="6858000" type="overhead"/>
  <p:notesSz cx="6811963" cy="9942513"/>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FF0066"/>
    <a:srgbClr val="FFFF00"/>
    <a:srgbClr val="003366"/>
    <a:srgbClr val="0066CC"/>
    <a:srgbClr val="3366CC"/>
    <a:srgbClr val="003E89"/>
    <a:srgbClr val="0033CC"/>
    <a:srgbClr val="333399"/>
    <a:srgbClr val="00589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1176" autoAdjust="0"/>
  </p:normalViewPr>
  <p:slideViewPr>
    <p:cSldViewPr>
      <p:cViewPr>
        <p:scale>
          <a:sx n="100" d="100"/>
          <a:sy n="100" d="100"/>
        </p:scale>
        <p:origin x="-1314" y="-78"/>
      </p:cViewPr>
      <p:guideLst>
        <p:guide orient="horz" pos="2160"/>
        <p:guide pos="249"/>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9" d="100"/>
          <a:sy n="79" d="100"/>
        </p:scale>
        <p:origin x="-3330" y="-90"/>
      </p:cViewPr>
      <p:guideLst>
        <p:guide orient="horz" pos="3131"/>
        <p:guide pos="2145"/>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82.wmf"/><Relationship Id="rId1" Type="http://schemas.openxmlformats.org/officeDocument/2006/relationships/image" Target="../media/image8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87.wmf"/><Relationship Id="rId2" Type="http://schemas.openxmlformats.org/officeDocument/2006/relationships/image" Target="../media/image86.wmf"/><Relationship Id="rId1" Type="http://schemas.openxmlformats.org/officeDocument/2006/relationships/image" Target="../media/image85.wmf"/><Relationship Id="rId5" Type="http://schemas.openxmlformats.org/officeDocument/2006/relationships/image" Target="../media/image89.wmf"/><Relationship Id="rId4" Type="http://schemas.openxmlformats.org/officeDocument/2006/relationships/image" Target="../media/image88.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 Id="rId5" Type="http://schemas.openxmlformats.org/officeDocument/2006/relationships/image" Target="../media/image94.wmf"/><Relationship Id="rId4" Type="http://schemas.openxmlformats.org/officeDocument/2006/relationships/image" Target="../media/image93.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97.wmf"/><Relationship Id="rId1" Type="http://schemas.openxmlformats.org/officeDocument/2006/relationships/image" Target="../media/image96.wmf"/></Relationships>
</file>

<file path=ppt/drawings/_rels/vmlDrawing14.vml.rels><?xml version="1.0" encoding="UTF-8" standalone="yes"?>
<Relationships xmlns="http://schemas.openxmlformats.org/package/2006/relationships"><Relationship Id="rId8" Type="http://schemas.openxmlformats.org/officeDocument/2006/relationships/image" Target="../media/image109.wmf"/><Relationship Id="rId3" Type="http://schemas.openxmlformats.org/officeDocument/2006/relationships/image" Target="../media/image104.wmf"/><Relationship Id="rId7" Type="http://schemas.openxmlformats.org/officeDocument/2006/relationships/image" Target="../media/image108.wmf"/><Relationship Id="rId2" Type="http://schemas.openxmlformats.org/officeDocument/2006/relationships/image" Target="../media/image103.wmf"/><Relationship Id="rId1" Type="http://schemas.openxmlformats.org/officeDocument/2006/relationships/image" Target="../media/image102.wmf"/><Relationship Id="rId6" Type="http://schemas.openxmlformats.org/officeDocument/2006/relationships/image" Target="../media/image107.wmf"/><Relationship Id="rId5" Type="http://schemas.openxmlformats.org/officeDocument/2006/relationships/image" Target="../media/image106.wmf"/><Relationship Id="rId4" Type="http://schemas.openxmlformats.org/officeDocument/2006/relationships/image" Target="../media/image105.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44.wmf"/><Relationship Id="rId2" Type="http://schemas.openxmlformats.org/officeDocument/2006/relationships/image" Target="../media/image143.wmf"/><Relationship Id="rId1" Type="http://schemas.openxmlformats.org/officeDocument/2006/relationships/image" Target="../media/image142.wmf"/><Relationship Id="rId5" Type="http://schemas.openxmlformats.org/officeDocument/2006/relationships/image" Target="../media/image146.wmf"/><Relationship Id="rId4" Type="http://schemas.openxmlformats.org/officeDocument/2006/relationships/image" Target="../media/image145.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150.wmf"/><Relationship Id="rId2" Type="http://schemas.openxmlformats.org/officeDocument/2006/relationships/image" Target="../media/image149.wmf"/><Relationship Id="rId1" Type="http://schemas.openxmlformats.org/officeDocument/2006/relationships/image" Target="../media/image148.wmf"/><Relationship Id="rId6" Type="http://schemas.openxmlformats.org/officeDocument/2006/relationships/image" Target="../media/image153.wmf"/><Relationship Id="rId5" Type="http://schemas.openxmlformats.org/officeDocument/2006/relationships/image" Target="../media/image152.wmf"/><Relationship Id="rId4" Type="http://schemas.openxmlformats.org/officeDocument/2006/relationships/image" Target="../media/image151.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167.wmf"/><Relationship Id="rId3" Type="http://schemas.openxmlformats.org/officeDocument/2006/relationships/image" Target="../media/image162.wmf"/><Relationship Id="rId7" Type="http://schemas.openxmlformats.org/officeDocument/2006/relationships/image" Target="../media/image166.wmf"/><Relationship Id="rId2" Type="http://schemas.openxmlformats.org/officeDocument/2006/relationships/image" Target="../media/image161.wmf"/><Relationship Id="rId1" Type="http://schemas.openxmlformats.org/officeDocument/2006/relationships/image" Target="../media/image160.wmf"/><Relationship Id="rId6" Type="http://schemas.openxmlformats.org/officeDocument/2006/relationships/image" Target="../media/image165.wmf"/><Relationship Id="rId5" Type="http://schemas.openxmlformats.org/officeDocument/2006/relationships/image" Target="../media/image164.wmf"/><Relationship Id="rId4" Type="http://schemas.openxmlformats.org/officeDocument/2006/relationships/image" Target="../media/image163.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68.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73.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image" Target="../media/image26.wmf"/><Relationship Id="rId7" Type="http://schemas.openxmlformats.org/officeDocument/2006/relationships/image" Target="../media/image30.wmf"/><Relationship Id="rId2" Type="http://schemas.openxmlformats.org/officeDocument/2006/relationships/image" Target="../media/image25.wmf"/><Relationship Id="rId1" Type="http://schemas.openxmlformats.org/officeDocument/2006/relationships/image" Target="../media/image24.wmf"/><Relationship Id="rId6" Type="http://schemas.openxmlformats.org/officeDocument/2006/relationships/image" Target="../media/image29.wmf"/><Relationship Id="rId5" Type="http://schemas.openxmlformats.org/officeDocument/2006/relationships/image" Target="../media/image28.wmf"/><Relationship Id="rId4" Type="http://schemas.openxmlformats.org/officeDocument/2006/relationships/image" Target="../media/image27.wmf"/><Relationship Id="rId9" Type="http://schemas.openxmlformats.org/officeDocument/2006/relationships/image" Target="../media/image32.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image" Target="../media/image40.wmf"/><Relationship Id="rId7" Type="http://schemas.openxmlformats.org/officeDocument/2006/relationships/image" Target="../media/image44.wmf"/><Relationship Id="rId2" Type="http://schemas.openxmlformats.org/officeDocument/2006/relationships/image" Target="../media/image39.wmf"/><Relationship Id="rId1" Type="http://schemas.openxmlformats.org/officeDocument/2006/relationships/image" Target="../media/image38.wmf"/><Relationship Id="rId6" Type="http://schemas.openxmlformats.org/officeDocument/2006/relationships/image" Target="../media/image43.wmf"/><Relationship Id="rId5" Type="http://schemas.openxmlformats.org/officeDocument/2006/relationships/image" Target="../media/image42.wmf"/><Relationship Id="rId4" Type="http://schemas.openxmlformats.org/officeDocument/2006/relationships/image" Target="../media/image4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59.wmf"/><Relationship Id="rId3" Type="http://schemas.openxmlformats.org/officeDocument/2006/relationships/image" Target="../media/image54.wmf"/><Relationship Id="rId7" Type="http://schemas.openxmlformats.org/officeDocument/2006/relationships/image" Target="../media/image58.wmf"/><Relationship Id="rId2" Type="http://schemas.openxmlformats.org/officeDocument/2006/relationships/image" Target="../media/image53.wmf"/><Relationship Id="rId1" Type="http://schemas.openxmlformats.org/officeDocument/2006/relationships/image" Target="../media/image52.wmf"/><Relationship Id="rId6" Type="http://schemas.openxmlformats.org/officeDocument/2006/relationships/image" Target="../media/image57.wmf"/><Relationship Id="rId5" Type="http://schemas.openxmlformats.org/officeDocument/2006/relationships/image" Target="../media/image56.wmf"/><Relationship Id="rId4" Type="http://schemas.openxmlformats.org/officeDocument/2006/relationships/image" Target="../media/image5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76.wmf"/><Relationship Id="rId1" Type="http://schemas.openxmlformats.org/officeDocument/2006/relationships/image" Target="../media/image7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51163" cy="496888"/>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200"/>
            </a:lvl1pPr>
          </a:lstStyle>
          <a:p>
            <a:pPr>
              <a:defRPr/>
            </a:pPr>
            <a:endParaRPr lang="de-DE"/>
          </a:p>
        </p:txBody>
      </p:sp>
      <p:sp>
        <p:nvSpPr>
          <p:cNvPr id="72707" name="Rectangle 3"/>
          <p:cNvSpPr>
            <a:spLocks noGrp="1" noChangeArrowheads="1"/>
          </p:cNvSpPr>
          <p:nvPr>
            <p:ph type="dt" idx="1"/>
          </p:nvPr>
        </p:nvSpPr>
        <p:spPr bwMode="auto">
          <a:xfrm>
            <a:off x="3859213" y="0"/>
            <a:ext cx="2951162" cy="496888"/>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de-DE"/>
          </a:p>
        </p:txBody>
      </p:sp>
      <p:sp>
        <p:nvSpPr>
          <p:cNvPr id="37892" name="Rectangle 4"/>
          <p:cNvSpPr>
            <a:spLocks noGrp="1" noRot="1" noChangeAspect="1" noChangeArrowheads="1" noTextEdit="1"/>
          </p:cNvSpPr>
          <p:nvPr>
            <p:ph type="sldImg" idx="2"/>
          </p:nvPr>
        </p:nvSpPr>
        <p:spPr bwMode="auto">
          <a:xfrm>
            <a:off x="920750" y="746125"/>
            <a:ext cx="4970463" cy="3727450"/>
          </a:xfrm>
          <a:prstGeom prst="rect">
            <a:avLst/>
          </a:prstGeom>
          <a:noFill/>
          <a:ln w="9525">
            <a:solidFill>
              <a:srgbClr val="000000"/>
            </a:solidFill>
            <a:miter lim="800000"/>
            <a:headEnd/>
            <a:tailEnd/>
          </a:ln>
        </p:spPr>
      </p:sp>
      <p:sp>
        <p:nvSpPr>
          <p:cNvPr id="72709" name="Rectangle 5"/>
          <p:cNvSpPr>
            <a:spLocks noGrp="1" noChangeArrowheads="1"/>
          </p:cNvSpPr>
          <p:nvPr>
            <p:ph type="body" sz="quarter" idx="3"/>
          </p:nvPr>
        </p:nvSpPr>
        <p:spPr bwMode="auto">
          <a:xfrm>
            <a:off x="681038" y="4722813"/>
            <a:ext cx="5449887" cy="4473575"/>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72710" name="Rectangle 6"/>
          <p:cNvSpPr>
            <a:spLocks noGrp="1" noChangeArrowheads="1"/>
          </p:cNvSpPr>
          <p:nvPr>
            <p:ph type="ftr" sz="quarter" idx="4"/>
          </p:nvPr>
        </p:nvSpPr>
        <p:spPr bwMode="auto">
          <a:xfrm>
            <a:off x="0" y="9444038"/>
            <a:ext cx="2951163" cy="496887"/>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defRPr sz="1200"/>
            </a:lvl1pPr>
          </a:lstStyle>
          <a:p>
            <a:pPr>
              <a:defRPr/>
            </a:pPr>
            <a:endParaRPr lang="de-DE"/>
          </a:p>
        </p:txBody>
      </p:sp>
      <p:sp>
        <p:nvSpPr>
          <p:cNvPr id="72711" name="Rectangle 7"/>
          <p:cNvSpPr>
            <a:spLocks noGrp="1" noChangeArrowheads="1"/>
          </p:cNvSpPr>
          <p:nvPr>
            <p:ph type="sldNum" sz="quarter" idx="5"/>
          </p:nvPr>
        </p:nvSpPr>
        <p:spPr bwMode="auto">
          <a:xfrm>
            <a:off x="3859213" y="9444038"/>
            <a:ext cx="2951162" cy="496887"/>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defRPr sz="1200"/>
            </a:lvl1pPr>
          </a:lstStyle>
          <a:p>
            <a:pPr>
              <a:defRPr/>
            </a:pPr>
            <a:fld id="{965365EC-B1AB-4759-8EC8-2742075CD859}" type="slidenum">
              <a:rPr lang="de-DE"/>
              <a:pPr>
                <a:defRPr/>
              </a:pPr>
              <a:t>‹#›</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miter lim="800000"/>
            <a:headEnd/>
            <a:tailEnd/>
          </a:ln>
        </p:spPr>
        <p:txBody>
          <a:bodyPr/>
          <a:lstStyle/>
          <a:p>
            <a:fld id="{87C19AA1-1DDD-482F-8508-2FCC502B78EE}" type="slidenum">
              <a:rPr lang="de-DE" smtClean="0"/>
              <a:pPr/>
              <a:t>1</a:t>
            </a:fld>
            <a:endParaRPr lang="de-DE" smtClean="0"/>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77234E-DF44-4E14-9415-2C64B0C5D6BB}" type="slidenum">
              <a:rPr lang="en-US"/>
              <a:pPr/>
              <a:t>26</a:t>
            </a:fld>
            <a:endParaRPr 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77234E-DF44-4E14-9415-2C64B0C5D6BB}" type="slidenum">
              <a:rPr lang="en-US"/>
              <a:pPr/>
              <a:t>27</a:t>
            </a:fld>
            <a:endParaRPr 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498076-E0F1-46E7-9044-B7B0B4EF7067}" type="slidenum">
              <a:rPr lang="en-US"/>
              <a:pPr/>
              <a:t>28</a:t>
            </a:fld>
            <a:endParaRPr lang="en-US"/>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n-GB" dirty="0"/>
          </a:p>
          <a:p>
            <a:endParaRPr lang="en-GB" dirty="0"/>
          </a:p>
          <a:p>
            <a:r>
              <a:rPr lang="en-GB" dirty="0"/>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498076-E0F1-46E7-9044-B7B0B4EF7067}" type="slidenum">
              <a:rPr lang="en-US"/>
              <a:pPr/>
              <a:t>29</a:t>
            </a:fld>
            <a:endParaRPr lang="en-US"/>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n-GB" dirty="0"/>
          </a:p>
          <a:p>
            <a:endParaRPr lang="en-GB" dirty="0"/>
          </a:p>
          <a:p>
            <a:r>
              <a:rPr lang="en-GB" dirty="0"/>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4E679C82-BFEC-469A-B88A-DDC2AA56AA00}" type="slidenum">
              <a:rPr lang="nl-NL" smtClean="0"/>
              <a:pPr/>
              <a:t>42</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23C503-5A9B-4C83-92BF-CF0390A7F918}" type="slidenum">
              <a:rPr lang="en-US"/>
              <a:pPr/>
              <a:t>18</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23C503-5A9B-4C83-92BF-CF0390A7F918}" type="slidenum">
              <a:rPr lang="en-US"/>
              <a:pPr/>
              <a:t>19</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r>
              <a:rPr lang="en-GB"/>
              <a:t>There are requirements to make laser wakefield acceleration produce a high energy electron bunch with very small energy spread. Firstly, the interaction length between a high intensity laser and a plasma should be extended. When a gaussian laser pulse is focused into a small spot size, naturally after a characteristic distance will diverge. This characteristic distance is called the Rayleigh length. To extend the interaction disctance, a few ways have been proposed. First, by using relativistic self-focusing, second, by using plasma channel, and third using petawatt class laser. The later is done by increasing the focus spot size. Secondly, the dephasing length should be long. The dephasing length is a distance where electrons feel the accelerating field of the wakefield. The dephasing length is proportional with the wakefield wavelength. So, increasing the wakefield wavelength by reducing the electron density, the dephasing length can be increased. The third requirement is that electrons need to be injected in the correct phase of the wakefield. This is in fact a fraction of the plasma wavelength. Furthermore, the synchronization for the injection should be in fs time. This is beyond the state of the art technology. Therefore, injection becomes the central problem in the laser wakefield.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23C503-5A9B-4C83-92BF-CF0390A7F918}" type="slidenum">
              <a:rPr lang="en-US"/>
              <a:pPr/>
              <a:t>20</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r>
              <a:rPr lang="en-GB"/>
              <a:t>There are requirements to make laser wakefield acceleration produce a high energy electron bunch with very small energy spread. Firstly, the interaction length between a high intensity laser and a plasma should be extended. When a gaussian laser pulse is focused into a small spot size, naturally after a characteristic distance will diverge. This characteristic distance is called the Rayleigh length. To extend the interaction disctance, a few ways have been proposed. First, by using relativistic self-focusing, second, by using plasma channel, and third using petawatt class laser. The later is done by increasing the focus spot size. Secondly, the dephasing length should be long. The dephasing length is a distance where electrons feel the accelerating field of the wakefield. The dephasing length is proportional with the wakefield wavelength. So, increasing the wakefield wavelength by reducing the electron density, the dephasing length can be increased. The third requirement is that electrons need to be injected in the correct phase of the wakefield. This is in fact a fraction of the plasma wavelength. Furthermore, the synchronization for the injection should be in fs time. This is beyond the state of the art technology. Therefore, injection becomes the central problem in the laser wakefield.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982396-0372-4736-B910-CE55D015167A}" type="slidenum">
              <a:rPr lang="en-US"/>
              <a:pPr/>
              <a:t>21</a:t>
            </a:fld>
            <a:endParaRPr 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982396-0372-4736-B910-CE55D015167A}" type="slidenum">
              <a:rPr lang="en-US"/>
              <a:pPr/>
              <a:t>22</a:t>
            </a:fld>
            <a:endParaRPr 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982396-0372-4736-B910-CE55D015167A}" type="slidenum">
              <a:rPr lang="en-US"/>
              <a:pPr/>
              <a:t>23</a:t>
            </a:fld>
            <a:endParaRPr 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77234E-DF44-4E14-9415-2C64B0C5D6BB}" type="slidenum">
              <a:rPr lang="en-US"/>
              <a:pPr/>
              <a:t>24</a:t>
            </a:fld>
            <a:endParaRPr 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77234E-DF44-4E14-9415-2C64B0C5D6BB}" type="slidenum">
              <a:rPr lang="en-US"/>
              <a:pPr/>
              <a:t>25</a:t>
            </a:fld>
            <a:endParaRPr 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6.jpeg"/><Relationship Id="rId18" Type="http://schemas.openxmlformats.org/officeDocument/2006/relationships/image" Target="../media/image5.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4.png"/><Relationship Id="rId2" Type="http://schemas.openxmlformats.org/officeDocument/2006/relationships/slideLayout" Target="../slideLayouts/slideLayout13.xml"/><Relationship Id="rId16"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7.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hyperlink" Target="mailto:A.Irman@hzdr.de" TargetMode="External"/><Relationship Id="rId2" Type="http://schemas.openxmlformats.org/officeDocument/2006/relationships/slideLayout" Target="../slideLayouts/slideLayout24.xml"/><Relationship Id="rId16" Type="http://schemas.openxmlformats.org/officeDocument/2006/relationships/image" Target="../media/image3.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2.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Line 10"/>
          <p:cNvSpPr>
            <a:spLocks noChangeShapeType="1"/>
          </p:cNvSpPr>
          <p:nvPr/>
        </p:nvSpPr>
        <p:spPr bwMode="auto">
          <a:xfrm>
            <a:off x="7938" y="5667375"/>
            <a:ext cx="9142412" cy="1588"/>
          </a:xfrm>
          <a:prstGeom prst="line">
            <a:avLst/>
          </a:prstGeom>
          <a:noFill/>
          <a:ln w="19050" cap="rnd">
            <a:solidFill>
              <a:schemeClr val="bg1"/>
            </a:solidFill>
            <a:prstDash val="sysDot"/>
            <a:round/>
            <a:headEnd/>
            <a:tailEnd/>
          </a:ln>
          <a:effectLst/>
          <a:extLst>
            <a:ext uri="{909E8E84-426E-40DD-AFC4-6F175D3DCCD1}"/>
            <a:ext uri="{AF507438-7753-43E0-B8FC-AC1667EBCBE1}"/>
          </a:extLst>
        </p:spPr>
        <p:txBody>
          <a:bodyPr/>
          <a:lstStyle/>
          <a:p>
            <a:pPr>
              <a:defRPr/>
            </a:pPr>
            <a:endParaRPr lang="de-DE"/>
          </a:p>
        </p:txBody>
      </p:sp>
      <p:pic>
        <p:nvPicPr>
          <p:cNvPr id="1027" name="Picture 29"/>
          <p:cNvPicPr>
            <a:picLocks noChangeAspect="1" noChangeArrowheads="1"/>
          </p:cNvPicPr>
          <p:nvPr/>
        </p:nvPicPr>
        <p:blipFill>
          <a:blip r:embed="rId13" cstate="print"/>
          <a:srcRect b="26974"/>
          <a:stretch>
            <a:fillRect/>
          </a:stretch>
        </p:blipFill>
        <p:spPr bwMode="auto">
          <a:xfrm>
            <a:off x="4183063" y="0"/>
            <a:ext cx="4959350" cy="574675"/>
          </a:xfrm>
          <a:prstGeom prst="rect">
            <a:avLst/>
          </a:prstGeom>
          <a:noFill/>
          <a:ln w="9525">
            <a:noFill/>
            <a:miter lim="800000"/>
            <a:headEnd/>
            <a:tailEnd/>
          </a:ln>
        </p:spPr>
      </p:pic>
      <p:pic>
        <p:nvPicPr>
          <p:cNvPr id="1028" name="Picture 30"/>
          <p:cNvPicPr>
            <a:picLocks noChangeAspect="1" noChangeArrowheads="1"/>
          </p:cNvPicPr>
          <p:nvPr/>
        </p:nvPicPr>
        <p:blipFill>
          <a:blip r:embed="rId14" cstate="print"/>
          <a:srcRect b="26974"/>
          <a:stretch>
            <a:fillRect/>
          </a:stretch>
        </p:blipFill>
        <p:spPr bwMode="auto">
          <a:xfrm>
            <a:off x="-7938" y="0"/>
            <a:ext cx="4191001" cy="574675"/>
          </a:xfrm>
          <a:prstGeom prst="rect">
            <a:avLst/>
          </a:prstGeom>
          <a:noFill/>
          <a:ln w="9525">
            <a:noFill/>
            <a:miter lim="800000"/>
            <a:headEnd/>
            <a:tailEnd/>
          </a:ln>
        </p:spPr>
      </p:pic>
      <p:sp>
        <p:nvSpPr>
          <p:cNvPr id="9" name="Rechteck 8"/>
          <p:cNvSpPr/>
          <p:nvPr/>
        </p:nvSpPr>
        <p:spPr bwMode="auto">
          <a:xfrm>
            <a:off x="-7938" y="0"/>
            <a:ext cx="9150351" cy="574675"/>
          </a:xfrm>
          <a:prstGeom prst="rect">
            <a:avLst/>
          </a:prstGeom>
          <a:solidFill>
            <a:srgbClr val="00589C">
              <a:alpha val="60000"/>
            </a:srgbClr>
          </a:solidFill>
          <a:ln>
            <a:noFill/>
          </a:ln>
          <a:effectLst/>
        </p:spPr>
        <p:txBody>
          <a:bodyPr lIns="90000" tIns="46800" rIns="90000" bIns="46800"/>
          <a:lstStyle/>
          <a:p>
            <a:pPr>
              <a:defRPr/>
            </a:pPr>
            <a:endParaRPr lang="de-DE" dirty="0"/>
          </a:p>
        </p:txBody>
      </p:sp>
      <p:sp>
        <p:nvSpPr>
          <p:cNvPr id="13" name="Rechteck 12"/>
          <p:cNvSpPr/>
          <p:nvPr/>
        </p:nvSpPr>
        <p:spPr bwMode="auto">
          <a:xfrm>
            <a:off x="-7938" y="6489700"/>
            <a:ext cx="9150351" cy="376238"/>
          </a:xfrm>
          <a:prstGeom prst="rect">
            <a:avLst/>
          </a:prstGeom>
          <a:solidFill>
            <a:srgbClr val="00589C"/>
          </a:solidFill>
          <a:ln>
            <a:noFill/>
          </a:ln>
          <a:effectLst/>
        </p:spPr>
        <p:txBody>
          <a:bodyPr lIns="90000" tIns="46800" rIns="90000" bIns="46800"/>
          <a:lstStyle/>
          <a:p>
            <a:pPr>
              <a:defRPr/>
            </a:pPr>
            <a:endParaRPr lang="de-DE"/>
          </a:p>
        </p:txBody>
      </p:sp>
      <p:sp>
        <p:nvSpPr>
          <p:cNvPr id="10" name="Rechteck 9"/>
          <p:cNvSpPr/>
          <p:nvPr/>
        </p:nvSpPr>
        <p:spPr bwMode="auto">
          <a:xfrm>
            <a:off x="-7938" y="0"/>
            <a:ext cx="287338" cy="287338"/>
          </a:xfrm>
          <a:prstGeom prst="rect">
            <a:avLst/>
          </a:prstGeom>
          <a:solidFill>
            <a:srgbClr val="CF6800"/>
          </a:solidFill>
          <a:ln>
            <a:noFill/>
          </a:ln>
          <a:effectLst/>
        </p:spPr>
        <p:txBody>
          <a:bodyPr lIns="90000" tIns="46800" rIns="90000" bIns="46800"/>
          <a:lstStyle/>
          <a:p>
            <a:pPr>
              <a:defRPr/>
            </a:pPr>
            <a:endParaRPr lang="de-DE"/>
          </a:p>
        </p:txBody>
      </p:sp>
      <p:pic>
        <p:nvPicPr>
          <p:cNvPr id="1032" name="Grafik 13"/>
          <p:cNvPicPr>
            <a:picLocks noChangeAspect="1"/>
          </p:cNvPicPr>
          <p:nvPr/>
        </p:nvPicPr>
        <p:blipFill>
          <a:blip r:embed="rId15" cstate="print"/>
          <a:srcRect/>
          <a:stretch>
            <a:fillRect/>
          </a:stretch>
        </p:blipFill>
        <p:spPr bwMode="auto">
          <a:xfrm>
            <a:off x="7683500" y="115888"/>
            <a:ext cx="1296988" cy="236537"/>
          </a:xfrm>
          <a:prstGeom prst="rect">
            <a:avLst/>
          </a:prstGeom>
          <a:noFill/>
          <a:ln w="9525">
            <a:noFill/>
            <a:miter lim="800000"/>
            <a:headEnd/>
            <a:tailEnd/>
          </a:ln>
        </p:spPr>
      </p:pic>
      <p:sp>
        <p:nvSpPr>
          <p:cNvPr id="18" name="Rectangle 24"/>
          <p:cNvSpPr>
            <a:spLocks noChangeArrowheads="1"/>
          </p:cNvSpPr>
          <p:nvPr/>
        </p:nvSpPr>
        <p:spPr bwMode="auto">
          <a:xfrm>
            <a:off x="3040063" y="6615113"/>
            <a:ext cx="3048000" cy="125412"/>
          </a:xfrm>
          <a:prstGeom prst="rect">
            <a:avLst/>
          </a:prstGeom>
          <a:solidFill>
            <a:schemeClr val="bg1">
              <a:lumMod val="85000"/>
            </a:schemeClr>
          </a:solidFill>
          <a:ln>
            <a:noFill/>
          </a:ln>
          <a:effectLst/>
        </p:spPr>
        <p:txBody>
          <a:bodyPr wrap="none" anchor="ctr"/>
          <a:lstStyle/>
          <a:p>
            <a:pPr>
              <a:defRPr/>
            </a:pPr>
            <a:endParaRPr lang="de-DE"/>
          </a:p>
        </p:txBody>
      </p:sp>
      <p:sp>
        <p:nvSpPr>
          <p:cNvPr id="19" name="Rectangle 24"/>
          <p:cNvSpPr>
            <a:spLocks noChangeArrowheads="1"/>
          </p:cNvSpPr>
          <p:nvPr/>
        </p:nvSpPr>
        <p:spPr bwMode="auto">
          <a:xfrm>
            <a:off x="-7938" y="6740525"/>
            <a:ext cx="3048001" cy="125413"/>
          </a:xfrm>
          <a:prstGeom prst="rect">
            <a:avLst/>
          </a:prstGeom>
          <a:solidFill>
            <a:schemeClr val="bg1">
              <a:lumMod val="65000"/>
            </a:schemeClr>
          </a:solidFill>
          <a:ln>
            <a:noFill/>
          </a:ln>
          <a:effectLst/>
        </p:spPr>
        <p:txBody>
          <a:bodyPr wrap="none" anchor="ctr"/>
          <a:lstStyle/>
          <a:p>
            <a:pPr>
              <a:defRPr/>
            </a:pPr>
            <a:endParaRPr lang="de-DE"/>
          </a:p>
        </p:txBody>
      </p:sp>
      <p:sp>
        <p:nvSpPr>
          <p:cNvPr id="1048" name="Rectangle 24"/>
          <p:cNvSpPr>
            <a:spLocks noChangeArrowheads="1"/>
          </p:cNvSpPr>
          <p:nvPr/>
        </p:nvSpPr>
        <p:spPr bwMode="auto">
          <a:xfrm>
            <a:off x="-7938" y="6489700"/>
            <a:ext cx="3048001" cy="125413"/>
          </a:xfrm>
          <a:prstGeom prst="rect">
            <a:avLst/>
          </a:prstGeom>
          <a:solidFill>
            <a:srgbClr val="CF6800"/>
          </a:solidFill>
          <a:ln>
            <a:noFill/>
          </a:ln>
          <a:effectLst/>
          <a:extLst>
            <a:ext uri="{91240B29-F687-4F45-9708-019B960494DF}"/>
            <a:ext uri="{AF507438-7753-43E0-B8FC-AC1667EBCBE1}"/>
          </a:extLst>
        </p:spPr>
        <p:txBody>
          <a:bodyPr wrap="none" anchor="ctr"/>
          <a:lstStyle/>
          <a:p>
            <a:pPr>
              <a:defRPr/>
            </a:pPr>
            <a:endParaRPr lang="de-DE"/>
          </a:p>
        </p:txBody>
      </p:sp>
      <p:sp>
        <p:nvSpPr>
          <p:cNvPr id="24" name="Rectangle 24"/>
          <p:cNvSpPr>
            <a:spLocks noChangeArrowheads="1"/>
          </p:cNvSpPr>
          <p:nvPr/>
        </p:nvSpPr>
        <p:spPr bwMode="auto">
          <a:xfrm>
            <a:off x="-7938" y="6615113"/>
            <a:ext cx="3048001" cy="125412"/>
          </a:xfrm>
          <a:prstGeom prst="rect">
            <a:avLst/>
          </a:prstGeom>
          <a:solidFill>
            <a:schemeClr val="bg1">
              <a:lumMod val="95000"/>
            </a:schemeClr>
          </a:solidFill>
          <a:ln>
            <a:noFill/>
          </a:ln>
          <a:effectLst/>
        </p:spPr>
        <p:txBody>
          <a:bodyPr wrap="none" anchor="ctr"/>
          <a:lstStyle/>
          <a:p>
            <a:pPr>
              <a:defRPr/>
            </a:pPr>
            <a:endParaRPr lang="de-DE"/>
          </a:p>
        </p:txBody>
      </p:sp>
      <p:sp>
        <p:nvSpPr>
          <p:cNvPr id="25" name="Rectangle 24"/>
          <p:cNvSpPr>
            <a:spLocks noChangeArrowheads="1"/>
          </p:cNvSpPr>
          <p:nvPr/>
        </p:nvSpPr>
        <p:spPr bwMode="auto">
          <a:xfrm>
            <a:off x="3040063" y="6740525"/>
            <a:ext cx="6103937" cy="125413"/>
          </a:xfrm>
          <a:prstGeom prst="rect">
            <a:avLst/>
          </a:prstGeom>
          <a:solidFill>
            <a:schemeClr val="bg1">
              <a:lumMod val="95000"/>
            </a:schemeClr>
          </a:solidFill>
          <a:ln>
            <a:noFill/>
          </a:ln>
          <a:effectLst/>
        </p:spPr>
        <p:txBody>
          <a:bodyPr wrap="none" anchor="ctr"/>
          <a:lstStyle/>
          <a:p>
            <a:pPr>
              <a:defRPr/>
            </a:pPr>
            <a:endParaRPr lang="de-DE"/>
          </a:p>
        </p:txBody>
      </p:sp>
      <p:sp>
        <p:nvSpPr>
          <p:cNvPr id="27" name="Rechteck 26"/>
          <p:cNvSpPr/>
          <p:nvPr/>
        </p:nvSpPr>
        <p:spPr bwMode="auto">
          <a:xfrm>
            <a:off x="-6350" y="574675"/>
            <a:ext cx="9150350" cy="5915025"/>
          </a:xfrm>
          <a:prstGeom prst="rect">
            <a:avLst/>
          </a:prstGeom>
          <a:solidFill>
            <a:srgbClr val="00589C"/>
          </a:solidFill>
          <a:ln>
            <a:noFill/>
          </a:ln>
          <a:effectLst/>
        </p:spPr>
        <p:txBody>
          <a:bodyPr lIns="90000" tIns="46800" rIns="90000" bIns="46800"/>
          <a:lstStyle/>
          <a:p>
            <a:pPr>
              <a:defRPr/>
            </a:pPr>
            <a:endParaRPr lang="de-DE"/>
          </a:p>
        </p:txBody>
      </p:sp>
      <p:sp>
        <p:nvSpPr>
          <p:cNvPr id="5" name="Textfeld 4"/>
          <p:cNvSpPr txBox="1"/>
          <p:nvPr/>
        </p:nvSpPr>
        <p:spPr>
          <a:xfrm>
            <a:off x="7519988" y="6573838"/>
            <a:ext cx="1452562" cy="184150"/>
          </a:xfrm>
          <a:prstGeom prst="rect">
            <a:avLst/>
          </a:prstGeom>
          <a:noFill/>
        </p:spPr>
        <p:txBody>
          <a:bodyPr wrap="none">
            <a:spAutoFit/>
          </a:bodyPr>
          <a:lstStyle/>
          <a:p>
            <a:pPr>
              <a:defRPr/>
            </a:pPr>
            <a:r>
              <a:rPr lang="de-DE" sz="600" dirty="0">
                <a:solidFill>
                  <a:schemeClr val="bg1"/>
                </a:solidFill>
              </a:rPr>
              <a:t>Mitglied der Helmholtz-Gemeinschaft</a:t>
            </a:r>
          </a:p>
        </p:txBody>
      </p:sp>
      <p:pic>
        <p:nvPicPr>
          <p:cNvPr id="1041" name="Grafik 3"/>
          <p:cNvPicPr>
            <a:picLocks noChangeAspect="1"/>
          </p:cNvPicPr>
          <p:nvPr/>
        </p:nvPicPr>
        <p:blipFill>
          <a:blip r:embed="rId16" cstate="print"/>
          <a:srcRect/>
          <a:stretch>
            <a:fillRect/>
          </a:stretch>
        </p:blipFill>
        <p:spPr bwMode="auto">
          <a:xfrm>
            <a:off x="7308850" y="5253038"/>
            <a:ext cx="1628775" cy="1128712"/>
          </a:xfrm>
          <a:prstGeom prst="rect">
            <a:avLst/>
          </a:prstGeom>
          <a:noFill/>
          <a:ln w="9525">
            <a:noFill/>
            <a:miter lim="800000"/>
            <a:headEnd/>
            <a:tailEnd/>
          </a:ln>
        </p:spPr>
      </p:pic>
      <p:pic>
        <p:nvPicPr>
          <p:cNvPr id="1042" name="Bild 4" descr="DDC_Sticker_groß_Schatten_RGB.png"/>
          <p:cNvPicPr>
            <a:picLocks noChangeAspect="1"/>
          </p:cNvPicPr>
          <p:nvPr/>
        </p:nvPicPr>
        <p:blipFill>
          <a:blip r:embed="rId17" cstate="print"/>
          <a:srcRect/>
          <a:stretch>
            <a:fillRect/>
          </a:stretch>
        </p:blipFill>
        <p:spPr bwMode="auto">
          <a:xfrm>
            <a:off x="6275388" y="5683250"/>
            <a:ext cx="781050" cy="7794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314" name="Picture 2" descr="amplitude_tisa_b1"/>
          <p:cNvPicPr>
            <a:picLocks noChangeAspect="1" noChangeArrowheads="1"/>
          </p:cNvPicPr>
          <p:nvPr/>
        </p:nvPicPr>
        <p:blipFill>
          <a:blip r:embed="rId13" cstate="print"/>
          <a:srcRect t="-308" b="6068"/>
          <a:stretch>
            <a:fillRect/>
          </a:stretch>
        </p:blipFill>
        <p:spPr bwMode="auto">
          <a:xfrm>
            <a:off x="-7938" y="541338"/>
            <a:ext cx="9151938" cy="6199187"/>
          </a:xfrm>
          <a:prstGeom prst="rect">
            <a:avLst/>
          </a:prstGeom>
          <a:noFill/>
          <a:ln w="9525">
            <a:noFill/>
            <a:miter lim="800000"/>
            <a:headEnd/>
            <a:tailEnd/>
          </a:ln>
        </p:spPr>
      </p:pic>
      <p:pic>
        <p:nvPicPr>
          <p:cNvPr id="13315" name="Picture 29"/>
          <p:cNvPicPr>
            <a:picLocks noChangeAspect="1" noChangeArrowheads="1"/>
          </p:cNvPicPr>
          <p:nvPr/>
        </p:nvPicPr>
        <p:blipFill>
          <a:blip r:embed="rId14" cstate="print"/>
          <a:srcRect b="26974"/>
          <a:stretch>
            <a:fillRect/>
          </a:stretch>
        </p:blipFill>
        <p:spPr bwMode="auto">
          <a:xfrm>
            <a:off x="4183063" y="0"/>
            <a:ext cx="4959350" cy="574675"/>
          </a:xfrm>
          <a:prstGeom prst="rect">
            <a:avLst/>
          </a:prstGeom>
          <a:noFill/>
          <a:ln w="9525">
            <a:noFill/>
            <a:miter lim="800000"/>
            <a:headEnd/>
            <a:tailEnd/>
          </a:ln>
        </p:spPr>
      </p:pic>
      <p:pic>
        <p:nvPicPr>
          <p:cNvPr id="13316" name="Picture 30"/>
          <p:cNvPicPr>
            <a:picLocks noChangeAspect="1" noChangeArrowheads="1"/>
          </p:cNvPicPr>
          <p:nvPr/>
        </p:nvPicPr>
        <p:blipFill>
          <a:blip r:embed="rId15" cstate="print"/>
          <a:srcRect b="26974"/>
          <a:stretch>
            <a:fillRect/>
          </a:stretch>
        </p:blipFill>
        <p:spPr bwMode="auto">
          <a:xfrm>
            <a:off x="-7938" y="0"/>
            <a:ext cx="4191001" cy="574675"/>
          </a:xfrm>
          <a:prstGeom prst="rect">
            <a:avLst/>
          </a:prstGeom>
          <a:noFill/>
          <a:ln w="9525">
            <a:noFill/>
            <a:miter lim="800000"/>
            <a:headEnd/>
            <a:tailEnd/>
          </a:ln>
        </p:spPr>
      </p:pic>
      <p:sp>
        <p:nvSpPr>
          <p:cNvPr id="9" name="Rechteck 8"/>
          <p:cNvSpPr/>
          <p:nvPr/>
        </p:nvSpPr>
        <p:spPr bwMode="auto">
          <a:xfrm>
            <a:off x="-7938" y="0"/>
            <a:ext cx="9150351" cy="574675"/>
          </a:xfrm>
          <a:prstGeom prst="rect">
            <a:avLst/>
          </a:prstGeom>
          <a:solidFill>
            <a:srgbClr val="00589C">
              <a:alpha val="60000"/>
            </a:srgbClr>
          </a:solidFill>
          <a:ln>
            <a:noFill/>
          </a:ln>
          <a:effectLst/>
        </p:spPr>
        <p:txBody>
          <a:bodyPr lIns="90000" tIns="46800" rIns="90000" bIns="46800"/>
          <a:lstStyle/>
          <a:p>
            <a:pPr>
              <a:defRPr/>
            </a:pPr>
            <a:endParaRPr lang="de-DE" dirty="0"/>
          </a:p>
        </p:txBody>
      </p:sp>
      <p:sp>
        <p:nvSpPr>
          <p:cNvPr id="10" name="Rechteck 9"/>
          <p:cNvSpPr/>
          <p:nvPr/>
        </p:nvSpPr>
        <p:spPr bwMode="auto">
          <a:xfrm>
            <a:off x="-7938" y="0"/>
            <a:ext cx="287338" cy="287338"/>
          </a:xfrm>
          <a:prstGeom prst="rect">
            <a:avLst/>
          </a:prstGeom>
          <a:solidFill>
            <a:srgbClr val="CF6800"/>
          </a:solidFill>
          <a:ln>
            <a:noFill/>
          </a:ln>
          <a:effectLst/>
        </p:spPr>
        <p:txBody>
          <a:bodyPr lIns="90000" tIns="46800" rIns="90000" bIns="46800"/>
          <a:lstStyle/>
          <a:p>
            <a:pPr>
              <a:defRPr/>
            </a:pPr>
            <a:endParaRPr lang="de-DE"/>
          </a:p>
        </p:txBody>
      </p:sp>
      <p:pic>
        <p:nvPicPr>
          <p:cNvPr id="13319" name="Grafik 13"/>
          <p:cNvPicPr>
            <a:picLocks noChangeAspect="1"/>
          </p:cNvPicPr>
          <p:nvPr/>
        </p:nvPicPr>
        <p:blipFill>
          <a:blip r:embed="rId16" cstate="print"/>
          <a:srcRect/>
          <a:stretch>
            <a:fillRect/>
          </a:stretch>
        </p:blipFill>
        <p:spPr bwMode="auto">
          <a:xfrm>
            <a:off x="7683500" y="115888"/>
            <a:ext cx="1296988" cy="236537"/>
          </a:xfrm>
          <a:prstGeom prst="rect">
            <a:avLst/>
          </a:prstGeom>
          <a:noFill/>
          <a:ln w="9525">
            <a:noFill/>
            <a:miter lim="800000"/>
            <a:headEnd/>
            <a:tailEnd/>
          </a:ln>
        </p:spPr>
      </p:pic>
      <p:sp>
        <p:nvSpPr>
          <p:cNvPr id="21" name="Text Box 3"/>
          <p:cNvSpPr txBox="1">
            <a:spLocks noChangeArrowheads="1"/>
          </p:cNvSpPr>
          <p:nvPr/>
        </p:nvSpPr>
        <p:spPr bwMode="auto">
          <a:xfrm>
            <a:off x="-7938" y="574675"/>
            <a:ext cx="9151938" cy="6165850"/>
          </a:xfrm>
          <a:prstGeom prst="rect">
            <a:avLst/>
          </a:prstGeom>
          <a:solidFill>
            <a:srgbClr val="00589C">
              <a:alpha val="80000"/>
            </a:srgbClr>
          </a:solidFill>
          <a:ln>
            <a:noFill/>
          </a:ln>
          <a:effectLst/>
          <a:extLst/>
        </p:spPr>
        <p:txBody>
          <a:bodyPr/>
          <a:lstStyle/>
          <a:p>
            <a:pPr>
              <a:spcBef>
                <a:spcPct val="50000"/>
              </a:spcBef>
              <a:defRPr/>
            </a:pPr>
            <a:endParaRPr lang="en-US">
              <a:solidFill>
                <a:srgbClr val="000000"/>
              </a:solidFill>
            </a:endParaRPr>
          </a:p>
        </p:txBody>
      </p:sp>
      <p:pic>
        <p:nvPicPr>
          <p:cNvPr id="13321" name="Grafik 3"/>
          <p:cNvPicPr>
            <a:picLocks noChangeAspect="1"/>
          </p:cNvPicPr>
          <p:nvPr/>
        </p:nvPicPr>
        <p:blipFill>
          <a:blip r:embed="rId17" cstate="print"/>
          <a:srcRect/>
          <a:stretch>
            <a:fillRect/>
          </a:stretch>
        </p:blipFill>
        <p:spPr bwMode="auto">
          <a:xfrm>
            <a:off x="7308850" y="5253038"/>
            <a:ext cx="1628775" cy="1128712"/>
          </a:xfrm>
          <a:prstGeom prst="rect">
            <a:avLst/>
          </a:prstGeom>
          <a:noFill/>
          <a:ln w="9525">
            <a:noFill/>
            <a:miter lim="800000"/>
            <a:headEnd/>
            <a:tailEnd/>
          </a:ln>
        </p:spPr>
      </p:pic>
      <p:sp>
        <p:nvSpPr>
          <p:cNvPr id="18" name="Rectangle 24"/>
          <p:cNvSpPr>
            <a:spLocks noChangeArrowheads="1"/>
          </p:cNvSpPr>
          <p:nvPr/>
        </p:nvSpPr>
        <p:spPr bwMode="auto">
          <a:xfrm>
            <a:off x="3040063" y="6615113"/>
            <a:ext cx="3048000" cy="125412"/>
          </a:xfrm>
          <a:prstGeom prst="rect">
            <a:avLst/>
          </a:prstGeom>
          <a:solidFill>
            <a:schemeClr val="bg1">
              <a:lumMod val="85000"/>
            </a:schemeClr>
          </a:solidFill>
          <a:ln>
            <a:noFill/>
          </a:ln>
          <a:effectLst/>
        </p:spPr>
        <p:txBody>
          <a:bodyPr wrap="none" anchor="ctr"/>
          <a:lstStyle/>
          <a:p>
            <a:pPr>
              <a:defRPr/>
            </a:pPr>
            <a:endParaRPr lang="de-DE"/>
          </a:p>
        </p:txBody>
      </p:sp>
      <p:sp>
        <p:nvSpPr>
          <p:cNvPr id="19" name="Rectangle 24"/>
          <p:cNvSpPr>
            <a:spLocks noChangeArrowheads="1"/>
          </p:cNvSpPr>
          <p:nvPr/>
        </p:nvSpPr>
        <p:spPr bwMode="auto">
          <a:xfrm>
            <a:off x="-7938" y="6740525"/>
            <a:ext cx="3048001" cy="125413"/>
          </a:xfrm>
          <a:prstGeom prst="rect">
            <a:avLst/>
          </a:prstGeom>
          <a:solidFill>
            <a:schemeClr val="bg1">
              <a:lumMod val="65000"/>
            </a:schemeClr>
          </a:solidFill>
          <a:ln>
            <a:noFill/>
          </a:ln>
          <a:effectLst/>
        </p:spPr>
        <p:txBody>
          <a:bodyPr wrap="none" anchor="ctr"/>
          <a:lstStyle/>
          <a:p>
            <a:pPr>
              <a:defRPr/>
            </a:pPr>
            <a:endParaRPr lang="de-DE"/>
          </a:p>
        </p:txBody>
      </p:sp>
      <p:sp>
        <p:nvSpPr>
          <p:cNvPr id="1048" name="Rectangle 24"/>
          <p:cNvSpPr>
            <a:spLocks noChangeArrowheads="1"/>
          </p:cNvSpPr>
          <p:nvPr/>
        </p:nvSpPr>
        <p:spPr bwMode="auto">
          <a:xfrm>
            <a:off x="-7938" y="6489700"/>
            <a:ext cx="3048001" cy="125413"/>
          </a:xfrm>
          <a:prstGeom prst="rect">
            <a:avLst/>
          </a:prstGeom>
          <a:solidFill>
            <a:srgbClr val="CF6800"/>
          </a:solidFill>
          <a:ln>
            <a:noFill/>
          </a:ln>
          <a:effectLst/>
          <a:extLst>
            <a:ext uri="{91240B29-F687-4F45-9708-019B960494DF}"/>
            <a:ext uri="{AF507438-7753-43E0-B8FC-AC1667EBCBE1}"/>
          </a:extLst>
        </p:spPr>
        <p:txBody>
          <a:bodyPr wrap="none" anchor="ctr"/>
          <a:lstStyle/>
          <a:p>
            <a:pPr>
              <a:defRPr/>
            </a:pPr>
            <a:endParaRPr lang="de-DE"/>
          </a:p>
        </p:txBody>
      </p:sp>
      <p:sp>
        <p:nvSpPr>
          <p:cNvPr id="24" name="Rectangle 24"/>
          <p:cNvSpPr>
            <a:spLocks noChangeArrowheads="1"/>
          </p:cNvSpPr>
          <p:nvPr/>
        </p:nvSpPr>
        <p:spPr bwMode="auto">
          <a:xfrm>
            <a:off x="-7938" y="6615113"/>
            <a:ext cx="3048001" cy="125412"/>
          </a:xfrm>
          <a:prstGeom prst="rect">
            <a:avLst/>
          </a:prstGeom>
          <a:solidFill>
            <a:schemeClr val="bg1">
              <a:lumMod val="95000"/>
            </a:schemeClr>
          </a:solidFill>
          <a:ln>
            <a:noFill/>
          </a:ln>
          <a:effectLst/>
        </p:spPr>
        <p:txBody>
          <a:bodyPr wrap="none" anchor="ctr"/>
          <a:lstStyle/>
          <a:p>
            <a:pPr>
              <a:defRPr/>
            </a:pPr>
            <a:endParaRPr lang="de-DE"/>
          </a:p>
        </p:txBody>
      </p:sp>
      <p:sp>
        <p:nvSpPr>
          <p:cNvPr id="25" name="Rectangle 24"/>
          <p:cNvSpPr>
            <a:spLocks noChangeArrowheads="1"/>
          </p:cNvSpPr>
          <p:nvPr/>
        </p:nvSpPr>
        <p:spPr bwMode="auto">
          <a:xfrm>
            <a:off x="3040063" y="6740525"/>
            <a:ext cx="6103937" cy="125413"/>
          </a:xfrm>
          <a:prstGeom prst="rect">
            <a:avLst/>
          </a:prstGeom>
          <a:solidFill>
            <a:schemeClr val="bg1">
              <a:lumMod val="95000"/>
            </a:schemeClr>
          </a:solidFill>
          <a:ln>
            <a:noFill/>
          </a:ln>
          <a:effectLst/>
        </p:spPr>
        <p:txBody>
          <a:bodyPr wrap="none" anchor="ctr"/>
          <a:lstStyle/>
          <a:p>
            <a:pPr>
              <a:defRPr/>
            </a:pPr>
            <a:endParaRPr lang="de-DE"/>
          </a:p>
        </p:txBody>
      </p:sp>
      <p:sp>
        <p:nvSpPr>
          <p:cNvPr id="5" name="Textfeld 4"/>
          <p:cNvSpPr txBox="1"/>
          <p:nvPr/>
        </p:nvSpPr>
        <p:spPr>
          <a:xfrm>
            <a:off x="7519988" y="6573838"/>
            <a:ext cx="1452562" cy="184150"/>
          </a:xfrm>
          <a:prstGeom prst="rect">
            <a:avLst/>
          </a:prstGeom>
          <a:noFill/>
        </p:spPr>
        <p:txBody>
          <a:bodyPr wrap="none">
            <a:spAutoFit/>
          </a:bodyPr>
          <a:lstStyle/>
          <a:p>
            <a:pPr>
              <a:defRPr/>
            </a:pPr>
            <a:r>
              <a:rPr lang="de-DE" sz="600" dirty="0">
                <a:solidFill>
                  <a:schemeClr val="bg1"/>
                </a:solidFill>
              </a:rPr>
              <a:t>Mitglied der Helmholtz-Gemeinschaft</a:t>
            </a:r>
          </a:p>
        </p:txBody>
      </p:sp>
      <p:sp>
        <p:nvSpPr>
          <p:cNvPr id="26" name="Text Box 3"/>
          <p:cNvSpPr txBox="1">
            <a:spLocks noChangeArrowheads="1"/>
          </p:cNvSpPr>
          <p:nvPr/>
        </p:nvSpPr>
        <p:spPr bwMode="auto">
          <a:xfrm>
            <a:off x="0" y="574678"/>
            <a:ext cx="2708176" cy="1846210"/>
          </a:xfrm>
          <a:prstGeom prst="rect">
            <a:avLst/>
          </a:prstGeom>
          <a:gradFill flip="none" rotWithShape="1">
            <a:gsLst>
              <a:gs pos="0">
                <a:srgbClr val="00519E">
                  <a:gamma/>
                  <a:shade val="92941"/>
                  <a:invGamma/>
                  <a:alpha val="50000"/>
                </a:srgbClr>
              </a:gs>
              <a:gs pos="64195">
                <a:srgbClr val="004E98">
                  <a:alpha val="10000"/>
                </a:srgbClr>
              </a:gs>
              <a:gs pos="23000">
                <a:srgbClr val="00519E">
                  <a:alpha val="45000"/>
                </a:srgbClr>
              </a:gs>
              <a:gs pos="100000">
                <a:srgbClr val="00519E">
                  <a:gamma/>
                  <a:shade val="92941"/>
                  <a:invGamma/>
                  <a:alpha val="0"/>
                </a:srgbClr>
              </a:gs>
            </a:gsLst>
            <a:lin ang="4800000" scaled="0"/>
            <a:tileRect/>
          </a:gradFill>
          <a:ln>
            <a:noFill/>
          </a:ln>
          <a:effectLst/>
          <a:extLst/>
        </p:spPr>
        <p:txBody>
          <a:bodyPr/>
          <a:lstStyle/>
          <a:p>
            <a:pPr>
              <a:spcBef>
                <a:spcPct val="50000"/>
              </a:spcBef>
              <a:defRPr/>
            </a:pPr>
            <a:endParaRPr lang="en-US">
              <a:solidFill>
                <a:srgbClr val="000000"/>
              </a:solidFill>
            </a:endParaRPr>
          </a:p>
        </p:txBody>
      </p:sp>
      <p:pic>
        <p:nvPicPr>
          <p:cNvPr id="13332" name="Bild 4" descr="DDC_Sticker_groß_Schatten_RGB.png"/>
          <p:cNvPicPr>
            <a:picLocks noChangeAspect="1"/>
          </p:cNvPicPr>
          <p:nvPr/>
        </p:nvPicPr>
        <p:blipFill>
          <a:blip r:embed="rId18" cstate="print"/>
          <a:srcRect/>
          <a:stretch>
            <a:fillRect/>
          </a:stretch>
        </p:blipFill>
        <p:spPr bwMode="auto">
          <a:xfrm>
            <a:off x="6275388" y="5683250"/>
            <a:ext cx="781050" cy="7794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82" name="Line 10"/>
          <p:cNvSpPr>
            <a:spLocks noChangeShapeType="1"/>
          </p:cNvSpPr>
          <p:nvPr/>
        </p:nvSpPr>
        <p:spPr bwMode="auto">
          <a:xfrm>
            <a:off x="0" y="466725"/>
            <a:ext cx="9142413" cy="1588"/>
          </a:xfrm>
          <a:prstGeom prst="line">
            <a:avLst/>
          </a:prstGeom>
          <a:noFill/>
          <a:ln w="19050" cap="rnd">
            <a:solidFill>
              <a:schemeClr val="bg1"/>
            </a:solidFill>
            <a:prstDash val="sysDot"/>
            <a:round/>
            <a:headEnd/>
            <a:tailEnd/>
          </a:ln>
          <a:effectLst/>
          <a:extLst>
            <a:ext uri="{909E8E84-426E-40DD-AFC4-6F175D3DCCD1}"/>
            <a:ext uri="{AF507438-7753-43E0-B8FC-AC1667EBCBE1}"/>
          </a:extLst>
        </p:spPr>
        <p:txBody>
          <a:bodyPr/>
          <a:lstStyle/>
          <a:p>
            <a:pPr>
              <a:defRPr/>
            </a:pPr>
            <a:endParaRPr lang="de-DE"/>
          </a:p>
        </p:txBody>
      </p:sp>
      <p:pic>
        <p:nvPicPr>
          <p:cNvPr id="25603" name="Picture 18" descr="FZD-Bildmarke_Preussel_wtransparent"/>
          <p:cNvPicPr>
            <a:picLocks noChangeAspect="1" noChangeArrowheads="1"/>
          </p:cNvPicPr>
          <p:nvPr/>
        </p:nvPicPr>
        <p:blipFill>
          <a:blip r:embed="rId13" cstate="print"/>
          <a:srcRect/>
          <a:stretch>
            <a:fillRect/>
          </a:stretch>
        </p:blipFill>
        <p:spPr bwMode="auto">
          <a:xfrm>
            <a:off x="8532813" y="44450"/>
            <a:ext cx="325437" cy="360363"/>
          </a:xfrm>
          <a:prstGeom prst="rect">
            <a:avLst/>
          </a:prstGeom>
          <a:noFill/>
          <a:ln w="9525">
            <a:noFill/>
            <a:miter lim="800000"/>
            <a:headEnd/>
            <a:tailEnd/>
          </a:ln>
        </p:spPr>
      </p:pic>
      <p:sp>
        <p:nvSpPr>
          <p:cNvPr id="3101" name="Text Box 29"/>
          <p:cNvSpPr txBox="1">
            <a:spLocks noChangeArrowheads="1"/>
          </p:cNvSpPr>
          <p:nvPr/>
        </p:nvSpPr>
        <p:spPr bwMode="auto">
          <a:xfrm>
            <a:off x="287338" y="6619875"/>
            <a:ext cx="2438400" cy="122238"/>
          </a:xfrm>
          <a:prstGeom prst="rect">
            <a:avLst/>
          </a:prstGeom>
          <a:noFill/>
          <a:ln>
            <a:noFill/>
          </a:ln>
          <a:effectLst/>
          <a:extLst>
            <a:ext uri="{909E8E84-426E-40DD-AFC4-6F175D3DCCD1}"/>
            <a:ext uri="{91240B29-F687-4F45-9708-019B960494DF}"/>
            <a:ext uri="{AF507438-7753-43E0-B8FC-AC1667EBCBE1}"/>
          </a:extLst>
        </p:spPr>
        <p:txBody>
          <a:bodyPr lIns="0" tIns="0" rIns="0" bIns="0">
            <a:spAutoFit/>
          </a:bodyPr>
          <a:lstStyle/>
          <a:p>
            <a:pPr eaLnBrk="0" hangingPunct="0">
              <a:spcBef>
                <a:spcPct val="50000"/>
              </a:spcBef>
              <a:defRPr/>
            </a:pPr>
            <a:r>
              <a:rPr lang="de-DE" sz="800">
                <a:solidFill>
                  <a:schemeClr val="bg1"/>
                </a:solidFill>
              </a:rPr>
              <a:t>Seite </a:t>
            </a:r>
            <a:fld id="{64D06AA1-4DE2-4782-BFFD-0759E356BCD9}" type="slidenum">
              <a:rPr lang="de-DE" sz="800">
                <a:solidFill>
                  <a:schemeClr val="bg1"/>
                </a:solidFill>
              </a:rPr>
              <a:pPr eaLnBrk="0" hangingPunct="0">
                <a:spcBef>
                  <a:spcPct val="50000"/>
                </a:spcBef>
                <a:defRPr/>
              </a:pPr>
              <a:t>‹#›</a:t>
            </a:fld>
            <a:endParaRPr lang="de-DE" sz="800">
              <a:solidFill>
                <a:schemeClr val="bg1"/>
              </a:solidFill>
            </a:endParaRPr>
          </a:p>
        </p:txBody>
      </p:sp>
      <p:pic>
        <p:nvPicPr>
          <p:cNvPr id="25605" name="Picture 29"/>
          <p:cNvPicPr>
            <a:picLocks noChangeAspect="1" noChangeArrowheads="1"/>
          </p:cNvPicPr>
          <p:nvPr/>
        </p:nvPicPr>
        <p:blipFill>
          <a:blip r:embed="rId14" cstate="print"/>
          <a:srcRect b="26974"/>
          <a:stretch>
            <a:fillRect/>
          </a:stretch>
        </p:blipFill>
        <p:spPr bwMode="auto">
          <a:xfrm>
            <a:off x="4183063" y="0"/>
            <a:ext cx="4959350" cy="574675"/>
          </a:xfrm>
          <a:prstGeom prst="rect">
            <a:avLst/>
          </a:prstGeom>
          <a:noFill/>
          <a:ln w="9525">
            <a:noFill/>
            <a:miter lim="800000"/>
            <a:headEnd/>
            <a:tailEnd/>
          </a:ln>
        </p:spPr>
      </p:pic>
      <p:pic>
        <p:nvPicPr>
          <p:cNvPr id="25606" name="Picture 30"/>
          <p:cNvPicPr>
            <a:picLocks noChangeAspect="1" noChangeArrowheads="1"/>
          </p:cNvPicPr>
          <p:nvPr/>
        </p:nvPicPr>
        <p:blipFill>
          <a:blip r:embed="rId15" cstate="print"/>
          <a:srcRect b="26974"/>
          <a:stretch>
            <a:fillRect/>
          </a:stretch>
        </p:blipFill>
        <p:spPr bwMode="auto">
          <a:xfrm>
            <a:off x="-7938" y="0"/>
            <a:ext cx="4191001" cy="574675"/>
          </a:xfrm>
          <a:prstGeom prst="rect">
            <a:avLst/>
          </a:prstGeom>
          <a:noFill/>
          <a:ln w="9525">
            <a:noFill/>
            <a:miter lim="800000"/>
            <a:headEnd/>
            <a:tailEnd/>
          </a:ln>
        </p:spPr>
      </p:pic>
      <p:sp>
        <p:nvSpPr>
          <p:cNvPr id="11" name="Rechteck 10"/>
          <p:cNvSpPr/>
          <p:nvPr/>
        </p:nvSpPr>
        <p:spPr bwMode="auto">
          <a:xfrm>
            <a:off x="-7938" y="0"/>
            <a:ext cx="9150351" cy="574675"/>
          </a:xfrm>
          <a:prstGeom prst="rect">
            <a:avLst/>
          </a:prstGeom>
          <a:solidFill>
            <a:srgbClr val="00589C">
              <a:alpha val="60000"/>
            </a:srgbClr>
          </a:solidFill>
          <a:ln>
            <a:noFill/>
          </a:ln>
          <a:effectLst/>
        </p:spPr>
        <p:txBody>
          <a:bodyPr lIns="90000" tIns="46800" rIns="90000" bIns="46800"/>
          <a:lstStyle/>
          <a:p>
            <a:pPr>
              <a:defRPr/>
            </a:pPr>
            <a:endParaRPr lang="de-DE" dirty="0"/>
          </a:p>
        </p:txBody>
      </p:sp>
      <p:sp>
        <p:nvSpPr>
          <p:cNvPr id="12" name="Rechteck 11"/>
          <p:cNvSpPr/>
          <p:nvPr/>
        </p:nvSpPr>
        <p:spPr bwMode="auto">
          <a:xfrm>
            <a:off x="-7938" y="0"/>
            <a:ext cx="287338" cy="287338"/>
          </a:xfrm>
          <a:prstGeom prst="rect">
            <a:avLst/>
          </a:prstGeom>
          <a:solidFill>
            <a:srgbClr val="CF6800"/>
          </a:solidFill>
          <a:ln>
            <a:noFill/>
          </a:ln>
          <a:effectLst/>
        </p:spPr>
        <p:txBody>
          <a:bodyPr lIns="90000" tIns="46800" rIns="90000" bIns="46800"/>
          <a:lstStyle/>
          <a:p>
            <a:pPr>
              <a:defRPr/>
            </a:pPr>
            <a:endParaRPr lang="de-DE"/>
          </a:p>
        </p:txBody>
      </p:sp>
      <p:pic>
        <p:nvPicPr>
          <p:cNvPr id="25609" name="Grafik 12"/>
          <p:cNvPicPr>
            <a:picLocks noChangeAspect="1"/>
          </p:cNvPicPr>
          <p:nvPr/>
        </p:nvPicPr>
        <p:blipFill>
          <a:blip r:embed="rId16" cstate="print"/>
          <a:srcRect/>
          <a:stretch>
            <a:fillRect/>
          </a:stretch>
        </p:blipFill>
        <p:spPr bwMode="auto">
          <a:xfrm>
            <a:off x="7683500" y="115888"/>
            <a:ext cx="1296988" cy="236537"/>
          </a:xfrm>
          <a:prstGeom prst="rect">
            <a:avLst/>
          </a:prstGeom>
          <a:noFill/>
          <a:ln w="9525">
            <a:noFill/>
            <a:miter lim="800000"/>
            <a:headEnd/>
            <a:tailEnd/>
          </a:ln>
        </p:spPr>
      </p:pic>
      <p:sp>
        <p:nvSpPr>
          <p:cNvPr id="14" name="Rectangle 24"/>
          <p:cNvSpPr>
            <a:spLocks noChangeArrowheads="1"/>
          </p:cNvSpPr>
          <p:nvPr/>
        </p:nvSpPr>
        <p:spPr bwMode="auto">
          <a:xfrm>
            <a:off x="-7938" y="6619875"/>
            <a:ext cx="3048001" cy="125413"/>
          </a:xfrm>
          <a:prstGeom prst="rect">
            <a:avLst/>
          </a:prstGeom>
          <a:solidFill>
            <a:schemeClr val="bg1">
              <a:lumMod val="65000"/>
            </a:schemeClr>
          </a:solidFill>
          <a:ln>
            <a:noFill/>
          </a:ln>
          <a:effectLst/>
        </p:spPr>
        <p:txBody>
          <a:bodyPr wrap="none" anchor="ctr"/>
          <a:lstStyle/>
          <a:p>
            <a:pPr>
              <a:defRPr/>
            </a:pPr>
            <a:endParaRPr lang="de-DE"/>
          </a:p>
        </p:txBody>
      </p:sp>
      <p:sp>
        <p:nvSpPr>
          <p:cNvPr id="15" name="Rectangle 24"/>
          <p:cNvSpPr>
            <a:spLocks noChangeArrowheads="1"/>
          </p:cNvSpPr>
          <p:nvPr/>
        </p:nvSpPr>
        <p:spPr bwMode="auto">
          <a:xfrm>
            <a:off x="3038475" y="6619875"/>
            <a:ext cx="6103938" cy="125413"/>
          </a:xfrm>
          <a:prstGeom prst="rect">
            <a:avLst/>
          </a:prstGeom>
          <a:solidFill>
            <a:srgbClr val="00589C"/>
          </a:solidFill>
          <a:ln>
            <a:noFill/>
          </a:ln>
          <a:effectLst/>
        </p:spPr>
        <p:txBody>
          <a:bodyPr wrap="none" anchor="ctr"/>
          <a:lstStyle/>
          <a:p>
            <a:pPr>
              <a:defRPr/>
            </a:pPr>
            <a:endParaRPr lang="de-DE"/>
          </a:p>
        </p:txBody>
      </p:sp>
      <p:sp>
        <p:nvSpPr>
          <p:cNvPr id="16" name="Rectangle 24"/>
          <p:cNvSpPr>
            <a:spLocks noChangeArrowheads="1"/>
          </p:cNvSpPr>
          <p:nvPr/>
        </p:nvSpPr>
        <p:spPr bwMode="auto">
          <a:xfrm>
            <a:off x="-7938" y="6742113"/>
            <a:ext cx="3048001" cy="125412"/>
          </a:xfrm>
          <a:prstGeom prst="rect">
            <a:avLst/>
          </a:prstGeom>
          <a:solidFill>
            <a:srgbClr val="00589C"/>
          </a:solidFill>
          <a:ln>
            <a:noFill/>
          </a:ln>
          <a:effectLst/>
        </p:spPr>
        <p:txBody>
          <a:bodyPr wrap="none" anchor="ctr"/>
          <a:lstStyle/>
          <a:p>
            <a:pPr>
              <a:defRPr/>
            </a:pPr>
            <a:endParaRPr lang="de-DE"/>
          </a:p>
        </p:txBody>
      </p:sp>
      <p:sp>
        <p:nvSpPr>
          <p:cNvPr id="17" name="Textfeld 16"/>
          <p:cNvSpPr txBox="1"/>
          <p:nvPr/>
        </p:nvSpPr>
        <p:spPr>
          <a:xfrm>
            <a:off x="7637463" y="6591300"/>
            <a:ext cx="1452562" cy="184150"/>
          </a:xfrm>
          <a:prstGeom prst="rect">
            <a:avLst/>
          </a:prstGeom>
          <a:noFill/>
        </p:spPr>
        <p:txBody>
          <a:bodyPr wrap="none">
            <a:spAutoFit/>
          </a:bodyPr>
          <a:lstStyle/>
          <a:p>
            <a:pPr>
              <a:defRPr/>
            </a:pPr>
            <a:r>
              <a:rPr lang="de-DE" sz="600" dirty="0">
                <a:solidFill>
                  <a:schemeClr val="bg1"/>
                </a:solidFill>
              </a:rPr>
              <a:t>Mitglied der Helmholtz-Gemeinschaft</a:t>
            </a:r>
          </a:p>
        </p:txBody>
      </p:sp>
      <p:sp>
        <p:nvSpPr>
          <p:cNvPr id="19" name="Rectangle 24"/>
          <p:cNvSpPr>
            <a:spLocks noChangeArrowheads="1"/>
          </p:cNvSpPr>
          <p:nvPr/>
        </p:nvSpPr>
        <p:spPr bwMode="auto">
          <a:xfrm>
            <a:off x="3038475" y="6742113"/>
            <a:ext cx="6103938" cy="125412"/>
          </a:xfrm>
          <a:prstGeom prst="rect">
            <a:avLst/>
          </a:prstGeom>
          <a:solidFill>
            <a:schemeClr val="bg1">
              <a:lumMod val="95000"/>
            </a:schemeClr>
          </a:solidFill>
          <a:ln>
            <a:noFill/>
          </a:ln>
          <a:effectLst/>
        </p:spPr>
        <p:txBody>
          <a:bodyPr wrap="none" anchor="ctr"/>
          <a:lstStyle/>
          <a:p>
            <a:pPr>
              <a:defRPr/>
            </a:pPr>
            <a:endParaRPr lang="de-DE"/>
          </a:p>
        </p:txBody>
      </p:sp>
      <p:sp>
        <p:nvSpPr>
          <p:cNvPr id="18" name="Text Box 8"/>
          <p:cNvSpPr txBox="1">
            <a:spLocks noChangeArrowheads="1"/>
          </p:cNvSpPr>
          <p:nvPr/>
        </p:nvSpPr>
        <p:spPr bwMode="auto">
          <a:xfrm>
            <a:off x="6616728" y="6712490"/>
            <a:ext cx="2982912" cy="184150"/>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spcBef>
                <a:spcPct val="50000"/>
              </a:spcBef>
              <a:defRPr/>
            </a:pPr>
            <a:r>
              <a:rPr lang="en-US" sz="600" dirty="0" err="1" smtClean="0">
                <a:solidFill>
                  <a:srgbClr val="00589C"/>
                </a:solidFill>
                <a:sym typeface="Wingdings 2" pitchFamily="18" charset="2"/>
              </a:rPr>
              <a:t>Arie</a:t>
            </a:r>
            <a:r>
              <a:rPr lang="en-US" sz="600" dirty="0" smtClean="0">
                <a:solidFill>
                  <a:srgbClr val="00589C"/>
                </a:solidFill>
                <a:sym typeface="Wingdings 2" pitchFamily="18" charset="2"/>
              </a:rPr>
              <a:t> </a:t>
            </a:r>
            <a:r>
              <a:rPr lang="en-US" sz="600" dirty="0" err="1" smtClean="0">
                <a:solidFill>
                  <a:srgbClr val="00589C"/>
                </a:solidFill>
                <a:sym typeface="Wingdings 2" pitchFamily="18" charset="2"/>
              </a:rPr>
              <a:t>Irman</a:t>
            </a:r>
            <a:r>
              <a:rPr lang="de-DE" sz="600" dirty="0" smtClean="0">
                <a:solidFill>
                  <a:srgbClr val="00589C"/>
                </a:solidFill>
                <a:sym typeface="Wingdings 2" pitchFamily="18" charset="2"/>
              </a:rPr>
              <a:t>  </a:t>
            </a:r>
            <a:r>
              <a:rPr lang="de-DE" sz="600" dirty="0" smtClean="0">
                <a:solidFill>
                  <a:srgbClr val="00589C"/>
                </a:solidFill>
                <a:sym typeface="Wingdings 2" pitchFamily="18" charset="2"/>
                <a:hlinkClick r:id="rId17"/>
              </a:rPr>
              <a:t>A.Irman@hzdr.de</a:t>
            </a:r>
            <a:r>
              <a:rPr lang="en-US" sz="600" dirty="0" smtClean="0">
                <a:solidFill>
                  <a:srgbClr val="00589C"/>
                </a:solidFill>
                <a:sym typeface="Wingdings 2" pitchFamily="18" charset="2"/>
              </a:rPr>
              <a:t>  </a:t>
            </a:r>
            <a:r>
              <a:rPr lang="de-DE" sz="600" dirty="0">
                <a:solidFill>
                  <a:srgbClr val="00589C"/>
                </a:solidFill>
                <a:sym typeface="Wingdings 2" pitchFamily="18" charset="2"/>
              </a:rPr>
              <a:t> </a:t>
            </a:r>
            <a:r>
              <a:rPr lang="en-US" sz="600" dirty="0">
                <a:solidFill>
                  <a:srgbClr val="00589C"/>
                </a:solidFill>
                <a:sym typeface="Wingdings 2" pitchFamily="18" charset="2"/>
              </a:rPr>
              <a:t> www.hzdr.de  </a:t>
            </a:r>
            <a:r>
              <a:rPr lang="de-DE" sz="600" dirty="0">
                <a:solidFill>
                  <a:srgbClr val="00589C"/>
                </a:solidFill>
                <a:sym typeface="Wingdings 2" pitchFamily="18" charset="2"/>
              </a:rPr>
              <a:t>  HZDR</a:t>
            </a:r>
          </a:p>
        </p:txBody>
      </p:sp>
      <p:sp>
        <p:nvSpPr>
          <p:cNvPr id="20" name="Text Box 8"/>
          <p:cNvSpPr txBox="1">
            <a:spLocks noChangeArrowheads="1"/>
          </p:cNvSpPr>
          <p:nvPr userDrawn="1"/>
        </p:nvSpPr>
        <p:spPr bwMode="auto">
          <a:xfrm>
            <a:off x="4912" y="6709860"/>
            <a:ext cx="2982912" cy="184150"/>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spcBef>
                <a:spcPct val="50000"/>
              </a:spcBef>
              <a:defRPr/>
            </a:pPr>
            <a:r>
              <a:rPr lang="en-US" sz="600" dirty="0" smtClean="0">
                <a:solidFill>
                  <a:schemeClr val="bg1"/>
                </a:solidFill>
                <a:sym typeface="Wingdings 2" pitchFamily="18" charset="2"/>
              </a:rPr>
              <a:t>LA3NET</a:t>
            </a:r>
            <a:r>
              <a:rPr lang="en-US" sz="600" baseline="0" dirty="0" smtClean="0">
                <a:solidFill>
                  <a:schemeClr val="bg1"/>
                </a:solidFill>
                <a:sym typeface="Wingdings 2" pitchFamily="18" charset="2"/>
              </a:rPr>
              <a:t> </a:t>
            </a:r>
            <a:r>
              <a:rPr lang="en-US" sz="600" dirty="0" smtClean="0">
                <a:solidFill>
                  <a:schemeClr val="bg1"/>
                </a:solidFill>
                <a:sym typeface="Wingdings 2" pitchFamily="18" charset="2"/>
              </a:rPr>
              <a:t>Advanced</a:t>
            </a:r>
            <a:r>
              <a:rPr lang="en-US" sz="600" baseline="0" dirty="0" smtClean="0">
                <a:solidFill>
                  <a:schemeClr val="bg1"/>
                </a:solidFill>
                <a:sym typeface="Wingdings 2" pitchFamily="18" charset="2"/>
              </a:rPr>
              <a:t> School on Laser Applications at Accelerators, 28.9-3.5.2014 </a:t>
            </a:r>
            <a:endParaRPr lang="de-DE" sz="600" dirty="0">
              <a:solidFill>
                <a:schemeClr val="bg1"/>
              </a:solidFill>
              <a:sym typeface="Wingdings 2" pitchFamily="18" charset="2"/>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0" fontAlgn="base" hangingPunct="0">
        <a:spcBef>
          <a:spcPct val="0"/>
        </a:spcBef>
        <a:spcAft>
          <a:spcPct val="0"/>
        </a:spcAft>
        <a:defRPr sz="3000">
          <a:solidFill>
            <a:srgbClr val="003E89"/>
          </a:solidFill>
          <a:latin typeface="+mj-lt"/>
          <a:ea typeface="+mj-ea"/>
          <a:cs typeface="+mj-cs"/>
        </a:defRPr>
      </a:lvl1pPr>
      <a:lvl2pPr algn="l" rtl="0" eaLnBrk="0" fontAlgn="base" hangingPunct="0">
        <a:spcBef>
          <a:spcPct val="0"/>
        </a:spcBef>
        <a:spcAft>
          <a:spcPct val="0"/>
        </a:spcAft>
        <a:defRPr sz="3000">
          <a:solidFill>
            <a:srgbClr val="003E89"/>
          </a:solidFill>
          <a:latin typeface="Arial" charset="0"/>
        </a:defRPr>
      </a:lvl2pPr>
      <a:lvl3pPr algn="l" rtl="0" eaLnBrk="0" fontAlgn="base" hangingPunct="0">
        <a:spcBef>
          <a:spcPct val="0"/>
        </a:spcBef>
        <a:spcAft>
          <a:spcPct val="0"/>
        </a:spcAft>
        <a:defRPr sz="3000">
          <a:solidFill>
            <a:srgbClr val="003E89"/>
          </a:solidFill>
          <a:latin typeface="Arial" charset="0"/>
        </a:defRPr>
      </a:lvl3pPr>
      <a:lvl4pPr algn="l" rtl="0" eaLnBrk="0" fontAlgn="base" hangingPunct="0">
        <a:spcBef>
          <a:spcPct val="0"/>
        </a:spcBef>
        <a:spcAft>
          <a:spcPct val="0"/>
        </a:spcAft>
        <a:defRPr sz="3000">
          <a:solidFill>
            <a:srgbClr val="003E89"/>
          </a:solidFill>
          <a:latin typeface="Arial" charset="0"/>
        </a:defRPr>
      </a:lvl4pPr>
      <a:lvl5pPr algn="l" rtl="0" eaLnBrk="0" fontAlgn="base" hangingPunct="0">
        <a:spcBef>
          <a:spcPct val="0"/>
        </a:spcBef>
        <a:spcAft>
          <a:spcPct val="0"/>
        </a:spcAft>
        <a:defRPr sz="3000">
          <a:solidFill>
            <a:srgbClr val="003E89"/>
          </a:solidFill>
          <a:latin typeface="Arial" charset="0"/>
        </a:defRPr>
      </a:lvl5pPr>
      <a:lvl6pPr marL="457200" algn="l" rtl="0" fontAlgn="base">
        <a:spcBef>
          <a:spcPct val="0"/>
        </a:spcBef>
        <a:spcAft>
          <a:spcPct val="0"/>
        </a:spcAft>
        <a:defRPr sz="3000">
          <a:solidFill>
            <a:srgbClr val="003E89"/>
          </a:solidFill>
          <a:latin typeface="Arial" charset="0"/>
        </a:defRPr>
      </a:lvl6pPr>
      <a:lvl7pPr marL="914400" algn="l" rtl="0" fontAlgn="base">
        <a:spcBef>
          <a:spcPct val="0"/>
        </a:spcBef>
        <a:spcAft>
          <a:spcPct val="0"/>
        </a:spcAft>
        <a:defRPr sz="3000">
          <a:solidFill>
            <a:srgbClr val="003E89"/>
          </a:solidFill>
          <a:latin typeface="Arial" charset="0"/>
        </a:defRPr>
      </a:lvl7pPr>
      <a:lvl8pPr marL="1371600" algn="l" rtl="0" fontAlgn="base">
        <a:spcBef>
          <a:spcPct val="0"/>
        </a:spcBef>
        <a:spcAft>
          <a:spcPct val="0"/>
        </a:spcAft>
        <a:defRPr sz="3000">
          <a:solidFill>
            <a:srgbClr val="003E89"/>
          </a:solidFill>
          <a:latin typeface="Arial" charset="0"/>
        </a:defRPr>
      </a:lvl8pPr>
      <a:lvl9pPr marL="1828800" algn="l" rtl="0" fontAlgn="base">
        <a:spcBef>
          <a:spcPct val="0"/>
        </a:spcBef>
        <a:spcAft>
          <a:spcPct val="0"/>
        </a:spcAft>
        <a:defRPr sz="3000">
          <a:solidFill>
            <a:srgbClr val="003E89"/>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9.xml"/><Relationship Id="rId1" Type="http://schemas.openxmlformats.org/officeDocument/2006/relationships/vmlDrawing" Target="../drawings/vmlDrawing6.vml"/><Relationship Id="rId6" Type="http://schemas.openxmlformats.org/officeDocument/2006/relationships/image" Target="../media/image62.png"/><Relationship Id="rId5" Type="http://schemas.openxmlformats.org/officeDocument/2006/relationships/oleObject" Target="../embeddings/oleObject30.bin"/><Relationship Id="rId4" Type="http://schemas.openxmlformats.org/officeDocument/2006/relationships/image" Target="../media/image61.png"/></Relationships>
</file>

<file path=ppt/slides/_rels/slide11.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4.png"/><Relationship Id="rId7" Type="http://schemas.openxmlformats.org/officeDocument/2006/relationships/image" Target="../media/image67.png"/><Relationship Id="rId2" Type="http://schemas.openxmlformats.org/officeDocument/2006/relationships/slideLayout" Target="../slideLayouts/slideLayout24.xml"/><Relationship Id="rId1" Type="http://schemas.openxmlformats.org/officeDocument/2006/relationships/vmlDrawing" Target="../drawings/vmlDrawing7.vml"/><Relationship Id="rId6" Type="http://schemas.openxmlformats.org/officeDocument/2006/relationships/oleObject" Target="../embeddings/oleObject31.bin"/><Relationship Id="rId5" Type="http://schemas.openxmlformats.org/officeDocument/2006/relationships/image" Target="../media/image66.png"/><Relationship Id="rId4" Type="http://schemas.openxmlformats.org/officeDocument/2006/relationships/image" Target="../media/image65.png"/><Relationship Id="rId9" Type="http://schemas.openxmlformats.org/officeDocument/2006/relationships/image" Target="../media/image69.png"/></Relationships>
</file>

<file path=ppt/slides/_rels/slide1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slideLayout" Target="../slideLayouts/slideLayout29.xml"/><Relationship Id="rId1" Type="http://schemas.openxmlformats.org/officeDocument/2006/relationships/vmlDrawing" Target="../drawings/vmlDrawing8.vml"/><Relationship Id="rId5" Type="http://schemas.openxmlformats.org/officeDocument/2006/relationships/oleObject" Target="../embeddings/oleObject32.bin"/><Relationship Id="rId4" Type="http://schemas.openxmlformats.org/officeDocument/2006/relationships/image" Target="../media/image72.png"/></Relationships>
</file>

<file path=ppt/slides/_rels/slide1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image" Target="../media/image78.png"/><Relationship Id="rId7" Type="http://schemas.openxmlformats.org/officeDocument/2006/relationships/image" Target="../media/image80.png"/><Relationship Id="rId2" Type="http://schemas.openxmlformats.org/officeDocument/2006/relationships/slideLayout" Target="../slideLayouts/slideLayout29.xml"/><Relationship Id="rId1" Type="http://schemas.openxmlformats.org/officeDocument/2006/relationships/vmlDrawing" Target="../drawings/vmlDrawing9.vml"/><Relationship Id="rId6" Type="http://schemas.openxmlformats.org/officeDocument/2006/relationships/oleObject" Target="../embeddings/oleObject33.bin"/><Relationship Id="rId5" Type="http://schemas.openxmlformats.org/officeDocument/2006/relationships/image" Target="../media/image67.png"/><Relationship Id="rId4" Type="http://schemas.openxmlformats.org/officeDocument/2006/relationships/image" Target="../media/image79.jpeg"/><Relationship Id="rId9" Type="http://schemas.openxmlformats.org/officeDocument/2006/relationships/oleObject" Target="../embeddings/oleObject35.bin"/></Relationships>
</file>

<file path=ppt/slides/_rels/slide1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slideLayout" Target="../slideLayouts/slideLayout29.xml"/><Relationship Id="rId1" Type="http://schemas.openxmlformats.org/officeDocument/2006/relationships/vmlDrawing" Target="../drawings/vmlDrawing10.vml"/><Relationship Id="rId6" Type="http://schemas.openxmlformats.org/officeDocument/2006/relationships/oleObject" Target="../embeddings/oleObject37.bin"/><Relationship Id="rId5" Type="http://schemas.openxmlformats.org/officeDocument/2006/relationships/oleObject" Target="../embeddings/oleObject36.bin"/><Relationship Id="rId4" Type="http://schemas.openxmlformats.org/officeDocument/2006/relationships/image" Target="../media/image72.png"/></Relationships>
</file>

<file path=ppt/slides/_rels/slide1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image" Target="../media/image84.png"/><Relationship Id="rId7" Type="http://schemas.openxmlformats.org/officeDocument/2006/relationships/oleObject" Target="../embeddings/oleObject41.bin"/><Relationship Id="rId2" Type="http://schemas.openxmlformats.org/officeDocument/2006/relationships/slideLayout" Target="../slideLayouts/slideLayout29.xml"/><Relationship Id="rId1" Type="http://schemas.openxmlformats.org/officeDocument/2006/relationships/vmlDrawing" Target="../drawings/vmlDrawing11.vml"/><Relationship Id="rId6" Type="http://schemas.openxmlformats.org/officeDocument/2006/relationships/oleObject" Target="../embeddings/oleObject40.bin"/><Relationship Id="rId5" Type="http://schemas.openxmlformats.org/officeDocument/2006/relationships/oleObject" Target="../embeddings/oleObject39.bin"/><Relationship Id="rId4" Type="http://schemas.openxmlformats.org/officeDocument/2006/relationships/oleObject" Target="../embeddings/oleObject38.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notesSlide" Target="../notesSlides/notesSlide2.xml"/><Relationship Id="rId7" Type="http://schemas.openxmlformats.org/officeDocument/2006/relationships/oleObject" Target="../embeddings/oleObject45.bin"/><Relationship Id="rId2" Type="http://schemas.openxmlformats.org/officeDocument/2006/relationships/slideLayout" Target="../slideLayouts/slideLayout29.xml"/><Relationship Id="rId1" Type="http://schemas.openxmlformats.org/officeDocument/2006/relationships/vmlDrawing" Target="../drawings/vmlDrawing12.vml"/><Relationship Id="rId6" Type="http://schemas.openxmlformats.org/officeDocument/2006/relationships/oleObject" Target="../embeddings/oleObject44.bin"/><Relationship Id="rId5" Type="http://schemas.openxmlformats.org/officeDocument/2006/relationships/oleObject" Target="../embeddings/oleObject43.bin"/><Relationship Id="rId10" Type="http://schemas.openxmlformats.org/officeDocument/2006/relationships/image" Target="../media/image84.png"/><Relationship Id="rId4" Type="http://schemas.openxmlformats.org/officeDocument/2006/relationships/image" Target="../media/image95.png"/><Relationship Id="rId9" Type="http://schemas.openxmlformats.org/officeDocument/2006/relationships/oleObject" Target="../embeddings/oleObject47.bin"/></Relationships>
</file>

<file path=ppt/slides/_rels/slide19.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notesSlide" Target="../notesSlides/notesSlide3.xml"/><Relationship Id="rId7" Type="http://schemas.openxmlformats.org/officeDocument/2006/relationships/image" Target="../media/image99.png"/><Relationship Id="rId2" Type="http://schemas.openxmlformats.org/officeDocument/2006/relationships/slideLayout" Target="../slideLayouts/slideLayout29.xml"/><Relationship Id="rId1" Type="http://schemas.openxmlformats.org/officeDocument/2006/relationships/vmlDrawing" Target="../drawings/vmlDrawing13.vml"/><Relationship Id="rId6" Type="http://schemas.openxmlformats.org/officeDocument/2006/relationships/image" Target="../media/image98.png"/><Relationship Id="rId5" Type="http://schemas.openxmlformats.org/officeDocument/2006/relationships/oleObject" Target="../embeddings/oleObject49.bin"/><Relationship Id="rId4" Type="http://schemas.openxmlformats.org/officeDocument/2006/relationships/oleObject" Target="../embeddings/oleObject48.bin"/><Relationship Id="rId9" Type="http://schemas.openxmlformats.org/officeDocument/2006/relationships/image" Target="../media/image10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8" Type="http://schemas.openxmlformats.org/officeDocument/2006/relationships/image" Target="../media/image111.png"/><Relationship Id="rId13" Type="http://schemas.openxmlformats.org/officeDocument/2006/relationships/oleObject" Target="../embeddings/oleObject57.bin"/><Relationship Id="rId3" Type="http://schemas.openxmlformats.org/officeDocument/2006/relationships/notesSlide" Target="../notesSlides/notesSlide4.xml"/><Relationship Id="rId7" Type="http://schemas.openxmlformats.org/officeDocument/2006/relationships/oleObject" Target="../embeddings/oleObject52.bin"/><Relationship Id="rId12" Type="http://schemas.openxmlformats.org/officeDocument/2006/relationships/oleObject" Target="../embeddings/oleObject56.bin"/><Relationship Id="rId2" Type="http://schemas.openxmlformats.org/officeDocument/2006/relationships/slideLayout" Target="../slideLayouts/slideLayout29.xml"/><Relationship Id="rId1" Type="http://schemas.openxmlformats.org/officeDocument/2006/relationships/vmlDrawing" Target="../drawings/vmlDrawing14.vml"/><Relationship Id="rId6" Type="http://schemas.openxmlformats.org/officeDocument/2006/relationships/oleObject" Target="../embeddings/oleObject51.bin"/><Relationship Id="rId11" Type="http://schemas.openxmlformats.org/officeDocument/2006/relationships/oleObject" Target="../embeddings/oleObject55.bin"/><Relationship Id="rId5" Type="http://schemas.openxmlformats.org/officeDocument/2006/relationships/oleObject" Target="../embeddings/oleObject50.bin"/><Relationship Id="rId10" Type="http://schemas.openxmlformats.org/officeDocument/2006/relationships/oleObject" Target="../embeddings/oleObject54.bin"/><Relationship Id="rId4" Type="http://schemas.openxmlformats.org/officeDocument/2006/relationships/image" Target="../media/image110.png"/><Relationship Id="rId9" Type="http://schemas.openxmlformats.org/officeDocument/2006/relationships/oleObject" Target="../embeddings/oleObject53.bin"/></Relationships>
</file>

<file path=ppt/slides/_rels/slide21.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5.xml"/><Relationship Id="rId1" Type="http://schemas.openxmlformats.org/officeDocument/2006/relationships/slideLayout" Target="../slideLayouts/slideLayout29.xml"/><Relationship Id="rId4" Type="http://schemas.openxmlformats.org/officeDocument/2006/relationships/image" Target="../media/image83.png"/></Relationships>
</file>

<file path=ppt/slides/_rels/slide22.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8.xml"/><Relationship Id="rId1" Type="http://schemas.openxmlformats.org/officeDocument/2006/relationships/slideLayout" Target="../slideLayouts/slideLayout29.xml"/><Relationship Id="rId4" Type="http://schemas.openxmlformats.org/officeDocument/2006/relationships/image" Target="../media/image116.png"/></Relationships>
</file>

<file path=ppt/slides/_rels/slide25.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3.xml"/><Relationship Id="rId1" Type="http://schemas.openxmlformats.org/officeDocument/2006/relationships/slideLayout" Target="../slideLayouts/slideLayout29.xml"/><Relationship Id="rId5" Type="http://schemas.openxmlformats.org/officeDocument/2006/relationships/image" Target="../media/image122.png"/><Relationship Id="rId4" Type="http://schemas.openxmlformats.org/officeDocument/2006/relationships/image" Target="../media/image12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4.xml"/><Relationship Id="rId5" Type="http://schemas.openxmlformats.org/officeDocument/2006/relationships/image" Target="../media/image15.jpeg"/><Relationship Id="rId4" Type="http://schemas.openxmlformats.org/officeDocument/2006/relationships/image" Target="../media/image14.jpeg"/></Relationships>
</file>

<file path=ppt/slides/_rels/slide30.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jpeg"/><Relationship Id="rId1" Type="http://schemas.openxmlformats.org/officeDocument/2006/relationships/slideLayout" Target="../slideLayouts/slideLayout29.xml"/><Relationship Id="rId4" Type="http://schemas.openxmlformats.org/officeDocument/2006/relationships/image" Target="../media/image125.jpeg"/></Relationships>
</file>

<file path=ppt/slides/_rels/slide31.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8" Type="http://schemas.openxmlformats.org/officeDocument/2006/relationships/image" Target="../media/image134.jpeg"/><Relationship Id="rId3" Type="http://schemas.openxmlformats.org/officeDocument/2006/relationships/image" Target="../media/image129.png"/><Relationship Id="rId7" Type="http://schemas.openxmlformats.org/officeDocument/2006/relationships/image" Target="../media/image133.jpeg"/><Relationship Id="rId2" Type="http://schemas.openxmlformats.org/officeDocument/2006/relationships/image" Target="../media/image128.png"/><Relationship Id="rId1" Type="http://schemas.openxmlformats.org/officeDocument/2006/relationships/slideLayout" Target="../slideLayouts/slideLayout29.xml"/><Relationship Id="rId6" Type="http://schemas.openxmlformats.org/officeDocument/2006/relationships/image" Target="../media/image132.jpeg"/><Relationship Id="rId5" Type="http://schemas.openxmlformats.org/officeDocument/2006/relationships/image" Target="../media/image131.png"/><Relationship Id="rId4" Type="http://schemas.openxmlformats.org/officeDocument/2006/relationships/image" Target="../media/image130.emf"/></Relationships>
</file>

<file path=ppt/slides/_rels/slide33.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29.xml"/><Relationship Id="rId5" Type="http://schemas.openxmlformats.org/officeDocument/2006/relationships/image" Target="../media/image138.png"/><Relationship Id="rId4" Type="http://schemas.openxmlformats.org/officeDocument/2006/relationships/image" Target="../media/image137.png"/></Relationships>
</file>

<file path=ppt/slides/_rels/slide34.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2" Type="http://schemas.openxmlformats.org/officeDocument/2006/relationships/image" Target="../media/image141.jpeg"/><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8" Type="http://schemas.openxmlformats.org/officeDocument/2006/relationships/image" Target="../media/image147.png"/><Relationship Id="rId3" Type="http://schemas.openxmlformats.org/officeDocument/2006/relationships/oleObject" Target="../embeddings/oleObject58.bin"/><Relationship Id="rId7" Type="http://schemas.openxmlformats.org/officeDocument/2006/relationships/oleObject" Target="../embeddings/oleObject62.bin"/><Relationship Id="rId2" Type="http://schemas.openxmlformats.org/officeDocument/2006/relationships/slideLayout" Target="../slideLayouts/slideLayout29.xml"/><Relationship Id="rId1" Type="http://schemas.openxmlformats.org/officeDocument/2006/relationships/vmlDrawing" Target="../drawings/vmlDrawing15.vml"/><Relationship Id="rId6" Type="http://schemas.openxmlformats.org/officeDocument/2006/relationships/oleObject" Target="../embeddings/oleObject61.bin"/><Relationship Id="rId5" Type="http://schemas.openxmlformats.org/officeDocument/2006/relationships/oleObject" Target="../embeddings/oleObject60.bin"/><Relationship Id="rId4" Type="http://schemas.openxmlformats.org/officeDocument/2006/relationships/oleObject" Target="../embeddings/oleObject59.bin"/></Relationships>
</file>

<file path=ppt/slides/_rels/slide39.xml.rels><?xml version="1.0" encoding="UTF-8" standalone="yes"?>
<Relationships xmlns="http://schemas.openxmlformats.org/package/2006/relationships"><Relationship Id="rId8" Type="http://schemas.openxmlformats.org/officeDocument/2006/relationships/image" Target="../media/image157.png"/><Relationship Id="rId13" Type="http://schemas.openxmlformats.org/officeDocument/2006/relationships/oleObject" Target="../embeddings/oleObject67.bin"/><Relationship Id="rId3" Type="http://schemas.openxmlformats.org/officeDocument/2006/relationships/image" Target="../media/image154.png"/><Relationship Id="rId7" Type="http://schemas.openxmlformats.org/officeDocument/2006/relationships/oleObject" Target="../embeddings/oleObject64.bin"/><Relationship Id="rId12" Type="http://schemas.openxmlformats.org/officeDocument/2006/relationships/image" Target="../media/image159.png"/><Relationship Id="rId2" Type="http://schemas.openxmlformats.org/officeDocument/2006/relationships/slideLayout" Target="../slideLayouts/slideLayout29.xml"/><Relationship Id="rId1" Type="http://schemas.openxmlformats.org/officeDocument/2006/relationships/vmlDrawing" Target="../drawings/vmlDrawing16.vml"/><Relationship Id="rId6" Type="http://schemas.openxmlformats.org/officeDocument/2006/relationships/oleObject" Target="../embeddings/oleObject63.bin"/><Relationship Id="rId11" Type="http://schemas.openxmlformats.org/officeDocument/2006/relationships/oleObject" Target="../embeddings/oleObject66.bin"/><Relationship Id="rId5" Type="http://schemas.openxmlformats.org/officeDocument/2006/relationships/image" Target="../media/image156.png"/><Relationship Id="rId10" Type="http://schemas.openxmlformats.org/officeDocument/2006/relationships/oleObject" Target="../embeddings/oleObject65.bin"/><Relationship Id="rId4" Type="http://schemas.openxmlformats.org/officeDocument/2006/relationships/image" Target="../media/image155.png"/><Relationship Id="rId9" Type="http://schemas.openxmlformats.org/officeDocument/2006/relationships/image" Target="../media/image158.png"/><Relationship Id="rId14" Type="http://schemas.openxmlformats.org/officeDocument/2006/relationships/oleObject" Target="../embeddings/oleObject68.bin"/></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9.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74.bin"/><Relationship Id="rId3" Type="http://schemas.openxmlformats.org/officeDocument/2006/relationships/oleObject" Target="../embeddings/oleObject69.bin"/><Relationship Id="rId7" Type="http://schemas.openxmlformats.org/officeDocument/2006/relationships/oleObject" Target="../embeddings/oleObject73.bin"/><Relationship Id="rId2" Type="http://schemas.openxmlformats.org/officeDocument/2006/relationships/slideLayout" Target="../slideLayouts/slideLayout29.xml"/><Relationship Id="rId1" Type="http://schemas.openxmlformats.org/officeDocument/2006/relationships/vmlDrawing" Target="../drawings/vmlDrawing17.vml"/><Relationship Id="rId6" Type="http://schemas.openxmlformats.org/officeDocument/2006/relationships/oleObject" Target="../embeddings/oleObject72.bin"/><Relationship Id="rId5" Type="http://schemas.openxmlformats.org/officeDocument/2006/relationships/oleObject" Target="../embeddings/oleObject71.bin"/><Relationship Id="rId10" Type="http://schemas.openxmlformats.org/officeDocument/2006/relationships/oleObject" Target="../embeddings/oleObject76.bin"/><Relationship Id="rId4" Type="http://schemas.openxmlformats.org/officeDocument/2006/relationships/oleObject" Target="../embeddings/oleObject70.bin"/><Relationship Id="rId9" Type="http://schemas.openxmlformats.org/officeDocument/2006/relationships/oleObject" Target="../embeddings/oleObject75.bin"/></Relationships>
</file>

<file path=ppt/slides/_rels/slide41.xml.rels><?xml version="1.0" encoding="UTF-8" standalone="yes"?>
<Relationships xmlns="http://schemas.openxmlformats.org/package/2006/relationships"><Relationship Id="rId3" Type="http://schemas.openxmlformats.org/officeDocument/2006/relationships/image" Target="../media/image169.png"/><Relationship Id="rId7" Type="http://schemas.openxmlformats.org/officeDocument/2006/relationships/image" Target="../media/image172.png"/><Relationship Id="rId2" Type="http://schemas.openxmlformats.org/officeDocument/2006/relationships/slideLayout" Target="../slideLayouts/slideLayout29.xml"/><Relationship Id="rId1" Type="http://schemas.openxmlformats.org/officeDocument/2006/relationships/vmlDrawing" Target="../drawings/vmlDrawing18.vml"/><Relationship Id="rId6" Type="http://schemas.openxmlformats.org/officeDocument/2006/relationships/oleObject" Target="../embeddings/oleObject77.bin"/><Relationship Id="rId5" Type="http://schemas.openxmlformats.org/officeDocument/2006/relationships/image" Target="../media/image171.png"/><Relationship Id="rId4" Type="http://schemas.openxmlformats.org/officeDocument/2006/relationships/image" Target="../media/image170.png"/></Relationships>
</file>

<file path=ppt/slides/_rels/slide42.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notesSlide" Target="../notesSlides/notesSlide14.xml"/><Relationship Id="rId7" Type="http://schemas.openxmlformats.org/officeDocument/2006/relationships/image" Target="../media/image171.png"/><Relationship Id="rId2" Type="http://schemas.openxmlformats.org/officeDocument/2006/relationships/slideLayout" Target="../slideLayouts/slideLayout29.xml"/><Relationship Id="rId1" Type="http://schemas.openxmlformats.org/officeDocument/2006/relationships/vmlDrawing" Target="../drawings/vmlDrawing19.vml"/><Relationship Id="rId6" Type="http://schemas.openxmlformats.org/officeDocument/2006/relationships/image" Target="../media/image170.png"/><Relationship Id="rId11" Type="http://schemas.openxmlformats.org/officeDocument/2006/relationships/oleObject" Target="../embeddings/oleObject78.bin"/><Relationship Id="rId5" Type="http://schemas.openxmlformats.org/officeDocument/2006/relationships/image" Target="../media/image169.png"/><Relationship Id="rId10" Type="http://schemas.openxmlformats.org/officeDocument/2006/relationships/image" Target="../media/image174.png"/><Relationship Id="rId4" Type="http://schemas.openxmlformats.org/officeDocument/2006/relationships/image" Target="../media/image67.png"/><Relationship Id="rId9" Type="http://schemas.openxmlformats.org/officeDocument/2006/relationships/image" Target="../media/image69.png"/></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4.xml"/><Relationship Id="rId1" Type="http://schemas.openxmlformats.org/officeDocument/2006/relationships/vmlDrawing" Target="../drawings/vmlDrawing1.vml"/><Relationship Id="rId5" Type="http://schemas.openxmlformats.org/officeDocument/2006/relationships/image" Target="../media/image23.png"/><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oleObject" Target="../embeddings/oleObject7.bin"/><Relationship Id="rId3" Type="http://schemas.openxmlformats.org/officeDocument/2006/relationships/image" Target="../media/image33.png"/><Relationship Id="rId7" Type="http://schemas.openxmlformats.org/officeDocument/2006/relationships/oleObject" Target="../embeddings/oleObject2.bin"/><Relationship Id="rId12" Type="http://schemas.openxmlformats.org/officeDocument/2006/relationships/oleObject" Target="../embeddings/oleObject6.bin"/><Relationship Id="rId2" Type="http://schemas.openxmlformats.org/officeDocument/2006/relationships/slideLayout" Target="../slideLayouts/slideLayout24.xml"/><Relationship Id="rId16" Type="http://schemas.openxmlformats.org/officeDocument/2006/relationships/oleObject" Target="../embeddings/oleObject10.bin"/><Relationship Id="rId1" Type="http://schemas.openxmlformats.org/officeDocument/2006/relationships/vmlDrawing" Target="../drawings/vmlDrawing2.vml"/><Relationship Id="rId6" Type="http://schemas.openxmlformats.org/officeDocument/2006/relationships/image" Target="../media/image36.png"/><Relationship Id="rId11" Type="http://schemas.openxmlformats.org/officeDocument/2006/relationships/oleObject" Target="../embeddings/oleObject5.bin"/><Relationship Id="rId5" Type="http://schemas.openxmlformats.org/officeDocument/2006/relationships/image" Target="../media/image35.jpeg"/><Relationship Id="rId15" Type="http://schemas.openxmlformats.org/officeDocument/2006/relationships/oleObject" Target="../embeddings/oleObject9.bin"/><Relationship Id="rId10" Type="http://schemas.openxmlformats.org/officeDocument/2006/relationships/oleObject" Target="../embeddings/oleObject4.bin"/><Relationship Id="rId4" Type="http://schemas.openxmlformats.org/officeDocument/2006/relationships/image" Target="../media/image34.jpeg"/><Relationship Id="rId9" Type="http://schemas.openxmlformats.org/officeDocument/2006/relationships/oleObject" Target="../embeddings/oleObject3.bin"/><Relationship Id="rId14"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oleObject" Target="../embeddings/oleObject11.bin"/><Relationship Id="rId7" Type="http://schemas.openxmlformats.org/officeDocument/2006/relationships/oleObject" Target="../embeddings/oleObject14.bin"/><Relationship Id="rId2" Type="http://schemas.openxmlformats.org/officeDocument/2006/relationships/slideLayout" Target="../slideLayouts/slideLayout24.xml"/><Relationship Id="rId1" Type="http://schemas.openxmlformats.org/officeDocument/2006/relationships/vmlDrawing" Target="../drawings/vmlDrawing3.vml"/><Relationship Id="rId6" Type="http://schemas.openxmlformats.org/officeDocument/2006/relationships/oleObject" Target="../embeddings/oleObject13.bin"/><Relationship Id="rId11" Type="http://schemas.openxmlformats.org/officeDocument/2006/relationships/oleObject" Target="../embeddings/oleObject18.bin"/><Relationship Id="rId5" Type="http://schemas.openxmlformats.org/officeDocument/2006/relationships/image" Target="../media/image46.png"/><Relationship Id="rId10" Type="http://schemas.openxmlformats.org/officeDocument/2006/relationships/oleObject" Target="../embeddings/oleObject17.bin"/><Relationship Id="rId4" Type="http://schemas.openxmlformats.org/officeDocument/2006/relationships/oleObject" Target="../embeddings/oleObject12.bin"/><Relationship Id="rId9" Type="http://schemas.openxmlformats.org/officeDocument/2006/relationships/oleObject" Target="../embeddings/oleObject16.bin"/></Relationships>
</file>

<file path=ppt/slides/_rels/slide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50.png"/><Relationship Id="rId7" Type="http://schemas.openxmlformats.org/officeDocument/2006/relationships/oleObject" Target="../embeddings/oleObject21.bin"/><Relationship Id="rId2" Type="http://schemas.openxmlformats.org/officeDocument/2006/relationships/slideLayout" Target="../slideLayouts/slideLayout29.xml"/><Relationship Id="rId1" Type="http://schemas.openxmlformats.org/officeDocument/2006/relationships/vmlDrawing" Target="../drawings/vmlDrawing4.vml"/><Relationship Id="rId6" Type="http://schemas.openxmlformats.org/officeDocument/2006/relationships/image" Target="../media/image23.png"/><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oleObject" Target="../embeddings/oleObject22.bin"/><Relationship Id="rId7" Type="http://schemas.openxmlformats.org/officeDocument/2006/relationships/oleObject" Target="../embeddings/oleObject26.bin"/><Relationship Id="rId2" Type="http://schemas.openxmlformats.org/officeDocument/2006/relationships/slideLayout" Target="../slideLayouts/slideLayout29.xml"/><Relationship Id="rId1" Type="http://schemas.openxmlformats.org/officeDocument/2006/relationships/vmlDrawing" Target="../drawings/vmlDrawing5.vml"/><Relationship Id="rId6" Type="http://schemas.openxmlformats.org/officeDocument/2006/relationships/oleObject" Target="../embeddings/oleObject25.bin"/><Relationship Id="rId5" Type="http://schemas.openxmlformats.org/officeDocument/2006/relationships/oleObject" Target="../embeddings/oleObject24.bin"/><Relationship Id="rId10" Type="http://schemas.openxmlformats.org/officeDocument/2006/relationships/oleObject" Target="../embeddings/oleObject29.bin"/><Relationship Id="rId4" Type="http://schemas.openxmlformats.org/officeDocument/2006/relationships/oleObject" Target="../embeddings/oleObject23.bin"/><Relationship Id="rId9" Type="http://schemas.openxmlformats.org/officeDocument/2006/relationships/oleObject" Target="../embeddings/oleObject2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 Box 2"/>
          <p:cNvSpPr txBox="1">
            <a:spLocks noChangeArrowheads="1"/>
          </p:cNvSpPr>
          <p:nvPr/>
        </p:nvSpPr>
        <p:spPr bwMode="auto">
          <a:xfrm>
            <a:off x="-97409" y="900009"/>
            <a:ext cx="9324528" cy="584775"/>
          </a:xfrm>
          <a:prstGeom prst="rect">
            <a:avLst/>
          </a:prstGeom>
          <a:noFill/>
          <a:ln w="9525">
            <a:noFill/>
            <a:miter lim="800000"/>
            <a:headEnd/>
            <a:tailEnd/>
          </a:ln>
        </p:spPr>
        <p:txBody>
          <a:bodyPr wrap="square">
            <a:spAutoFit/>
          </a:bodyPr>
          <a:lstStyle/>
          <a:p>
            <a:pPr algn="ctr" eaLnBrk="0" hangingPunct="0"/>
            <a:r>
              <a:rPr lang="de-DE" sz="3200" dirty="0" smtClean="0">
                <a:solidFill>
                  <a:schemeClr val="bg1"/>
                </a:solidFill>
                <a:effectLst>
                  <a:outerShdw blurRad="38100" dist="38100" dir="2700000" algn="tl">
                    <a:srgbClr val="000000">
                      <a:alpha val="43137"/>
                    </a:srgbClr>
                  </a:outerShdw>
                </a:effectLst>
                <a:latin typeface="Arial Bold" charset="0"/>
              </a:rPr>
              <a:t>Laser-plasma based electron acceleration</a:t>
            </a:r>
          </a:p>
        </p:txBody>
      </p:sp>
      <p:sp>
        <p:nvSpPr>
          <p:cNvPr id="38914" name="Text Box 3"/>
          <p:cNvSpPr txBox="1">
            <a:spLocks noChangeArrowheads="1"/>
          </p:cNvSpPr>
          <p:nvPr/>
        </p:nvSpPr>
        <p:spPr bwMode="auto">
          <a:xfrm>
            <a:off x="4067944" y="2620069"/>
            <a:ext cx="4968552" cy="1384995"/>
          </a:xfrm>
          <a:prstGeom prst="rect">
            <a:avLst/>
          </a:prstGeom>
          <a:noFill/>
          <a:ln w="9525">
            <a:noFill/>
            <a:miter lim="800000"/>
            <a:headEnd/>
            <a:tailEnd/>
          </a:ln>
        </p:spPr>
        <p:txBody>
          <a:bodyPr wrap="square">
            <a:spAutoFit/>
          </a:bodyPr>
          <a:lstStyle/>
          <a:p>
            <a:pPr algn="ctr"/>
            <a:r>
              <a:rPr lang="en-US" sz="2800" dirty="0" err="1" smtClean="0">
                <a:solidFill>
                  <a:schemeClr val="bg1"/>
                </a:solidFill>
                <a:effectLst>
                  <a:outerShdw blurRad="38100" dist="38100" dir="2700000" algn="tl">
                    <a:srgbClr val="000000">
                      <a:alpha val="43137"/>
                    </a:srgbClr>
                  </a:outerShdw>
                </a:effectLst>
              </a:rPr>
              <a:t>Arie</a:t>
            </a:r>
            <a:r>
              <a:rPr lang="en-US" sz="2800" dirty="0" smtClean="0">
                <a:solidFill>
                  <a:schemeClr val="bg1"/>
                </a:solidFill>
                <a:effectLst>
                  <a:outerShdw blurRad="38100" dist="38100" dir="2700000" algn="tl">
                    <a:srgbClr val="000000">
                      <a:alpha val="43137"/>
                    </a:srgbClr>
                  </a:outerShdw>
                </a:effectLst>
              </a:rPr>
              <a:t> </a:t>
            </a:r>
            <a:r>
              <a:rPr lang="en-US" sz="2800" dirty="0" err="1" smtClean="0">
                <a:solidFill>
                  <a:schemeClr val="bg1"/>
                </a:solidFill>
                <a:effectLst>
                  <a:outerShdw blurRad="38100" dist="38100" dir="2700000" algn="tl">
                    <a:srgbClr val="000000">
                      <a:alpha val="43137"/>
                    </a:srgbClr>
                  </a:outerShdw>
                </a:effectLst>
              </a:rPr>
              <a:t>Irman</a:t>
            </a:r>
            <a:endParaRPr lang="en-US" sz="2800" dirty="0" smtClean="0">
              <a:solidFill>
                <a:schemeClr val="bg1"/>
              </a:solidFill>
              <a:effectLst>
                <a:outerShdw blurRad="38100" dist="38100" dir="2700000" algn="tl">
                  <a:srgbClr val="000000">
                    <a:alpha val="43137"/>
                  </a:srgbClr>
                </a:outerShdw>
              </a:effectLst>
            </a:endParaRPr>
          </a:p>
          <a:p>
            <a:pPr algn="ctr"/>
            <a:endParaRPr lang="en-US" sz="1600" dirty="0" smtClean="0">
              <a:solidFill>
                <a:schemeClr val="bg1"/>
              </a:solidFill>
              <a:effectLst>
                <a:outerShdw blurRad="38100" dist="38100" dir="2700000" algn="tl">
                  <a:srgbClr val="000000">
                    <a:alpha val="43137"/>
                  </a:srgbClr>
                </a:outerShdw>
              </a:effectLst>
            </a:endParaRPr>
          </a:p>
          <a:p>
            <a:pPr algn="ctr"/>
            <a:r>
              <a:rPr lang="en-US" sz="2000" i="1" dirty="0" smtClean="0">
                <a:solidFill>
                  <a:schemeClr val="bg1"/>
                </a:solidFill>
                <a:effectLst>
                  <a:outerShdw blurRad="38100" dist="38100" dir="2700000" algn="tl">
                    <a:srgbClr val="000000">
                      <a:alpha val="43137"/>
                    </a:srgbClr>
                  </a:outerShdw>
                </a:effectLst>
              </a:rPr>
              <a:t>Laser Particle Acceleration Division, Institute of Radiation Physics</a:t>
            </a:r>
          </a:p>
        </p:txBody>
      </p:sp>
      <p:sp>
        <p:nvSpPr>
          <p:cNvPr id="5" name="Text Box 3"/>
          <p:cNvSpPr txBox="1">
            <a:spLocks noChangeArrowheads="1"/>
          </p:cNvSpPr>
          <p:nvPr/>
        </p:nvSpPr>
        <p:spPr bwMode="auto">
          <a:xfrm>
            <a:off x="251520" y="5157192"/>
            <a:ext cx="7344816" cy="584775"/>
          </a:xfrm>
          <a:prstGeom prst="rect">
            <a:avLst/>
          </a:prstGeom>
          <a:noFill/>
          <a:ln w="9525">
            <a:noFill/>
            <a:miter lim="800000"/>
            <a:headEnd/>
            <a:tailEnd/>
          </a:ln>
        </p:spPr>
        <p:txBody>
          <a:bodyPr wrap="square">
            <a:spAutoFit/>
          </a:bodyPr>
          <a:lstStyle/>
          <a:p>
            <a:pPr algn="ctr"/>
            <a:r>
              <a:rPr lang="en-US" sz="1600" dirty="0" smtClean="0">
                <a:solidFill>
                  <a:schemeClr val="bg1"/>
                </a:solidFill>
                <a:effectLst>
                  <a:outerShdw blurRad="38100" dist="38100" dir="2700000" algn="tl">
                    <a:srgbClr val="000000">
                      <a:alpha val="43137"/>
                    </a:srgbClr>
                  </a:outerShdw>
                </a:effectLst>
              </a:rPr>
              <a:t>LA</a:t>
            </a:r>
            <a:r>
              <a:rPr lang="en-US" sz="1600" baseline="30000" dirty="0" smtClean="0">
                <a:solidFill>
                  <a:schemeClr val="bg1"/>
                </a:solidFill>
                <a:effectLst>
                  <a:outerShdw blurRad="38100" dist="38100" dir="2700000" algn="tl">
                    <a:srgbClr val="000000">
                      <a:alpha val="43137"/>
                    </a:srgbClr>
                  </a:outerShdw>
                </a:effectLst>
              </a:rPr>
              <a:t>3</a:t>
            </a:r>
            <a:r>
              <a:rPr lang="en-US" sz="1600" dirty="0" smtClean="0">
                <a:solidFill>
                  <a:schemeClr val="bg1"/>
                </a:solidFill>
                <a:effectLst>
                  <a:outerShdw blurRad="38100" dist="38100" dir="2700000" algn="tl">
                    <a:srgbClr val="000000">
                      <a:alpha val="43137"/>
                    </a:srgbClr>
                  </a:outerShdw>
                </a:effectLst>
              </a:rPr>
              <a:t>NET Advanced School on Laser Applications at Accelerators, </a:t>
            </a:r>
          </a:p>
          <a:p>
            <a:pPr algn="ctr"/>
            <a:r>
              <a:rPr lang="en-US" sz="1600" i="1" dirty="0" smtClean="0">
                <a:solidFill>
                  <a:schemeClr val="bg1"/>
                </a:solidFill>
                <a:effectLst>
                  <a:outerShdw blurRad="38100" dist="38100" dir="2700000" algn="tl">
                    <a:srgbClr val="000000">
                      <a:alpha val="43137"/>
                    </a:srgbClr>
                  </a:outerShdw>
                </a:effectLst>
              </a:rPr>
              <a:t>28.9 - 3.10.2014, Salamanca, Spain</a:t>
            </a:r>
          </a:p>
        </p:txBody>
      </p:sp>
      <p:pic>
        <p:nvPicPr>
          <p:cNvPr id="9" name="Picture 117" descr="P:\Talks and Posters\Poster\Evaluierung2012\LA3NET.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779912" y="5838484"/>
            <a:ext cx="1128275" cy="542844"/>
          </a:xfrm>
          <a:prstGeom prst="rect">
            <a:avLst/>
          </a:prstGeom>
          <a:noFill/>
          <a:ln w="41275">
            <a:solidFill>
              <a:schemeClr val="bg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16" descr="P:\Talks and Posters\Poster\Evaluierung2012\laserlab.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148064" y="5805264"/>
            <a:ext cx="1106316" cy="614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5"/>
          <p:cNvPicPr>
            <a:picLocks noChangeAspect="1" noChangeArrowheads="1"/>
          </p:cNvPicPr>
          <p:nvPr/>
        </p:nvPicPr>
        <p:blipFill>
          <a:blip r:embed="rId5" cstate="print"/>
          <a:srcRect l="1172" t="2778" r="5106" b="8333"/>
          <a:stretch>
            <a:fillRect/>
          </a:stretch>
        </p:blipFill>
        <p:spPr bwMode="auto">
          <a:xfrm>
            <a:off x="2267744" y="5802568"/>
            <a:ext cx="1267371" cy="607335"/>
          </a:xfrm>
          <a:prstGeom prst="rect">
            <a:avLst/>
          </a:prstGeom>
          <a:noFill/>
          <a:ln w="9525">
            <a:noFill/>
            <a:miter lim="800000"/>
            <a:headEnd/>
            <a:tailEnd/>
          </a:ln>
        </p:spPr>
      </p:pic>
      <p:pic>
        <p:nvPicPr>
          <p:cNvPr id="14" name="Picture 13" descr="2.png"/>
          <p:cNvPicPr>
            <a:picLocks noChangeAspect="1"/>
          </p:cNvPicPr>
          <p:nvPr/>
        </p:nvPicPr>
        <p:blipFill>
          <a:blip r:embed="rId6" cstate="print">
            <a:clrChange>
              <a:clrFrom>
                <a:srgbClr val="FFFFFF"/>
              </a:clrFrom>
              <a:clrTo>
                <a:srgbClr val="FFFFFF">
                  <a:alpha val="0"/>
                </a:srgbClr>
              </a:clrTo>
            </a:clrChange>
          </a:blip>
          <a:stretch>
            <a:fillRect/>
          </a:stretch>
        </p:blipFill>
        <p:spPr>
          <a:xfrm>
            <a:off x="0" y="1844824"/>
            <a:ext cx="4211960" cy="3168074"/>
          </a:xfrm>
          <a:prstGeom prst="rect">
            <a:avLst/>
          </a:prstGeom>
          <a:scene3d>
            <a:camera prst="orthographicFront">
              <a:rot lat="1200000" lon="0" rev="10200000"/>
            </a:camera>
            <a:lightRig rig="threePt" dir="t"/>
          </a:scene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9959" y="-3001"/>
            <a:ext cx="4783682" cy="584775"/>
          </a:xfrm>
          <a:prstGeom prst="rect">
            <a:avLst/>
          </a:prstGeom>
        </p:spPr>
        <p:txBody>
          <a:bodyPr wrap="none">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The </a:t>
            </a:r>
            <a:r>
              <a:rPr lang="en-US" sz="3200" dirty="0" err="1" smtClean="0">
                <a:solidFill>
                  <a:schemeClr val="bg1"/>
                </a:solidFill>
                <a:effectLst>
                  <a:outerShdw blurRad="38100" dist="38100" dir="2700000" algn="tl">
                    <a:srgbClr val="000000">
                      <a:alpha val="43137"/>
                    </a:srgbClr>
                  </a:outerShdw>
                </a:effectLst>
                <a:latin typeface="Arial" pitchFamily="34" charset="0"/>
                <a:cs typeface="Arial" pitchFamily="34" charset="0"/>
              </a:rPr>
              <a:t>Ponderomotive</a:t>
            </a:r>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force</a:t>
            </a:r>
            <a:endParaRPr lang="nl-NL" sz="24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2" descr="plasma.bmp"/>
          <p:cNvPicPr>
            <a:picLocks noChangeAspect="1"/>
          </p:cNvPicPr>
          <p:nvPr/>
        </p:nvPicPr>
        <p:blipFill>
          <a:blip r:embed="rId3" cstate="print"/>
          <a:stretch>
            <a:fillRect/>
          </a:stretch>
        </p:blipFill>
        <p:spPr>
          <a:xfrm>
            <a:off x="2123728" y="908720"/>
            <a:ext cx="1656184" cy="1293352"/>
          </a:xfrm>
          <a:prstGeom prst="rect">
            <a:avLst/>
          </a:prstGeom>
        </p:spPr>
      </p:pic>
      <p:pic>
        <p:nvPicPr>
          <p:cNvPr id="4" name="Picture 3" descr="pulselightpropagationinplasmas.bmp"/>
          <p:cNvPicPr>
            <a:picLocks noChangeAspect="1"/>
          </p:cNvPicPr>
          <p:nvPr/>
        </p:nvPicPr>
        <p:blipFill>
          <a:blip r:embed="rId4" cstate="print"/>
          <a:stretch>
            <a:fillRect/>
          </a:stretch>
        </p:blipFill>
        <p:spPr>
          <a:xfrm>
            <a:off x="99477" y="908720"/>
            <a:ext cx="1664211" cy="1466091"/>
          </a:xfrm>
          <a:prstGeom prst="rect">
            <a:avLst/>
          </a:prstGeom>
        </p:spPr>
      </p:pic>
      <p:sp>
        <p:nvSpPr>
          <p:cNvPr id="5" name="Rectangle 4"/>
          <p:cNvSpPr/>
          <p:nvPr/>
        </p:nvSpPr>
        <p:spPr>
          <a:xfrm>
            <a:off x="539552" y="692696"/>
            <a:ext cx="338554" cy="369332"/>
          </a:xfrm>
          <a:prstGeom prst="rect">
            <a:avLst/>
          </a:prstGeom>
        </p:spPr>
        <p:txBody>
          <a:bodyPr wrap="none">
            <a:spAutoFit/>
          </a:bodyPr>
          <a:lstStyle/>
          <a:p>
            <a:r>
              <a:rPr lang="en-US" i="1" dirty="0" smtClean="0">
                <a:solidFill>
                  <a:srgbClr val="FF0000"/>
                </a:solidFill>
                <a:latin typeface="Arial" pitchFamily="34" charset="0"/>
                <a:cs typeface="Arial" pitchFamily="34" charset="0"/>
              </a:rPr>
              <a:t>E</a:t>
            </a:r>
          </a:p>
        </p:txBody>
      </p:sp>
      <p:cxnSp>
        <p:nvCxnSpPr>
          <p:cNvPr id="6" name="Straight Arrow Connector 5"/>
          <p:cNvCxnSpPr/>
          <p:nvPr/>
        </p:nvCxnSpPr>
        <p:spPr bwMode="auto">
          <a:xfrm>
            <a:off x="1547664" y="1340768"/>
            <a:ext cx="360040" cy="0"/>
          </a:xfrm>
          <a:prstGeom prst="straightConnector1">
            <a:avLst/>
          </a:prstGeom>
          <a:solidFill>
            <a:srgbClr val="003E89"/>
          </a:solidFill>
          <a:ln w="31750">
            <a:solidFill>
              <a:srgbClr val="FF0000"/>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7" name="Rectangle 6"/>
          <p:cNvSpPr/>
          <p:nvPr/>
        </p:nvSpPr>
        <p:spPr>
          <a:xfrm>
            <a:off x="2051720" y="2204864"/>
            <a:ext cx="1043876" cy="369332"/>
          </a:xfrm>
          <a:prstGeom prst="rect">
            <a:avLst/>
          </a:prstGeom>
        </p:spPr>
        <p:txBody>
          <a:bodyPr wrap="none">
            <a:spAutoFit/>
          </a:bodyPr>
          <a:lstStyle/>
          <a:p>
            <a:r>
              <a:rPr lang="en-US" dirty="0" smtClean="0">
                <a:solidFill>
                  <a:srgbClr val="002060"/>
                </a:solidFill>
                <a:latin typeface="Arial" pitchFamily="34" charset="0"/>
                <a:cs typeface="Arial" pitchFamily="34" charset="0"/>
              </a:rPr>
              <a:t>plasmas</a:t>
            </a:r>
            <a:endParaRPr lang="nl-NL" dirty="0">
              <a:solidFill>
                <a:srgbClr val="002060"/>
              </a:solidFill>
            </a:endParaRPr>
          </a:p>
        </p:txBody>
      </p:sp>
      <p:sp>
        <p:nvSpPr>
          <p:cNvPr id="8" name="Rectangle 7"/>
          <p:cNvSpPr/>
          <p:nvPr/>
        </p:nvSpPr>
        <p:spPr>
          <a:xfrm>
            <a:off x="4049488" y="764704"/>
            <a:ext cx="4842992" cy="2739211"/>
          </a:xfrm>
          <a:prstGeom prst="rect">
            <a:avLst/>
          </a:prstGeom>
        </p:spPr>
        <p:txBody>
          <a:bodyPr wrap="none">
            <a:spAutoFit/>
          </a:bodyPr>
          <a:lstStyle/>
          <a:p>
            <a:pPr marL="342900" indent="-342900">
              <a:buFont typeface="Courier New" pitchFamily="49" charset="0"/>
              <a:buChar char="o"/>
            </a:pPr>
            <a:r>
              <a:rPr lang="en-US" sz="2400" dirty="0" smtClean="0">
                <a:solidFill>
                  <a:srgbClr val="003E89"/>
                </a:solidFill>
                <a:latin typeface="Arial" pitchFamily="34" charset="0"/>
                <a:cs typeface="Arial" pitchFamily="34" charset="0"/>
                <a:sym typeface="Symbol"/>
              </a:rPr>
              <a:t>Electrons wiggle in the E-field </a:t>
            </a:r>
          </a:p>
          <a:p>
            <a:pPr marL="342900" indent="-342900"/>
            <a:r>
              <a:rPr lang="en-US" sz="2400" dirty="0" smtClean="0">
                <a:solidFill>
                  <a:srgbClr val="003E89"/>
                </a:solidFill>
                <a:latin typeface="Arial" pitchFamily="34" charset="0"/>
                <a:cs typeface="Arial" pitchFamily="34" charset="0"/>
                <a:sym typeface="Symbol"/>
              </a:rPr>
              <a:t>    (via Lorentz force)</a:t>
            </a:r>
          </a:p>
          <a:p>
            <a:pPr marL="342900" indent="-342900"/>
            <a:endParaRPr lang="en-US" sz="2400" dirty="0" smtClean="0">
              <a:solidFill>
                <a:srgbClr val="003E89"/>
              </a:solidFill>
              <a:latin typeface="Arial" pitchFamily="34" charset="0"/>
              <a:cs typeface="Arial" pitchFamily="34" charset="0"/>
              <a:sym typeface="Symbol"/>
            </a:endParaRPr>
          </a:p>
          <a:p>
            <a:pPr marL="342900" indent="-342900"/>
            <a:r>
              <a:rPr lang="en-US" sz="2000" dirty="0" smtClean="0">
                <a:solidFill>
                  <a:srgbClr val="003E89"/>
                </a:solidFill>
                <a:latin typeface="Arial" pitchFamily="34" charset="0"/>
                <a:cs typeface="Arial" pitchFamily="34" charset="0"/>
                <a:sym typeface="Symbol"/>
              </a:rPr>
              <a:t>	- time-averaged force is not zero</a:t>
            </a:r>
          </a:p>
          <a:p>
            <a:pPr marL="342900" indent="-342900"/>
            <a:r>
              <a:rPr lang="en-US" sz="2000" dirty="0" smtClean="0">
                <a:solidFill>
                  <a:srgbClr val="003E89"/>
                </a:solidFill>
                <a:latin typeface="Arial" pitchFamily="34" charset="0"/>
                <a:cs typeface="Arial" pitchFamily="34" charset="0"/>
                <a:sym typeface="Symbol"/>
              </a:rPr>
              <a:t>	- fast time ~ laser period</a:t>
            </a:r>
          </a:p>
          <a:p>
            <a:pPr marL="342900" indent="-342900"/>
            <a:r>
              <a:rPr lang="en-US" sz="2000" dirty="0" smtClean="0">
                <a:solidFill>
                  <a:srgbClr val="003E89"/>
                </a:solidFill>
                <a:latin typeface="Arial" pitchFamily="34" charset="0"/>
                <a:cs typeface="Arial" pitchFamily="34" charset="0"/>
                <a:sym typeface="Symbol"/>
              </a:rPr>
              <a:t>	- slow time ~ laser envelope</a:t>
            </a:r>
          </a:p>
          <a:p>
            <a:pPr marL="342900" indent="-342900"/>
            <a:r>
              <a:rPr lang="en-US" sz="2000" dirty="0" smtClean="0">
                <a:solidFill>
                  <a:srgbClr val="003E89"/>
                </a:solidFill>
                <a:latin typeface="Arial" pitchFamily="34" charset="0"/>
                <a:cs typeface="Arial" pitchFamily="34" charset="0"/>
                <a:sym typeface="Symbol"/>
              </a:rPr>
              <a:t>	- the net charge separation is not zero</a:t>
            </a:r>
          </a:p>
          <a:p>
            <a:pPr marL="457200" indent="-457200"/>
            <a:r>
              <a:rPr lang="en-US" sz="2000" dirty="0" smtClean="0">
                <a:solidFill>
                  <a:srgbClr val="003E89"/>
                </a:solidFill>
              </a:rPr>
              <a:t>	</a:t>
            </a:r>
            <a:endParaRPr lang="nl-NL" sz="2000" dirty="0">
              <a:solidFill>
                <a:srgbClr val="003E89"/>
              </a:solidFill>
            </a:endParaRPr>
          </a:p>
        </p:txBody>
      </p:sp>
      <p:sp>
        <p:nvSpPr>
          <p:cNvPr id="10" name="Rectangle 9"/>
          <p:cNvSpPr/>
          <p:nvPr/>
        </p:nvSpPr>
        <p:spPr>
          <a:xfrm>
            <a:off x="296107" y="3226331"/>
            <a:ext cx="8236333" cy="1138773"/>
          </a:xfrm>
          <a:prstGeom prst="rect">
            <a:avLst/>
          </a:prstGeom>
        </p:spPr>
        <p:txBody>
          <a:bodyPr wrap="square">
            <a:spAutoFit/>
          </a:bodyPr>
          <a:lstStyle/>
          <a:p>
            <a:pPr marL="342900" indent="-342900">
              <a:buFont typeface="Courier New" pitchFamily="49" charset="0"/>
              <a:buChar char="o"/>
            </a:pPr>
            <a:r>
              <a:rPr lang="en-US" sz="2400" dirty="0" smtClean="0">
                <a:solidFill>
                  <a:srgbClr val="003E89"/>
                </a:solidFill>
                <a:latin typeface="Arial" pitchFamily="34" charset="0"/>
                <a:cs typeface="Arial" pitchFamily="34" charset="0"/>
                <a:sym typeface="Symbol"/>
              </a:rPr>
              <a:t>The  </a:t>
            </a:r>
            <a:r>
              <a:rPr lang="en-US" sz="2400" dirty="0" err="1" smtClean="0">
                <a:solidFill>
                  <a:srgbClr val="003E89"/>
                </a:solidFill>
                <a:latin typeface="Arial" pitchFamily="34" charset="0"/>
                <a:cs typeface="Arial" pitchFamily="34" charset="0"/>
                <a:sym typeface="Symbol"/>
              </a:rPr>
              <a:t>ponderomotive</a:t>
            </a:r>
            <a:r>
              <a:rPr lang="en-US" sz="2400" dirty="0" smtClean="0">
                <a:solidFill>
                  <a:srgbClr val="003E89"/>
                </a:solidFill>
                <a:latin typeface="Arial" pitchFamily="34" charset="0"/>
                <a:cs typeface="Arial" pitchFamily="34" charset="0"/>
                <a:sym typeface="Symbol"/>
              </a:rPr>
              <a:t> force (“light pressure”) expels electrons from high intensity region</a:t>
            </a:r>
            <a:endParaRPr lang="en-US" sz="2000" dirty="0" smtClean="0">
              <a:solidFill>
                <a:srgbClr val="003E89"/>
              </a:solidFill>
              <a:latin typeface="Arial" pitchFamily="34" charset="0"/>
              <a:cs typeface="Arial" pitchFamily="34" charset="0"/>
              <a:sym typeface="Symbol"/>
            </a:endParaRPr>
          </a:p>
          <a:p>
            <a:pPr marL="457200" indent="-457200"/>
            <a:r>
              <a:rPr lang="en-US" sz="2000" dirty="0" smtClean="0">
                <a:solidFill>
                  <a:srgbClr val="003E89"/>
                </a:solidFill>
              </a:rPr>
              <a:t>	</a:t>
            </a:r>
            <a:endParaRPr lang="nl-NL" sz="2000" dirty="0">
              <a:solidFill>
                <a:srgbClr val="003E89"/>
              </a:solidFill>
            </a:endParaRPr>
          </a:p>
        </p:txBody>
      </p:sp>
      <p:graphicFrame>
        <p:nvGraphicFramePr>
          <p:cNvPr id="391171" name="Object 3"/>
          <p:cNvGraphicFramePr>
            <a:graphicFrameLocks noChangeAspect="1"/>
          </p:cNvGraphicFramePr>
          <p:nvPr/>
        </p:nvGraphicFramePr>
        <p:xfrm>
          <a:off x="4572000" y="4653136"/>
          <a:ext cx="4392488" cy="882061"/>
        </p:xfrm>
        <a:graphic>
          <a:graphicData uri="http://schemas.openxmlformats.org/presentationml/2006/ole">
            <p:oleObj spid="_x0000_s391171" name="Equation" r:id="rId5" imgW="2577960" imgH="520560" progId="Equation.3">
              <p:embed/>
            </p:oleObj>
          </a:graphicData>
        </a:graphic>
      </p:graphicFrame>
      <p:pic>
        <p:nvPicPr>
          <p:cNvPr id="391172" name="Picture 4"/>
          <p:cNvPicPr>
            <a:picLocks noChangeAspect="1" noChangeArrowheads="1"/>
          </p:cNvPicPr>
          <p:nvPr/>
        </p:nvPicPr>
        <p:blipFill>
          <a:blip r:embed="rId6" cstate="print"/>
          <a:srcRect/>
          <a:stretch>
            <a:fillRect/>
          </a:stretch>
        </p:blipFill>
        <p:spPr bwMode="auto">
          <a:xfrm>
            <a:off x="-36512" y="4304736"/>
            <a:ext cx="4536504" cy="20635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9959" y="-3001"/>
            <a:ext cx="4467890" cy="584775"/>
          </a:xfrm>
          <a:prstGeom prst="rect">
            <a:avLst/>
          </a:prstGeom>
        </p:spPr>
        <p:txBody>
          <a:bodyPr wrap="none">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Plasma wave excitation</a:t>
            </a:r>
          </a:p>
        </p:txBody>
      </p:sp>
      <p:grpSp>
        <p:nvGrpSpPr>
          <p:cNvPr id="27" name="Group 26"/>
          <p:cNvGrpSpPr/>
          <p:nvPr/>
        </p:nvGrpSpPr>
        <p:grpSpPr>
          <a:xfrm>
            <a:off x="150111" y="764704"/>
            <a:ext cx="4421889" cy="2587352"/>
            <a:chOff x="150111" y="908720"/>
            <a:chExt cx="4421889" cy="2587352"/>
          </a:xfrm>
        </p:grpSpPr>
        <p:pic>
          <p:nvPicPr>
            <p:cNvPr id="14" name="Picture 13" descr="PngImageElectrons_yz_0.5_10000.png"/>
            <p:cNvPicPr>
              <a:picLocks noChangeAspect="1"/>
            </p:cNvPicPr>
            <p:nvPr/>
          </p:nvPicPr>
          <p:blipFill>
            <a:blip r:embed="rId3" cstate="print"/>
            <a:srcRect l="50787" t="25194" b="25194"/>
            <a:stretch>
              <a:fillRect/>
            </a:stretch>
          </p:blipFill>
          <p:spPr>
            <a:xfrm>
              <a:off x="150111" y="908720"/>
              <a:ext cx="3312616" cy="2226330"/>
            </a:xfrm>
            <a:prstGeom prst="rect">
              <a:avLst/>
            </a:prstGeom>
            <a:effectLst>
              <a:outerShdw blurRad="50800" dist="38100" dir="2700000" algn="tl" rotWithShape="0">
                <a:prstClr val="black">
                  <a:alpha val="40000"/>
                </a:prstClr>
              </a:outerShdw>
            </a:effectLst>
          </p:spPr>
        </p:pic>
        <p:sp>
          <p:nvSpPr>
            <p:cNvPr id="15" name="Oval 14"/>
            <p:cNvSpPr/>
            <p:nvPr/>
          </p:nvSpPr>
          <p:spPr bwMode="auto">
            <a:xfrm>
              <a:off x="1958937" y="1700808"/>
              <a:ext cx="584690" cy="665324"/>
            </a:xfrm>
            <a:prstGeom prst="ellipse">
              <a:avLst/>
            </a:prstGeom>
            <a:noFill/>
            <a:ln w="25400">
              <a:solidFill>
                <a:srgbClr val="FFFF00"/>
              </a:solid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cxnSp>
          <p:nvCxnSpPr>
            <p:cNvPr id="16" name="Straight Arrow Connector 15"/>
            <p:cNvCxnSpPr/>
            <p:nvPr/>
          </p:nvCxnSpPr>
          <p:spPr bwMode="auto">
            <a:xfrm>
              <a:off x="2670391" y="2000466"/>
              <a:ext cx="360040" cy="0"/>
            </a:xfrm>
            <a:prstGeom prst="straightConnector1">
              <a:avLst/>
            </a:prstGeom>
            <a:solidFill>
              <a:srgbClr val="003E89"/>
            </a:solidFill>
            <a:ln w="31750">
              <a:solidFill>
                <a:srgbClr val="FFFF00"/>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7" name="Rectangle 16"/>
            <p:cNvSpPr/>
            <p:nvPr/>
          </p:nvSpPr>
          <p:spPr>
            <a:xfrm>
              <a:off x="1518263" y="2780928"/>
              <a:ext cx="1973617" cy="338554"/>
            </a:xfrm>
            <a:prstGeom prst="rect">
              <a:avLst/>
            </a:prstGeom>
          </p:spPr>
          <p:txBody>
            <a:bodyPr wrap="none">
              <a:spAutoFit/>
            </a:bodyPr>
            <a:lstStyle/>
            <a:p>
              <a:r>
                <a:rPr lang="en-US" sz="1600" dirty="0" smtClean="0">
                  <a:solidFill>
                    <a:srgbClr val="FFFF00"/>
                  </a:solidFill>
                  <a:latin typeface="Arial" pitchFamily="34" charset="0"/>
                  <a:cs typeface="Arial" pitchFamily="34" charset="0"/>
                </a:rPr>
                <a:t>background plasma</a:t>
              </a:r>
              <a:endParaRPr lang="nl-NL" sz="1600" dirty="0">
                <a:solidFill>
                  <a:srgbClr val="FFFF00"/>
                </a:solidFill>
              </a:endParaRPr>
            </a:p>
          </p:txBody>
        </p:sp>
        <p:sp>
          <p:nvSpPr>
            <p:cNvPr id="18" name="Rectangle 17"/>
            <p:cNvSpPr/>
            <p:nvPr/>
          </p:nvSpPr>
          <p:spPr>
            <a:xfrm>
              <a:off x="2238343" y="1268760"/>
              <a:ext cx="1175322" cy="338554"/>
            </a:xfrm>
            <a:prstGeom prst="rect">
              <a:avLst/>
            </a:prstGeom>
          </p:spPr>
          <p:txBody>
            <a:bodyPr wrap="none">
              <a:spAutoFit/>
            </a:bodyPr>
            <a:lstStyle/>
            <a:p>
              <a:r>
                <a:rPr lang="en-US" sz="1600" dirty="0" smtClean="0">
                  <a:solidFill>
                    <a:srgbClr val="FFFF00"/>
                  </a:solidFill>
                  <a:latin typeface="Arial" pitchFamily="34" charset="0"/>
                  <a:cs typeface="Arial" pitchFamily="34" charset="0"/>
                </a:rPr>
                <a:t>laser pulse</a:t>
              </a:r>
              <a:endParaRPr lang="nl-NL" sz="1600" dirty="0">
                <a:solidFill>
                  <a:srgbClr val="FFFF00"/>
                </a:solidFill>
              </a:endParaRPr>
            </a:p>
          </p:txBody>
        </p:sp>
        <p:sp>
          <p:nvSpPr>
            <p:cNvPr id="37" name="Rectangle 36"/>
            <p:cNvSpPr/>
            <p:nvPr/>
          </p:nvSpPr>
          <p:spPr>
            <a:xfrm>
              <a:off x="179512" y="3234462"/>
              <a:ext cx="4392488" cy="261610"/>
            </a:xfrm>
            <a:prstGeom prst="rect">
              <a:avLst/>
            </a:prstGeom>
          </p:spPr>
          <p:txBody>
            <a:bodyPr wrap="square">
              <a:spAutoFit/>
            </a:bodyPr>
            <a:lstStyle/>
            <a:p>
              <a:pPr marL="457200" indent="-457200"/>
              <a:r>
                <a:rPr lang="en-US" sz="1100" dirty="0" err="1" smtClean="0">
                  <a:solidFill>
                    <a:srgbClr val="00153E"/>
                  </a:solidFill>
                </a:rPr>
                <a:t>T.Tajima</a:t>
              </a:r>
              <a:r>
                <a:rPr lang="en-US" sz="1100" dirty="0" smtClean="0">
                  <a:solidFill>
                    <a:srgbClr val="00153E"/>
                  </a:solidFill>
                </a:rPr>
                <a:t> and </a:t>
              </a:r>
              <a:r>
                <a:rPr lang="en-US" sz="1100" dirty="0" err="1" smtClean="0">
                  <a:solidFill>
                    <a:srgbClr val="00153E"/>
                  </a:solidFill>
                </a:rPr>
                <a:t>J.Dawson</a:t>
              </a:r>
              <a:r>
                <a:rPr lang="en-US" sz="1100" dirty="0" smtClean="0">
                  <a:solidFill>
                    <a:srgbClr val="00153E"/>
                  </a:solidFill>
                </a:rPr>
                <a:t>, PRL 43, 267(1979)</a:t>
              </a:r>
              <a:endParaRPr lang="nl-NL" sz="1100" dirty="0">
                <a:solidFill>
                  <a:srgbClr val="00153E"/>
                </a:solidFill>
              </a:endParaRPr>
            </a:p>
          </p:txBody>
        </p:sp>
      </p:grpSp>
      <p:grpSp>
        <p:nvGrpSpPr>
          <p:cNvPr id="43" name="Group 42"/>
          <p:cNvGrpSpPr/>
          <p:nvPr/>
        </p:nvGrpSpPr>
        <p:grpSpPr>
          <a:xfrm>
            <a:off x="0" y="3861048"/>
            <a:ext cx="3563888" cy="2088232"/>
            <a:chOff x="35496" y="3675874"/>
            <a:chExt cx="4032696" cy="2345414"/>
          </a:xfrm>
        </p:grpSpPr>
        <p:grpSp>
          <p:nvGrpSpPr>
            <p:cNvPr id="41" name="Group 40"/>
            <p:cNvGrpSpPr/>
            <p:nvPr/>
          </p:nvGrpSpPr>
          <p:grpSpPr>
            <a:xfrm>
              <a:off x="35496" y="3675874"/>
              <a:ext cx="4032696" cy="2345414"/>
              <a:chOff x="179512" y="3429000"/>
              <a:chExt cx="4032696" cy="2345414"/>
            </a:xfrm>
          </p:grpSpPr>
          <p:pic>
            <p:nvPicPr>
              <p:cNvPr id="19" name="Picture 3"/>
              <p:cNvPicPr>
                <a:picLocks noChangeAspect="1" noChangeArrowheads="1"/>
              </p:cNvPicPr>
              <p:nvPr/>
            </p:nvPicPr>
            <p:blipFill>
              <a:blip r:embed="rId4" cstate="print"/>
              <a:srcRect/>
              <a:stretch>
                <a:fillRect/>
              </a:stretch>
            </p:blipFill>
            <p:spPr bwMode="auto">
              <a:xfrm>
                <a:off x="179512" y="3429000"/>
                <a:ext cx="4032696" cy="2345414"/>
              </a:xfrm>
              <a:prstGeom prst="rect">
                <a:avLst/>
              </a:prstGeom>
              <a:noFill/>
              <a:ln w="9525">
                <a:noFill/>
                <a:miter lim="800000"/>
                <a:headEnd/>
                <a:tailEnd/>
              </a:ln>
            </p:spPr>
          </p:pic>
          <p:cxnSp>
            <p:nvCxnSpPr>
              <p:cNvPr id="35" name="Straight Arrow Connector 34"/>
              <p:cNvCxnSpPr/>
              <p:nvPr/>
            </p:nvCxnSpPr>
            <p:spPr bwMode="auto">
              <a:xfrm>
                <a:off x="3059832" y="3933056"/>
                <a:ext cx="360040" cy="0"/>
              </a:xfrm>
              <a:prstGeom prst="straightConnector1">
                <a:avLst/>
              </a:prstGeom>
              <a:solidFill>
                <a:srgbClr val="003E89"/>
              </a:solidFill>
              <a:ln w="31750">
                <a:solidFill>
                  <a:schemeClr val="tx1"/>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grpSp>
        <p:sp>
          <p:nvSpPr>
            <p:cNvPr id="42" name="Rectangle 41"/>
            <p:cNvSpPr/>
            <p:nvPr/>
          </p:nvSpPr>
          <p:spPr bwMode="auto">
            <a:xfrm>
              <a:off x="3013702" y="5183070"/>
              <a:ext cx="432048" cy="360040"/>
            </a:xfrm>
            <a:prstGeom prst="rect">
              <a:avLst/>
            </a:pr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grpSp>
      <p:pic>
        <p:nvPicPr>
          <p:cNvPr id="428033" name="Picture 1"/>
          <p:cNvPicPr>
            <a:picLocks noChangeAspect="1" noChangeArrowheads="1"/>
          </p:cNvPicPr>
          <p:nvPr/>
        </p:nvPicPr>
        <p:blipFill>
          <a:blip r:embed="rId5" cstate="print"/>
          <a:srcRect/>
          <a:stretch>
            <a:fillRect/>
          </a:stretch>
        </p:blipFill>
        <p:spPr bwMode="auto">
          <a:xfrm>
            <a:off x="4067944" y="4365104"/>
            <a:ext cx="4745608" cy="2160240"/>
          </a:xfrm>
          <a:prstGeom prst="rect">
            <a:avLst/>
          </a:prstGeom>
          <a:noFill/>
          <a:ln w="9525">
            <a:noFill/>
            <a:miter lim="800000"/>
            <a:headEnd/>
            <a:tailEnd/>
          </a:ln>
        </p:spPr>
      </p:pic>
      <p:sp>
        <p:nvSpPr>
          <p:cNvPr id="40" name="Rectangle 39"/>
          <p:cNvSpPr/>
          <p:nvPr/>
        </p:nvSpPr>
        <p:spPr>
          <a:xfrm>
            <a:off x="4211960" y="4365104"/>
            <a:ext cx="2856295" cy="369332"/>
          </a:xfrm>
          <a:prstGeom prst="rect">
            <a:avLst/>
          </a:prstGeom>
        </p:spPr>
        <p:txBody>
          <a:bodyPr wrap="none">
            <a:spAutoFit/>
          </a:bodyPr>
          <a:lstStyle/>
          <a:p>
            <a:r>
              <a:rPr lang="en-US" dirty="0" smtClean="0">
                <a:solidFill>
                  <a:schemeClr val="bg1"/>
                </a:solidFill>
                <a:latin typeface="Arial" pitchFamily="34" charset="0"/>
                <a:cs typeface="Arial" pitchFamily="34" charset="0"/>
                <a:sym typeface="Symbol"/>
              </a:rPr>
              <a:t>water wave behind a boat</a:t>
            </a:r>
            <a:endParaRPr lang="nl-NL" dirty="0">
              <a:solidFill>
                <a:schemeClr val="bg1"/>
              </a:solidFill>
            </a:endParaRPr>
          </a:p>
        </p:txBody>
      </p:sp>
      <p:sp>
        <p:nvSpPr>
          <p:cNvPr id="26" name="Rectangle 25"/>
          <p:cNvSpPr/>
          <p:nvPr/>
        </p:nvSpPr>
        <p:spPr>
          <a:xfrm>
            <a:off x="3779912" y="760636"/>
            <a:ext cx="5256584" cy="2308324"/>
          </a:xfrm>
          <a:prstGeom prst="rect">
            <a:avLst/>
          </a:prstGeom>
        </p:spPr>
        <p:txBody>
          <a:bodyPr wrap="square">
            <a:spAutoFit/>
          </a:bodyPr>
          <a:lstStyle/>
          <a:p>
            <a:pPr marL="342900" indent="-342900">
              <a:buFont typeface="Courier New" pitchFamily="49" charset="0"/>
              <a:buChar char="o"/>
            </a:pPr>
            <a:r>
              <a:rPr lang="en-US" sz="2400" dirty="0" smtClean="0">
                <a:solidFill>
                  <a:srgbClr val="003E89"/>
                </a:solidFill>
                <a:latin typeface="Arial" pitchFamily="34" charset="0"/>
                <a:cs typeface="Arial" pitchFamily="34" charset="0"/>
                <a:sym typeface="Symbol"/>
              </a:rPr>
              <a:t>A high intensity laser pulse can excite plasma waves &gt; 10</a:t>
            </a:r>
            <a:r>
              <a:rPr lang="en-US" sz="2400" baseline="30000" dirty="0" smtClean="0">
                <a:solidFill>
                  <a:srgbClr val="003E89"/>
                </a:solidFill>
                <a:latin typeface="Arial" pitchFamily="34" charset="0"/>
                <a:cs typeface="Arial" pitchFamily="34" charset="0"/>
                <a:sym typeface="Symbol"/>
              </a:rPr>
              <a:t>17</a:t>
            </a:r>
            <a:r>
              <a:rPr lang="en-US" sz="2400" dirty="0" smtClean="0">
                <a:solidFill>
                  <a:srgbClr val="003E89"/>
                </a:solidFill>
                <a:latin typeface="Arial" pitchFamily="34" charset="0"/>
                <a:cs typeface="Arial" pitchFamily="34" charset="0"/>
                <a:sym typeface="Symbol"/>
              </a:rPr>
              <a:t> W/cm</a:t>
            </a:r>
            <a:r>
              <a:rPr lang="en-US" sz="2400" baseline="30000" dirty="0" smtClean="0">
                <a:solidFill>
                  <a:srgbClr val="003E89"/>
                </a:solidFill>
                <a:latin typeface="Arial" pitchFamily="34" charset="0"/>
                <a:cs typeface="Arial" pitchFamily="34" charset="0"/>
                <a:sym typeface="Symbol"/>
              </a:rPr>
              <a:t>2</a:t>
            </a:r>
            <a:endParaRPr lang="en-US" sz="2400" dirty="0" smtClean="0">
              <a:solidFill>
                <a:srgbClr val="003E89"/>
              </a:solidFill>
              <a:latin typeface="Arial" pitchFamily="34" charset="0"/>
              <a:cs typeface="Arial" pitchFamily="34" charset="0"/>
              <a:sym typeface="Symbol"/>
            </a:endParaRPr>
          </a:p>
          <a:p>
            <a:pPr marL="342900" indent="-342900">
              <a:buFont typeface="Courier New" pitchFamily="49" charset="0"/>
              <a:buChar char="o"/>
            </a:pPr>
            <a:r>
              <a:rPr lang="en-US" sz="2400" dirty="0" smtClean="0">
                <a:solidFill>
                  <a:srgbClr val="003E89"/>
                </a:solidFill>
                <a:latin typeface="Arial" pitchFamily="34" charset="0"/>
                <a:cs typeface="Arial" pitchFamily="34" charset="0"/>
                <a:sym typeface="Symbol"/>
              </a:rPr>
              <a:t>Driver pulse length  &lt;&lt; </a:t>
            </a:r>
            <a:r>
              <a:rPr lang="en-US" sz="2400" baseline="-25000" dirty="0" smtClean="0">
                <a:solidFill>
                  <a:srgbClr val="003E89"/>
                </a:solidFill>
                <a:latin typeface="Arial" pitchFamily="34" charset="0"/>
                <a:cs typeface="Arial" pitchFamily="34" charset="0"/>
                <a:sym typeface="Symbol"/>
              </a:rPr>
              <a:t>p</a:t>
            </a:r>
            <a:r>
              <a:rPr lang="en-US" sz="2400" dirty="0" smtClean="0">
                <a:solidFill>
                  <a:srgbClr val="003E89"/>
                </a:solidFill>
                <a:latin typeface="Arial" pitchFamily="34" charset="0"/>
                <a:cs typeface="Arial" pitchFamily="34" charset="0"/>
                <a:sym typeface="Symbol"/>
              </a:rPr>
              <a:t> </a:t>
            </a:r>
          </a:p>
          <a:p>
            <a:pPr marL="342900" indent="-342900">
              <a:buFont typeface="Courier New" pitchFamily="49" charset="0"/>
              <a:buChar char="o"/>
            </a:pPr>
            <a:r>
              <a:rPr lang="en-US" sz="2400" dirty="0" smtClean="0">
                <a:solidFill>
                  <a:srgbClr val="003E89"/>
                </a:solidFill>
                <a:latin typeface="Arial" pitchFamily="34" charset="0"/>
                <a:cs typeface="Arial" pitchFamily="34" charset="0"/>
                <a:sym typeface="Symbol"/>
              </a:rPr>
              <a:t>Ions remains immobile</a:t>
            </a:r>
          </a:p>
          <a:p>
            <a:pPr marL="342900" indent="-342900">
              <a:buFont typeface="Courier New" pitchFamily="49" charset="0"/>
              <a:buChar char="o"/>
            </a:pPr>
            <a:r>
              <a:rPr lang="en-US" sz="2400" dirty="0" smtClean="0">
                <a:solidFill>
                  <a:srgbClr val="003E89"/>
                </a:solidFill>
                <a:latin typeface="Arial" pitchFamily="34" charset="0"/>
                <a:cs typeface="Arial" pitchFamily="34" charset="0"/>
                <a:sym typeface="Symbol"/>
              </a:rPr>
              <a:t>.</a:t>
            </a:r>
          </a:p>
          <a:p>
            <a:pPr marL="457200" indent="-457200"/>
            <a:r>
              <a:rPr lang="en-US" sz="2400" dirty="0" smtClean="0">
                <a:solidFill>
                  <a:srgbClr val="003E89"/>
                </a:solidFill>
              </a:rPr>
              <a:t>	</a:t>
            </a:r>
            <a:endParaRPr lang="nl-NL" sz="2400" dirty="0">
              <a:solidFill>
                <a:srgbClr val="003E89"/>
              </a:solidFill>
            </a:endParaRPr>
          </a:p>
        </p:txBody>
      </p:sp>
      <p:graphicFrame>
        <p:nvGraphicFramePr>
          <p:cNvPr id="428034" name="Object 2"/>
          <p:cNvGraphicFramePr>
            <a:graphicFrameLocks noChangeAspect="1"/>
          </p:cNvGraphicFramePr>
          <p:nvPr/>
        </p:nvGraphicFramePr>
        <p:xfrm>
          <a:off x="4148138" y="2276673"/>
          <a:ext cx="2560637" cy="576263"/>
        </p:xfrm>
        <a:graphic>
          <a:graphicData uri="http://schemas.openxmlformats.org/presentationml/2006/ole">
            <p:oleObj spid="_x0000_s428034" name="Equation" r:id="rId6" imgW="1180800" imgH="266400" progId="Equation.3">
              <p:embed/>
            </p:oleObj>
          </a:graphicData>
        </a:graphic>
      </p:graphicFrame>
      <p:pic>
        <p:nvPicPr>
          <p:cNvPr id="28" name="Picture 3"/>
          <p:cNvPicPr>
            <a:picLocks noChangeAspect="1" noChangeArrowheads="1"/>
          </p:cNvPicPr>
          <p:nvPr/>
        </p:nvPicPr>
        <p:blipFill>
          <a:blip r:embed="rId7" cstate="print"/>
          <a:srcRect/>
          <a:stretch>
            <a:fillRect/>
          </a:stretch>
        </p:blipFill>
        <p:spPr bwMode="auto">
          <a:xfrm>
            <a:off x="3491880" y="2996952"/>
            <a:ext cx="3816424" cy="1378837"/>
          </a:xfrm>
          <a:prstGeom prst="rect">
            <a:avLst/>
          </a:prstGeom>
          <a:noFill/>
          <a:ln w="9525">
            <a:noFill/>
            <a:miter lim="800000"/>
            <a:headEnd/>
            <a:tailEnd/>
          </a:ln>
        </p:spPr>
      </p:pic>
      <p:sp>
        <p:nvSpPr>
          <p:cNvPr id="29" name="Rectangle 28"/>
          <p:cNvSpPr/>
          <p:nvPr/>
        </p:nvSpPr>
        <p:spPr>
          <a:xfrm>
            <a:off x="4644008" y="2708920"/>
            <a:ext cx="3506088" cy="400110"/>
          </a:xfrm>
          <a:prstGeom prst="rect">
            <a:avLst/>
          </a:prstGeom>
        </p:spPr>
        <p:txBody>
          <a:bodyPr wrap="none">
            <a:spAutoFit/>
          </a:bodyPr>
          <a:lstStyle/>
          <a:p>
            <a:r>
              <a:rPr lang="en-US" sz="2000" dirty="0" smtClean="0">
                <a:solidFill>
                  <a:srgbClr val="003E89"/>
                </a:solidFill>
                <a:latin typeface="Arial" pitchFamily="34" charset="0"/>
                <a:cs typeface="Arial" pitchFamily="34" charset="0"/>
              </a:rPr>
              <a:t>1-D Laser </a:t>
            </a:r>
            <a:r>
              <a:rPr lang="en-US" sz="2000" dirty="0" err="1" smtClean="0">
                <a:solidFill>
                  <a:srgbClr val="003E89"/>
                </a:solidFill>
                <a:latin typeface="Arial" pitchFamily="34" charset="0"/>
                <a:cs typeface="Arial" pitchFamily="34" charset="0"/>
              </a:rPr>
              <a:t>wakefield</a:t>
            </a:r>
            <a:r>
              <a:rPr lang="en-US" sz="2000" dirty="0" smtClean="0">
                <a:solidFill>
                  <a:srgbClr val="003E89"/>
                </a:solidFill>
                <a:latin typeface="Arial" pitchFamily="34" charset="0"/>
                <a:cs typeface="Arial" pitchFamily="34" charset="0"/>
              </a:rPr>
              <a:t> equation</a:t>
            </a:r>
          </a:p>
        </p:txBody>
      </p:sp>
      <p:pic>
        <p:nvPicPr>
          <p:cNvPr id="30" name="Picture 4"/>
          <p:cNvPicPr>
            <a:picLocks noChangeAspect="1" noChangeArrowheads="1"/>
          </p:cNvPicPr>
          <p:nvPr/>
        </p:nvPicPr>
        <p:blipFill>
          <a:blip r:embed="rId8" cstate="print"/>
          <a:srcRect/>
          <a:stretch>
            <a:fillRect/>
          </a:stretch>
        </p:blipFill>
        <p:spPr bwMode="auto">
          <a:xfrm>
            <a:off x="7236297" y="3356992"/>
            <a:ext cx="1512168" cy="778192"/>
          </a:xfrm>
          <a:prstGeom prst="rect">
            <a:avLst/>
          </a:prstGeom>
          <a:noFill/>
          <a:ln w="9525">
            <a:noFill/>
            <a:miter lim="800000"/>
            <a:headEnd/>
            <a:tailEnd/>
          </a:ln>
        </p:spPr>
      </p:pic>
      <p:pic>
        <p:nvPicPr>
          <p:cNvPr id="31" name="Picture 5"/>
          <p:cNvPicPr>
            <a:picLocks noChangeAspect="1" noChangeArrowheads="1"/>
          </p:cNvPicPr>
          <p:nvPr/>
        </p:nvPicPr>
        <p:blipFill>
          <a:blip r:embed="rId9" cstate="print"/>
          <a:srcRect/>
          <a:stretch>
            <a:fillRect/>
          </a:stretch>
        </p:blipFill>
        <p:spPr bwMode="auto">
          <a:xfrm>
            <a:off x="12420872" y="5733256"/>
            <a:ext cx="1076325" cy="323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4"/>
          <p:cNvPicPr>
            <a:picLocks noChangeAspect="1" noChangeArrowheads="1"/>
          </p:cNvPicPr>
          <p:nvPr/>
        </p:nvPicPr>
        <p:blipFill>
          <a:blip r:embed="rId3" cstate="print"/>
          <a:srcRect/>
          <a:stretch>
            <a:fillRect/>
          </a:stretch>
        </p:blipFill>
        <p:spPr bwMode="auto">
          <a:xfrm>
            <a:off x="179512" y="830753"/>
            <a:ext cx="3417197" cy="2598247"/>
          </a:xfrm>
          <a:prstGeom prst="rect">
            <a:avLst/>
          </a:prstGeom>
          <a:noFill/>
          <a:ln w="9525">
            <a:noFill/>
            <a:miter lim="800000"/>
            <a:headEnd/>
            <a:tailEnd/>
          </a:ln>
        </p:spPr>
      </p:pic>
      <p:pic>
        <p:nvPicPr>
          <p:cNvPr id="41987" name="Picture 3"/>
          <p:cNvPicPr>
            <a:picLocks noChangeAspect="1" noChangeArrowheads="1"/>
          </p:cNvPicPr>
          <p:nvPr/>
        </p:nvPicPr>
        <p:blipFill>
          <a:blip r:embed="rId4" cstate="print"/>
          <a:srcRect l="52736"/>
          <a:stretch>
            <a:fillRect/>
          </a:stretch>
        </p:blipFill>
        <p:spPr bwMode="auto">
          <a:xfrm>
            <a:off x="107504" y="3645024"/>
            <a:ext cx="3446864" cy="2709614"/>
          </a:xfrm>
          <a:prstGeom prst="rect">
            <a:avLst/>
          </a:prstGeom>
          <a:noFill/>
          <a:ln w="9525">
            <a:noFill/>
            <a:miter lim="800000"/>
            <a:headEnd/>
            <a:tailEnd/>
          </a:ln>
        </p:spPr>
      </p:pic>
      <p:sp>
        <p:nvSpPr>
          <p:cNvPr id="6" name="TextBox 5"/>
          <p:cNvSpPr txBox="1"/>
          <p:nvPr/>
        </p:nvSpPr>
        <p:spPr>
          <a:xfrm>
            <a:off x="285953" y="-27384"/>
            <a:ext cx="6926896"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Characteristics of laser </a:t>
            </a:r>
            <a:r>
              <a:rPr lang="en-US" sz="3200" dirty="0" err="1" smtClean="0">
                <a:solidFill>
                  <a:schemeClr val="bg1"/>
                </a:solidFill>
                <a:effectLst>
                  <a:outerShdw blurRad="38100" dist="38100" dir="2700000" algn="tl">
                    <a:srgbClr val="000000">
                      <a:alpha val="43137"/>
                    </a:srgbClr>
                  </a:outerShdw>
                </a:effectLst>
                <a:latin typeface="Arial" pitchFamily="34" charset="0"/>
                <a:cs typeface="Arial" pitchFamily="34" charset="0"/>
              </a:rPr>
              <a:t>wakefield</a:t>
            </a:r>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1D</a:t>
            </a:r>
          </a:p>
        </p:txBody>
      </p:sp>
      <p:graphicFrame>
        <p:nvGraphicFramePr>
          <p:cNvPr id="41989" name="Object 5"/>
          <p:cNvGraphicFramePr>
            <a:graphicFrameLocks noChangeAspect="1"/>
          </p:cNvGraphicFramePr>
          <p:nvPr/>
        </p:nvGraphicFramePr>
        <p:xfrm>
          <a:off x="2195984" y="5013176"/>
          <a:ext cx="1296144" cy="342055"/>
        </p:xfrm>
        <a:graphic>
          <a:graphicData uri="http://schemas.openxmlformats.org/presentationml/2006/ole">
            <p:oleObj spid="_x0000_s334850" name="Equation" r:id="rId5" imgW="914400" imgH="241200" progId="Equation.3">
              <p:embed/>
            </p:oleObj>
          </a:graphicData>
        </a:graphic>
      </p:graphicFrame>
      <p:cxnSp>
        <p:nvCxnSpPr>
          <p:cNvPr id="20" name="Straight Connector 19"/>
          <p:cNvCxnSpPr/>
          <p:nvPr/>
        </p:nvCxnSpPr>
        <p:spPr bwMode="auto">
          <a:xfrm>
            <a:off x="2103724" y="3789040"/>
            <a:ext cx="0" cy="2088232"/>
          </a:xfrm>
          <a:prstGeom prst="line">
            <a:avLst/>
          </a:prstGeom>
          <a:solidFill>
            <a:srgbClr val="003E89"/>
          </a:solidFill>
          <a:ln w="19050">
            <a:solidFill>
              <a:srgbClr val="FF0000"/>
            </a:solidFill>
            <a:prstDash val="dash"/>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2" name="Rectangle 21"/>
          <p:cNvSpPr/>
          <p:nvPr/>
        </p:nvSpPr>
        <p:spPr>
          <a:xfrm>
            <a:off x="3779912" y="900003"/>
            <a:ext cx="5184576" cy="4401205"/>
          </a:xfrm>
          <a:prstGeom prst="rect">
            <a:avLst/>
          </a:prstGeom>
        </p:spPr>
        <p:txBody>
          <a:bodyPr wrap="square">
            <a:spAutoFit/>
          </a:bodyPr>
          <a:lstStyle/>
          <a:p>
            <a:pPr marL="342900" indent="-342900">
              <a:buFont typeface="Courier New" pitchFamily="49" charset="0"/>
              <a:buChar char="o"/>
            </a:pPr>
            <a:r>
              <a:rPr lang="en-US" sz="2000" dirty="0" smtClean="0">
                <a:solidFill>
                  <a:srgbClr val="003E89"/>
                </a:solidFill>
              </a:rPr>
              <a:t>The amplitude of </a:t>
            </a:r>
            <a:r>
              <a:rPr lang="en-US" sz="2000" dirty="0" err="1" smtClean="0">
                <a:solidFill>
                  <a:srgbClr val="003E89"/>
                </a:solidFill>
              </a:rPr>
              <a:t>wakefield</a:t>
            </a:r>
            <a:r>
              <a:rPr lang="en-US" sz="2000" dirty="0" smtClean="0">
                <a:solidFill>
                  <a:srgbClr val="003E89"/>
                </a:solidFill>
              </a:rPr>
              <a:t> increases with increasing the laser intensity</a:t>
            </a:r>
          </a:p>
          <a:p>
            <a:pPr marL="342900" indent="-342900"/>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Linear regime: the </a:t>
            </a:r>
            <a:r>
              <a:rPr lang="en-US" sz="2000" dirty="0" err="1" smtClean="0">
                <a:solidFill>
                  <a:srgbClr val="003E89"/>
                </a:solidFill>
              </a:rPr>
              <a:t>wakefield</a:t>
            </a:r>
            <a:r>
              <a:rPr lang="en-US" sz="2000" dirty="0" smtClean="0">
                <a:solidFill>
                  <a:srgbClr val="003E89"/>
                </a:solidFill>
              </a:rPr>
              <a:t> has a sinusoidal shape</a:t>
            </a:r>
          </a:p>
          <a:p>
            <a:pPr marL="342900" indent="-342900"/>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Non-linear regime: the </a:t>
            </a:r>
            <a:r>
              <a:rPr lang="en-US" sz="2000" dirty="0" err="1" smtClean="0">
                <a:solidFill>
                  <a:srgbClr val="003E89"/>
                </a:solidFill>
              </a:rPr>
              <a:t>wakefield</a:t>
            </a:r>
            <a:r>
              <a:rPr lang="en-US" sz="2000" dirty="0" smtClean="0">
                <a:solidFill>
                  <a:srgbClr val="003E89"/>
                </a:solidFill>
              </a:rPr>
              <a:t> becomes steeper</a:t>
            </a:r>
          </a:p>
          <a:p>
            <a:pPr marL="342900" indent="-342900"/>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Plasma wavelength increases with increasing the laser intensity</a:t>
            </a:r>
          </a:p>
          <a:p>
            <a:pPr marL="342900" indent="-342900">
              <a:buFont typeface="Courier New" pitchFamily="49" charset="0"/>
              <a:buChar char="o"/>
            </a:pPr>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The resonance occurs when the driver laser length is ~ 0.4 </a:t>
            </a:r>
            <a:r>
              <a:rPr lang="en-US" sz="2000" dirty="0" smtClean="0">
                <a:solidFill>
                  <a:srgbClr val="003E89"/>
                </a:solidFill>
                <a:sym typeface="Symbol"/>
              </a:rPr>
              <a:t></a:t>
            </a:r>
            <a:r>
              <a:rPr lang="en-US" sz="2000" baseline="-25000" dirty="0" smtClean="0">
                <a:solidFill>
                  <a:srgbClr val="003E89"/>
                </a:solidFill>
                <a:sym typeface="Symbol"/>
              </a:rPr>
              <a:t>p</a:t>
            </a:r>
            <a:endParaRPr lang="nl-NL" sz="2000" dirty="0">
              <a:solidFill>
                <a:srgbClr val="003E89"/>
              </a:solidFill>
            </a:endParaRPr>
          </a:p>
        </p:txBody>
      </p:sp>
      <p:sp>
        <p:nvSpPr>
          <p:cNvPr id="8" name="Rectangle 7"/>
          <p:cNvSpPr/>
          <p:nvPr/>
        </p:nvSpPr>
        <p:spPr bwMode="auto">
          <a:xfrm>
            <a:off x="2843808" y="5445224"/>
            <a:ext cx="576064" cy="288032"/>
          </a:xfrm>
          <a:prstGeom prst="rect">
            <a:avLst/>
          </a:pr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5953" y="-27384"/>
            <a:ext cx="6926896"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Characteristics of laser </a:t>
            </a:r>
            <a:r>
              <a:rPr lang="en-US" sz="3200" dirty="0" err="1" smtClean="0">
                <a:solidFill>
                  <a:schemeClr val="bg1"/>
                </a:solidFill>
                <a:effectLst>
                  <a:outerShdw blurRad="38100" dist="38100" dir="2700000" algn="tl">
                    <a:srgbClr val="000000">
                      <a:alpha val="43137"/>
                    </a:srgbClr>
                  </a:outerShdw>
                </a:effectLst>
                <a:latin typeface="Arial" pitchFamily="34" charset="0"/>
                <a:cs typeface="Arial" pitchFamily="34" charset="0"/>
              </a:rPr>
              <a:t>wakefield</a:t>
            </a:r>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3D</a:t>
            </a:r>
          </a:p>
        </p:txBody>
      </p:sp>
      <p:pic>
        <p:nvPicPr>
          <p:cNvPr id="9" name="Picture 2"/>
          <p:cNvPicPr>
            <a:picLocks noChangeAspect="1" noChangeArrowheads="1"/>
          </p:cNvPicPr>
          <p:nvPr/>
        </p:nvPicPr>
        <p:blipFill>
          <a:blip r:embed="rId2" cstate="print"/>
          <a:srcRect/>
          <a:stretch>
            <a:fillRect/>
          </a:stretch>
        </p:blipFill>
        <p:spPr bwMode="auto">
          <a:xfrm>
            <a:off x="107504" y="620688"/>
            <a:ext cx="4105275" cy="3057525"/>
          </a:xfrm>
          <a:prstGeom prst="rect">
            <a:avLst/>
          </a:prstGeom>
          <a:noFill/>
          <a:ln w="9525">
            <a:noFill/>
            <a:miter lim="800000"/>
            <a:headEnd/>
            <a:tailEnd/>
          </a:ln>
        </p:spPr>
      </p:pic>
      <p:pic>
        <p:nvPicPr>
          <p:cNvPr id="12" name="Picture 3"/>
          <p:cNvPicPr>
            <a:picLocks noChangeAspect="1" noChangeArrowheads="1"/>
          </p:cNvPicPr>
          <p:nvPr/>
        </p:nvPicPr>
        <p:blipFill>
          <a:blip r:embed="rId3" cstate="print"/>
          <a:srcRect/>
          <a:stretch>
            <a:fillRect/>
          </a:stretch>
        </p:blipFill>
        <p:spPr bwMode="auto">
          <a:xfrm>
            <a:off x="26870" y="3564390"/>
            <a:ext cx="4124325" cy="3048000"/>
          </a:xfrm>
          <a:prstGeom prst="rect">
            <a:avLst/>
          </a:prstGeom>
          <a:noFill/>
          <a:ln w="9525">
            <a:noFill/>
            <a:miter lim="800000"/>
            <a:headEnd/>
            <a:tailEnd/>
          </a:ln>
        </p:spPr>
      </p:pic>
      <p:sp>
        <p:nvSpPr>
          <p:cNvPr id="13" name="Rectangle 12"/>
          <p:cNvSpPr/>
          <p:nvPr/>
        </p:nvSpPr>
        <p:spPr>
          <a:xfrm>
            <a:off x="2699792" y="720908"/>
            <a:ext cx="981359" cy="369332"/>
          </a:xfrm>
          <a:prstGeom prst="rect">
            <a:avLst/>
          </a:prstGeom>
        </p:spPr>
        <p:txBody>
          <a:bodyPr wrap="none">
            <a:spAutoFit/>
          </a:bodyPr>
          <a:lstStyle/>
          <a:p>
            <a:r>
              <a:rPr lang="en-US" dirty="0" smtClean="0">
                <a:solidFill>
                  <a:srgbClr val="00153E"/>
                </a:solidFill>
                <a:latin typeface="Arial" pitchFamily="34" charset="0"/>
                <a:cs typeface="Arial" pitchFamily="34" charset="0"/>
                <a:sym typeface="Symbol"/>
              </a:rPr>
              <a:t>a</a:t>
            </a:r>
            <a:r>
              <a:rPr lang="en-US" baseline="-25000" dirty="0" smtClean="0">
                <a:solidFill>
                  <a:srgbClr val="00153E"/>
                </a:solidFill>
                <a:latin typeface="Arial" pitchFamily="34" charset="0"/>
                <a:cs typeface="Arial" pitchFamily="34" charset="0"/>
                <a:sym typeface="Symbol"/>
              </a:rPr>
              <a:t>0</a:t>
            </a:r>
            <a:r>
              <a:rPr lang="en-US" dirty="0" smtClean="0">
                <a:solidFill>
                  <a:srgbClr val="00153E"/>
                </a:solidFill>
                <a:latin typeface="Arial" pitchFamily="34" charset="0"/>
                <a:cs typeface="Arial" pitchFamily="34" charset="0"/>
                <a:sym typeface="Symbol"/>
              </a:rPr>
              <a:t> = 0.5</a:t>
            </a:r>
            <a:endParaRPr lang="nl-NL" dirty="0"/>
          </a:p>
        </p:txBody>
      </p:sp>
      <p:sp>
        <p:nvSpPr>
          <p:cNvPr id="14" name="Rectangle 13"/>
          <p:cNvSpPr/>
          <p:nvPr/>
        </p:nvSpPr>
        <p:spPr>
          <a:xfrm>
            <a:off x="2843808" y="3684023"/>
            <a:ext cx="788999" cy="369332"/>
          </a:xfrm>
          <a:prstGeom prst="rect">
            <a:avLst/>
          </a:prstGeom>
        </p:spPr>
        <p:txBody>
          <a:bodyPr wrap="none">
            <a:spAutoFit/>
          </a:bodyPr>
          <a:lstStyle/>
          <a:p>
            <a:r>
              <a:rPr lang="en-US" dirty="0" smtClean="0">
                <a:solidFill>
                  <a:srgbClr val="00153E"/>
                </a:solidFill>
                <a:latin typeface="Arial" pitchFamily="34" charset="0"/>
                <a:cs typeface="Arial" pitchFamily="34" charset="0"/>
                <a:sym typeface="Symbol"/>
              </a:rPr>
              <a:t>a</a:t>
            </a:r>
            <a:r>
              <a:rPr lang="en-US" baseline="-25000" dirty="0" smtClean="0">
                <a:solidFill>
                  <a:srgbClr val="00153E"/>
                </a:solidFill>
                <a:latin typeface="Arial" pitchFamily="34" charset="0"/>
                <a:cs typeface="Arial" pitchFamily="34" charset="0"/>
                <a:sym typeface="Symbol"/>
              </a:rPr>
              <a:t>0</a:t>
            </a:r>
            <a:r>
              <a:rPr lang="en-US" dirty="0" smtClean="0">
                <a:solidFill>
                  <a:srgbClr val="00153E"/>
                </a:solidFill>
                <a:latin typeface="Arial" pitchFamily="34" charset="0"/>
                <a:cs typeface="Arial" pitchFamily="34" charset="0"/>
                <a:sym typeface="Symbol"/>
              </a:rPr>
              <a:t> = 1</a:t>
            </a:r>
            <a:endParaRPr lang="nl-NL" dirty="0"/>
          </a:p>
        </p:txBody>
      </p:sp>
      <p:sp>
        <p:nvSpPr>
          <p:cNvPr id="11" name="Rectangle 10"/>
          <p:cNvSpPr/>
          <p:nvPr/>
        </p:nvSpPr>
        <p:spPr>
          <a:xfrm>
            <a:off x="4211960" y="908720"/>
            <a:ext cx="4573016" cy="4708981"/>
          </a:xfrm>
          <a:prstGeom prst="rect">
            <a:avLst/>
          </a:prstGeom>
        </p:spPr>
        <p:txBody>
          <a:bodyPr wrap="square">
            <a:spAutoFit/>
          </a:bodyPr>
          <a:lstStyle/>
          <a:p>
            <a:pPr marL="342900" indent="-342900">
              <a:buFont typeface="Courier New" pitchFamily="49" charset="0"/>
              <a:buChar char="o"/>
            </a:pPr>
            <a:r>
              <a:rPr lang="en-US" sz="2000" dirty="0" smtClean="0">
                <a:solidFill>
                  <a:srgbClr val="003E89"/>
                </a:solidFill>
              </a:rPr>
              <a:t>Existence of transverse force fields </a:t>
            </a:r>
          </a:p>
          <a:p>
            <a:pPr marL="342900" indent="-342900">
              <a:buFont typeface="Courier New" pitchFamily="49" charset="0"/>
              <a:buChar char="o"/>
            </a:pPr>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Focusing fields bring electrons to the axis.</a:t>
            </a:r>
          </a:p>
          <a:p>
            <a:pPr marL="342900" indent="-342900">
              <a:buFont typeface="Courier New" pitchFamily="49" charset="0"/>
              <a:buChar char="o"/>
            </a:pPr>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Defocusing fields scatter electrons out of the axis.</a:t>
            </a:r>
          </a:p>
          <a:p>
            <a:pPr marL="342900" indent="-342900">
              <a:buFont typeface="Courier New" pitchFamily="49" charset="0"/>
              <a:buChar char="o"/>
            </a:pPr>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The optimum accelerating region is the overlap region between the accelerating and the focusing region.</a:t>
            </a:r>
          </a:p>
          <a:p>
            <a:pPr marL="342900" indent="-342900">
              <a:buFont typeface="Courier New" pitchFamily="49" charset="0"/>
              <a:buChar char="o"/>
            </a:pPr>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The overlap region becomes larger in the non-linear </a:t>
            </a:r>
            <a:r>
              <a:rPr lang="en-US" sz="2000" dirty="0" err="1" smtClean="0">
                <a:solidFill>
                  <a:srgbClr val="003E89"/>
                </a:solidFill>
              </a:rPr>
              <a:t>wakefield</a:t>
            </a:r>
            <a:r>
              <a:rPr lang="en-US" sz="2000" dirty="0" smtClean="0">
                <a:solidFill>
                  <a:srgbClr val="003E89"/>
                </a:solidFill>
              </a:rPr>
              <a:t>.</a:t>
            </a:r>
            <a:endParaRPr lang="nl-NL" sz="2000" dirty="0">
              <a:solidFill>
                <a:srgbClr val="003E89"/>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953" y="-27384"/>
            <a:ext cx="2924968"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Wave-breaking</a:t>
            </a:r>
          </a:p>
        </p:txBody>
      </p:sp>
      <p:pic>
        <p:nvPicPr>
          <p:cNvPr id="37893" name="Picture 5"/>
          <p:cNvPicPr>
            <a:picLocks noChangeAspect="1" noChangeArrowheads="1"/>
          </p:cNvPicPr>
          <p:nvPr/>
        </p:nvPicPr>
        <p:blipFill>
          <a:blip r:embed="rId3" cstate="print"/>
          <a:srcRect/>
          <a:stretch>
            <a:fillRect/>
          </a:stretch>
        </p:blipFill>
        <p:spPr bwMode="auto">
          <a:xfrm>
            <a:off x="971600" y="1902474"/>
            <a:ext cx="2872131" cy="2246606"/>
          </a:xfrm>
          <a:prstGeom prst="rect">
            <a:avLst/>
          </a:prstGeom>
          <a:noFill/>
          <a:ln w="9525">
            <a:noFill/>
            <a:miter lim="800000"/>
            <a:headEnd/>
            <a:tailEnd/>
          </a:ln>
        </p:spPr>
      </p:pic>
      <p:pic>
        <p:nvPicPr>
          <p:cNvPr id="16" name="Picture 15" descr="surf-water-waves-blue.jpg"/>
          <p:cNvPicPr>
            <a:picLocks noChangeAspect="1"/>
          </p:cNvPicPr>
          <p:nvPr/>
        </p:nvPicPr>
        <p:blipFill>
          <a:blip r:embed="rId4" cstate="print"/>
          <a:stretch>
            <a:fillRect/>
          </a:stretch>
        </p:blipFill>
        <p:spPr>
          <a:xfrm>
            <a:off x="4932040" y="1916832"/>
            <a:ext cx="2904324" cy="2178242"/>
          </a:xfrm>
          <a:prstGeom prst="rect">
            <a:avLst/>
          </a:prstGeom>
        </p:spPr>
      </p:pic>
      <p:sp>
        <p:nvSpPr>
          <p:cNvPr id="17" name="Rectangle 16"/>
          <p:cNvSpPr/>
          <p:nvPr/>
        </p:nvSpPr>
        <p:spPr>
          <a:xfrm>
            <a:off x="277398" y="692696"/>
            <a:ext cx="8866602" cy="1200329"/>
          </a:xfrm>
          <a:prstGeom prst="rect">
            <a:avLst/>
          </a:prstGeom>
        </p:spPr>
        <p:txBody>
          <a:bodyPr wrap="square">
            <a:spAutoFit/>
          </a:bodyPr>
          <a:lstStyle/>
          <a:p>
            <a:pPr>
              <a:buFont typeface="Courier New" pitchFamily="49" charset="0"/>
              <a:buChar char="o"/>
            </a:pPr>
            <a:r>
              <a:rPr lang="en-US" sz="2400" dirty="0" smtClean="0">
                <a:solidFill>
                  <a:srgbClr val="003E89"/>
                </a:solidFill>
                <a:latin typeface="Arial" pitchFamily="34" charset="0"/>
                <a:cs typeface="Arial" pitchFamily="34" charset="0"/>
              </a:rPr>
              <a:t> Wave-breaking limits the maximum accelerating field strength.</a:t>
            </a:r>
          </a:p>
          <a:p>
            <a:endParaRPr lang="en-US" sz="2400" dirty="0" smtClean="0">
              <a:solidFill>
                <a:srgbClr val="003E89"/>
              </a:solidFill>
              <a:latin typeface="Arial" pitchFamily="34" charset="0"/>
              <a:cs typeface="Arial" pitchFamily="34" charset="0"/>
            </a:endParaRPr>
          </a:p>
          <a:p>
            <a:pPr>
              <a:buFont typeface="Courier New" pitchFamily="49" charset="0"/>
              <a:buChar char="o"/>
            </a:pPr>
            <a:r>
              <a:rPr lang="en-US" sz="2400" dirty="0" smtClean="0">
                <a:solidFill>
                  <a:srgbClr val="003E89"/>
                </a:solidFill>
                <a:latin typeface="Arial" pitchFamily="34" charset="0"/>
                <a:cs typeface="Arial" pitchFamily="34" charset="0"/>
              </a:rPr>
              <a:t> Electron longitudinal velocity &gt; plasma wave phase velocity</a:t>
            </a:r>
          </a:p>
        </p:txBody>
      </p:sp>
      <p:pic>
        <p:nvPicPr>
          <p:cNvPr id="7" name="Picture 3"/>
          <p:cNvPicPr>
            <a:picLocks noChangeAspect="1" noChangeArrowheads="1"/>
          </p:cNvPicPr>
          <p:nvPr/>
        </p:nvPicPr>
        <p:blipFill>
          <a:blip r:embed="rId5" cstate="print"/>
          <a:srcRect/>
          <a:stretch>
            <a:fillRect/>
          </a:stretch>
        </p:blipFill>
        <p:spPr bwMode="auto">
          <a:xfrm>
            <a:off x="179512" y="4241064"/>
            <a:ext cx="3744416" cy="1352821"/>
          </a:xfrm>
          <a:prstGeom prst="rect">
            <a:avLst/>
          </a:prstGeom>
          <a:noFill/>
          <a:ln w="9525">
            <a:noFill/>
            <a:miter lim="800000"/>
            <a:headEnd/>
            <a:tailEnd/>
          </a:ln>
        </p:spPr>
      </p:pic>
      <p:sp>
        <p:nvSpPr>
          <p:cNvPr id="8" name="Rectangle 7"/>
          <p:cNvSpPr/>
          <p:nvPr/>
        </p:nvSpPr>
        <p:spPr>
          <a:xfrm>
            <a:off x="251520" y="5765668"/>
            <a:ext cx="995785" cy="400110"/>
          </a:xfrm>
          <a:prstGeom prst="rect">
            <a:avLst/>
          </a:prstGeom>
        </p:spPr>
        <p:txBody>
          <a:bodyPr wrap="none">
            <a:spAutoFit/>
          </a:bodyPr>
          <a:lstStyle/>
          <a:p>
            <a:r>
              <a:rPr lang="en-US" sz="2000" dirty="0" smtClean="0">
                <a:solidFill>
                  <a:srgbClr val="C00000"/>
                </a:solidFill>
                <a:latin typeface="Arial" pitchFamily="34" charset="0"/>
                <a:cs typeface="Arial" pitchFamily="34" charset="0"/>
              </a:rPr>
              <a:t>When  </a:t>
            </a:r>
          </a:p>
        </p:txBody>
      </p:sp>
      <p:graphicFrame>
        <p:nvGraphicFramePr>
          <p:cNvPr id="9" name="Object 3"/>
          <p:cNvGraphicFramePr>
            <a:graphicFrameLocks noChangeAspect="1"/>
          </p:cNvGraphicFramePr>
          <p:nvPr/>
        </p:nvGraphicFramePr>
        <p:xfrm>
          <a:off x="1187624" y="5621652"/>
          <a:ext cx="1512168" cy="737842"/>
        </p:xfrm>
        <a:graphic>
          <a:graphicData uri="http://schemas.openxmlformats.org/presentationml/2006/ole">
            <p:oleObj spid="_x0000_s425985" name="Equation" r:id="rId6" imgW="965160" imgH="469800" progId="Equation.3">
              <p:embed/>
            </p:oleObj>
          </a:graphicData>
        </a:graphic>
      </p:graphicFrame>
      <p:pic>
        <p:nvPicPr>
          <p:cNvPr id="11" name="Picture 1"/>
          <p:cNvPicPr>
            <a:picLocks noChangeAspect="1" noChangeArrowheads="1"/>
          </p:cNvPicPr>
          <p:nvPr/>
        </p:nvPicPr>
        <p:blipFill>
          <a:blip r:embed="rId7" cstate="print"/>
          <a:srcRect/>
          <a:stretch>
            <a:fillRect/>
          </a:stretch>
        </p:blipFill>
        <p:spPr bwMode="auto">
          <a:xfrm>
            <a:off x="3275856" y="5621652"/>
            <a:ext cx="576064" cy="724725"/>
          </a:xfrm>
          <a:prstGeom prst="rect">
            <a:avLst/>
          </a:prstGeom>
          <a:noFill/>
          <a:ln w="9525">
            <a:noFill/>
            <a:miter lim="800000"/>
            <a:headEnd/>
            <a:tailEnd/>
          </a:ln>
        </p:spPr>
      </p:pic>
      <p:cxnSp>
        <p:nvCxnSpPr>
          <p:cNvPr id="12" name="Straight Arrow Connector 11"/>
          <p:cNvCxnSpPr/>
          <p:nvPr/>
        </p:nvCxnSpPr>
        <p:spPr>
          <a:xfrm>
            <a:off x="3914403" y="6010267"/>
            <a:ext cx="28803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3" name="Object 4"/>
          <p:cNvGraphicFramePr>
            <a:graphicFrameLocks noChangeAspect="1"/>
          </p:cNvGraphicFramePr>
          <p:nvPr/>
        </p:nvGraphicFramePr>
        <p:xfrm>
          <a:off x="4281488" y="5885301"/>
          <a:ext cx="280987" cy="233363"/>
        </p:xfrm>
        <a:graphic>
          <a:graphicData uri="http://schemas.openxmlformats.org/presentationml/2006/ole">
            <p:oleObj spid="_x0000_s425986" name="Equation" r:id="rId8" imgW="152280" imgH="126720" progId="Equation.3">
              <p:embed/>
            </p:oleObj>
          </a:graphicData>
        </a:graphic>
      </p:graphicFrame>
      <p:sp>
        <p:nvSpPr>
          <p:cNvPr id="14" name="Rectangle 13"/>
          <p:cNvSpPr/>
          <p:nvPr/>
        </p:nvSpPr>
        <p:spPr>
          <a:xfrm>
            <a:off x="4572000" y="5765668"/>
            <a:ext cx="2041072" cy="400110"/>
          </a:xfrm>
          <a:prstGeom prst="rect">
            <a:avLst/>
          </a:prstGeom>
          <a:solidFill>
            <a:srgbClr val="FFFF00"/>
          </a:solidFill>
        </p:spPr>
        <p:txBody>
          <a:bodyPr wrap="none">
            <a:spAutoFit/>
          </a:bodyPr>
          <a:lstStyle/>
          <a:p>
            <a:r>
              <a:rPr lang="en-US" sz="2000" dirty="0" smtClean="0">
                <a:solidFill>
                  <a:srgbClr val="003E89"/>
                </a:solidFill>
                <a:latin typeface="Arial" pitchFamily="34" charset="0"/>
                <a:cs typeface="Arial" pitchFamily="34" charset="0"/>
                <a:sym typeface="Symbol"/>
              </a:rPr>
              <a:t>Wave-breaking</a:t>
            </a:r>
            <a:r>
              <a:rPr lang="en-US" sz="2000" dirty="0" smtClean="0">
                <a:solidFill>
                  <a:srgbClr val="003E89"/>
                </a:solidFill>
                <a:latin typeface="Arial" pitchFamily="34" charset="0"/>
                <a:cs typeface="Arial" pitchFamily="34" charset="0"/>
              </a:rPr>
              <a:t>  </a:t>
            </a:r>
          </a:p>
        </p:txBody>
      </p:sp>
      <p:graphicFrame>
        <p:nvGraphicFramePr>
          <p:cNvPr id="425987" name="Object 3"/>
          <p:cNvGraphicFramePr>
            <a:graphicFrameLocks noChangeAspect="1"/>
          </p:cNvGraphicFramePr>
          <p:nvPr/>
        </p:nvGraphicFramePr>
        <p:xfrm>
          <a:off x="6804248" y="5593929"/>
          <a:ext cx="2232248" cy="859406"/>
        </p:xfrm>
        <a:graphic>
          <a:graphicData uri="http://schemas.openxmlformats.org/presentationml/2006/ole">
            <p:oleObj spid="_x0000_s425987" name="Equation" r:id="rId9" imgW="1320480" imgH="507960"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953" y="-27384"/>
            <a:ext cx="7099829"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LWFA: a compact electron accelerator</a:t>
            </a:r>
          </a:p>
        </p:txBody>
      </p:sp>
      <p:pic>
        <p:nvPicPr>
          <p:cNvPr id="44034" name="Picture 2"/>
          <p:cNvPicPr>
            <a:picLocks noChangeAspect="1" noChangeArrowheads="1"/>
          </p:cNvPicPr>
          <p:nvPr/>
        </p:nvPicPr>
        <p:blipFill>
          <a:blip r:embed="rId3" cstate="print"/>
          <a:srcRect/>
          <a:stretch>
            <a:fillRect/>
          </a:stretch>
        </p:blipFill>
        <p:spPr bwMode="auto">
          <a:xfrm>
            <a:off x="444345" y="836712"/>
            <a:ext cx="4127655" cy="2201416"/>
          </a:xfrm>
          <a:prstGeom prst="rect">
            <a:avLst/>
          </a:prstGeom>
          <a:noFill/>
          <a:ln w="9525">
            <a:noFill/>
            <a:miter lim="800000"/>
            <a:headEnd/>
            <a:tailEnd/>
          </a:ln>
        </p:spPr>
      </p:pic>
      <p:sp>
        <p:nvSpPr>
          <p:cNvPr id="4" name="Rectangle 3"/>
          <p:cNvSpPr/>
          <p:nvPr/>
        </p:nvSpPr>
        <p:spPr>
          <a:xfrm>
            <a:off x="4572000" y="908720"/>
            <a:ext cx="4241867" cy="1384995"/>
          </a:xfrm>
          <a:prstGeom prst="rect">
            <a:avLst/>
          </a:prstGeom>
        </p:spPr>
        <p:txBody>
          <a:bodyPr wrap="none">
            <a:spAutoFit/>
          </a:bodyPr>
          <a:lstStyle/>
          <a:p>
            <a:r>
              <a:rPr lang="en-US" sz="2400" dirty="0" smtClean="0">
                <a:solidFill>
                  <a:srgbClr val="003E89"/>
                </a:solidFill>
                <a:latin typeface="Arial" pitchFamily="34" charset="0"/>
                <a:cs typeface="Arial" pitchFamily="34" charset="0"/>
                <a:sym typeface="Symbol"/>
              </a:rPr>
              <a:t>Electron orbit in phase space:</a:t>
            </a:r>
            <a:endParaRPr lang="en-US" sz="2000" dirty="0" smtClean="0">
              <a:solidFill>
                <a:srgbClr val="003E89"/>
              </a:solidFill>
              <a:latin typeface="Arial" pitchFamily="34" charset="0"/>
              <a:cs typeface="Arial" pitchFamily="34" charset="0"/>
              <a:sym typeface="Symbol"/>
            </a:endParaRPr>
          </a:p>
          <a:p>
            <a:pPr>
              <a:buFont typeface="Arial" pitchFamily="34" charset="0"/>
              <a:buChar char="•"/>
            </a:pPr>
            <a:r>
              <a:rPr lang="en-US" sz="2000" dirty="0" smtClean="0">
                <a:solidFill>
                  <a:srgbClr val="003E89"/>
                </a:solidFill>
                <a:latin typeface="Arial" pitchFamily="34" charset="0"/>
                <a:cs typeface="Arial" pitchFamily="34" charset="0"/>
                <a:sym typeface="Symbol"/>
              </a:rPr>
              <a:t> electron trapping mechanism</a:t>
            </a:r>
          </a:p>
          <a:p>
            <a:pPr>
              <a:buFont typeface="Arial" pitchFamily="34" charset="0"/>
              <a:buChar char="•"/>
            </a:pPr>
            <a:r>
              <a:rPr lang="en-US" sz="2000" dirty="0" smtClean="0">
                <a:solidFill>
                  <a:srgbClr val="003E89"/>
                </a:solidFill>
                <a:latin typeface="Arial" pitchFamily="34" charset="0"/>
                <a:cs typeface="Arial" pitchFamily="34" charset="0"/>
                <a:sym typeface="Symbol"/>
              </a:rPr>
              <a:t> acceleration</a:t>
            </a:r>
          </a:p>
          <a:p>
            <a:pPr>
              <a:buFont typeface="Arial" pitchFamily="34" charset="0"/>
              <a:buChar char="•"/>
            </a:pPr>
            <a:r>
              <a:rPr lang="en-US" sz="2000" dirty="0" smtClean="0">
                <a:solidFill>
                  <a:srgbClr val="003E89"/>
                </a:solidFill>
                <a:latin typeface="Arial" pitchFamily="34" charset="0"/>
                <a:cs typeface="Arial" pitchFamily="34" charset="0"/>
                <a:sym typeface="Symbol"/>
              </a:rPr>
              <a:t> </a:t>
            </a:r>
            <a:r>
              <a:rPr lang="en-US" sz="2000" dirty="0" err="1" smtClean="0">
                <a:solidFill>
                  <a:srgbClr val="003E89"/>
                </a:solidFill>
                <a:latin typeface="Arial" pitchFamily="34" charset="0"/>
                <a:cs typeface="Arial" pitchFamily="34" charset="0"/>
                <a:sym typeface="Symbol"/>
              </a:rPr>
              <a:t>dephasing</a:t>
            </a:r>
            <a:r>
              <a:rPr lang="en-US" sz="2000" dirty="0" smtClean="0">
                <a:solidFill>
                  <a:srgbClr val="003E89"/>
                </a:solidFill>
                <a:latin typeface="Arial" pitchFamily="34" charset="0"/>
                <a:cs typeface="Arial" pitchFamily="34" charset="0"/>
              </a:rPr>
              <a:t>  </a:t>
            </a:r>
          </a:p>
        </p:txBody>
      </p:sp>
      <p:pic>
        <p:nvPicPr>
          <p:cNvPr id="6" name="Picture 3"/>
          <p:cNvPicPr>
            <a:picLocks noChangeAspect="1" noChangeArrowheads="1"/>
          </p:cNvPicPr>
          <p:nvPr/>
        </p:nvPicPr>
        <p:blipFill>
          <a:blip r:embed="rId4" cstate="print"/>
          <a:srcRect r="47343"/>
          <a:stretch>
            <a:fillRect/>
          </a:stretch>
        </p:blipFill>
        <p:spPr bwMode="auto">
          <a:xfrm>
            <a:off x="35496" y="2936784"/>
            <a:ext cx="4752528" cy="3353387"/>
          </a:xfrm>
          <a:prstGeom prst="rect">
            <a:avLst/>
          </a:prstGeom>
          <a:noFill/>
          <a:ln w="9525">
            <a:noFill/>
            <a:miter lim="800000"/>
            <a:headEnd/>
            <a:tailEnd/>
          </a:ln>
        </p:spPr>
      </p:pic>
      <p:cxnSp>
        <p:nvCxnSpPr>
          <p:cNvPr id="9" name="Straight Arrow Connector 8"/>
          <p:cNvCxnSpPr/>
          <p:nvPr/>
        </p:nvCxnSpPr>
        <p:spPr>
          <a:xfrm flipH="1" flipV="1">
            <a:off x="2411760" y="4869160"/>
            <a:ext cx="504056" cy="43204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477572" y="5157192"/>
            <a:ext cx="1518364" cy="369332"/>
          </a:xfrm>
          <a:prstGeom prst="rect">
            <a:avLst/>
          </a:prstGeom>
          <a:solidFill>
            <a:schemeClr val="bg1"/>
          </a:solidFill>
        </p:spPr>
        <p:txBody>
          <a:bodyPr wrap="none">
            <a:spAutoFit/>
          </a:bodyPr>
          <a:lstStyle/>
          <a:p>
            <a:r>
              <a:rPr lang="en-US" dirty="0" smtClean="0">
                <a:solidFill>
                  <a:srgbClr val="C00000"/>
                </a:solidFill>
                <a:latin typeface="Arial" pitchFamily="34" charset="0"/>
                <a:cs typeface="Arial" pitchFamily="34" charset="0"/>
                <a:sym typeface="Symbol"/>
              </a:rPr>
              <a:t>Accelerating </a:t>
            </a:r>
          </a:p>
        </p:txBody>
      </p:sp>
      <p:sp>
        <p:nvSpPr>
          <p:cNvPr id="12" name="Rectangle 11"/>
          <p:cNvSpPr/>
          <p:nvPr/>
        </p:nvSpPr>
        <p:spPr>
          <a:xfrm>
            <a:off x="467544" y="3203684"/>
            <a:ext cx="1479892" cy="369332"/>
          </a:xfrm>
          <a:prstGeom prst="rect">
            <a:avLst/>
          </a:prstGeom>
          <a:solidFill>
            <a:schemeClr val="bg1"/>
          </a:solidFill>
        </p:spPr>
        <p:txBody>
          <a:bodyPr wrap="none">
            <a:spAutoFit/>
          </a:bodyPr>
          <a:lstStyle/>
          <a:p>
            <a:r>
              <a:rPr lang="en-US" dirty="0" smtClean="0">
                <a:solidFill>
                  <a:srgbClr val="C00000"/>
                </a:solidFill>
                <a:latin typeface="Arial" pitchFamily="34" charset="0"/>
                <a:cs typeface="Arial" pitchFamily="34" charset="0"/>
                <a:sym typeface="Symbol"/>
              </a:rPr>
              <a:t>Decelerating</a:t>
            </a:r>
          </a:p>
        </p:txBody>
      </p:sp>
      <p:cxnSp>
        <p:nvCxnSpPr>
          <p:cNvPr id="14" name="Straight Arrow Connector 13"/>
          <p:cNvCxnSpPr/>
          <p:nvPr/>
        </p:nvCxnSpPr>
        <p:spPr>
          <a:xfrm>
            <a:off x="1547664" y="3645024"/>
            <a:ext cx="432048" cy="28803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1331640" y="4797152"/>
            <a:ext cx="1296144" cy="43204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899592" y="3645024"/>
            <a:ext cx="235890" cy="35074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2339752" y="4293096"/>
            <a:ext cx="216024"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23" name="Straight Arrow Connector 22"/>
          <p:cNvCxnSpPr/>
          <p:nvPr/>
        </p:nvCxnSpPr>
        <p:spPr>
          <a:xfrm>
            <a:off x="2555776" y="4390982"/>
            <a:ext cx="432048" cy="0"/>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4716016" y="2996952"/>
            <a:ext cx="4354077" cy="707886"/>
          </a:xfrm>
          <a:prstGeom prst="rect">
            <a:avLst/>
          </a:prstGeom>
        </p:spPr>
        <p:txBody>
          <a:bodyPr wrap="none">
            <a:spAutoFit/>
          </a:bodyPr>
          <a:lstStyle/>
          <a:p>
            <a:r>
              <a:rPr lang="en-US" sz="2000" dirty="0" smtClean="0">
                <a:solidFill>
                  <a:srgbClr val="003E89"/>
                </a:solidFill>
                <a:latin typeface="Arial" pitchFamily="34" charset="0"/>
                <a:cs typeface="Arial" pitchFamily="34" charset="0"/>
                <a:sym typeface="Symbol"/>
              </a:rPr>
              <a:t>Equation of motion of a test electron </a:t>
            </a:r>
          </a:p>
          <a:p>
            <a:r>
              <a:rPr lang="en-US" sz="2000" dirty="0" smtClean="0">
                <a:solidFill>
                  <a:srgbClr val="003E89"/>
                </a:solidFill>
                <a:latin typeface="Arial" pitchFamily="34" charset="0"/>
                <a:cs typeface="Arial" pitchFamily="34" charset="0"/>
                <a:sym typeface="Symbol"/>
              </a:rPr>
              <a:t>in </a:t>
            </a:r>
            <a:r>
              <a:rPr lang="en-US" sz="2000" dirty="0" err="1" smtClean="0">
                <a:solidFill>
                  <a:srgbClr val="003E89"/>
                </a:solidFill>
                <a:latin typeface="Arial" pitchFamily="34" charset="0"/>
                <a:cs typeface="Arial" pitchFamily="34" charset="0"/>
                <a:sym typeface="Symbol"/>
              </a:rPr>
              <a:t>wakefields</a:t>
            </a:r>
            <a:r>
              <a:rPr lang="en-US" sz="2000" dirty="0" smtClean="0">
                <a:solidFill>
                  <a:srgbClr val="003E89"/>
                </a:solidFill>
                <a:latin typeface="Arial" pitchFamily="34" charset="0"/>
                <a:cs typeface="Arial" pitchFamily="34" charset="0"/>
                <a:sym typeface="Symbol"/>
              </a:rPr>
              <a:t> with amplitude </a:t>
            </a:r>
            <a:r>
              <a:rPr lang="en-US" sz="2000" i="1" dirty="0" err="1" smtClean="0">
                <a:solidFill>
                  <a:srgbClr val="003E89"/>
                </a:solidFill>
                <a:latin typeface="Arial" pitchFamily="34" charset="0"/>
                <a:cs typeface="Arial" pitchFamily="34" charset="0"/>
                <a:sym typeface="Symbol"/>
              </a:rPr>
              <a:t>E</a:t>
            </a:r>
            <a:r>
              <a:rPr lang="en-US" sz="2000" i="1" baseline="-25000" dirty="0" err="1" smtClean="0">
                <a:solidFill>
                  <a:srgbClr val="003E89"/>
                </a:solidFill>
                <a:latin typeface="Arial" pitchFamily="34" charset="0"/>
                <a:cs typeface="Arial" pitchFamily="34" charset="0"/>
                <a:sym typeface="Symbol"/>
              </a:rPr>
              <a:t>z</a:t>
            </a:r>
            <a:endParaRPr lang="nl-NL" sz="2000" i="1" dirty="0">
              <a:solidFill>
                <a:srgbClr val="003E89"/>
              </a:solidFill>
            </a:endParaRPr>
          </a:p>
        </p:txBody>
      </p:sp>
      <p:graphicFrame>
        <p:nvGraphicFramePr>
          <p:cNvPr id="44036" name="Object 4"/>
          <p:cNvGraphicFramePr>
            <a:graphicFrameLocks noChangeAspect="1"/>
          </p:cNvGraphicFramePr>
          <p:nvPr/>
        </p:nvGraphicFramePr>
        <p:xfrm>
          <a:off x="4788024" y="4149080"/>
          <a:ext cx="3365500" cy="444500"/>
        </p:xfrm>
        <a:graphic>
          <a:graphicData uri="http://schemas.openxmlformats.org/presentationml/2006/ole">
            <p:oleObj spid="_x0000_s336899" name="Equation" r:id="rId5" imgW="1828800" imgH="241200" progId="Equation.3">
              <p:embed/>
            </p:oleObj>
          </a:graphicData>
        </a:graphic>
      </p:graphicFrame>
      <p:graphicFrame>
        <p:nvGraphicFramePr>
          <p:cNvPr id="44039" name="Object 7"/>
          <p:cNvGraphicFramePr>
            <a:graphicFrameLocks noChangeAspect="1"/>
          </p:cNvGraphicFramePr>
          <p:nvPr/>
        </p:nvGraphicFramePr>
        <p:xfrm>
          <a:off x="4837986" y="5013176"/>
          <a:ext cx="1636712" cy="725487"/>
        </p:xfrm>
        <a:graphic>
          <a:graphicData uri="http://schemas.openxmlformats.org/presentationml/2006/ole">
            <p:oleObj spid="_x0000_s336900" name="Equation" r:id="rId6" imgW="888840" imgH="393480" progId="Equation.3">
              <p:embed/>
            </p:oleObj>
          </a:graphicData>
        </a:graphic>
      </p:graphicFrame>
      <p:sp>
        <p:nvSpPr>
          <p:cNvPr id="24" name="Rectangle 23"/>
          <p:cNvSpPr/>
          <p:nvPr/>
        </p:nvSpPr>
        <p:spPr>
          <a:xfrm>
            <a:off x="6638186" y="5031357"/>
            <a:ext cx="2505814" cy="923330"/>
          </a:xfrm>
          <a:prstGeom prst="rect">
            <a:avLst/>
          </a:prstGeom>
          <a:noFill/>
        </p:spPr>
        <p:txBody>
          <a:bodyPr wrap="none">
            <a:spAutoFit/>
          </a:bodyPr>
          <a:lstStyle/>
          <a:p>
            <a:r>
              <a:rPr lang="en-US" dirty="0" smtClean="0">
                <a:solidFill>
                  <a:srgbClr val="003E89"/>
                </a:solidFill>
                <a:latin typeface="Arial" pitchFamily="34" charset="0"/>
                <a:cs typeface="Arial" pitchFamily="34" charset="0"/>
                <a:sym typeface="Symbol"/>
              </a:rPr>
              <a:t>Hamiltonian constant </a:t>
            </a:r>
          </a:p>
          <a:p>
            <a:r>
              <a:rPr lang="en-US" dirty="0" smtClean="0">
                <a:solidFill>
                  <a:srgbClr val="003E89"/>
                </a:solidFill>
                <a:latin typeface="Arial" pitchFamily="34" charset="0"/>
                <a:cs typeface="Arial" pitchFamily="34" charset="0"/>
                <a:sym typeface="Symbol"/>
              </a:rPr>
              <a:t>along a given electron </a:t>
            </a:r>
          </a:p>
          <a:p>
            <a:r>
              <a:rPr lang="en-US" dirty="0" smtClean="0">
                <a:solidFill>
                  <a:srgbClr val="003E89"/>
                </a:solidFill>
                <a:latin typeface="Arial" pitchFamily="34" charset="0"/>
                <a:cs typeface="Arial" pitchFamily="34" charset="0"/>
                <a:sym typeface="Symbol"/>
              </a:rPr>
              <a:t>orbit</a:t>
            </a:r>
            <a:endParaRPr lang="nl-NL" dirty="0">
              <a:solidFill>
                <a:srgbClr val="003E89"/>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p:cNvPicPr>
            <a:picLocks noChangeAspect="1" noChangeArrowheads="1"/>
          </p:cNvPicPr>
          <p:nvPr/>
        </p:nvPicPr>
        <p:blipFill>
          <a:blip r:embed="rId2" cstate="print"/>
          <a:srcRect t="7174"/>
          <a:stretch>
            <a:fillRect/>
          </a:stretch>
        </p:blipFill>
        <p:spPr bwMode="auto">
          <a:xfrm>
            <a:off x="1691680" y="2420888"/>
            <a:ext cx="5544616" cy="3981959"/>
          </a:xfrm>
          <a:prstGeom prst="rect">
            <a:avLst/>
          </a:prstGeom>
          <a:noFill/>
          <a:ln w="9525">
            <a:noFill/>
            <a:miter lim="800000"/>
            <a:headEnd/>
            <a:tailEnd/>
          </a:ln>
        </p:spPr>
      </p:pic>
      <p:sp>
        <p:nvSpPr>
          <p:cNvPr id="2" name="TextBox 1"/>
          <p:cNvSpPr txBox="1"/>
          <p:nvPr/>
        </p:nvSpPr>
        <p:spPr>
          <a:xfrm>
            <a:off x="285953" y="-27384"/>
            <a:ext cx="7109639"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Electron dynamics in 1D plasma wave</a:t>
            </a:r>
          </a:p>
        </p:txBody>
      </p:sp>
      <p:sp>
        <p:nvSpPr>
          <p:cNvPr id="5" name="Rectangle 4"/>
          <p:cNvSpPr/>
          <p:nvPr/>
        </p:nvSpPr>
        <p:spPr>
          <a:xfrm>
            <a:off x="323528" y="980728"/>
            <a:ext cx="8820472" cy="1200329"/>
          </a:xfrm>
          <a:prstGeom prst="rect">
            <a:avLst/>
          </a:prstGeom>
        </p:spPr>
        <p:txBody>
          <a:bodyPr wrap="square">
            <a:spAutoFit/>
          </a:bodyPr>
          <a:lstStyle/>
          <a:p>
            <a:r>
              <a:rPr lang="en-US" sz="2400" dirty="0" smtClean="0">
                <a:solidFill>
                  <a:srgbClr val="003E89"/>
                </a:solidFill>
                <a:latin typeface="Arial" pitchFamily="34" charset="0"/>
                <a:cs typeface="Arial" pitchFamily="34" charset="0"/>
                <a:sym typeface="Symbol"/>
              </a:rPr>
              <a:t>The </a:t>
            </a:r>
            <a:r>
              <a:rPr lang="en-US" sz="2400" dirty="0" err="1" smtClean="0">
                <a:solidFill>
                  <a:srgbClr val="003E89"/>
                </a:solidFill>
                <a:latin typeface="Arial" pitchFamily="34" charset="0"/>
                <a:cs typeface="Arial" pitchFamily="34" charset="0"/>
                <a:sym typeface="Symbol"/>
              </a:rPr>
              <a:t>separatrix</a:t>
            </a:r>
            <a:r>
              <a:rPr lang="en-US" sz="2400" dirty="0" smtClean="0">
                <a:solidFill>
                  <a:srgbClr val="003E89"/>
                </a:solidFill>
                <a:latin typeface="Arial" pitchFamily="34" charset="0"/>
                <a:cs typeface="Arial" pitchFamily="34" charset="0"/>
                <a:sym typeface="Symbol"/>
              </a:rPr>
              <a:t>: </a:t>
            </a:r>
          </a:p>
          <a:p>
            <a:r>
              <a:rPr lang="en-US" sz="2400" dirty="0" smtClean="0">
                <a:solidFill>
                  <a:srgbClr val="003E89"/>
                </a:solidFill>
                <a:latin typeface="Arial" pitchFamily="34" charset="0"/>
                <a:cs typeface="Arial" pitchFamily="34" charset="0"/>
                <a:sym typeface="Symbol"/>
              </a:rPr>
              <a:t>orbit that separates the region of trapped and </a:t>
            </a:r>
            <a:r>
              <a:rPr lang="en-US" sz="2400" dirty="0" err="1" smtClean="0">
                <a:solidFill>
                  <a:srgbClr val="003E89"/>
                </a:solidFill>
                <a:latin typeface="Arial" pitchFamily="34" charset="0"/>
                <a:cs typeface="Arial" pitchFamily="34" charset="0"/>
                <a:sym typeface="Symbol"/>
              </a:rPr>
              <a:t>untrapped</a:t>
            </a:r>
            <a:r>
              <a:rPr lang="en-US" sz="2400" dirty="0" smtClean="0">
                <a:solidFill>
                  <a:srgbClr val="003E89"/>
                </a:solidFill>
                <a:latin typeface="Arial" pitchFamily="34" charset="0"/>
                <a:cs typeface="Arial" pitchFamily="34" charset="0"/>
                <a:sym typeface="Symbol"/>
              </a:rPr>
              <a:t> electrons in the longitudinal phase space</a:t>
            </a:r>
            <a:endParaRPr lang="nl-NL" sz="2400" dirty="0">
              <a:solidFill>
                <a:srgbClr val="003E89"/>
              </a:solidFill>
            </a:endParaRPr>
          </a:p>
        </p:txBody>
      </p:sp>
      <p:sp>
        <p:nvSpPr>
          <p:cNvPr id="11" name="Rectangle 10"/>
          <p:cNvSpPr/>
          <p:nvPr/>
        </p:nvSpPr>
        <p:spPr>
          <a:xfrm>
            <a:off x="5652120" y="4005064"/>
            <a:ext cx="1745991" cy="369332"/>
          </a:xfrm>
          <a:prstGeom prst="rect">
            <a:avLst/>
          </a:prstGeom>
        </p:spPr>
        <p:txBody>
          <a:bodyPr wrap="none">
            <a:spAutoFit/>
          </a:bodyPr>
          <a:lstStyle/>
          <a:p>
            <a:r>
              <a:rPr lang="en-US" dirty="0" smtClean="0">
                <a:solidFill>
                  <a:srgbClr val="C00000"/>
                </a:solidFill>
                <a:latin typeface="Arial" pitchFamily="34" charset="0"/>
                <a:cs typeface="Arial" pitchFamily="34" charset="0"/>
                <a:sym typeface="Symbol"/>
              </a:rPr>
              <a:t> laser center </a:t>
            </a:r>
            <a:endParaRPr lang="nl-NL"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953" y="-27384"/>
            <a:ext cx="4214615"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Maximum energy gain</a:t>
            </a:r>
          </a:p>
        </p:txBody>
      </p:sp>
      <p:grpSp>
        <p:nvGrpSpPr>
          <p:cNvPr id="14" name="Group 13"/>
          <p:cNvGrpSpPr/>
          <p:nvPr/>
        </p:nvGrpSpPr>
        <p:grpSpPr>
          <a:xfrm>
            <a:off x="107504" y="1556792"/>
            <a:ext cx="4752528" cy="3744416"/>
            <a:chOff x="2521868" y="980728"/>
            <a:chExt cx="4071463" cy="3448620"/>
          </a:xfrm>
        </p:grpSpPr>
        <p:pic>
          <p:nvPicPr>
            <p:cNvPr id="3" name="Picture 6"/>
            <p:cNvPicPr>
              <a:picLocks noChangeAspect="1" noChangeArrowheads="1"/>
            </p:cNvPicPr>
            <p:nvPr/>
          </p:nvPicPr>
          <p:blipFill>
            <a:blip r:embed="rId3" cstate="print"/>
            <a:srcRect t="7174"/>
            <a:stretch>
              <a:fillRect/>
            </a:stretch>
          </p:blipFill>
          <p:spPr bwMode="auto">
            <a:xfrm>
              <a:off x="2521868" y="980728"/>
              <a:ext cx="4071463" cy="3448620"/>
            </a:xfrm>
            <a:prstGeom prst="rect">
              <a:avLst/>
            </a:prstGeom>
            <a:noFill/>
            <a:ln w="9525">
              <a:noFill/>
              <a:miter lim="800000"/>
              <a:headEnd/>
              <a:tailEnd/>
            </a:ln>
          </p:spPr>
        </p:pic>
        <p:sp>
          <p:nvSpPr>
            <p:cNvPr id="4" name="Rectangle 3"/>
            <p:cNvSpPr/>
            <p:nvPr/>
          </p:nvSpPr>
          <p:spPr>
            <a:xfrm>
              <a:off x="3563888" y="1018828"/>
              <a:ext cx="391790" cy="3162002"/>
            </a:xfrm>
            <a:prstGeom prst="rect">
              <a:avLst/>
            </a:prstGeom>
            <a:solidFill>
              <a:srgbClr val="00B05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5" name="Rectangle 4"/>
          <p:cNvSpPr/>
          <p:nvPr/>
        </p:nvSpPr>
        <p:spPr>
          <a:xfrm>
            <a:off x="1187624" y="5333146"/>
            <a:ext cx="705642" cy="400110"/>
          </a:xfrm>
          <a:prstGeom prst="rect">
            <a:avLst/>
          </a:prstGeom>
        </p:spPr>
        <p:txBody>
          <a:bodyPr wrap="none">
            <a:spAutoFit/>
          </a:bodyPr>
          <a:lstStyle/>
          <a:p>
            <a:r>
              <a:rPr lang="en-US" sz="2000" dirty="0" err="1" smtClean="0">
                <a:solidFill>
                  <a:srgbClr val="C00000"/>
                </a:solidFill>
                <a:latin typeface="Arial" pitchFamily="34" charset="0"/>
                <a:cs typeface="Arial" pitchFamily="34" charset="0"/>
                <a:sym typeface="Symbol"/>
              </a:rPr>
              <a:t>L</a:t>
            </a:r>
            <a:r>
              <a:rPr lang="en-US" sz="2000" baseline="-25000" dirty="0" err="1" smtClean="0">
                <a:solidFill>
                  <a:srgbClr val="C00000"/>
                </a:solidFill>
                <a:latin typeface="Arial" pitchFamily="34" charset="0"/>
                <a:cs typeface="Arial" pitchFamily="34" charset="0"/>
                <a:sym typeface="Symbol"/>
              </a:rPr>
              <a:t>deph</a:t>
            </a:r>
            <a:endParaRPr lang="nl-NL" sz="2000" dirty="0"/>
          </a:p>
        </p:txBody>
      </p:sp>
      <p:cxnSp>
        <p:nvCxnSpPr>
          <p:cNvPr id="7" name="Straight Arrow Connector 6"/>
          <p:cNvCxnSpPr/>
          <p:nvPr/>
        </p:nvCxnSpPr>
        <p:spPr>
          <a:xfrm>
            <a:off x="1259632" y="5229200"/>
            <a:ext cx="576064" cy="0"/>
          </a:xfrm>
          <a:prstGeom prst="straightConnector1">
            <a:avLst/>
          </a:prstGeom>
          <a:ln w="254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47106" name="Object 2"/>
          <p:cNvGraphicFramePr>
            <a:graphicFrameLocks noChangeAspect="1"/>
          </p:cNvGraphicFramePr>
          <p:nvPr/>
        </p:nvGraphicFramePr>
        <p:xfrm>
          <a:off x="5148064" y="2348880"/>
          <a:ext cx="1433356" cy="478408"/>
        </p:xfrm>
        <a:graphic>
          <a:graphicData uri="http://schemas.openxmlformats.org/presentationml/2006/ole">
            <p:oleObj spid="_x0000_s338946" name="Equation" r:id="rId4" imgW="761760" imgH="253800" progId="Equation.3">
              <p:embed/>
            </p:oleObj>
          </a:graphicData>
        </a:graphic>
      </p:graphicFrame>
      <p:sp>
        <p:nvSpPr>
          <p:cNvPr id="10" name="Rectangle 9"/>
          <p:cNvSpPr/>
          <p:nvPr/>
        </p:nvSpPr>
        <p:spPr>
          <a:xfrm>
            <a:off x="251520" y="692696"/>
            <a:ext cx="9271780" cy="769441"/>
          </a:xfrm>
          <a:prstGeom prst="rect">
            <a:avLst/>
          </a:prstGeom>
        </p:spPr>
        <p:txBody>
          <a:bodyPr wrap="square">
            <a:spAutoFit/>
          </a:bodyPr>
          <a:lstStyle/>
          <a:p>
            <a:pPr>
              <a:buFont typeface="Courier New" pitchFamily="49" charset="0"/>
              <a:buChar char="o"/>
            </a:pPr>
            <a:r>
              <a:rPr lang="en-US" sz="2400" dirty="0" smtClean="0">
                <a:solidFill>
                  <a:srgbClr val="003E89"/>
                </a:solidFill>
                <a:latin typeface="Arial" pitchFamily="34" charset="0"/>
                <a:cs typeface="Arial" pitchFamily="34" charset="0"/>
                <a:sym typeface="Symbol"/>
              </a:rPr>
              <a:t> </a:t>
            </a:r>
            <a:r>
              <a:rPr lang="en-US" sz="2400" dirty="0" err="1" smtClean="0">
                <a:solidFill>
                  <a:srgbClr val="003E89"/>
                </a:solidFill>
                <a:latin typeface="Arial" pitchFamily="34" charset="0"/>
                <a:cs typeface="Arial" pitchFamily="34" charset="0"/>
                <a:sym typeface="Symbol"/>
              </a:rPr>
              <a:t>Dephasing</a:t>
            </a:r>
            <a:r>
              <a:rPr lang="en-US" sz="2400" dirty="0" smtClean="0">
                <a:solidFill>
                  <a:srgbClr val="003E89"/>
                </a:solidFill>
                <a:latin typeface="Arial" pitchFamily="34" charset="0"/>
                <a:cs typeface="Arial" pitchFamily="34" charset="0"/>
                <a:sym typeface="Symbol"/>
              </a:rPr>
              <a:t> length: </a:t>
            </a:r>
            <a:r>
              <a:rPr lang="en-US" sz="2000" dirty="0" smtClean="0">
                <a:solidFill>
                  <a:srgbClr val="003E89"/>
                </a:solidFill>
                <a:latin typeface="Arial" pitchFamily="34" charset="0"/>
                <a:cs typeface="Arial" pitchFamily="34" charset="0"/>
                <a:sym typeface="Symbol"/>
              </a:rPr>
              <a:t>distance for electron to gain energy before entering </a:t>
            </a:r>
          </a:p>
          <a:p>
            <a:r>
              <a:rPr lang="en-US" sz="2000" dirty="0" smtClean="0">
                <a:solidFill>
                  <a:srgbClr val="003E89"/>
                </a:solidFill>
                <a:latin typeface="Arial" pitchFamily="34" charset="0"/>
                <a:cs typeface="Arial" pitchFamily="34" charset="0"/>
                <a:sym typeface="Symbol"/>
              </a:rPr>
              <a:t>			 the decelerating phase  </a:t>
            </a:r>
            <a:endParaRPr lang="en-US" sz="2000" dirty="0" smtClean="0">
              <a:solidFill>
                <a:srgbClr val="003E89"/>
              </a:solidFill>
              <a:latin typeface="Arial" pitchFamily="34" charset="0"/>
              <a:cs typeface="Arial" pitchFamily="34" charset="0"/>
            </a:endParaRPr>
          </a:p>
        </p:txBody>
      </p:sp>
      <p:sp>
        <p:nvSpPr>
          <p:cNvPr id="11" name="Rectangle 10"/>
          <p:cNvSpPr/>
          <p:nvPr/>
        </p:nvSpPr>
        <p:spPr>
          <a:xfrm>
            <a:off x="5076056" y="3501008"/>
            <a:ext cx="3898824" cy="461665"/>
          </a:xfrm>
          <a:prstGeom prst="rect">
            <a:avLst/>
          </a:prstGeom>
        </p:spPr>
        <p:txBody>
          <a:bodyPr wrap="none">
            <a:spAutoFit/>
          </a:bodyPr>
          <a:lstStyle/>
          <a:p>
            <a:r>
              <a:rPr lang="en-US" sz="2400" dirty="0" smtClean="0">
                <a:solidFill>
                  <a:srgbClr val="003E89"/>
                </a:solidFill>
                <a:latin typeface="Arial" pitchFamily="34" charset="0"/>
                <a:cs typeface="Arial" pitchFamily="34" charset="0"/>
                <a:sym typeface="Symbol"/>
              </a:rPr>
              <a:t>Maximum electron energy: </a:t>
            </a:r>
            <a:endParaRPr lang="en-US" sz="2400" dirty="0" smtClean="0">
              <a:solidFill>
                <a:srgbClr val="003E89"/>
              </a:solidFill>
              <a:latin typeface="Arial" pitchFamily="34" charset="0"/>
              <a:cs typeface="Arial" pitchFamily="34" charset="0"/>
            </a:endParaRPr>
          </a:p>
        </p:txBody>
      </p:sp>
      <p:graphicFrame>
        <p:nvGraphicFramePr>
          <p:cNvPr id="47107" name="Object 3"/>
          <p:cNvGraphicFramePr>
            <a:graphicFrameLocks noChangeAspect="1"/>
          </p:cNvGraphicFramePr>
          <p:nvPr/>
        </p:nvGraphicFramePr>
        <p:xfrm>
          <a:off x="5220072" y="4149080"/>
          <a:ext cx="1695450" cy="455613"/>
        </p:xfrm>
        <a:graphic>
          <a:graphicData uri="http://schemas.openxmlformats.org/presentationml/2006/ole">
            <p:oleObj spid="_x0000_s338947" name="Equation" r:id="rId5" imgW="901440" imgH="241200" progId="Equation.3">
              <p:embed/>
            </p:oleObj>
          </a:graphicData>
        </a:graphic>
      </p:graphicFrame>
      <p:graphicFrame>
        <p:nvGraphicFramePr>
          <p:cNvPr id="47108" name="Object 4"/>
          <p:cNvGraphicFramePr>
            <a:graphicFrameLocks noChangeAspect="1"/>
          </p:cNvGraphicFramePr>
          <p:nvPr/>
        </p:nvGraphicFramePr>
        <p:xfrm>
          <a:off x="7338764" y="2373511"/>
          <a:ext cx="1409700" cy="479425"/>
        </p:xfrm>
        <a:graphic>
          <a:graphicData uri="http://schemas.openxmlformats.org/presentationml/2006/ole">
            <p:oleObj spid="_x0000_s338948" name="Equation" r:id="rId6" imgW="749160" imgH="253800" progId="Equation.3">
              <p:embed/>
            </p:oleObj>
          </a:graphicData>
        </a:graphic>
      </p:graphicFrame>
      <p:graphicFrame>
        <p:nvGraphicFramePr>
          <p:cNvPr id="47109" name="Object 5"/>
          <p:cNvGraphicFramePr>
            <a:graphicFrameLocks noChangeAspect="1"/>
          </p:cNvGraphicFramePr>
          <p:nvPr/>
        </p:nvGraphicFramePr>
        <p:xfrm>
          <a:off x="7308304" y="4077072"/>
          <a:ext cx="1074738" cy="481013"/>
        </p:xfrm>
        <a:graphic>
          <a:graphicData uri="http://schemas.openxmlformats.org/presentationml/2006/ole">
            <p:oleObj spid="_x0000_s338949" name="Equation" r:id="rId7" imgW="571320" imgH="253800" progId="Equation.3">
              <p:embed/>
            </p:oleObj>
          </a:graphicData>
        </a:graphic>
      </p:graphicFrame>
      <p:graphicFrame>
        <p:nvGraphicFramePr>
          <p:cNvPr id="47110" name="Object 6"/>
          <p:cNvGraphicFramePr>
            <a:graphicFrameLocks noChangeAspect="1"/>
          </p:cNvGraphicFramePr>
          <p:nvPr/>
        </p:nvGraphicFramePr>
        <p:xfrm>
          <a:off x="5220072" y="4725144"/>
          <a:ext cx="1241425" cy="481013"/>
        </p:xfrm>
        <a:graphic>
          <a:graphicData uri="http://schemas.openxmlformats.org/presentationml/2006/ole">
            <p:oleObj spid="_x0000_s338950" name="Equation" r:id="rId8" imgW="660240" imgH="253800" progId="Equation.3">
              <p:embed/>
            </p:oleObj>
          </a:graphicData>
        </a:graphic>
      </p:graphicFrame>
      <p:sp>
        <p:nvSpPr>
          <p:cNvPr id="16" name="Rectangle 15"/>
          <p:cNvSpPr/>
          <p:nvPr/>
        </p:nvSpPr>
        <p:spPr>
          <a:xfrm>
            <a:off x="1835696" y="6011996"/>
            <a:ext cx="5904656" cy="400110"/>
          </a:xfrm>
          <a:prstGeom prst="rect">
            <a:avLst/>
          </a:prstGeom>
          <a:solidFill>
            <a:srgbClr val="FFFF00"/>
          </a:solidFill>
          <a:effectLst>
            <a:outerShdw blurRad="50800" dist="38100" dir="2700000" algn="tl" rotWithShape="0">
              <a:prstClr val="black">
                <a:alpha val="40000"/>
              </a:prstClr>
            </a:outerShdw>
          </a:effectLst>
        </p:spPr>
        <p:txBody>
          <a:bodyPr wrap="square">
            <a:spAutoFit/>
          </a:bodyPr>
          <a:lstStyle/>
          <a:p>
            <a:r>
              <a:rPr lang="nl-NL" sz="2000" dirty="0" smtClean="0">
                <a:solidFill>
                  <a:srgbClr val="00153E"/>
                </a:solidFill>
              </a:rPr>
              <a:t>to gain more energy: lowering plasma density</a:t>
            </a:r>
            <a:endParaRPr lang="nl-NL" sz="2000" dirty="0">
              <a:solidFill>
                <a:srgbClr val="00153E"/>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94" name="Rectangle 18"/>
          <p:cNvSpPr>
            <a:spLocks noChangeArrowheads="1"/>
          </p:cNvSpPr>
          <p:nvPr/>
        </p:nvSpPr>
        <p:spPr bwMode="auto">
          <a:xfrm>
            <a:off x="251520" y="692696"/>
            <a:ext cx="8892480" cy="457200"/>
          </a:xfrm>
          <a:prstGeom prst="rect">
            <a:avLst/>
          </a:prstGeom>
          <a:noFill/>
          <a:ln w="9525">
            <a:noFill/>
            <a:miter lim="800000"/>
            <a:headEnd/>
            <a:tailEnd/>
          </a:ln>
          <a:effectLst/>
        </p:spPr>
        <p:txBody>
          <a:bodyPr anchor="ctr"/>
          <a:lstStyle/>
          <a:p>
            <a:r>
              <a:rPr lang="nl-NL" sz="2400" dirty="0">
                <a:solidFill>
                  <a:srgbClr val="003E89"/>
                </a:solidFill>
                <a:latin typeface="Arial" charset="0"/>
              </a:rPr>
              <a:t>1. </a:t>
            </a:r>
            <a:r>
              <a:rPr lang="nl-NL" sz="2400" dirty="0" smtClean="0">
                <a:solidFill>
                  <a:srgbClr val="003E89"/>
                </a:solidFill>
              </a:rPr>
              <a:t>Long dephasing length </a:t>
            </a:r>
            <a:r>
              <a:rPr lang="nl-NL" sz="2400" dirty="0" smtClean="0">
                <a:solidFill>
                  <a:srgbClr val="003E89"/>
                </a:solidFill>
                <a:sym typeface="Symbol"/>
              </a:rPr>
              <a:t></a:t>
            </a:r>
            <a:r>
              <a:rPr lang="nl-NL" sz="2400" dirty="0" smtClean="0">
                <a:solidFill>
                  <a:srgbClr val="003E89"/>
                </a:solidFill>
              </a:rPr>
              <a:t> </a:t>
            </a:r>
            <a:r>
              <a:rPr lang="nl-NL" sz="2400" dirty="0" smtClean="0">
                <a:solidFill>
                  <a:srgbClr val="003E89"/>
                </a:solidFill>
                <a:latin typeface="Arial" charset="0"/>
              </a:rPr>
              <a:t>acceleration distance</a:t>
            </a:r>
            <a:endParaRPr lang="en-US" sz="2400" dirty="0">
              <a:solidFill>
                <a:srgbClr val="003E89"/>
              </a:solidFill>
              <a:latin typeface="Arial" charset="0"/>
            </a:endParaRPr>
          </a:p>
        </p:txBody>
      </p:sp>
      <p:sp>
        <p:nvSpPr>
          <p:cNvPr id="50" name="TextBox 49"/>
          <p:cNvSpPr txBox="1"/>
          <p:nvPr/>
        </p:nvSpPr>
        <p:spPr>
          <a:xfrm>
            <a:off x="285953" y="44624"/>
            <a:ext cx="7350089" cy="492443"/>
          </a:xfrm>
          <a:prstGeom prst="rect">
            <a:avLst/>
          </a:prstGeom>
          <a:noFill/>
        </p:spPr>
        <p:txBody>
          <a:bodyPr wrap="none" rtlCol="0">
            <a:spAutoFit/>
          </a:bodyPr>
          <a:lstStyle/>
          <a:p>
            <a:r>
              <a:rPr lang="en-US" sz="26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Requirements to produce mono-energetic bunch</a:t>
            </a:r>
          </a:p>
        </p:txBody>
      </p:sp>
      <p:pic>
        <p:nvPicPr>
          <p:cNvPr id="37" name="Picture 17" descr="Rayleight length"/>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66849" y="1366211"/>
            <a:ext cx="2501900" cy="1273175"/>
          </a:xfrm>
          <a:prstGeom prst="rect">
            <a:avLst/>
          </a:prstGeom>
          <a:noFill/>
          <a:ln w="9525">
            <a:noFill/>
            <a:miter lim="800000"/>
            <a:headEnd/>
            <a:tailEnd/>
          </a:ln>
        </p:spPr>
      </p:pic>
      <p:cxnSp>
        <p:nvCxnSpPr>
          <p:cNvPr id="47" name="Straight Arrow Connector 46"/>
          <p:cNvCxnSpPr/>
          <p:nvPr/>
        </p:nvCxnSpPr>
        <p:spPr bwMode="auto">
          <a:xfrm>
            <a:off x="1979712" y="1628800"/>
            <a:ext cx="504056" cy="0"/>
          </a:xfrm>
          <a:prstGeom prst="straightConnector1">
            <a:avLst/>
          </a:prstGeom>
          <a:solidFill>
            <a:srgbClr val="003E89"/>
          </a:solidFill>
          <a:ln w="34925">
            <a:solidFill>
              <a:schemeClr val="tx1"/>
            </a:solidFill>
            <a:headEnd type="triangle"/>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48" name="Rectangle 47"/>
          <p:cNvSpPr/>
          <p:nvPr/>
        </p:nvSpPr>
        <p:spPr>
          <a:xfrm>
            <a:off x="2051720" y="1196752"/>
            <a:ext cx="409086" cy="338554"/>
          </a:xfrm>
          <a:prstGeom prst="rect">
            <a:avLst/>
          </a:prstGeom>
        </p:spPr>
        <p:txBody>
          <a:bodyPr wrap="none">
            <a:spAutoFit/>
          </a:bodyPr>
          <a:lstStyle/>
          <a:p>
            <a:r>
              <a:rPr lang="en-US" sz="1600" dirty="0" smtClean="0">
                <a:solidFill>
                  <a:srgbClr val="263C92"/>
                </a:solidFill>
              </a:rPr>
              <a:t>Z</a:t>
            </a:r>
            <a:r>
              <a:rPr lang="en-US" sz="1600" baseline="-25000" dirty="0" smtClean="0">
                <a:solidFill>
                  <a:srgbClr val="263C92"/>
                </a:solidFill>
              </a:rPr>
              <a:t>R</a:t>
            </a:r>
            <a:endParaRPr lang="nl-NL" sz="1600" dirty="0"/>
          </a:p>
        </p:txBody>
      </p:sp>
      <p:sp>
        <p:nvSpPr>
          <p:cNvPr id="49" name="Rectangle 48"/>
          <p:cNvSpPr/>
          <p:nvPr/>
        </p:nvSpPr>
        <p:spPr>
          <a:xfrm>
            <a:off x="4427736" y="3573016"/>
            <a:ext cx="4464744" cy="504056"/>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002060"/>
              </a:solidFill>
            </a:endParaRPr>
          </a:p>
        </p:txBody>
      </p:sp>
      <p:graphicFrame>
        <p:nvGraphicFramePr>
          <p:cNvPr id="51" name="Object 5"/>
          <p:cNvGraphicFramePr>
            <a:graphicFrameLocks noChangeAspect="1"/>
          </p:cNvGraphicFramePr>
          <p:nvPr/>
        </p:nvGraphicFramePr>
        <p:xfrm>
          <a:off x="5868144" y="3606884"/>
          <a:ext cx="1273175" cy="430213"/>
        </p:xfrm>
        <a:graphic>
          <a:graphicData uri="http://schemas.openxmlformats.org/presentationml/2006/ole">
            <p:oleObj spid="_x0000_s442378" name="Equation" r:id="rId5" imgW="761760" imgH="241200" progId="Equation.3">
              <p:embed/>
            </p:oleObj>
          </a:graphicData>
        </a:graphic>
      </p:graphicFrame>
      <p:graphicFrame>
        <p:nvGraphicFramePr>
          <p:cNvPr id="54" name="Object 5"/>
          <p:cNvGraphicFramePr>
            <a:graphicFrameLocks noChangeAspect="1"/>
          </p:cNvGraphicFramePr>
          <p:nvPr/>
        </p:nvGraphicFramePr>
        <p:xfrm>
          <a:off x="4427736" y="3602689"/>
          <a:ext cx="1249363" cy="450850"/>
        </p:xfrm>
        <a:graphic>
          <a:graphicData uri="http://schemas.openxmlformats.org/presentationml/2006/ole">
            <p:oleObj spid="_x0000_s442379" name="Equation" r:id="rId6" imgW="749160" imgH="253800" progId="Equation.3">
              <p:embed/>
            </p:oleObj>
          </a:graphicData>
        </a:graphic>
      </p:graphicFrame>
      <p:graphicFrame>
        <p:nvGraphicFramePr>
          <p:cNvPr id="58" name="Object 6"/>
          <p:cNvGraphicFramePr>
            <a:graphicFrameLocks noChangeAspect="1"/>
          </p:cNvGraphicFramePr>
          <p:nvPr/>
        </p:nvGraphicFramePr>
        <p:xfrm>
          <a:off x="7236296" y="3599234"/>
          <a:ext cx="1506537" cy="452437"/>
        </p:xfrm>
        <a:graphic>
          <a:graphicData uri="http://schemas.openxmlformats.org/presentationml/2006/ole">
            <p:oleObj spid="_x0000_s442380" name="Equation" r:id="rId7" imgW="901440" imgH="253800" progId="Equation.3">
              <p:embed/>
            </p:oleObj>
          </a:graphicData>
        </a:graphic>
      </p:graphicFrame>
      <p:sp>
        <p:nvSpPr>
          <p:cNvPr id="63" name="Rectangle 62"/>
          <p:cNvSpPr/>
          <p:nvPr/>
        </p:nvSpPr>
        <p:spPr>
          <a:xfrm>
            <a:off x="4437194" y="4193369"/>
            <a:ext cx="3299521" cy="504056"/>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002060"/>
              </a:solidFill>
            </a:endParaRPr>
          </a:p>
        </p:txBody>
      </p:sp>
      <p:graphicFrame>
        <p:nvGraphicFramePr>
          <p:cNvPr id="64" name="Object 5"/>
          <p:cNvGraphicFramePr>
            <a:graphicFrameLocks noChangeAspect="1"/>
          </p:cNvGraphicFramePr>
          <p:nvPr/>
        </p:nvGraphicFramePr>
        <p:xfrm>
          <a:off x="4465488" y="4171527"/>
          <a:ext cx="1589087" cy="519113"/>
        </p:xfrm>
        <a:graphic>
          <a:graphicData uri="http://schemas.openxmlformats.org/presentationml/2006/ole">
            <p:oleObj spid="_x0000_s442381" name="Equation" r:id="rId8" imgW="952200" imgH="291960" progId="Equation.3">
              <p:embed/>
            </p:oleObj>
          </a:graphicData>
        </a:graphic>
      </p:graphicFrame>
      <p:graphicFrame>
        <p:nvGraphicFramePr>
          <p:cNvPr id="65" name="Object 6"/>
          <p:cNvGraphicFramePr>
            <a:graphicFrameLocks noChangeAspect="1"/>
          </p:cNvGraphicFramePr>
          <p:nvPr/>
        </p:nvGraphicFramePr>
        <p:xfrm>
          <a:off x="6200885" y="4243388"/>
          <a:ext cx="1422400" cy="452437"/>
        </p:xfrm>
        <a:graphic>
          <a:graphicData uri="http://schemas.openxmlformats.org/presentationml/2006/ole">
            <p:oleObj spid="_x0000_s442382" name="Equation" r:id="rId9" imgW="850680" imgH="253800" progId="Equation.3">
              <p:embed/>
            </p:oleObj>
          </a:graphicData>
        </a:graphic>
      </p:graphicFrame>
      <p:sp>
        <p:nvSpPr>
          <p:cNvPr id="66" name="Rectangle 65"/>
          <p:cNvSpPr/>
          <p:nvPr/>
        </p:nvSpPr>
        <p:spPr>
          <a:xfrm>
            <a:off x="3959424" y="1340768"/>
            <a:ext cx="5184576" cy="1938992"/>
          </a:xfrm>
          <a:prstGeom prst="rect">
            <a:avLst/>
          </a:prstGeom>
        </p:spPr>
        <p:txBody>
          <a:bodyPr wrap="square">
            <a:spAutoFit/>
          </a:bodyPr>
          <a:lstStyle/>
          <a:p>
            <a:pPr marL="342900" indent="-342900">
              <a:buFont typeface="Courier New" pitchFamily="49" charset="0"/>
              <a:buChar char="o"/>
            </a:pPr>
            <a:r>
              <a:rPr lang="en-US" sz="2000" dirty="0" smtClean="0">
                <a:solidFill>
                  <a:srgbClr val="003E89"/>
                </a:solidFill>
              </a:rPr>
              <a:t>High intensity laser over long distance</a:t>
            </a:r>
          </a:p>
          <a:p>
            <a:pPr marL="342900" indent="-342900">
              <a:buFont typeface="Courier New" pitchFamily="49" charset="0"/>
              <a:buChar char="o"/>
            </a:pPr>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Optical diffraction limits the acceleration length to the Rayleigh length</a:t>
            </a:r>
          </a:p>
          <a:p>
            <a:pPr marL="342900" indent="-342900">
              <a:buFont typeface="Courier New" pitchFamily="49" charset="0"/>
              <a:buChar char="o"/>
            </a:pPr>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Example:</a:t>
            </a:r>
            <a:endParaRPr lang="nl-NL" sz="2000" dirty="0">
              <a:solidFill>
                <a:srgbClr val="003E89"/>
              </a:solidFill>
            </a:endParaRPr>
          </a:p>
        </p:txBody>
      </p:sp>
      <p:pic>
        <p:nvPicPr>
          <p:cNvPr id="67" name="Picture 6"/>
          <p:cNvPicPr>
            <a:picLocks noChangeAspect="1" noChangeArrowheads="1"/>
          </p:cNvPicPr>
          <p:nvPr/>
        </p:nvPicPr>
        <p:blipFill>
          <a:blip r:embed="rId10" cstate="print"/>
          <a:srcRect t="7174" r="41636"/>
          <a:stretch>
            <a:fillRect/>
          </a:stretch>
        </p:blipFill>
        <p:spPr bwMode="auto">
          <a:xfrm>
            <a:off x="992" y="3154927"/>
            <a:ext cx="3960440" cy="3448620"/>
          </a:xfrm>
          <a:prstGeom prst="rect">
            <a:avLst/>
          </a:prstGeom>
          <a:noFill/>
          <a:ln w="9525">
            <a:noFill/>
            <a:miter lim="800000"/>
            <a:headEnd/>
            <a:tailEnd/>
          </a:ln>
        </p:spPr>
      </p:pic>
      <p:cxnSp>
        <p:nvCxnSpPr>
          <p:cNvPr id="69" name="Straight Arrow Connector 68"/>
          <p:cNvCxnSpPr/>
          <p:nvPr/>
        </p:nvCxnSpPr>
        <p:spPr>
          <a:xfrm>
            <a:off x="1708932" y="3051708"/>
            <a:ext cx="216024" cy="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1602420" y="2726172"/>
            <a:ext cx="409086" cy="338554"/>
          </a:xfrm>
          <a:prstGeom prst="rect">
            <a:avLst/>
          </a:prstGeom>
        </p:spPr>
        <p:txBody>
          <a:bodyPr wrap="none">
            <a:spAutoFit/>
          </a:bodyPr>
          <a:lstStyle/>
          <a:p>
            <a:r>
              <a:rPr lang="en-US" sz="1600" dirty="0" smtClean="0">
                <a:solidFill>
                  <a:srgbClr val="FF0000"/>
                </a:solidFill>
              </a:rPr>
              <a:t>Z</a:t>
            </a:r>
            <a:r>
              <a:rPr lang="en-US" sz="1600" baseline="-25000" dirty="0" smtClean="0">
                <a:solidFill>
                  <a:srgbClr val="FF0000"/>
                </a:solidFill>
              </a:rPr>
              <a:t>R</a:t>
            </a:r>
            <a:endParaRPr lang="nl-NL" sz="1600" dirty="0">
              <a:solidFill>
                <a:srgbClr val="FF0000"/>
              </a:solidFill>
            </a:endParaRPr>
          </a:p>
        </p:txBody>
      </p:sp>
      <p:sp>
        <p:nvSpPr>
          <p:cNvPr id="73" name="Rectangle 72"/>
          <p:cNvSpPr/>
          <p:nvPr/>
        </p:nvSpPr>
        <p:spPr>
          <a:xfrm>
            <a:off x="1755473" y="3149301"/>
            <a:ext cx="656287" cy="3162002"/>
          </a:xfrm>
          <a:prstGeom prst="rect">
            <a:avLst/>
          </a:prstGeom>
          <a:solidFill>
            <a:srgbClr val="00B05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8" name="Rectangle 67"/>
          <p:cNvSpPr/>
          <p:nvPr/>
        </p:nvSpPr>
        <p:spPr>
          <a:xfrm>
            <a:off x="1755473" y="3154927"/>
            <a:ext cx="117727" cy="3162002"/>
          </a:xfrm>
          <a:prstGeom prst="rect">
            <a:avLst/>
          </a:prstGeom>
          <a:solidFill>
            <a:srgbClr val="FF000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4" name="Rectangle 73"/>
          <p:cNvSpPr/>
          <p:nvPr/>
        </p:nvSpPr>
        <p:spPr>
          <a:xfrm>
            <a:off x="1729184" y="2273872"/>
            <a:ext cx="705642" cy="400110"/>
          </a:xfrm>
          <a:prstGeom prst="rect">
            <a:avLst/>
          </a:prstGeom>
        </p:spPr>
        <p:txBody>
          <a:bodyPr wrap="none">
            <a:spAutoFit/>
          </a:bodyPr>
          <a:lstStyle/>
          <a:p>
            <a:r>
              <a:rPr lang="en-US" sz="2000" dirty="0" err="1" smtClean="0">
                <a:solidFill>
                  <a:srgbClr val="00B050"/>
                </a:solidFill>
                <a:latin typeface="Arial" pitchFamily="34" charset="0"/>
                <a:cs typeface="Arial" pitchFamily="34" charset="0"/>
                <a:sym typeface="Symbol"/>
              </a:rPr>
              <a:t>L</a:t>
            </a:r>
            <a:r>
              <a:rPr lang="en-US" sz="2000" baseline="-25000" dirty="0" err="1" smtClean="0">
                <a:solidFill>
                  <a:srgbClr val="00B050"/>
                </a:solidFill>
                <a:latin typeface="Arial" pitchFamily="34" charset="0"/>
                <a:cs typeface="Arial" pitchFamily="34" charset="0"/>
                <a:sym typeface="Symbol"/>
              </a:rPr>
              <a:t>deph</a:t>
            </a:r>
            <a:endParaRPr lang="nl-NL" sz="2000" dirty="0">
              <a:solidFill>
                <a:srgbClr val="00B050"/>
              </a:solidFill>
            </a:endParaRPr>
          </a:p>
        </p:txBody>
      </p:sp>
      <p:cxnSp>
        <p:nvCxnSpPr>
          <p:cNvPr id="80" name="Straight Arrow Connector 79"/>
          <p:cNvCxnSpPr/>
          <p:nvPr/>
        </p:nvCxnSpPr>
        <p:spPr bwMode="auto">
          <a:xfrm>
            <a:off x="1729184" y="2714546"/>
            <a:ext cx="720080" cy="0"/>
          </a:xfrm>
          <a:prstGeom prst="straightConnector1">
            <a:avLst/>
          </a:prstGeom>
          <a:solidFill>
            <a:srgbClr val="003E89"/>
          </a:solidFill>
          <a:ln w="31750">
            <a:solidFill>
              <a:srgbClr val="00B050"/>
            </a:solidFill>
            <a:headEnd type="triangle"/>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85953" y="44624"/>
            <a:ext cx="4174541" cy="492443"/>
          </a:xfrm>
          <a:prstGeom prst="rect">
            <a:avLst/>
          </a:prstGeom>
          <a:noFill/>
        </p:spPr>
        <p:txBody>
          <a:bodyPr wrap="none" rtlCol="0">
            <a:spAutoFit/>
          </a:bodyPr>
          <a:lstStyle/>
          <a:p>
            <a:r>
              <a:rPr lang="en-US" sz="26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Preformed plasma channel</a:t>
            </a:r>
          </a:p>
        </p:txBody>
      </p:sp>
      <p:graphicFrame>
        <p:nvGraphicFramePr>
          <p:cNvPr id="472070" name="Object 6"/>
          <p:cNvGraphicFramePr>
            <a:graphicFrameLocks noChangeAspect="1"/>
          </p:cNvGraphicFramePr>
          <p:nvPr/>
        </p:nvGraphicFramePr>
        <p:xfrm>
          <a:off x="179512" y="4773588"/>
          <a:ext cx="2851150" cy="455612"/>
        </p:xfrm>
        <a:graphic>
          <a:graphicData uri="http://schemas.openxmlformats.org/presentationml/2006/ole">
            <p:oleObj spid="_x0000_s472070" name="Equation" r:id="rId4" imgW="1612800" imgH="253800" progId="Equation.3">
              <p:embed/>
            </p:oleObj>
          </a:graphicData>
        </a:graphic>
      </p:graphicFrame>
      <p:graphicFrame>
        <p:nvGraphicFramePr>
          <p:cNvPr id="472071" name="Object 7"/>
          <p:cNvGraphicFramePr>
            <a:graphicFrameLocks noChangeAspect="1"/>
          </p:cNvGraphicFramePr>
          <p:nvPr/>
        </p:nvGraphicFramePr>
        <p:xfrm>
          <a:off x="179512" y="5349652"/>
          <a:ext cx="2312988" cy="455612"/>
        </p:xfrm>
        <a:graphic>
          <a:graphicData uri="http://schemas.openxmlformats.org/presentationml/2006/ole">
            <p:oleObj spid="_x0000_s472071" name="Equation" r:id="rId5" imgW="1307880" imgH="253800" progId="Equation.3">
              <p:embed/>
            </p:oleObj>
          </a:graphicData>
        </a:graphic>
      </p:graphicFrame>
      <p:pic>
        <p:nvPicPr>
          <p:cNvPr id="26" name="Picture 11"/>
          <p:cNvPicPr>
            <a:picLocks noChangeAspect="1" noChangeArrowheads="1"/>
          </p:cNvPicPr>
          <p:nvPr/>
        </p:nvPicPr>
        <p:blipFill>
          <a:blip r:embed="rId6" cstate="print"/>
          <a:srcRect/>
          <a:stretch>
            <a:fillRect/>
          </a:stretch>
        </p:blipFill>
        <p:spPr bwMode="auto">
          <a:xfrm>
            <a:off x="683568" y="610676"/>
            <a:ext cx="4317285" cy="2458284"/>
          </a:xfrm>
          <a:prstGeom prst="rect">
            <a:avLst/>
          </a:prstGeom>
          <a:noFill/>
          <a:ln w="9525">
            <a:noFill/>
            <a:miter lim="800000"/>
            <a:headEnd/>
            <a:tailEnd/>
          </a:ln>
        </p:spPr>
      </p:pic>
      <p:sp>
        <p:nvSpPr>
          <p:cNvPr id="27" name="Rectangle 26"/>
          <p:cNvSpPr/>
          <p:nvPr/>
        </p:nvSpPr>
        <p:spPr>
          <a:xfrm>
            <a:off x="1115616" y="3095382"/>
            <a:ext cx="3223959" cy="261610"/>
          </a:xfrm>
          <a:prstGeom prst="rect">
            <a:avLst/>
          </a:prstGeom>
        </p:spPr>
        <p:txBody>
          <a:bodyPr wrap="none">
            <a:spAutoFit/>
          </a:bodyPr>
          <a:lstStyle/>
          <a:p>
            <a:r>
              <a:rPr lang="en-US" sz="1100" dirty="0" err="1" smtClean="0">
                <a:solidFill>
                  <a:srgbClr val="003E89"/>
                </a:solidFill>
              </a:rPr>
              <a:t>A.Gosalves</a:t>
            </a:r>
            <a:r>
              <a:rPr lang="en-US" sz="1100" dirty="0" smtClean="0">
                <a:solidFill>
                  <a:srgbClr val="003E89"/>
                </a:solidFill>
              </a:rPr>
              <a:t>, PhD Thesis 2006, Oxford University</a:t>
            </a:r>
            <a:endParaRPr lang="nl-NL" sz="1100" dirty="0"/>
          </a:p>
        </p:txBody>
      </p:sp>
      <p:pic>
        <p:nvPicPr>
          <p:cNvPr id="472072" name="Picture 8"/>
          <p:cNvPicPr>
            <a:picLocks noChangeAspect="1" noChangeArrowheads="1"/>
          </p:cNvPicPr>
          <p:nvPr/>
        </p:nvPicPr>
        <p:blipFill>
          <a:blip r:embed="rId7" cstate="print"/>
          <a:srcRect/>
          <a:stretch>
            <a:fillRect/>
          </a:stretch>
        </p:blipFill>
        <p:spPr bwMode="auto">
          <a:xfrm>
            <a:off x="5589637" y="1079158"/>
            <a:ext cx="3543876" cy="1977656"/>
          </a:xfrm>
          <a:prstGeom prst="rect">
            <a:avLst/>
          </a:prstGeom>
          <a:noFill/>
          <a:ln w="9525">
            <a:noFill/>
            <a:miter lim="800000"/>
            <a:headEnd/>
            <a:tailEnd/>
          </a:ln>
        </p:spPr>
      </p:pic>
      <p:pic>
        <p:nvPicPr>
          <p:cNvPr id="472073" name="Picture 9"/>
          <p:cNvPicPr>
            <a:picLocks noChangeAspect="1" noChangeArrowheads="1"/>
          </p:cNvPicPr>
          <p:nvPr/>
        </p:nvPicPr>
        <p:blipFill>
          <a:blip r:embed="rId8" cstate="print"/>
          <a:srcRect b="50102"/>
          <a:stretch>
            <a:fillRect/>
          </a:stretch>
        </p:blipFill>
        <p:spPr bwMode="auto">
          <a:xfrm>
            <a:off x="5608687" y="3095382"/>
            <a:ext cx="3528392" cy="2088667"/>
          </a:xfrm>
          <a:prstGeom prst="rect">
            <a:avLst/>
          </a:prstGeom>
          <a:noFill/>
          <a:ln w="9525">
            <a:noFill/>
            <a:miter lim="800000"/>
            <a:headEnd/>
            <a:tailEnd/>
          </a:ln>
        </p:spPr>
      </p:pic>
      <p:sp>
        <p:nvSpPr>
          <p:cNvPr id="32" name="Rectangle 31"/>
          <p:cNvSpPr/>
          <p:nvPr/>
        </p:nvSpPr>
        <p:spPr>
          <a:xfrm>
            <a:off x="35496" y="3421449"/>
            <a:ext cx="5760640" cy="1015663"/>
          </a:xfrm>
          <a:prstGeom prst="rect">
            <a:avLst/>
          </a:prstGeom>
        </p:spPr>
        <p:txBody>
          <a:bodyPr wrap="square">
            <a:spAutoFit/>
          </a:bodyPr>
          <a:lstStyle/>
          <a:p>
            <a:pPr marL="342900" indent="-342900">
              <a:buFont typeface="Courier New" pitchFamily="49" charset="0"/>
              <a:buChar char="o"/>
            </a:pPr>
            <a:r>
              <a:rPr lang="en-US" sz="2000" dirty="0" smtClean="0">
                <a:solidFill>
                  <a:srgbClr val="003E89"/>
                </a:solidFill>
              </a:rPr>
              <a:t>slow discharge: Hydrogen gas</a:t>
            </a:r>
          </a:p>
          <a:p>
            <a:pPr marL="342900" indent="-342900">
              <a:buFont typeface="Courier New" pitchFamily="49" charset="0"/>
              <a:buChar char="o"/>
            </a:pPr>
            <a:r>
              <a:rPr lang="en-US" sz="2000" dirty="0" smtClean="0">
                <a:solidFill>
                  <a:srgbClr val="003E89"/>
                </a:solidFill>
              </a:rPr>
              <a:t>electron temperature higher on axis</a:t>
            </a:r>
          </a:p>
          <a:p>
            <a:pPr marL="342900" indent="-342900">
              <a:buFont typeface="Courier New" pitchFamily="49" charset="0"/>
              <a:buChar char="o"/>
            </a:pPr>
            <a:r>
              <a:rPr lang="en-US" sz="2000" dirty="0" smtClean="0">
                <a:solidFill>
                  <a:srgbClr val="003E89"/>
                </a:solidFill>
              </a:rPr>
              <a:t>electron density lower on axis</a:t>
            </a:r>
            <a:endParaRPr lang="nl-NL" sz="2000" dirty="0">
              <a:solidFill>
                <a:srgbClr val="003E89"/>
              </a:solidFill>
            </a:endParaRPr>
          </a:p>
        </p:txBody>
      </p:sp>
      <p:sp>
        <p:nvSpPr>
          <p:cNvPr id="33" name="Rectangle 32"/>
          <p:cNvSpPr/>
          <p:nvPr/>
        </p:nvSpPr>
        <p:spPr>
          <a:xfrm>
            <a:off x="6110797" y="5183614"/>
            <a:ext cx="3033203" cy="261610"/>
          </a:xfrm>
          <a:prstGeom prst="rect">
            <a:avLst/>
          </a:prstGeom>
        </p:spPr>
        <p:txBody>
          <a:bodyPr wrap="none">
            <a:spAutoFit/>
          </a:bodyPr>
          <a:lstStyle/>
          <a:p>
            <a:r>
              <a:rPr lang="en-US" sz="1100" dirty="0" smtClean="0">
                <a:solidFill>
                  <a:srgbClr val="003E89"/>
                </a:solidFill>
              </a:rPr>
              <a:t>B. </a:t>
            </a:r>
            <a:r>
              <a:rPr lang="en-US" sz="1100" dirty="0" err="1" smtClean="0">
                <a:solidFill>
                  <a:srgbClr val="003E89"/>
                </a:solidFill>
              </a:rPr>
              <a:t>Broks</a:t>
            </a:r>
            <a:r>
              <a:rPr lang="en-US" sz="1100" dirty="0" smtClean="0">
                <a:solidFill>
                  <a:srgbClr val="003E89"/>
                </a:solidFill>
              </a:rPr>
              <a:t>, et.al., </a:t>
            </a:r>
            <a:r>
              <a:rPr lang="en-US" sz="1100" dirty="0" err="1" smtClean="0">
                <a:solidFill>
                  <a:srgbClr val="003E89"/>
                </a:solidFill>
              </a:rPr>
              <a:t>physplasmas</a:t>
            </a:r>
            <a:r>
              <a:rPr lang="en-US" sz="1100" dirty="0" smtClean="0">
                <a:solidFill>
                  <a:srgbClr val="003E89"/>
                </a:solidFill>
              </a:rPr>
              <a:t> 14,23501(2007)</a:t>
            </a:r>
            <a:endParaRPr lang="nl-NL" sz="1100" dirty="0"/>
          </a:p>
        </p:txBody>
      </p:sp>
      <p:pic>
        <p:nvPicPr>
          <p:cNvPr id="462858" name="Picture 10"/>
          <p:cNvPicPr>
            <a:picLocks noChangeAspect="1" noChangeArrowheads="1"/>
          </p:cNvPicPr>
          <p:nvPr/>
        </p:nvPicPr>
        <p:blipFill>
          <a:blip r:embed="rId9" cstate="print"/>
          <a:srcRect/>
          <a:stretch>
            <a:fillRect/>
          </a:stretch>
        </p:blipFill>
        <p:spPr bwMode="auto">
          <a:xfrm>
            <a:off x="3059832" y="4581128"/>
            <a:ext cx="2736304" cy="20410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7032" y="-750"/>
            <a:ext cx="1483098" cy="584775"/>
          </a:xfrm>
          <a:prstGeom prst="rect">
            <a:avLst/>
          </a:prstGeom>
        </p:spPr>
        <p:txBody>
          <a:bodyPr wrap="none">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Outline</a:t>
            </a:r>
          </a:p>
        </p:txBody>
      </p:sp>
      <p:sp>
        <p:nvSpPr>
          <p:cNvPr id="12" name="Rectangle 11"/>
          <p:cNvSpPr>
            <a:spLocks noChangeArrowheads="1"/>
          </p:cNvSpPr>
          <p:nvPr/>
        </p:nvSpPr>
        <p:spPr bwMode="auto">
          <a:xfrm>
            <a:off x="251520" y="1700808"/>
            <a:ext cx="8604448" cy="1938992"/>
          </a:xfrm>
          <a:prstGeom prst="rect">
            <a:avLst/>
          </a:prstGeom>
          <a:noFill/>
          <a:ln w="9525">
            <a:noFill/>
            <a:miter lim="800000"/>
            <a:headEnd/>
            <a:tailEnd/>
          </a:ln>
          <a:effectLst/>
        </p:spPr>
        <p:txBody>
          <a:bodyPr wrap="square">
            <a:spAutoFit/>
          </a:bodyPr>
          <a:lstStyle/>
          <a:p>
            <a:pPr>
              <a:buFont typeface="Courier New" pitchFamily="49" charset="0"/>
              <a:buChar char="o"/>
            </a:pPr>
            <a:r>
              <a:rPr lang="en-US" sz="2400" dirty="0" smtClean="0">
                <a:solidFill>
                  <a:srgbClr val="003E89"/>
                </a:solidFill>
                <a:latin typeface="Arial" charset="0"/>
              </a:rPr>
              <a:t> Characteristic of plasmas </a:t>
            </a:r>
          </a:p>
          <a:p>
            <a:pPr>
              <a:buFont typeface="Courier New" pitchFamily="49" charset="0"/>
              <a:buChar char="o"/>
            </a:pPr>
            <a:r>
              <a:rPr lang="en-US" sz="2400" dirty="0" smtClean="0">
                <a:solidFill>
                  <a:srgbClr val="003E89"/>
                </a:solidFill>
                <a:latin typeface="Arial" charset="0"/>
              </a:rPr>
              <a:t> Plasma wave excitation</a:t>
            </a:r>
            <a:endParaRPr lang="en-US" sz="2000" dirty="0" smtClean="0">
              <a:solidFill>
                <a:srgbClr val="003E89"/>
              </a:solidFill>
              <a:latin typeface="Arial" charset="0"/>
            </a:endParaRPr>
          </a:p>
          <a:p>
            <a:pPr>
              <a:buFont typeface="Courier New" pitchFamily="49" charset="0"/>
              <a:buChar char="o"/>
            </a:pPr>
            <a:r>
              <a:rPr lang="en-US" sz="2400" dirty="0" smtClean="0">
                <a:solidFill>
                  <a:srgbClr val="003E89"/>
                </a:solidFill>
                <a:latin typeface="Arial" charset="0"/>
              </a:rPr>
              <a:t> Electron acceleration in plasma wave</a:t>
            </a:r>
          </a:p>
          <a:p>
            <a:pPr>
              <a:buFont typeface="Courier New" pitchFamily="49" charset="0"/>
              <a:buChar char="o"/>
            </a:pPr>
            <a:r>
              <a:rPr lang="en-US" sz="2400" dirty="0" smtClean="0">
                <a:solidFill>
                  <a:srgbClr val="003E89"/>
                </a:solidFill>
              </a:rPr>
              <a:t> Different electron injection scheme</a:t>
            </a:r>
          </a:p>
          <a:p>
            <a:pPr>
              <a:buFont typeface="Courier New" pitchFamily="49" charset="0"/>
              <a:buChar char="o"/>
            </a:pPr>
            <a:r>
              <a:rPr lang="en-US" sz="2400" dirty="0" smtClean="0">
                <a:solidFill>
                  <a:srgbClr val="003E89"/>
                </a:solidFill>
                <a:latin typeface="Arial" charset="0"/>
              </a:rPr>
              <a:t> Recent progress in LWFA</a:t>
            </a:r>
            <a:endParaRPr lang="nl-NL" sz="2400" dirty="0" smtClean="0">
              <a:solidFill>
                <a:srgbClr val="003E89"/>
              </a:solidFill>
              <a:latin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4572000" y="5322912"/>
            <a:ext cx="4000500" cy="1346448"/>
            <a:chOff x="395536" y="2780928"/>
            <a:chExt cx="4000500" cy="1346448"/>
          </a:xfrm>
        </p:grpSpPr>
        <p:pic>
          <p:nvPicPr>
            <p:cNvPr id="476167" name="Picture 7"/>
            <p:cNvPicPr>
              <a:picLocks noChangeAspect="1" noChangeArrowheads="1"/>
            </p:cNvPicPr>
            <p:nvPr/>
          </p:nvPicPr>
          <p:blipFill>
            <a:blip r:embed="rId4" cstate="print"/>
            <a:srcRect/>
            <a:stretch>
              <a:fillRect/>
            </a:stretch>
          </p:blipFill>
          <p:spPr bwMode="auto">
            <a:xfrm>
              <a:off x="395536" y="2780928"/>
              <a:ext cx="4000500" cy="1276350"/>
            </a:xfrm>
            <a:prstGeom prst="rect">
              <a:avLst/>
            </a:prstGeom>
            <a:noFill/>
            <a:ln w="9525">
              <a:noFill/>
              <a:miter lim="800000"/>
              <a:headEnd/>
              <a:tailEnd/>
            </a:ln>
          </p:spPr>
        </p:pic>
        <p:sp>
          <p:nvSpPr>
            <p:cNvPr id="21" name="Rectangle 20"/>
            <p:cNvSpPr/>
            <p:nvPr/>
          </p:nvSpPr>
          <p:spPr bwMode="auto">
            <a:xfrm>
              <a:off x="395536" y="3861048"/>
              <a:ext cx="288032" cy="266328"/>
            </a:xfrm>
            <a:prstGeom prst="rect">
              <a:avLst/>
            </a:pr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grpSp>
      <p:sp>
        <p:nvSpPr>
          <p:cNvPr id="50" name="TextBox 49"/>
          <p:cNvSpPr txBox="1"/>
          <p:nvPr/>
        </p:nvSpPr>
        <p:spPr>
          <a:xfrm>
            <a:off x="285953" y="44624"/>
            <a:ext cx="3578224" cy="492443"/>
          </a:xfrm>
          <a:prstGeom prst="rect">
            <a:avLst/>
          </a:prstGeom>
          <a:noFill/>
        </p:spPr>
        <p:txBody>
          <a:bodyPr wrap="none" rtlCol="0">
            <a:spAutoFit/>
          </a:bodyPr>
          <a:lstStyle/>
          <a:p>
            <a:r>
              <a:rPr lang="en-US" sz="26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Relativistic self-guiding</a:t>
            </a:r>
          </a:p>
        </p:txBody>
      </p:sp>
      <p:graphicFrame>
        <p:nvGraphicFramePr>
          <p:cNvPr id="472065" name="Object 7"/>
          <p:cNvGraphicFramePr>
            <a:graphicFrameLocks noChangeAspect="1"/>
          </p:cNvGraphicFramePr>
          <p:nvPr/>
        </p:nvGraphicFramePr>
        <p:xfrm>
          <a:off x="467544" y="5220940"/>
          <a:ext cx="817562" cy="368300"/>
        </p:xfrm>
        <a:graphic>
          <a:graphicData uri="http://schemas.openxmlformats.org/presentationml/2006/ole">
            <p:oleObj spid="_x0000_s476162" name="Equation" r:id="rId5" imgW="507960" imgH="228600" progId="Equation.3">
              <p:embed/>
            </p:oleObj>
          </a:graphicData>
        </a:graphic>
      </p:graphicFrame>
      <p:graphicFrame>
        <p:nvGraphicFramePr>
          <p:cNvPr id="472067" name="Object 7"/>
          <p:cNvGraphicFramePr>
            <a:graphicFrameLocks noChangeAspect="1"/>
          </p:cNvGraphicFramePr>
          <p:nvPr/>
        </p:nvGraphicFramePr>
        <p:xfrm>
          <a:off x="1547664" y="5185767"/>
          <a:ext cx="2551112" cy="490537"/>
        </p:xfrm>
        <a:graphic>
          <a:graphicData uri="http://schemas.openxmlformats.org/presentationml/2006/ole">
            <p:oleObj spid="_x0000_s476163" name="Equation" r:id="rId6" imgW="1587240" imgH="304560" progId="Equation.3">
              <p:embed/>
            </p:oleObj>
          </a:graphicData>
        </a:graphic>
      </p:graphicFrame>
      <p:graphicFrame>
        <p:nvGraphicFramePr>
          <p:cNvPr id="476166" name="Object 6"/>
          <p:cNvGraphicFramePr>
            <a:graphicFrameLocks noChangeAspect="1"/>
          </p:cNvGraphicFramePr>
          <p:nvPr/>
        </p:nvGraphicFramePr>
        <p:xfrm>
          <a:off x="539552" y="1340768"/>
          <a:ext cx="5102225" cy="858837"/>
        </p:xfrm>
        <a:graphic>
          <a:graphicData uri="http://schemas.openxmlformats.org/presentationml/2006/ole">
            <p:oleObj spid="_x0000_s476166" name="Equation" r:id="rId7" imgW="3174840" imgH="533160" progId="Equation.3">
              <p:embed/>
            </p:oleObj>
          </a:graphicData>
        </a:graphic>
      </p:graphicFrame>
      <p:sp>
        <p:nvSpPr>
          <p:cNvPr id="20" name="Rectangle 19"/>
          <p:cNvSpPr/>
          <p:nvPr/>
        </p:nvSpPr>
        <p:spPr>
          <a:xfrm>
            <a:off x="5332140" y="6381328"/>
            <a:ext cx="2759089" cy="261610"/>
          </a:xfrm>
          <a:prstGeom prst="rect">
            <a:avLst/>
          </a:prstGeom>
        </p:spPr>
        <p:txBody>
          <a:bodyPr wrap="none">
            <a:spAutoFit/>
          </a:bodyPr>
          <a:lstStyle/>
          <a:p>
            <a:r>
              <a:rPr lang="en-US" sz="1100" dirty="0" smtClean="0">
                <a:solidFill>
                  <a:srgbClr val="003E89"/>
                </a:solidFill>
              </a:rPr>
              <a:t>A. </a:t>
            </a:r>
            <a:r>
              <a:rPr lang="en-US" sz="1100" dirty="0" err="1" smtClean="0">
                <a:solidFill>
                  <a:srgbClr val="003E89"/>
                </a:solidFill>
              </a:rPr>
              <a:t>Maksimchuk</a:t>
            </a:r>
            <a:r>
              <a:rPr lang="en-US" sz="1100" dirty="0" smtClean="0">
                <a:solidFill>
                  <a:srgbClr val="003E89"/>
                </a:solidFill>
              </a:rPr>
              <a:t>, et.al., APB 89,201(2007)</a:t>
            </a:r>
            <a:endParaRPr lang="nl-NL" sz="1100" dirty="0"/>
          </a:p>
        </p:txBody>
      </p:sp>
      <p:grpSp>
        <p:nvGrpSpPr>
          <p:cNvPr id="24" name="Group 23"/>
          <p:cNvGrpSpPr/>
          <p:nvPr/>
        </p:nvGrpSpPr>
        <p:grpSpPr>
          <a:xfrm>
            <a:off x="251520" y="2231286"/>
            <a:ext cx="4771556" cy="2349842"/>
            <a:chOff x="395536" y="764704"/>
            <a:chExt cx="4771556" cy="2349842"/>
          </a:xfrm>
        </p:grpSpPr>
        <p:pic>
          <p:nvPicPr>
            <p:cNvPr id="472069" name="Picture 5"/>
            <p:cNvPicPr>
              <a:picLocks noChangeAspect="1" noChangeArrowheads="1"/>
            </p:cNvPicPr>
            <p:nvPr/>
          </p:nvPicPr>
          <p:blipFill>
            <a:blip r:embed="rId8" cstate="print"/>
            <a:srcRect/>
            <a:stretch>
              <a:fillRect/>
            </a:stretch>
          </p:blipFill>
          <p:spPr bwMode="auto">
            <a:xfrm>
              <a:off x="395536" y="764704"/>
              <a:ext cx="4771556" cy="2212393"/>
            </a:xfrm>
            <a:prstGeom prst="rect">
              <a:avLst/>
            </a:prstGeom>
            <a:noFill/>
            <a:ln w="9525">
              <a:noFill/>
              <a:miter lim="800000"/>
              <a:headEnd/>
              <a:tailEnd/>
            </a:ln>
          </p:spPr>
        </p:pic>
        <p:sp>
          <p:nvSpPr>
            <p:cNvPr id="23" name="Rectangle 22"/>
            <p:cNvSpPr/>
            <p:nvPr/>
          </p:nvSpPr>
          <p:spPr>
            <a:xfrm>
              <a:off x="3023320" y="2852936"/>
              <a:ext cx="2016224" cy="261610"/>
            </a:xfrm>
            <a:prstGeom prst="rect">
              <a:avLst/>
            </a:prstGeom>
          </p:spPr>
          <p:txBody>
            <a:bodyPr wrap="square">
              <a:spAutoFit/>
            </a:bodyPr>
            <a:lstStyle/>
            <a:p>
              <a:r>
                <a:rPr lang="en-US" sz="1100" dirty="0" err="1" smtClean="0">
                  <a:solidFill>
                    <a:srgbClr val="003E89"/>
                  </a:solidFill>
                </a:rPr>
                <a:t>M.Kaluza</a:t>
              </a:r>
              <a:r>
                <a:rPr lang="en-US" sz="1100" dirty="0" smtClean="0">
                  <a:solidFill>
                    <a:srgbClr val="003E89"/>
                  </a:solidFill>
                </a:rPr>
                <a:t> lect. </a:t>
              </a:r>
              <a:r>
                <a:rPr lang="en-US" sz="1100" dirty="0" err="1" smtClean="0">
                  <a:solidFill>
                    <a:srgbClr val="003E89"/>
                  </a:solidFill>
                </a:rPr>
                <a:t>Note,Uni</a:t>
              </a:r>
              <a:r>
                <a:rPr lang="en-US" sz="1100" dirty="0" smtClean="0">
                  <a:solidFill>
                    <a:srgbClr val="003E89"/>
                  </a:solidFill>
                </a:rPr>
                <a:t> Jena</a:t>
              </a:r>
              <a:endParaRPr lang="nl-NL" sz="1100" dirty="0"/>
            </a:p>
          </p:txBody>
        </p:sp>
      </p:grpSp>
      <p:sp>
        <p:nvSpPr>
          <p:cNvPr id="25" name="Rectangle 24"/>
          <p:cNvSpPr/>
          <p:nvPr/>
        </p:nvSpPr>
        <p:spPr>
          <a:xfrm>
            <a:off x="251520" y="764704"/>
            <a:ext cx="6312947" cy="461665"/>
          </a:xfrm>
          <a:prstGeom prst="rect">
            <a:avLst/>
          </a:prstGeom>
        </p:spPr>
        <p:txBody>
          <a:bodyPr wrap="none">
            <a:spAutoFit/>
          </a:bodyPr>
          <a:lstStyle/>
          <a:p>
            <a:r>
              <a:rPr lang="nl-NL" sz="2400" dirty="0" smtClean="0">
                <a:solidFill>
                  <a:srgbClr val="003E89"/>
                </a:solidFill>
              </a:rPr>
              <a:t>Intensity dependent plasma refractive index </a:t>
            </a:r>
            <a:endParaRPr lang="nl-NL" sz="2400" dirty="0"/>
          </a:p>
        </p:txBody>
      </p:sp>
      <p:sp>
        <p:nvSpPr>
          <p:cNvPr id="28" name="Rectangle 27"/>
          <p:cNvSpPr/>
          <p:nvPr/>
        </p:nvSpPr>
        <p:spPr>
          <a:xfrm>
            <a:off x="5076056" y="2386623"/>
            <a:ext cx="4160113" cy="2554545"/>
          </a:xfrm>
          <a:prstGeom prst="rect">
            <a:avLst/>
          </a:prstGeom>
        </p:spPr>
        <p:txBody>
          <a:bodyPr wrap="none">
            <a:spAutoFit/>
          </a:bodyPr>
          <a:lstStyle/>
          <a:p>
            <a:r>
              <a:rPr lang="nl-NL" sz="2000" dirty="0" smtClean="0">
                <a:solidFill>
                  <a:srgbClr val="003E89"/>
                </a:solidFill>
              </a:rPr>
              <a:t>Region with higher laser intensity:  </a:t>
            </a:r>
          </a:p>
          <a:p>
            <a:pPr>
              <a:buFont typeface="Arial" pitchFamily="34" charset="0"/>
              <a:buChar char="•"/>
            </a:pPr>
            <a:r>
              <a:rPr lang="nl-NL" sz="2000" dirty="0" smtClean="0">
                <a:solidFill>
                  <a:srgbClr val="003E89"/>
                </a:solidFill>
              </a:rPr>
              <a:t> electron mass increase </a:t>
            </a:r>
          </a:p>
          <a:p>
            <a:endParaRPr lang="nl-NL" sz="2000" dirty="0" smtClean="0">
              <a:solidFill>
                <a:srgbClr val="003E89"/>
              </a:solidFill>
            </a:endParaRPr>
          </a:p>
          <a:p>
            <a:endParaRPr lang="nl-NL" sz="2000" dirty="0" smtClean="0">
              <a:solidFill>
                <a:srgbClr val="003E89"/>
              </a:solidFill>
            </a:endParaRPr>
          </a:p>
          <a:p>
            <a:pPr>
              <a:buFont typeface="Arial" pitchFamily="34" charset="0"/>
              <a:buChar char="•"/>
            </a:pPr>
            <a:r>
              <a:rPr lang="nl-NL" sz="2000" dirty="0" smtClean="0">
                <a:solidFill>
                  <a:srgbClr val="003E89"/>
                </a:solidFill>
              </a:rPr>
              <a:t> local plasma frequency decrease</a:t>
            </a:r>
          </a:p>
          <a:p>
            <a:pPr>
              <a:buFont typeface="Arial" pitchFamily="34" charset="0"/>
              <a:buChar char="•"/>
            </a:pPr>
            <a:endParaRPr lang="en-US" sz="2000" dirty="0" smtClean="0">
              <a:solidFill>
                <a:srgbClr val="003E89"/>
              </a:solidFill>
            </a:endParaRPr>
          </a:p>
          <a:p>
            <a:pPr>
              <a:buFont typeface="Arial" pitchFamily="34" charset="0"/>
              <a:buChar char="•"/>
            </a:pPr>
            <a:endParaRPr lang="en-US" sz="2000" dirty="0" smtClean="0">
              <a:solidFill>
                <a:srgbClr val="003E89"/>
              </a:solidFill>
            </a:endParaRPr>
          </a:p>
          <a:p>
            <a:pPr>
              <a:buFont typeface="Arial" pitchFamily="34" charset="0"/>
              <a:buChar char="•"/>
            </a:pPr>
            <a:r>
              <a:rPr lang="en-US" sz="2000" dirty="0" smtClean="0">
                <a:solidFill>
                  <a:srgbClr val="003E89"/>
                </a:solidFill>
              </a:rPr>
              <a:t> electron density decrease</a:t>
            </a:r>
            <a:endParaRPr lang="nl-NL" sz="2000" dirty="0"/>
          </a:p>
        </p:txBody>
      </p:sp>
      <p:graphicFrame>
        <p:nvGraphicFramePr>
          <p:cNvPr id="476169" name="Object 9"/>
          <p:cNvGraphicFramePr>
            <a:graphicFrameLocks noChangeAspect="1"/>
          </p:cNvGraphicFramePr>
          <p:nvPr/>
        </p:nvGraphicFramePr>
        <p:xfrm>
          <a:off x="8316416" y="3097783"/>
          <a:ext cx="471487" cy="403225"/>
        </p:xfrm>
        <a:graphic>
          <a:graphicData uri="http://schemas.openxmlformats.org/presentationml/2006/ole">
            <p:oleObj spid="_x0000_s476169" name="Equation" r:id="rId9" imgW="266400" imgH="228600" progId="Equation.3">
              <p:embed/>
            </p:oleObj>
          </a:graphicData>
        </a:graphic>
      </p:graphicFrame>
      <p:sp>
        <p:nvSpPr>
          <p:cNvPr id="31" name="Rectangle 30"/>
          <p:cNvSpPr/>
          <p:nvPr/>
        </p:nvSpPr>
        <p:spPr>
          <a:xfrm>
            <a:off x="5724128" y="3097783"/>
            <a:ext cx="2646878" cy="369332"/>
          </a:xfrm>
          <a:prstGeom prst="rect">
            <a:avLst/>
          </a:prstGeom>
        </p:spPr>
        <p:txBody>
          <a:bodyPr wrap="none">
            <a:spAutoFit/>
          </a:bodyPr>
          <a:lstStyle/>
          <a:p>
            <a:r>
              <a:rPr lang="en-US" dirty="0" smtClean="0">
                <a:solidFill>
                  <a:srgbClr val="FF0000"/>
                </a:solidFill>
              </a:rPr>
              <a:t>relativistic quiver motion</a:t>
            </a:r>
            <a:endParaRPr lang="nl-NL" dirty="0">
              <a:solidFill>
                <a:srgbClr val="FF0000"/>
              </a:solidFill>
            </a:endParaRPr>
          </a:p>
        </p:txBody>
      </p:sp>
      <p:sp>
        <p:nvSpPr>
          <p:cNvPr id="34" name="Rectangle 33"/>
          <p:cNvSpPr/>
          <p:nvPr/>
        </p:nvSpPr>
        <p:spPr>
          <a:xfrm>
            <a:off x="5004048" y="4859868"/>
            <a:ext cx="4188006" cy="369332"/>
          </a:xfrm>
          <a:prstGeom prst="rect">
            <a:avLst/>
          </a:prstGeom>
        </p:spPr>
        <p:txBody>
          <a:bodyPr wrap="none">
            <a:spAutoFit/>
          </a:bodyPr>
          <a:lstStyle/>
          <a:p>
            <a:r>
              <a:rPr lang="en-US" dirty="0" err="1" smtClean="0">
                <a:solidFill>
                  <a:srgbClr val="FF0000"/>
                </a:solidFill>
              </a:rPr>
              <a:t>ponderomotive</a:t>
            </a:r>
            <a:r>
              <a:rPr lang="en-US" dirty="0" smtClean="0">
                <a:solidFill>
                  <a:srgbClr val="FF0000"/>
                </a:solidFill>
              </a:rPr>
              <a:t> force + relativistic effect</a:t>
            </a:r>
            <a:endParaRPr lang="nl-NL" dirty="0">
              <a:solidFill>
                <a:srgbClr val="FF0000"/>
              </a:solidFill>
            </a:endParaRPr>
          </a:p>
        </p:txBody>
      </p:sp>
      <p:sp>
        <p:nvSpPr>
          <p:cNvPr id="35" name="Rectangle 34"/>
          <p:cNvSpPr/>
          <p:nvPr/>
        </p:nvSpPr>
        <p:spPr>
          <a:xfrm>
            <a:off x="251520" y="4653136"/>
            <a:ext cx="1851789" cy="400110"/>
          </a:xfrm>
          <a:prstGeom prst="rect">
            <a:avLst/>
          </a:prstGeom>
        </p:spPr>
        <p:txBody>
          <a:bodyPr wrap="none">
            <a:spAutoFit/>
          </a:bodyPr>
          <a:lstStyle/>
          <a:p>
            <a:r>
              <a:rPr lang="nl-NL" sz="2000" dirty="0" smtClean="0">
                <a:solidFill>
                  <a:srgbClr val="003E89"/>
                </a:solidFill>
              </a:rPr>
              <a:t>Requirements:</a:t>
            </a:r>
            <a:endParaRPr lang="nl-NL" sz="2000" dirty="0"/>
          </a:p>
        </p:txBody>
      </p:sp>
      <p:graphicFrame>
        <p:nvGraphicFramePr>
          <p:cNvPr id="476172" name="Object 12"/>
          <p:cNvGraphicFramePr>
            <a:graphicFrameLocks noChangeAspect="1"/>
          </p:cNvGraphicFramePr>
          <p:nvPr/>
        </p:nvGraphicFramePr>
        <p:xfrm>
          <a:off x="827584" y="5661248"/>
          <a:ext cx="1182688" cy="881062"/>
        </p:xfrm>
        <a:graphic>
          <a:graphicData uri="http://schemas.openxmlformats.org/presentationml/2006/ole">
            <p:oleObj spid="_x0000_s476172" name="Equation" r:id="rId10" imgW="736560" imgH="545760" progId="Equation.3">
              <p:embed/>
            </p:oleObj>
          </a:graphicData>
        </a:graphic>
      </p:graphicFrame>
      <p:graphicFrame>
        <p:nvGraphicFramePr>
          <p:cNvPr id="476173" name="Object 13"/>
          <p:cNvGraphicFramePr>
            <a:graphicFrameLocks noChangeAspect="1"/>
          </p:cNvGraphicFramePr>
          <p:nvPr/>
        </p:nvGraphicFramePr>
        <p:xfrm>
          <a:off x="5940152" y="4005064"/>
          <a:ext cx="1552575" cy="409575"/>
        </p:xfrm>
        <a:graphic>
          <a:graphicData uri="http://schemas.openxmlformats.org/presentationml/2006/ole">
            <p:oleObj spid="_x0000_s476173" name="Equation" r:id="rId11" imgW="965160" imgH="253800" progId="Equation.3">
              <p:embed/>
            </p:oleObj>
          </a:graphicData>
        </a:graphic>
      </p:graphicFrame>
      <p:graphicFrame>
        <p:nvGraphicFramePr>
          <p:cNvPr id="476174" name="Object 14"/>
          <p:cNvGraphicFramePr>
            <a:graphicFrameLocks noChangeAspect="1"/>
          </p:cNvGraphicFramePr>
          <p:nvPr/>
        </p:nvGraphicFramePr>
        <p:xfrm>
          <a:off x="6156176" y="1412776"/>
          <a:ext cx="1301750" cy="425450"/>
        </p:xfrm>
        <a:graphic>
          <a:graphicData uri="http://schemas.openxmlformats.org/presentationml/2006/ole">
            <p:oleObj spid="_x0000_s476174" name="Equation" r:id="rId12" imgW="736560" imgH="241200" progId="Equation.3">
              <p:embed/>
            </p:oleObj>
          </a:graphicData>
        </a:graphic>
      </p:graphicFrame>
      <p:graphicFrame>
        <p:nvGraphicFramePr>
          <p:cNvPr id="476175" name="Object 15"/>
          <p:cNvGraphicFramePr>
            <a:graphicFrameLocks noChangeAspect="1"/>
          </p:cNvGraphicFramePr>
          <p:nvPr/>
        </p:nvGraphicFramePr>
        <p:xfrm>
          <a:off x="6228184" y="1844824"/>
          <a:ext cx="1190625" cy="425450"/>
        </p:xfrm>
        <a:graphic>
          <a:graphicData uri="http://schemas.openxmlformats.org/presentationml/2006/ole">
            <p:oleObj spid="_x0000_s476175" name="Equation" r:id="rId13" imgW="672840" imgH="241200" progId="Equation.3">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80" name="Rectangle 172"/>
          <p:cNvSpPr>
            <a:spLocks noChangeArrowheads="1"/>
          </p:cNvSpPr>
          <p:nvPr/>
        </p:nvSpPr>
        <p:spPr bwMode="auto">
          <a:xfrm>
            <a:off x="685800" y="1066800"/>
            <a:ext cx="7772400" cy="457200"/>
          </a:xfrm>
          <a:prstGeom prst="rect">
            <a:avLst/>
          </a:prstGeom>
          <a:noFill/>
          <a:ln w="9525">
            <a:noFill/>
            <a:miter lim="800000"/>
            <a:headEnd/>
            <a:tailEnd/>
          </a:ln>
          <a:effectLst/>
        </p:spPr>
        <p:txBody>
          <a:bodyPr anchor="ctr"/>
          <a:lstStyle/>
          <a:p>
            <a:pPr algn="ctr"/>
            <a:r>
              <a:rPr lang="nl-NL">
                <a:solidFill>
                  <a:srgbClr val="263C92"/>
                </a:solidFill>
                <a:latin typeface="Arial" charset="0"/>
              </a:rPr>
              <a:t> </a:t>
            </a:r>
            <a:endParaRPr lang="en-US">
              <a:solidFill>
                <a:srgbClr val="263C92"/>
              </a:solidFill>
              <a:latin typeface="Arial" charset="0"/>
            </a:endParaRPr>
          </a:p>
        </p:txBody>
      </p:sp>
      <p:pic>
        <p:nvPicPr>
          <p:cNvPr id="10" name="Picture 9" descr="175106_475174022513408_582842317_o.jpg"/>
          <p:cNvPicPr>
            <a:picLocks noChangeAspect="1"/>
          </p:cNvPicPr>
          <p:nvPr/>
        </p:nvPicPr>
        <p:blipFill>
          <a:blip r:embed="rId3" cstate="print"/>
          <a:srcRect l="21463"/>
          <a:stretch>
            <a:fillRect/>
          </a:stretch>
        </p:blipFill>
        <p:spPr>
          <a:xfrm>
            <a:off x="1331640" y="4293096"/>
            <a:ext cx="6624736" cy="2207232"/>
          </a:xfrm>
          <a:prstGeom prst="rect">
            <a:avLst/>
          </a:prstGeom>
        </p:spPr>
      </p:pic>
      <p:pic>
        <p:nvPicPr>
          <p:cNvPr id="12" name="Picture 2"/>
          <p:cNvPicPr>
            <a:picLocks noChangeAspect="1" noChangeArrowheads="1"/>
          </p:cNvPicPr>
          <p:nvPr/>
        </p:nvPicPr>
        <p:blipFill>
          <a:blip r:embed="rId4" cstate="print"/>
          <a:srcRect/>
          <a:stretch>
            <a:fillRect/>
          </a:stretch>
        </p:blipFill>
        <p:spPr bwMode="auto">
          <a:xfrm>
            <a:off x="2627784" y="2276872"/>
            <a:ext cx="3636912" cy="1939687"/>
          </a:xfrm>
          <a:prstGeom prst="rect">
            <a:avLst/>
          </a:prstGeom>
          <a:noFill/>
          <a:ln w="9525">
            <a:noFill/>
            <a:miter lim="800000"/>
            <a:headEnd/>
            <a:tailEnd/>
          </a:ln>
        </p:spPr>
      </p:pic>
      <p:cxnSp>
        <p:nvCxnSpPr>
          <p:cNvPr id="14" name="Straight Connector 13"/>
          <p:cNvCxnSpPr/>
          <p:nvPr/>
        </p:nvCxnSpPr>
        <p:spPr bwMode="auto">
          <a:xfrm>
            <a:off x="4139952" y="2492896"/>
            <a:ext cx="1008112" cy="72008"/>
          </a:xfrm>
          <a:prstGeom prst="line">
            <a:avLst/>
          </a:prstGeom>
          <a:solidFill>
            <a:srgbClr val="003E89"/>
          </a:solidFill>
          <a:ln w="38100">
            <a:solidFill>
              <a:schemeClr val="tx1"/>
            </a:solidFill>
            <a:headEnd type="triangle"/>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6" name="Rectangle 15"/>
          <p:cNvSpPr/>
          <p:nvPr/>
        </p:nvSpPr>
        <p:spPr>
          <a:xfrm>
            <a:off x="4932040" y="2636912"/>
            <a:ext cx="1755609" cy="338554"/>
          </a:xfrm>
          <a:prstGeom prst="rect">
            <a:avLst/>
          </a:prstGeom>
        </p:spPr>
        <p:txBody>
          <a:bodyPr wrap="none">
            <a:spAutoFit/>
          </a:bodyPr>
          <a:lstStyle/>
          <a:p>
            <a:r>
              <a:rPr lang="en-US" sz="1600" dirty="0" smtClean="0">
                <a:solidFill>
                  <a:srgbClr val="001B50"/>
                </a:solidFill>
                <a:latin typeface="Arial" pitchFamily="34" charset="0"/>
                <a:cs typeface="Arial" pitchFamily="34" charset="0"/>
                <a:sym typeface="Symbol"/>
              </a:rPr>
              <a:t>~ tens of microns</a:t>
            </a:r>
            <a:endParaRPr lang="nl-NL" sz="1600" dirty="0"/>
          </a:p>
        </p:txBody>
      </p:sp>
      <p:cxnSp>
        <p:nvCxnSpPr>
          <p:cNvPr id="18" name="Straight Connector 17"/>
          <p:cNvCxnSpPr/>
          <p:nvPr/>
        </p:nvCxnSpPr>
        <p:spPr bwMode="auto">
          <a:xfrm flipV="1">
            <a:off x="5868144" y="3429000"/>
            <a:ext cx="720080" cy="648072"/>
          </a:xfrm>
          <a:prstGeom prst="line">
            <a:avLst/>
          </a:prstGeom>
          <a:solidFill>
            <a:srgbClr val="003E89"/>
          </a:solidFill>
          <a:ln w="38100">
            <a:solidFill>
              <a:schemeClr val="tx1"/>
            </a:solidFill>
            <a:headEnd type="triangle"/>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0" name="Rectangle 19"/>
          <p:cNvSpPr/>
          <p:nvPr/>
        </p:nvSpPr>
        <p:spPr>
          <a:xfrm>
            <a:off x="6444208" y="3717032"/>
            <a:ext cx="1755609" cy="338554"/>
          </a:xfrm>
          <a:prstGeom prst="rect">
            <a:avLst/>
          </a:prstGeom>
        </p:spPr>
        <p:txBody>
          <a:bodyPr wrap="none">
            <a:spAutoFit/>
          </a:bodyPr>
          <a:lstStyle/>
          <a:p>
            <a:r>
              <a:rPr lang="en-US" sz="1600" dirty="0" smtClean="0">
                <a:solidFill>
                  <a:srgbClr val="001B50"/>
                </a:solidFill>
                <a:latin typeface="Arial" pitchFamily="34" charset="0"/>
                <a:cs typeface="Arial" pitchFamily="34" charset="0"/>
                <a:sym typeface="Symbol"/>
              </a:rPr>
              <a:t>~ tens of microns</a:t>
            </a:r>
            <a:endParaRPr lang="nl-NL" sz="1600" dirty="0"/>
          </a:p>
        </p:txBody>
      </p:sp>
      <p:sp>
        <p:nvSpPr>
          <p:cNvPr id="21" name="Rectangle 20"/>
          <p:cNvSpPr/>
          <p:nvPr/>
        </p:nvSpPr>
        <p:spPr>
          <a:xfrm>
            <a:off x="286936" y="692696"/>
            <a:ext cx="8305479" cy="1692771"/>
          </a:xfrm>
          <a:prstGeom prst="rect">
            <a:avLst/>
          </a:prstGeom>
        </p:spPr>
        <p:txBody>
          <a:bodyPr wrap="none">
            <a:spAutoFit/>
          </a:bodyPr>
          <a:lstStyle/>
          <a:p>
            <a:r>
              <a:rPr lang="en-US" sz="2400" dirty="0" smtClean="0">
                <a:solidFill>
                  <a:srgbClr val="003E89"/>
                </a:solidFill>
                <a:latin typeface="Arial" pitchFamily="34" charset="0"/>
                <a:cs typeface="Arial" pitchFamily="34" charset="0"/>
                <a:sym typeface="Symbol"/>
              </a:rPr>
              <a:t>2. </a:t>
            </a:r>
            <a:r>
              <a:rPr lang="en-US" sz="2400" dirty="0" err="1" smtClean="0">
                <a:solidFill>
                  <a:srgbClr val="003E89"/>
                </a:solidFill>
                <a:latin typeface="Arial" pitchFamily="34" charset="0"/>
                <a:cs typeface="Arial" pitchFamily="34" charset="0"/>
                <a:sym typeface="Symbol"/>
              </a:rPr>
              <a:t>fs</a:t>
            </a:r>
            <a:r>
              <a:rPr lang="en-US" sz="2400" dirty="0" smtClean="0">
                <a:solidFill>
                  <a:srgbClr val="003E89"/>
                </a:solidFill>
                <a:latin typeface="Arial" pitchFamily="34" charset="0"/>
                <a:cs typeface="Arial" pitchFamily="34" charset="0"/>
                <a:sym typeface="Symbol"/>
              </a:rPr>
              <a:t> bunch and </a:t>
            </a:r>
            <a:r>
              <a:rPr lang="en-US" sz="2400" dirty="0" err="1" smtClean="0">
                <a:solidFill>
                  <a:srgbClr val="003E89"/>
                </a:solidFill>
                <a:latin typeface="Arial" pitchFamily="34" charset="0"/>
                <a:cs typeface="Arial" pitchFamily="34" charset="0"/>
                <a:sym typeface="Symbol"/>
              </a:rPr>
              <a:t>fs</a:t>
            </a:r>
            <a:r>
              <a:rPr lang="en-US" sz="2400" dirty="0" smtClean="0">
                <a:solidFill>
                  <a:srgbClr val="003E89"/>
                </a:solidFill>
                <a:latin typeface="Arial" pitchFamily="34" charset="0"/>
                <a:cs typeface="Arial" pitchFamily="34" charset="0"/>
                <a:sym typeface="Symbol"/>
              </a:rPr>
              <a:t> time for injection </a:t>
            </a:r>
            <a:r>
              <a:rPr lang="en-US" sz="2400" dirty="0" smtClean="0">
                <a:solidFill>
                  <a:srgbClr val="FF0000"/>
                </a:solidFill>
                <a:latin typeface="Arial" pitchFamily="34" charset="0"/>
                <a:cs typeface="Arial" pitchFamily="34" charset="0"/>
                <a:sym typeface="Symbol"/>
              </a:rPr>
              <a:t> the central problem !!</a:t>
            </a:r>
          </a:p>
          <a:p>
            <a:pPr lvl="2">
              <a:buFont typeface="Arial" pitchFamily="34" charset="0"/>
              <a:buChar char="•"/>
            </a:pPr>
            <a:r>
              <a:rPr lang="en-US" sz="2000" dirty="0" smtClean="0">
                <a:solidFill>
                  <a:srgbClr val="003E89"/>
                </a:solidFill>
                <a:latin typeface="Arial" pitchFamily="34" charset="0"/>
                <a:cs typeface="Arial" pitchFamily="34" charset="0"/>
                <a:sym typeface="Symbol"/>
              </a:rPr>
              <a:t> size &lt; laser beam size</a:t>
            </a:r>
          </a:p>
          <a:p>
            <a:pPr lvl="2">
              <a:buFont typeface="Arial" pitchFamily="34" charset="0"/>
              <a:buChar char="•"/>
            </a:pPr>
            <a:r>
              <a:rPr lang="en-US" sz="2000" dirty="0" smtClean="0">
                <a:solidFill>
                  <a:srgbClr val="003E89"/>
                </a:solidFill>
                <a:latin typeface="Arial" pitchFamily="34" charset="0"/>
                <a:cs typeface="Arial" pitchFamily="34" charset="0"/>
                <a:sym typeface="Symbol"/>
              </a:rPr>
              <a:t> length &lt; plasma wavelength</a:t>
            </a:r>
          </a:p>
          <a:p>
            <a:pPr lvl="2">
              <a:buFont typeface="Arial" pitchFamily="34" charset="0"/>
              <a:buChar char="•"/>
            </a:pPr>
            <a:r>
              <a:rPr lang="en-US" sz="2000" dirty="0" smtClean="0">
                <a:solidFill>
                  <a:srgbClr val="003E89"/>
                </a:solidFill>
                <a:latin typeface="Arial" pitchFamily="34" charset="0"/>
                <a:cs typeface="Arial" pitchFamily="34" charset="0"/>
                <a:sym typeface="Symbol"/>
              </a:rPr>
              <a:t> synchronization &lt; laser pulse duration</a:t>
            </a:r>
          </a:p>
          <a:p>
            <a:pPr lvl="2">
              <a:buFont typeface="Arial" pitchFamily="34" charset="0"/>
              <a:buChar char="•"/>
            </a:pPr>
            <a:r>
              <a:rPr lang="en-US" sz="2000" dirty="0" smtClean="0">
                <a:solidFill>
                  <a:srgbClr val="003E89"/>
                </a:solidFill>
                <a:latin typeface="Arial" pitchFamily="34" charset="0"/>
                <a:cs typeface="Arial" pitchFamily="34" charset="0"/>
                <a:sym typeface="Symbol"/>
              </a:rPr>
              <a:t> initial energy &gt; trapping threshold</a:t>
            </a:r>
          </a:p>
        </p:txBody>
      </p:sp>
      <p:sp>
        <p:nvSpPr>
          <p:cNvPr id="13" name="TextBox 12"/>
          <p:cNvSpPr txBox="1"/>
          <p:nvPr/>
        </p:nvSpPr>
        <p:spPr>
          <a:xfrm>
            <a:off x="285953" y="44624"/>
            <a:ext cx="7350089" cy="492443"/>
          </a:xfrm>
          <a:prstGeom prst="rect">
            <a:avLst/>
          </a:prstGeom>
          <a:noFill/>
        </p:spPr>
        <p:txBody>
          <a:bodyPr wrap="none" rtlCol="0">
            <a:spAutoFit/>
          </a:bodyPr>
          <a:lstStyle/>
          <a:p>
            <a:r>
              <a:rPr lang="en-US" sz="26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Requirements to produce mono-energetic bunch</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2" name="Picture 4"/>
          <p:cNvPicPr>
            <a:picLocks noChangeAspect="1" noChangeArrowheads="1"/>
          </p:cNvPicPr>
          <p:nvPr/>
        </p:nvPicPr>
        <p:blipFill>
          <a:blip r:embed="rId3" cstate="print"/>
          <a:srcRect/>
          <a:stretch>
            <a:fillRect/>
          </a:stretch>
        </p:blipFill>
        <p:spPr bwMode="auto">
          <a:xfrm>
            <a:off x="251520" y="1340768"/>
            <a:ext cx="3526965" cy="3610941"/>
          </a:xfrm>
          <a:prstGeom prst="rect">
            <a:avLst/>
          </a:prstGeom>
          <a:noFill/>
          <a:ln w="9525">
            <a:noFill/>
            <a:miter lim="800000"/>
            <a:headEnd/>
            <a:tailEnd/>
          </a:ln>
          <a:effectLst/>
        </p:spPr>
      </p:pic>
      <p:sp>
        <p:nvSpPr>
          <p:cNvPr id="68776" name="Rectangle 168"/>
          <p:cNvSpPr>
            <a:spLocks noChangeArrowheads="1"/>
          </p:cNvSpPr>
          <p:nvPr/>
        </p:nvSpPr>
        <p:spPr bwMode="auto">
          <a:xfrm>
            <a:off x="377358" y="5805264"/>
            <a:ext cx="7505700" cy="823912"/>
          </a:xfrm>
          <a:prstGeom prst="rect">
            <a:avLst/>
          </a:prstGeom>
          <a:noFill/>
          <a:ln w="9525">
            <a:noFill/>
            <a:miter lim="800000"/>
            <a:headEnd/>
            <a:tailEnd/>
          </a:ln>
          <a:effectLst/>
        </p:spPr>
        <p:txBody>
          <a:bodyPr>
            <a:spAutoFit/>
          </a:bodyPr>
          <a:lstStyle/>
          <a:p>
            <a:pPr eaLnBrk="0" hangingPunct="0">
              <a:spcBef>
                <a:spcPct val="50000"/>
              </a:spcBef>
            </a:pPr>
            <a:r>
              <a:rPr lang="en-US" sz="1200" baseline="30000" dirty="0">
                <a:solidFill>
                  <a:srgbClr val="003E89"/>
                </a:solidFill>
                <a:latin typeface="Arial" charset="0"/>
              </a:rPr>
              <a:t>1</a:t>
            </a:r>
            <a:r>
              <a:rPr lang="en-US" sz="1200" dirty="0">
                <a:solidFill>
                  <a:srgbClr val="003E89"/>
                </a:solidFill>
                <a:latin typeface="Arial" charset="0"/>
              </a:rPr>
              <a:t>Pukhov, A., </a:t>
            </a:r>
            <a:r>
              <a:rPr lang="en-US" sz="1200" i="1" dirty="0">
                <a:solidFill>
                  <a:srgbClr val="003E89"/>
                </a:solidFill>
                <a:latin typeface="Arial" charset="0"/>
              </a:rPr>
              <a:t>et al</a:t>
            </a:r>
            <a:r>
              <a:rPr lang="en-US" sz="1200" dirty="0">
                <a:solidFill>
                  <a:srgbClr val="003E89"/>
                </a:solidFill>
                <a:latin typeface="Arial" charset="0"/>
              </a:rPr>
              <a:t>, </a:t>
            </a:r>
            <a:r>
              <a:rPr lang="en-US" sz="1200" i="1" dirty="0">
                <a:solidFill>
                  <a:srgbClr val="003E89"/>
                </a:solidFill>
                <a:latin typeface="Arial" charset="0"/>
              </a:rPr>
              <a:t>Appl.Phys.B</a:t>
            </a:r>
            <a:r>
              <a:rPr lang="en-US" sz="1200" dirty="0">
                <a:solidFill>
                  <a:srgbClr val="003E89"/>
                </a:solidFill>
                <a:latin typeface="Arial" charset="0"/>
              </a:rPr>
              <a:t>.,74,355(2002),</a:t>
            </a:r>
            <a:r>
              <a:rPr lang="en-US" sz="1200" baseline="30000" dirty="0">
                <a:solidFill>
                  <a:srgbClr val="003E89"/>
                </a:solidFill>
                <a:latin typeface="Arial" charset="0"/>
              </a:rPr>
              <a:t> 2</a:t>
            </a:r>
            <a:r>
              <a:rPr lang="en-US" sz="1200" dirty="0">
                <a:solidFill>
                  <a:srgbClr val="003E89"/>
                </a:solidFill>
                <a:latin typeface="Arial" charset="0"/>
              </a:rPr>
              <a:t>Leemans, W.P., </a:t>
            </a:r>
            <a:r>
              <a:rPr lang="en-US" sz="1200" i="1" dirty="0">
                <a:solidFill>
                  <a:srgbClr val="003E89"/>
                </a:solidFill>
                <a:latin typeface="Arial" charset="0"/>
              </a:rPr>
              <a:t>et al</a:t>
            </a:r>
            <a:r>
              <a:rPr lang="en-US" sz="1200" dirty="0">
                <a:solidFill>
                  <a:srgbClr val="003E89"/>
                </a:solidFill>
                <a:latin typeface="Arial" charset="0"/>
              </a:rPr>
              <a:t>, </a:t>
            </a:r>
            <a:r>
              <a:rPr lang="en-US" sz="1200" i="1" dirty="0">
                <a:solidFill>
                  <a:srgbClr val="003E89"/>
                </a:solidFill>
                <a:latin typeface="Arial" charset="0"/>
              </a:rPr>
              <a:t>Nature physics2,696(2006),</a:t>
            </a:r>
            <a:r>
              <a:rPr lang="en-GB" sz="1200" baseline="30000" dirty="0">
                <a:solidFill>
                  <a:srgbClr val="003E89"/>
                </a:solidFill>
                <a:latin typeface="Arial" charset="0"/>
              </a:rPr>
              <a:t>3</a:t>
            </a:r>
            <a:r>
              <a:rPr lang="en-GB" sz="1200" dirty="0">
                <a:solidFill>
                  <a:srgbClr val="003E89"/>
                </a:solidFill>
                <a:latin typeface="Arial" charset="0"/>
              </a:rPr>
              <a:t>Mangles, S.P.D., </a:t>
            </a:r>
            <a:r>
              <a:rPr lang="en-GB" sz="1200" i="1" dirty="0">
                <a:solidFill>
                  <a:srgbClr val="003E89"/>
                </a:solidFill>
                <a:latin typeface="Arial" charset="0"/>
              </a:rPr>
              <a:t>et al</a:t>
            </a:r>
            <a:r>
              <a:rPr lang="en-GB" sz="1200" dirty="0">
                <a:solidFill>
                  <a:srgbClr val="003E89"/>
                </a:solidFill>
                <a:latin typeface="Arial" charset="0"/>
              </a:rPr>
              <a:t>, </a:t>
            </a:r>
            <a:r>
              <a:rPr lang="en-GB" sz="1200" i="1" dirty="0">
                <a:solidFill>
                  <a:srgbClr val="003E89"/>
                </a:solidFill>
                <a:latin typeface="Arial" charset="0"/>
              </a:rPr>
              <a:t>Nature 431,535(2004),</a:t>
            </a:r>
            <a:r>
              <a:rPr lang="en-GB" sz="1200" baseline="30000" dirty="0">
                <a:solidFill>
                  <a:srgbClr val="003E89"/>
                </a:solidFill>
                <a:latin typeface="Arial" charset="0"/>
              </a:rPr>
              <a:t>4</a:t>
            </a:r>
            <a:r>
              <a:rPr lang="en-GB" sz="1200" dirty="0">
                <a:solidFill>
                  <a:srgbClr val="003E89"/>
                </a:solidFill>
                <a:latin typeface="Arial" charset="0"/>
              </a:rPr>
              <a:t> Geddes, C.G.R, </a:t>
            </a:r>
            <a:r>
              <a:rPr lang="en-GB" sz="1200" i="1" dirty="0">
                <a:solidFill>
                  <a:srgbClr val="003E89"/>
                </a:solidFill>
                <a:latin typeface="Arial" charset="0"/>
              </a:rPr>
              <a:t>et al</a:t>
            </a:r>
            <a:r>
              <a:rPr lang="en-GB" sz="1200" dirty="0">
                <a:solidFill>
                  <a:srgbClr val="003E89"/>
                </a:solidFill>
                <a:latin typeface="Arial" charset="0"/>
              </a:rPr>
              <a:t>, </a:t>
            </a:r>
            <a:r>
              <a:rPr lang="en-GB" sz="1200" i="1" dirty="0">
                <a:solidFill>
                  <a:srgbClr val="003E89"/>
                </a:solidFill>
                <a:latin typeface="Arial" charset="0"/>
              </a:rPr>
              <a:t>Nature 431,538(2004),</a:t>
            </a:r>
            <a:r>
              <a:rPr lang="en-GB" sz="1200" dirty="0">
                <a:solidFill>
                  <a:srgbClr val="003E89"/>
                </a:solidFill>
                <a:latin typeface="Arial" charset="0"/>
              </a:rPr>
              <a:t> </a:t>
            </a:r>
            <a:r>
              <a:rPr lang="en-GB" sz="1200" baseline="30000" dirty="0">
                <a:solidFill>
                  <a:srgbClr val="003E89"/>
                </a:solidFill>
                <a:latin typeface="Arial" charset="0"/>
              </a:rPr>
              <a:t>5</a:t>
            </a:r>
            <a:r>
              <a:rPr lang="en-GB" sz="1200" dirty="0">
                <a:solidFill>
                  <a:srgbClr val="003E89"/>
                </a:solidFill>
                <a:latin typeface="Arial" charset="0"/>
              </a:rPr>
              <a:t>Faure, J., </a:t>
            </a:r>
            <a:r>
              <a:rPr lang="en-GB" sz="1200" i="1" dirty="0">
                <a:solidFill>
                  <a:srgbClr val="003E89"/>
                </a:solidFill>
                <a:latin typeface="Arial" charset="0"/>
              </a:rPr>
              <a:t>et al</a:t>
            </a:r>
            <a:r>
              <a:rPr lang="en-GB" sz="1200" dirty="0">
                <a:solidFill>
                  <a:srgbClr val="003E89"/>
                </a:solidFill>
                <a:latin typeface="Arial" charset="0"/>
              </a:rPr>
              <a:t>, </a:t>
            </a:r>
            <a:r>
              <a:rPr lang="en-GB" sz="1200" i="1" dirty="0">
                <a:solidFill>
                  <a:srgbClr val="003E89"/>
                </a:solidFill>
                <a:latin typeface="Arial" charset="0"/>
              </a:rPr>
              <a:t>Nature 431,541(2004)</a:t>
            </a:r>
            <a:r>
              <a:rPr lang="en-GB" sz="1200" dirty="0">
                <a:solidFill>
                  <a:srgbClr val="003E89"/>
                </a:solidFill>
                <a:latin typeface="Arial" charset="0"/>
              </a:rPr>
              <a:t>, many more</a:t>
            </a:r>
          </a:p>
          <a:p>
            <a:pPr eaLnBrk="0" hangingPunct="0">
              <a:spcBef>
                <a:spcPct val="50000"/>
              </a:spcBef>
            </a:pPr>
            <a:endParaRPr lang="el-GR" sz="1200" baseline="30000" dirty="0">
              <a:solidFill>
                <a:srgbClr val="003E89"/>
              </a:solidFill>
              <a:latin typeface="Arial" charset="0"/>
            </a:endParaRPr>
          </a:p>
        </p:txBody>
      </p:sp>
      <p:sp>
        <p:nvSpPr>
          <p:cNvPr id="68777" name="Rectangle 169"/>
          <p:cNvSpPr>
            <a:spLocks noChangeArrowheads="1"/>
          </p:cNvSpPr>
          <p:nvPr/>
        </p:nvSpPr>
        <p:spPr bwMode="auto">
          <a:xfrm>
            <a:off x="360784" y="5013176"/>
            <a:ext cx="3022600" cy="274637"/>
          </a:xfrm>
          <a:prstGeom prst="rect">
            <a:avLst/>
          </a:prstGeom>
          <a:noFill/>
          <a:ln w="9525">
            <a:noFill/>
            <a:miter lim="800000"/>
            <a:headEnd/>
            <a:tailEnd/>
          </a:ln>
          <a:effectLst/>
        </p:spPr>
        <p:txBody>
          <a:bodyPr>
            <a:spAutoFit/>
          </a:bodyPr>
          <a:lstStyle/>
          <a:p>
            <a:pPr eaLnBrk="0" hangingPunct="0">
              <a:spcBef>
                <a:spcPct val="50000"/>
              </a:spcBef>
            </a:pPr>
            <a:r>
              <a:rPr lang="en-GB" sz="1200" dirty="0">
                <a:solidFill>
                  <a:srgbClr val="003E89"/>
                </a:solidFill>
                <a:latin typeface="Arial" charset="0"/>
              </a:rPr>
              <a:t>Lu, W., </a:t>
            </a:r>
            <a:r>
              <a:rPr lang="en-GB" sz="1200" i="1" dirty="0">
                <a:solidFill>
                  <a:srgbClr val="003E89"/>
                </a:solidFill>
                <a:latin typeface="Arial" charset="0"/>
              </a:rPr>
              <a:t>et al</a:t>
            </a:r>
            <a:r>
              <a:rPr lang="en-GB" sz="1200" dirty="0">
                <a:solidFill>
                  <a:srgbClr val="003E89"/>
                </a:solidFill>
                <a:latin typeface="Arial" charset="0"/>
              </a:rPr>
              <a:t>, PRSTAB 10,061301(2007)</a:t>
            </a:r>
            <a:endParaRPr lang="el-GR" sz="1200" dirty="0">
              <a:solidFill>
                <a:srgbClr val="003E89"/>
              </a:solidFill>
              <a:latin typeface="Arial" charset="0"/>
            </a:endParaRPr>
          </a:p>
        </p:txBody>
      </p:sp>
      <p:sp>
        <p:nvSpPr>
          <p:cNvPr id="11" name="TextBox 10"/>
          <p:cNvSpPr txBox="1"/>
          <p:nvPr/>
        </p:nvSpPr>
        <p:spPr>
          <a:xfrm>
            <a:off x="285953" y="44624"/>
            <a:ext cx="7398179" cy="523220"/>
          </a:xfrm>
          <a:prstGeom prst="rect">
            <a:avLst/>
          </a:prstGeom>
          <a:noFill/>
        </p:spPr>
        <p:txBody>
          <a:bodyPr wrap="none" rtlCol="0">
            <a:spAutoFit/>
          </a:bodyPr>
          <a:lstStyle/>
          <a:p>
            <a:r>
              <a:rPr lang="en-US" sz="2800" dirty="0" smtClean="0">
                <a:solidFill>
                  <a:schemeClr val="bg1"/>
                </a:solidFill>
                <a:effectLst>
                  <a:outerShdw blurRad="38100" dist="38100" dir="2700000" algn="tl">
                    <a:srgbClr val="000000">
                      <a:alpha val="43137"/>
                    </a:srgbClr>
                  </a:outerShdw>
                </a:effectLst>
              </a:rPr>
              <a:t>Self-injection in the bubble regime</a:t>
            </a:r>
            <a:r>
              <a:rPr lang="en-US" sz="2800" baseline="30000" dirty="0" smtClean="0">
                <a:solidFill>
                  <a:schemeClr val="bg1"/>
                </a:solidFill>
                <a:effectLst>
                  <a:outerShdw blurRad="38100" dist="38100" dir="2700000" algn="tl">
                    <a:srgbClr val="000000">
                      <a:alpha val="43137"/>
                    </a:srgbClr>
                  </a:outerShdw>
                </a:effectLst>
              </a:rPr>
              <a:t>1,2,3,many more</a:t>
            </a:r>
            <a:endParaRPr lang="en-US" sz="28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Rectangle 7"/>
          <p:cNvSpPr/>
          <p:nvPr/>
        </p:nvSpPr>
        <p:spPr>
          <a:xfrm>
            <a:off x="3779912" y="1340768"/>
            <a:ext cx="5184576" cy="3785652"/>
          </a:xfrm>
          <a:prstGeom prst="rect">
            <a:avLst/>
          </a:prstGeom>
        </p:spPr>
        <p:txBody>
          <a:bodyPr wrap="square">
            <a:spAutoFit/>
          </a:bodyPr>
          <a:lstStyle/>
          <a:p>
            <a:pPr marL="342900" indent="-342900">
              <a:buFont typeface="Courier New" pitchFamily="49" charset="0"/>
              <a:buChar char="o"/>
            </a:pPr>
            <a:r>
              <a:rPr lang="en-US" sz="2000" dirty="0" smtClean="0">
                <a:solidFill>
                  <a:srgbClr val="003E89"/>
                </a:solidFill>
              </a:rPr>
              <a:t>A highly nonlinear mechanism: self focusing + self steepening</a:t>
            </a:r>
          </a:p>
          <a:p>
            <a:pPr marL="342900" indent="-342900"/>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Electrons completely blown out by the </a:t>
            </a:r>
            <a:r>
              <a:rPr lang="en-US" sz="2000" dirty="0" err="1" smtClean="0">
                <a:solidFill>
                  <a:srgbClr val="003E89"/>
                </a:solidFill>
              </a:rPr>
              <a:t>F</a:t>
            </a:r>
            <a:r>
              <a:rPr lang="en-US" sz="2000" baseline="-25000" dirty="0" err="1" smtClean="0">
                <a:solidFill>
                  <a:srgbClr val="003E89"/>
                </a:solidFill>
              </a:rPr>
              <a:t>p</a:t>
            </a:r>
            <a:endParaRPr lang="en-US" sz="2000" dirty="0" smtClean="0">
              <a:solidFill>
                <a:srgbClr val="003E89"/>
              </a:solidFill>
            </a:endParaRPr>
          </a:p>
          <a:p>
            <a:pPr marL="342900" indent="-342900"/>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No spatial and temporal problems with injection</a:t>
            </a:r>
          </a:p>
          <a:p>
            <a:pPr marL="342900" indent="-342900"/>
            <a:endParaRPr lang="en-US" sz="2000" dirty="0" smtClean="0">
              <a:solidFill>
                <a:srgbClr val="003E89"/>
              </a:solidFill>
            </a:endParaRPr>
          </a:p>
          <a:p>
            <a:pPr marL="342900" indent="-342900">
              <a:buFont typeface="Courier New" pitchFamily="49" charset="0"/>
              <a:buChar char="o"/>
            </a:pPr>
            <a:r>
              <a:rPr lang="en-US" sz="2000" dirty="0" smtClean="0">
                <a:solidFill>
                  <a:srgbClr val="003E89"/>
                </a:solidFill>
              </a:rPr>
              <a:t>Inherent problem: shot-to-shot stability is very sensitive to the fluctuation of laser’s and plasma’s parameters</a:t>
            </a:r>
          </a:p>
          <a:p>
            <a:pPr marL="342900" indent="-342900"/>
            <a:endParaRPr lang="en-US" sz="2000" dirty="0" smtClean="0">
              <a:solidFill>
                <a:srgbClr val="003E89"/>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85953" y="44624"/>
            <a:ext cx="7398179" cy="523220"/>
          </a:xfrm>
          <a:prstGeom prst="rect">
            <a:avLst/>
          </a:prstGeom>
          <a:noFill/>
        </p:spPr>
        <p:txBody>
          <a:bodyPr wrap="none" rtlCol="0">
            <a:spAutoFit/>
          </a:bodyPr>
          <a:lstStyle/>
          <a:p>
            <a:r>
              <a:rPr lang="en-US" sz="2800" dirty="0" smtClean="0">
                <a:solidFill>
                  <a:schemeClr val="bg1"/>
                </a:solidFill>
                <a:effectLst>
                  <a:outerShdw blurRad="38100" dist="38100" dir="2700000" algn="tl">
                    <a:srgbClr val="000000">
                      <a:alpha val="43137"/>
                    </a:srgbClr>
                  </a:outerShdw>
                </a:effectLst>
              </a:rPr>
              <a:t>Self-injection in the bubble regime</a:t>
            </a:r>
            <a:r>
              <a:rPr lang="en-US" sz="2800" baseline="30000" dirty="0" smtClean="0">
                <a:solidFill>
                  <a:schemeClr val="bg1"/>
                </a:solidFill>
                <a:effectLst>
                  <a:outerShdw blurRad="38100" dist="38100" dir="2700000" algn="tl">
                    <a:srgbClr val="000000">
                      <a:alpha val="43137"/>
                    </a:srgbClr>
                  </a:outerShdw>
                </a:effectLst>
              </a:rPr>
              <a:t>1,2,3,many more</a:t>
            </a:r>
            <a:endParaRPr lang="en-US" sz="28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513026" name="Picture 2"/>
          <p:cNvPicPr>
            <a:picLocks noChangeAspect="1" noChangeArrowheads="1"/>
          </p:cNvPicPr>
          <p:nvPr/>
        </p:nvPicPr>
        <p:blipFill>
          <a:blip r:embed="rId3" cstate="print"/>
          <a:srcRect/>
          <a:stretch>
            <a:fillRect/>
          </a:stretch>
        </p:blipFill>
        <p:spPr bwMode="auto">
          <a:xfrm>
            <a:off x="0" y="785962"/>
            <a:ext cx="9036496" cy="5646820"/>
          </a:xfrm>
          <a:prstGeom prst="rect">
            <a:avLst/>
          </a:prstGeom>
          <a:noFill/>
          <a:ln w="9525">
            <a:noFill/>
            <a:miter lim="800000"/>
            <a:headEnd/>
            <a:tailEnd/>
          </a:ln>
        </p:spPr>
      </p:pic>
      <p:sp>
        <p:nvSpPr>
          <p:cNvPr id="9" name="Rectangle 8"/>
          <p:cNvSpPr/>
          <p:nvPr/>
        </p:nvSpPr>
        <p:spPr bwMode="auto">
          <a:xfrm>
            <a:off x="-180528" y="6237312"/>
            <a:ext cx="504056" cy="360040"/>
          </a:xfrm>
          <a:prstGeom prst="rect">
            <a:avLst/>
          </a:pr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44" name="Picture 12"/>
          <p:cNvPicPr>
            <a:picLocks noChangeAspect="1" noChangeArrowheads="1"/>
          </p:cNvPicPr>
          <p:nvPr/>
        </p:nvPicPr>
        <p:blipFill>
          <a:blip r:embed="rId3" cstate="print"/>
          <a:srcRect/>
          <a:stretch>
            <a:fillRect/>
          </a:stretch>
        </p:blipFill>
        <p:spPr bwMode="auto">
          <a:xfrm>
            <a:off x="53790" y="1177672"/>
            <a:ext cx="3851920" cy="1805588"/>
          </a:xfrm>
          <a:prstGeom prst="rect">
            <a:avLst/>
          </a:prstGeom>
          <a:noFill/>
          <a:ln w="9525">
            <a:noFill/>
            <a:miter lim="800000"/>
            <a:headEnd/>
            <a:tailEnd/>
          </a:ln>
          <a:effectLst/>
        </p:spPr>
      </p:pic>
      <p:sp>
        <p:nvSpPr>
          <p:cNvPr id="69681" name="Rectangle 49"/>
          <p:cNvSpPr>
            <a:spLocks noChangeArrowheads="1"/>
          </p:cNvSpPr>
          <p:nvPr/>
        </p:nvSpPr>
        <p:spPr bwMode="auto">
          <a:xfrm>
            <a:off x="4967536" y="6165304"/>
            <a:ext cx="4176464" cy="461665"/>
          </a:xfrm>
          <a:prstGeom prst="rect">
            <a:avLst/>
          </a:prstGeom>
          <a:noFill/>
          <a:ln w="9525">
            <a:noFill/>
            <a:miter lim="800000"/>
            <a:headEnd/>
            <a:tailEnd/>
          </a:ln>
          <a:effectLst/>
        </p:spPr>
        <p:txBody>
          <a:bodyPr wrap="square">
            <a:spAutoFit/>
          </a:bodyPr>
          <a:lstStyle/>
          <a:p>
            <a:pPr eaLnBrk="0" hangingPunct="0">
              <a:spcBef>
                <a:spcPct val="50000"/>
              </a:spcBef>
            </a:pPr>
            <a:r>
              <a:rPr lang="en-GB" sz="1200" baseline="30000" dirty="0">
                <a:solidFill>
                  <a:srgbClr val="263C8A"/>
                </a:solidFill>
                <a:latin typeface="Arial" charset="0"/>
              </a:rPr>
              <a:t>1</a:t>
            </a:r>
            <a:r>
              <a:rPr lang="en-GB" sz="1200" dirty="0">
                <a:solidFill>
                  <a:srgbClr val="263C8A"/>
                </a:solidFill>
                <a:latin typeface="Arial" charset="0"/>
              </a:rPr>
              <a:t>Faure, J., </a:t>
            </a:r>
            <a:r>
              <a:rPr lang="en-GB" sz="1200" i="1" dirty="0">
                <a:solidFill>
                  <a:srgbClr val="263C8A"/>
                </a:solidFill>
                <a:latin typeface="Arial" charset="0"/>
              </a:rPr>
              <a:t>et al</a:t>
            </a:r>
            <a:r>
              <a:rPr lang="en-GB" sz="1200" dirty="0">
                <a:solidFill>
                  <a:srgbClr val="263C8A"/>
                </a:solidFill>
                <a:latin typeface="Arial" charset="0"/>
              </a:rPr>
              <a:t>, </a:t>
            </a:r>
            <a:r>
              <a:rPr lang="en-GB" sz="1200" i="1" dirty="0">
                <a:solidFill>
                  <a:srgbClr val="263C8A"/>
                </a:solidFill>
                <a:latin typeface="Arial" charset="0"/>
              </a:rPr>
              <a:t>Nature 444,737 (2006</a:t>
            </a:r>
            <a:r>
              <a:rPr lang="en-GB" sz="1200" dirty="0" smtClean="0">
                <a:solidFill>
                  <a:srgbClr val="263C8A"/>
                </a:solidFill>
                <a:latin typeface="Arial" charset="0"/>
              </a:rPr>
              <a:t>), </a:t>
            </a:r>
            <a:r>
              <a:rPr lang="en-GB" sz="1200" baseline="30000" dirty="0" smtClean="0">
                <a:solidFill>
                  <a:srgbClr val="263C8A"/>
                </a:solidFill>
              </a:rPr>
              <a:t>2</a:t>
            </a:r>
            <a:r>
              <a:rPr lang="en-GB" sz="1200" dirty="0" smtClean="0">
                <a:solidFill>
                  <a:srgbClr val="263C8A"/>
                </a:solidFill>
                <a:latin typeface="Arial" charset="0"/>
              </a:rPr>
              <a:t>Esarey, E., </a:t>
            </a:r>
            <a:r>
              <a:rPr lang="en-GB" sz="1200" i="1" dirty="0" smtClean="0">
                <a:solidFill>
                  <a:srgbClr val="263C8A"/>
                </a:solidFill>
                <a:latin typeface="Arial" charset="0"/>
              </a:rPr>
              <a:t>et.al</a:t>
            </a:r>
            <a:r>
              <a:rPr lang="en-GB" sz="1200" dirty="0" smtClean="0">
                <a:solidFill>
                  <a:srgbClr val="263C8A"/>
                </a:solidFill>
                <a:latin typeface="Arial" charset="0"/>
              </a:rPr>
              <a:t>., </a:t>
            </a:r>
            <a:r>
              <a:rPr lang="en-GB" sz="1200" i="1" dirty="0" smtClean="0">
                <a:solidFill>
                  <a:srgbClr val="263C8A"/>
                </a:solidFill>
                <a:latin typeface="Arial" charset="0"/>
              </a:rPr>
              <a:t>PRL79,2682(1997</a:t>
            </a:r>
            <a:r>
              <a:rPr lang="en-GB" sz="1200" dirty="0" smtClean="0">
                <a:solidFill>
                  <a:srgbClr val="263C8A"/>
                </a:solidFill>
                <a:latin typeface="Arial" charset="0"/>
              </a:rPr>
              <a:t>), </a:t>
            </a:r>
            <a:r>
              <a:rPr lang="en-GB" sz="1200" baseline="30000" dirty="0" smtClean="0">
                <a:solidFill>
                  <a:srgbClr val="263C8A"/>
                </a:solidFill>
                <a:latin typeface="Arial" charset="0"/>
              </a:rPr>
              <a:t>3</a:t>
            </a:r>
            <a:r>
              <a:rPr lang="en-GB" sz="1200" dirty="0" smtClean="0">
                <a:solidFill>
                  <a:srgbClr val="263C8A"/>
                </a:solidFill>
                <a:latin typeface="Arial" charset="0"/>
              </a:rPr>
              <a:t>Kotaki, H., </a:t>
            </a:r>
            <a:r>
              <a:rPr lang="en-GB" sz="1200" i="1" dirty="0" smtClean="0">
                <a:solidFill>
                  <a:srgbClr val="263C8A"/>
                </a:solidFill>
                <a:latin typeface="Arial" charset="0"/>
              </a:rPr>
              <a:t>et.al., </a:t>
            </a:r>
            <a:r>
              <a:rPr lang="en-GB" sz="1200" i="1" dirty="0" err="1" smtClean="0">
                <a:solidFill>
                  <a:srgbClr val="263C8A"/>
                </a:solidFill>
                <a:latin typeface="Arial" charset="0"/>
              </a:rPr>
              <a:t>PoP</a:t>
            </a:r>
            <a:r>
              <a:rPr lang="en-GB" sz="1200" i="1" dirty="0" smtClean="0">
                <a:solidFill>
                  <a:srgbClr val="263C8A"/>
                </a:solidFill>
                <a:latin typeface="Arial" charset="0"/>
              </a:rPr>
              <a:t> 11 (2004)  </a:t>
            </a:r>
            <a:endParaRPr lang="el-GR" sz="1200" i="1" baseline="30000" dirty="0">
              <a:solidFill>
                <a:srgbClr val="263C8A"/>
              </a:solidFill>
              <a:latin typeface="Arial" charset="0"/>
            </a:endParaRPr>
          </a:p>
        </p:txBody>
      </p:sp>
      <p:sp>
        <p:nvSpPr>
          <p:cNvPr id="69685" name="Rectangle 53"/>
          <p:cNvSpPr>
            <a:spLocks noChangeArrowheads="1"/>
          </p:cNvSpPr>
          <p:nvPr/>
        </p:nvSpPr>
        <p:spPr bwMode="auto">
          <a:xfrm>
            <a:off x="4763" y="6553200"/>
            <a:ext cx="9134475" cy="76200"/>
          </a:xfrm>
          <a:prstGeom prst="rect">
            <a:avLst/>
          </a:prstGeom>
          <a:solidFill>
            <a:schemeClr val="bg1"/>
          </a:solidFill>
          <a:ln w="9525">
            <a:solidFill>
              <a:schemeClr val="bg1"/>
            </a:solidFill>
            <a:miter lim="800000"/>
            <a:headEnd/>
            <a:tailEnd/>
          </a:ln>
          <a:effectLst/>
        </p:spPr>
        <p:txBody>
          <a:bodyPr wrap="none" anchor="ctr"/>
          <a:lstStyle/>
          <a:p>
            <a:pPr algn="ctr"/>
            <a:endParaRPr lang="en-GB"/>
          </a:p>
        </p:txBody>
      </p:sp>
      <p:sp>
        <p:nvSpPr>
          <p:cNvPr id="13" name="TextBox 12"/>
          <p:cNvSpPr txBox="1"/>
          <p:nvPr/>
        </p:nvSpPr>
        <p:spPr>
          <a:xfrm>
            <a:off x="285953" y="-27384"/>
            <a:ext cx="7101624"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Injection by colliding pulse scheme</a:t>
            </a:r>
            <a:r>
              <a:rPr lang="en-US" sz="3200" baseline="30000" dirty="0" smtClean="0">
                <a:solidFill>
                  <a:schemeClr val="bg1"/>
                </a:solidFill>
                <a:effectLst>
                  <a:outerShdw blurRad="38100" dist="38100" dir="2700000" algn="tl">
                    <a:srgbClr val="000000">
                      <a:alpha val="43137"/>
                    </a:srgbClr>
                  </a:outerShdw>
                </a:effectLst>
              </a:rPr>
              <a:t>1,2,3</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12" name="Group 11"/>
          <p:cNvGrpSpPr/>
          <p:nvPr/>
        </p:nvGrpSpPr>
        <p:grpSpPr>
          <a:xfrm>
            <a:off x="3842955" y="1340768"/>
            <a:ext cx="5078423" cy="1764628"/>
            <a:chOff x="3842955" y="1340768"/>
            <a:chExt cx="5078423" cy="1764628"/>
          </a:xfrm>
        </p:grpSpPr>
        <p:pic>
          <p:nvPicPr>
            <p:cNvPr id="69673" name="Picture 41"/>
            <p:cNvPicPr>
              <a:picLocks noChangeAspect="1" noChangeArrowheads="1"/>
            </p:cNvPicPr>
            <p:nvPr/>
          </p:nvPicPr>
          <p:blipFill>
            <a:blip r:embed="rId4" cstate="print"/>
            <a:srcRect/>
            <a:stretch>
              <a:fillRect/>
            </a:stretch>
          </p:blipFill>
          <p:spPr bwMode="auto">
            <a:xfrm>
              <a:off x="3923928" y="1340768"/>
              <a:ext cx="4997450" cy="1616075"/>
            </a:xfrm>
            <a:prstGeom prst="rect">
              <a:avLst/>
            </a:prstGeom>
            <a:noFill/>
            <a:ln w="9525">
              <a:noFill/>
              <a:miter lim="800000"/>
              <a:headEnd/>
              <a:tailEnd/>
            </a:ln>
            <a:effectLst/>
          </p:spPr>
        </p:pic>
        <p:sp>
          <p:nvSpPr>
            <p:cNvPr id="9" name="Rectangle 8"/>
            <p:cNvSpPr/>
            <p:nvPr/>
          </p:nvSpPr>
          <p:spPr>
            <a:xfrm>
              <a:off x="3851920" y="1340768"/>
              <a:ext cx="136815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tangle 9"/>
            <p:cNvSpPr/>
            <p:nvPr/>
          </p:nvSpPr>
          <p:spPr>
            <a:xfrm>
              <a:off x="3842955" y="2744492"/>
              <a:ext cx="2890368"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tangle 10"/>
            <p:cNvSpPr/>
            <p:nvPr/>
          </p:nvSpPr>
          <p:spPr>
            <a:xfrm>
              <a:off x="6939299" y="2745356"/>
              <a:ext cx="136815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14" name="Rectangle 13"/>
          <p:cNvSpPr/>
          <p:nvPr/>
        </p:nvSpPr>
        <p:spPr>
          <a:xfrm>
            <a:off x="296632" y="3429000"/>
            <a:ext cx="8091791" cy="2092881"/>
          </a:xfrm>
          <a:prstGeom prst="rect">
            <a:avLst/>
          </a:prstGeom>
        </p:spPr>
        <p:txBody>
          <a:bodyPr wrap="square">
            <a:spAutoFit/>
          </a:bodyPr>
          <a:lstStyle/>
          <a:p>
            <a:pPr marL="342900" indent="-342900">
              <a:buFont typeface="Courier New" pitchFamily="49" charset="0"/>
              <a:buChar char="o"/>
            </a:pPr>
            <a:r>
              <a:rPr lang="en-GB" sz="2000" dirty="0" smtClean="0">
                <a:solidFill>
                  <a:srgbClr val="003E89"/>
                </a:solidFill>
              </a:rPr>
              <a:t>The pump beam to drive the </a:t>
            </a:r>
            <a:r>
              <a:rPr lang="en-GB" sz="2000" dirty="0" err="1" smtClean="0">
                <a:solidFill>
                  <a:srgbClr val="003E89"/>
                </a:solidFill>
              </a:rPr>
              <a:t>wakefield</a:t>
            </a:r>
            <a:r>
              <a:rPr lang="en-GB" sz="2000" dirty="0" smtClean="0">
                <a:solidFill>
                  <a:srgbClr val="003E89"/>
                </a:solidFill>
              </a:rPr>
              <a:t>, the injection beam to heat up the background electrons</a:t>
            </a:r>
          </a:p>
          <a:p>
            <a:pPr eaLnBrk="0" hangingPunct="0">
              <a:spcBef>
                <a:spcPct val="50000"/>
              </a:spcBef>
              <a:buFont typeface="Courier New" pitchFamily="49" charset="0"/>
              <a:buChar char="o"/>
            </a:pPr>
            <a:r>
              <a:rPr lang="en-GB" sz="2000" dirty="0" smtClean="0">
                <a:solidFill>
                  <a:srgbClr val="003E89"/>
                </a:solidFill>
              </a:rPr>
              <a:t>  Injection is local</a:t>
            </a:r>
          </a:p>
          <a:p>
            <a:pPr eaLnBrk="0" hangingPunct="0">
              <a:spcBef>
                <a:spcPct val="50000"/>
              </a:spcBef>
              <a:buFont typeface="Courier New" pitchFamily="49" charset="0"/>
              <a:buChar char="o"/>
            </a:pPr>
            <a:r>
              <a:rPr lang="en-GB" sz="2000" dirty="0" smtClean="0">
                <a:solidFill>
                  <a:srgbClr val="003E89"/>
                </a:solidFill>
              </a:rPr>
              <a:t>  Better shot to shot reproducibility</a:t>
            </a:r>
          </a:p>
          <a:p>
            <a:pPr eaLnBrk="0" hangingPunct="0">
              <a:spcBef>
                <a:spcPct val="50000"/>
              </a:spcBef>
              <a:buFont typeface="Courier New" pitchFamily="49" charset="0"/>
              <a:buChar char="o"/>
            </a:pPr>
            <a:r>
              <a:rPr lang="en-GB" sz="2000" dirty="0" smtClean="0">
                <a:solidFill>
                  <a:srgbClr val="003E89"/>
                </a:solidFill>
              </a:rPr>
              <a:t>  Better control over electron parameters, energy, total charge,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41" name="Rectangle 9"/>
          <p:cNvSpPr>
            <a:spLocks noChangeArrowheads="1"/>
          </p:cNvSpPr>
          <p:nvPr/>
        </p:nvSpPr>
        <p:spPr bwMode="auto">
          <a:xfrm>
            <a:off x="296673" y="692696"/>
            <a:ext cx="6248400" cy="461665"/>
          </a:xfrm>
          <a:prstGeom prst="rect">
            <a:avLst/>
          </a:prstGeom>
          <a:noFill/>
          <a:ln w="9525">
            <a:noFill/>
            <a:miter lim="800000"/>
            <a:headEnd/>
            <a:tailEnd/>
          </a:ln>
          <a:effectLst/>
        </p:spPr>
        <p:txBody>
          <a:bodyPr>
            <a:spAutoFit/>
          </a:bodyPr>
          <a:lstStyle/>
          <a:p>
            <a:pPr eaLnBrk="0" hangingPunct="0">
              <a:spcBef>
                <a:spcPct val="50000"/>
              </a:spcBef>
            </a:pPr>
            <a:r>
              <a:rPr lang="en-GB" sz="2400" dirty="0" smtClean="0">
                <a:solidFill>
                  <a:srgbClr val="003E89"/>
                </a:solidFill>
                <a:latin typeface="Arial" charset="0"/>
              </a:rPr>
              <a:t>Tuneable electron energy</a:t>
            </a:r>
            <a:endParaRPr lang="en-GB" sz="2400" dirty="0">
              <a:solidFill>
                <a:srgbClr val="003E89"/>
              </a:solidFill>
              <a:latin typeface="Arial" charset="0"/>
            </a:endParaRPr>
          </a:p>
        </p:txBody>
      </p:sp>
      <p:sp>
        <p:nvSpPr>
          <p:cNvPr id="69685" name="Rectangle 53"/>
          <p:cNvSpPr>
            <a:spLocks noChangeArrowheads="1"/>
          </p:cNvSpPr>
          <p:nvPr/>
        </p:nvSpPr>
        <p:spPr bwMode="auto">
          <a:xfrm>
            <a:off x="4763" y="6553200"/>
            <a:ext cx="9134475" cy="76200"/>
          </a:xfrm>
          <a:prstGeom prst="rect">
            <a:avLst/>
          </a:prstGeom>
          <a:solidFill>
            <a:schemeClr val="bg1"/>
          </a:solidFill>
          <a:ln w="9525">
            <a:solidFill>
              <a:schemeClr val="bg1"/>
            </a:solidFill>
            <a:miter lim="800000"/>
            <a:headEnd/>
            <a:tailEnd/>
          </a:ln>
          <a:effectLst/>
        </p:spPr>
        <p:txBody>
          <a:bodyPr wrap="none" anchor="ctr"/>
          <a:lstStyle/>
          <a:p>
            <a:pPr algn="ctr"/>
            <a:endParaRPr lang="en-GB"/>
          </a:p>
        </p:txBody>
      </p:sp>
      <p:sp>
        <p:nvSpPr>
          <p:cNvPr id="13" name="TextBox 12"/>
          <p:cNvSpPr txBox="1"/>
          <p:nvPr/>
        </p:nvSpPr>
        <p:spPr>
          <a:xfrm>
            <a:off x="285953" y="-27384"/>
            <a:ext cx="6494085"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Injection by colliding pulse scheme</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439297" name="Picture 1"/>
          <p:cNvPicPr>
            <a:picLocks noChangeAspect="1" noChangeArrowheads="1"/>
          </p:cNvPicPr>
          <p:nvPr/>
        </p:nvPicPr>
        <p:blipFill>
          <a:blip r:embed="rId3" cstate="print"/>
          <a:srcRect/>
          <a:stretch>
            <a:fillRect/>
          </a:stretch>
        </p:blipFill>
        <p:spPr bwMode="auto">
          <a:xfrm>
            <a:off x="971600" y="1196752"/>
            <a:ext cx="7031112" cy="4104456"/>
          </a:xfrm>
          <a:prstGeom prst="rect">
            <a:avLst/>
          </a:prstGeom>
          <a:noFill/>
          <a:ln w="9525">
            <a:noFill/>
            <a:miter lim="800000"/>
            <a:headEnd/>
            <a:tailEnd/>
          </a:ln>
        </p:spPr>
      </p:pic>
      <p:sp>
        <p:nvSpPr>
          <p:cNvPr id="69681" name="Rectangle 49"/>
          <p:cNvSpPr>
            <a:spLocks noChangeArrowheads="1"/>
          </p:cNvSpPr>
          <p:nvPr/>
        </p:nvSpPr>
        <p:spPr bwMode="auto">
          <a:xfrm>
            <a:off x="1547664" y="5013176"/>
            <a:ext cx="4176464" cy="338554"/>
          </a:xfrm>
          <a:prstGeom prst="rect">
            <a:avLst/>
          </a:prstGeom>
          <a:noFill/>
          <a:ln w="9525">
            <a:noFill/>
            <a:miter lim="800000"/>
            <a:headEnd/>
            <a:tailEnd/>
          </a:ln>
          <a:effectLst/>
        </p:spPr>
        <p:txBody>
          <a:bodyPr wrap="square">
            <a:spAutoFit/>
          </a:bodyPr>
          <a:lstStyle/>
          <a:p>
            <a:pPr eaLnBrk="0" hangingPunct="0">
              <a:spcBef>
                <a:spcPct val="50000"/>
              </a:spcBef>
            </a:pPr>
            <a:r>
              <a:rPr lang="en-GB" sz="1600" dirty="0" smtClean="0">
                <a:solidFill>
                  <a:srgbClr val="003E89"/>
                </a:solidFill>
                <a:latin typeface="Arial" charset="0"/>
              </a:rPr>
              <a:t>Faure</a:t>
            </a:r>
            <a:r>
              <a:rPr lang="en-GB" sz="1600" dirty="0">
                <a:solidFill>
                  <a:srgbClr val="003E89"/>
                </a:solidFill>
                <a:latin typeface="Arial" charset="0"/>
              </a:rPr>
              <a:t>, J., </a:t>
            </a:r>
            <a:r>
              <a:rPr lang="en-GB" sz="1600" i="1" dirty="0">
                <a:solidFill>
                  <a:srgbClr val="003E89"/>
                </a:solidFill>
                <a:latin typeface="Arial" charset="0"/>
              </a:rPr>
              <a:t>et al</a:t>
            </a:r>
            <a:r>
              <a:rPr lang="en-GB" sz="1600" dirty="0">
                <a:solidFill>
                  <a:srgbClr val="003E89"/>
                </a:solidFill>
                <a:latin typeface="Arial" charset="0"/>
              </a:rPr>
              <a:t>, </a:t>
            </a:r>
            <a:r>
              <a:rPr lang="en-GB" sz="1600" i="1" dirty="0">
                <a:solidFill>
                  <a:srgbClr val="003E89"/>
                </a:solidFill>
                <a:latin typeface="Arial" charset="0"/>
              </a:rPr>
              <a:t>Nature 444,737 (2006</a:t>
            </a:r>
            <a:r>
              <a:rPr lang="en-GB" sz="1600" dirty="0" smtClean="0">
                <a:solidFill>
                  <a:srgbClr val="003E89"/>
                </a:solidFill>
                <a:latin typeface="Arial" charset="0"/>
              </a:rPr>
              <a:t>) </a:t>
            </a:r>
            <a:endParaRPr lang="el-GR" sz="1600" i="1" baseline="30000" dirty="0">
              <a:solidFill>
                <a:srgbClr val="003E89"/>
              </a:solidFill>
              <a:latin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85" name="Rectangle 53"/>
          <p:cNvSpPr>
            <a:spLocks noChangeArrowheads="1"/>
          </p:cNvSpPr>
          <p:nvPr/>
        </p:nvSpPr>
        <p:spPr bwMode="auto">
          <a:xfrm>
            <a:off x="4763" y="6553200"/>
            <a:ext cx="9134475" cy="76200"/>
          </a:xfrm>
          <a:prstGeom prst="rect">
            <a:avLst/>
          </a:prstGeom>
          <a:solidFill>
            <a:schemeClr val="bg1"/>
          </a:solidFill>
          <a:ln w="9525">
            <a:solidFill>
              <a:schemeClr val="bg1"/>
            </a:solidFill>
            <a:miter lim="800000"/>
            <a:headEnd/>
            <a:tailEnd/>
          </a:ln>
          <a:effectLst/>
        </p:spPr>
        <p:txBody>
          <a:bodyPr wrap="none" anchor="ctr"/>
          <a:lstStyle/>
          <a:p>
            <a:pPr algn="ctr"/>
            <a:endParaRPr lang="en-GB"/>
          </a:p>
        </p:txBody>
      </p:sp>
      <p:sp>
        <p:nvSpPr>
          <p:cNvPr id="13" name="TextBox 12"/>
          <p:cNvSpPr txBox="1"/>
          <p:nvPr/>
        </p:nvSpPr>
        <p:spPr>
          <a:xfrm>
            <a:off x="285953" y="-27384"/>
            <a:ext cx="5331909"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Density down-ramp injection</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515074" name="Picture 2"/>
          <p:cNvPicPr>
            <a:picLocks noChangeAspect="1" noChangeArrowheads="1"/>
          </p:cNvPicPr>
          <p:nvPr/>
        </p:nvPicPr>
        <p:blipFill>
          <a:blip r:embed="rId3" cstate="print"/>
          <a:srcRect/>
          <a:stretch>
            <a:fillRect/>
          </a:stretch>
        </p:blipFill>
        <p:spPr bwMode="auto">
          <a:xfrm>
            <a:off x="107504" y="1124744"/>
            <a:ext cx="3829929" cy="2874522"/>
          </a:xfrm>
          <a:prstGeom prst="rect">
            <a:avLst/>
          </a:prstGeom>
          <a:noFill/>
          <a:ln w="9525">
            <a:noFill/>
            <a:miter lim="800000"/>
            <a:headEnd/>
            <a:tailEnd/>
          </a:ln>
        </p:spPr>
      </p:pic>
      <p:sp>
        <p:nvSpPr>
          <p:cNvPr id="8" name="Rectangle 7"/>
          <p:cNvSpPr/>
          <p:nvPr/>
        </p:nvSpPr>
        <p:spPr>
          <a:xfrm>
            <a:off x="1842343" y="1186305"/>
            <a:ext cx="508986" cy="552562"/>
          </a:xfrm>
          <a:prstGeom prst="rect">
            <a:avLst/>
          </a:prstGeom>
        </p:spPr>
        <p:txBody>
          <a:bodyPr wrap="none">
            <a:spAutoFit/>
          </a:bodyPr>
          <a:lstStyle/>
          <a:p>
            <a:r>
              <a:rPr lang="en-GB" sz="3600" dirty="0" smtClean="0">
                <a:solidFill>
                  <a:srgbClr val="003E89"/>
                </a:solidFill>
              </a:rPr>
              <a:t>n</a:t>
            </a:r>
            <a:r>
              <a:rPr lang="en-GB" sz="3600" baseline="-25000" dirty="0" smtClean="0">
                <a:solidFill>
                  <a:srgbClr val="003E89"/>
                </a:solidFill>
              </a:rPr>
              <a:t>e</a:t>
            </a:r>
            <a:endParaRPr lang="nl-NL" sz="3600" dirty="0"/>
          </a:p>
        </p:txBody>
      </p:sp>
      <p:sp>
        <p:nvSpPr>
          <p:cNvPr id="10" name="Rectangle 9"/>
          <p:cNvSpPr/>
          <p:nvPr/>
        </p:nvSpPr>
        <p:spPr>
          <a:xfrm>
            <a:off x="611560" y="1309427"/>
            <a:ext cx="785985" cy="552562"/>
          </a:xfrm>
          <a:prstGeom prst="rect">
            <a:avLst/>
          </a:prstGeom>
        </p:spPr>
        <p:txBody>
          <a:bodyPr wrap="none">
            <a:spAutoFit/>
          </a:bodyPr>
          <a:lstStyle/>
          <a:p>
            <a:r>
              <a:rPr lang="en-GB" sz="3600" dirty="0" err="1" smtClean="0">
                <a:solidFill>
                  <a:srgbClr val="003E89"/>
                </a:solidFill>
              </a:rPr>
              <a:t>v</a:t>
            </a:r>
            <a:r>
              <a:rPr lang="en-GB" sz="3600" baseline="-25000" dirty="0" err="1" smtClean="0">
                <a:solidFill>
                  <a:srgbClr val="003E89"/>
                </a:solidFill>
              </a:rPr>
              <a:t>p</a:t>
            </a:r>
            <a:r>
              <a:rPr lang="en-GB" sz="3600" dirty="0" smtClean="0">
                <a:solidFill>
                  <a:srgbClr val="003E89"/>
                </a:solidFill>
              </a:rPr>
              <a:t>/c</a:t>
            </a:r>
            <a:endParaRPr lang="nl-NL" sz="3600" dirty="0"/>
          </a:p>
        </p:txBody>
      </p:sp>
      <p:sp>
        <p:nvSpPr>
          <p:cNvPr id="11" name="Rectangle 10"/>
          <p:cNvSpPr/>
          <p:nvPr/>
        </p:nvSpPr>
        <p:spPr>
          <a:xfrm>
            <a:off x="705724" y="3156262"/>
            <a:ext cx="785985" cy="552562"/>
          </a:xfrm>
          <a:prstGeom prst="rect">
            <a:avLst/>
          </a:prstGeom>
        </p:spPr>
        <p:txBody>
          <a:bodyPr wrap="none">
            <a:spAutoFit/>
          </a:bodyPr>
          <a:lstStyle/>
          <a:p>
            <a:r>
              <a:rPr lang="en-GB" sz="3600" dirty="0" err="1" smtClean="0">
                <a:solidFill>
                  <a:srgbClr val="003E89"/>
                </a:solidFill>
              </a:rPr>
              <a:t>v</a:t>
            </a:r>
            <a:r>
              <a:rPr lang="en-GB" sz="3600" baseline="-25000" dirty="0" err="1" smtClean="0">
                <a:solidFill>
                  <a:srgbClr val="003E89"/>
                </a:solidFill>
              </a:rPr>
              <a:t>e</a:t>
            </a:r>
            <a:r>
              <a:rPr lang="en-GB" sz="3600" dirty="0" smtClean="0">
                <a:solidFill>
                  <a:srgbClr val="003E89"/>
                </a:solidFill>
              </a:rPr>
              <a:t>/c</a:t>
            </a:r>
            <a:endParaRPr lang="nl-NL" sz="3600" dirty="0"/>
          </a:p>
        </p:txBody>
      </p:sp>
      <p:sp>
        <p:nvSpPr>
          <p:cNvPr id="12" name="Rectangle 11"/>
          <p:cNvSpPr/>
          <p:nvPr/>
        </p:nvSpPr>
        <p:spPr>
          <a:xfrm>
            <a:off x="3486950" y="1617233"/>
            <a:ext cx="508986" cy="552562"/>
          </a:xfrm>
          <a:prstGeom prst="rect">
            <a:avLst/>
          </a:prstGeom>
        </p:spPr>
        <p:txBody>
          <a:bodyPr wrap="none">
            <a:spAutoFit/>
          </a:bodyPr>
          <a:lstStyle/>
          <a:p>
            <a:r>
              <a:rPr lang="en-GB" sz="3600" dirty="0" smtClean="0">
                <a:solidFill>
                  <a:srgbClr val="003E89"/>
                </a:solidFill>
              </a:rPr>
              <a:t>a</a:t>
            </a:r>
            <a:r>
              <a:rPr lang="en-GB" sz="3600" baseline="30000" dirty="0" smtClean="0">
                <a:solidFill>
                  <a:srgbClr val="003E89"/>
                </a:solidFill>
              </a:rPr>
              <a:t>2</a:t>
            </a:r>
            <a:endParaRPr lang="nl-NL" sz="3600" dirty="0"/>
          </a:p>
        </p:txBody>
      </p:sp>
      <p:sp>
        <p:nvSpPr>
          <p:cNvPr id="14" name="Rectangle 13"/>
          <p:cNvSpPr/>
          <p:nvPr/>
        </p:nvSpPr>
        <p:spPr>
          <a:xfrm>
            <a:off x="2021809" y="3841883"/>
            <a:ext cx="364202" cy="523220"/>
          </a:xfrm>
          <a:prstGeom prst="rect">
            <a:avLst/>
          </a:prstGeom>
        </p:spPr>
        <p:txBody>
          <a:bodyPr wrap="none">
            <a:spAutoFit/>
          </a:bodyPr>
          <a:lstStyle/>
          <a:p>
            <a:r>
              <a:rPr lang="en-GB" sz="2800" dirty="0" smtClean="0">
                <a:solidFill>
                  <a:srgbClr val="003E89"/>
                </a:solidFill>
              </a:rPr>
              <a:t>z</a:t>
            </a:r>
            <a:endParaRPr lang="nl-NL" sz="2800" dirty="0"/>
          </a:p>
        </p:txBody>
      </p:sp>
      <p:sp>
        <p:nvSpPr>
          <p:cNvPr id="20" name="Rectangle 9"/>
          <p:cNvSpPr>
            <a:spLocks noChangeArrowheads="1"/>
          </p:cNvSpPr>
          <p:nvPr/>
        </p:nvSpPr>
        <p:spPr bwMode="auto">
          <a:xfrm>
            <a:off x="4211960" y="1445875"/>
            <a:ext cx="4860032" cy="2308324"/>
          </a:xfrm>
          <a:prstGeom prst="rect">
            <a:avLst/>
          </a:prstGeom>
          <a:noFill/>
          <a:ln w="9525">
            <a:noFill/>
            <a:miter lim="800000"/>
            <a:headEnd/>
            <a:tailEnd/>
          </a:ln>
          <a:effectLst/>
        </p:spPr>
        <p:txBody>
          <a:bodyPr wrap="square">
            <a:spAutoFit/>
          </a:bodyPr>
          <a:lstStyle/>
          <a:p>
            <a:pPr eaLnBrk="0" hangingPunct="0">
              <a:spcBef>
                <a:spcPct val="50000"/>
              </a:spcBef>
              <a:buFont typeface="Courier New" pitchFamily="49" charset="0"/>
              <a:buChar char="o"/>
            </a:pPr>
            <a:r>
              <a:rPr lang="en-GB" sz="2400" dirty="0" smtClean="0">
                <a:solidFill>
                  <a:srgbClr val="003E89"/>
                </a:solidFill>
                <a:latin typeface="Arial" charset="0"/>
              </a:rPr>
              <a:t>  </a:t>
            </a:r>
            <a:r>
              <a:rPr lang="en-GB" sz="2400" dirty="0" smtClean="0">
                <a:solidFill>
                  <a:srgbClr val="003E89"/>
                </a:solidFill>
                <a:latin typeface="Arial" charset="0"/>
                <a:sym typeface="Symbol"/>
              </a:rPr>
              <a:t></a:t>
            </a:r>
            <a:r>
              <a:rPr lang="en-GB" sz="2400" baseline="-25000" dirty="0" smtClean="0">
                <a:solidFill>
                  <a:srgbClr val="003E89"/>
                </a:solidFill>
                <a:latin typeface="Arial" charset="0"/>
                <a:sym typeface="Symbol"/>
              </a:rPr>
              <a:t>p</a:t>
            </a:r>
            <a:r>
              <a:rPr lang="en-GB" sz="2400" dirty="0" smtClean="0">
                <a:solidFill>
                  <a:srgbClr val="003E89"/>
                </a:solidFill>
                <a:latin typeface="Arial" charset="0"/>
                <a:sym typeface="Symbol"/>
              </a:rPr>
              <a:t> increase as n</a:t>
            </a:r>
            <a:r>
              <a:rPr lang="en-GB" sz="2400" baseline="-25000" dirty="0" smtClean="0">
                <a:solidFill>
                  <a:srgbClr val="003E89"/>
                </a:solidFill>
                <a:latin typeface="Arial" charset="0"/>
                <a:sym typeface="Symbol"/>
              </a:rPr>
              <a:t>e</a:t>
            </a:r>
            <a:r>
              <a:rPr lang="en-GB" sz="2400" dirty="0" smtClean="0">
                <a:solidFill>
                  <a:srgbClr val="003E89"/>
                </a:solidFill>
                <a:latin typeface="Arial" charset="0"/>
                <a:sym typeface="Symbol"/>
              </a:rPr>
              <a:t> decrease</a:t>
            </a:r>
            <a:endParaRPr lang="en-GB" sz="2400" dirty="0" smtClean="0">
              <a:solidFill>
                <a:srgbClr val="003E89"/>
              </a:solidFill>
              <a:latin typeface="Arial" charset="0"/>
            </a:endParaRPr>
          </a:p>
          <a:p>
            <a:pPr marL="285750" indent="-285750" eaLnBrk="0" hangingPunct="0">
              <a:spcBef>
                <a:spcPct val="50000"/>
              </a:spcBef>
              <a:buFont typeface="Courier New" pitchFamily="49" charset="0"/>
              <a:buChar char="o"/>
            </a:pPr>
            <a:r>
              <a:rPr lang="en-GB" sz="2400" dirty="0" err="1" smtClean="0">
                <a:solidFill>
                  <a:srgbClr val="003E89"/>
                </a:solidFill>
              </a:rPr>
              <a:t>v</a:t>
            </a:r>
            <a:r>
              <a:rPr lang="en-GB" sz="2400" baseline="-25000" dirty="0" err="1" smtClean="0">
                <a:solidFill>
                  <a:srgbClr val="003E89"/>
                </a:solidFill>
              </a:rPr>
              <a:t>p</a:t>
            </a:r>
            <a:r>
              <a:rPr lang="en-GB" sz="2400" dirty="0" smtClean="0">
                <a:solidFill>
                  <a:srgbClr val="003E89"/>
                </a:solidFill>
              </a:rPr>
              <a:t> decrease faster, </a:t>
            </a:r>
            <a:r>
              <a:rPr lang="en-GB" sz="2400" dirty="0" err="1" smtClean="0">
                <a:solidFill>
                  <a:srgbClr val="003E89"/>
                </a:solidFill>
              </a:rPr>
              <a:t>eventhough</a:t>
            </a:r>
            <a:r>
              <a:rPr lang="en-GB" sz="2400" dirty="0" smtClean="0">
                <a:solidFill>
                  <a:srgbClr val="003E89"/>
                </a:solidFill>
              </a:rPr>
              <a:t> v</a:t>
            </a:r>
            <a:r>
              <a:rPr lang="en-GB" sz="2400" baseline="-25000" dirty="0" smtClean="0">
                <a:solidFill>
                  <a:srgbClr val="003E89"/>
                </a:solidFill>
              </a:rPr>
              <a:t>g</a:t>
            </a:r>
            <a:r>
              <a:rPr lang="en-GB" sz="2400" dirty="0" smtClean="0">
                <a:solidFill>
                  <a:srgbClr val="003E89"/>
                </a:solidFill>
              </a:rPr>
              <a:t> increase</a:t>
            </a:r>
          </a:p>
          <a:p>
            <a:pPr marL="285750" indent="-285750" eaLnBrk="0" hangingPunct="0">
              <a:spcBef>
                <a:spcPct val="50000"/>
              </a:spcBef>
              <a:buFont typeface="Courier New" pitchFamily="49" charset="0"/>
              <a:buChar char="o"/>
            </a:pPr>
            <a:r>
              <a:rPr lang="en-GB" sz="2400" dirty="0" smtClean="0">
                <a:solidFill>
                  <a:srgbClr val="003E89"/>
                </a:solidFill>
              </a:rPr>
              <a:t>when </a:t>
            </a:r>
            <a:r>
              <a:rPr lang="en-GB" sz="2400" dirty="0" err="1" smtClean="0">
                <a:solidFill>
                  <a:srgbClr val="003E89"/>
                </a:solidFill>
              </a:rPr>
              <a:t>v</a:t>
            </a:r>
            <a:r>
              <a:rPr lang="en-GB" sz="2400" baseline="-25000" dirty="0" err="1" smtClean="0">
                <a:solidFill>
                  <a:srgbClr val="003E89"/>
                </a:solidFill>
              </a:rPr>
              <a:t>p</a:t>
            </a:r>
            <a:r>
              <a:rPr lang="en-GB" sz="2400" baseline="-25000" dirty="0" smtClean="0">
                <a:solidFill>
                  <a:srgbClr val="003E89"/>
                </a:solidFill>
              </a:rPr>
              <a:t> </a:t>
            </a:r>
            <a:r>
              <a:rPr lang="en-GB" sz="2400" dirty="0" smtClean="0">
                <a:solidFill>
                  <a:srgbClr val="003E89"/>
                </a:solidFill>
                <a:sym typeface="Symbol"/>
              </a:rPr>
              <a:t> </a:t>
            </a:r>
            <a:r>
              <a:rPr lang="en-GB" sz="2400" dirty="0" err="1" smtClean="0">
                <a:solidFill>
                  <a:srgbClr val="003E89"/>
                </a:solidFill>
                <a:sym typeface="Symbol"/>
              </a:rPr>
              <a:t>v</a:t>
            </a:r>
            <a:r>
              <a:rPr lang="en-GB" sz="2400" baseline="-25000" dirty="0" err="1" smtClean="0">
                <a:solidFill>
                  <a:srgbClr val="003E89"/>
                </a:solidFill>
                <a:sym typeface="Symbol"/>
              </a:rPr>
              <a:t>e</a:t>
            </a:r>
            <a:r>
              <a:rPr lang="en-GB" sz="2400" baseline="-25000" dirty="0" smtClean="0">
                <a:solidFill>
                  <a:srgbClr val="003E89"/>
                </a:solidFill>
                <a:sym typeface="Symbol"/>
              </a:rPr>
              <a:t> </a:t>
            </a:r>
            <a:r>
              <a:rPr lang="en-GB" sz="2400" dirty="0" smtClean="0">
                <a:solidFill>
                  <a:srgbClr val="003E89"/>
                </a:solidFill>
                <a:sym typeface="Symbol"/>
              </a:rPr>
              <a:t>local </a:t>
            </a:r>
            <a:r>
              <a:rPr lang="en-GB" sz="2400" dirty="0" err="1" smtClean="0">
                <a:solidFill>
                  <a:srgbClr val="003E89"/>
                </a:solidFill>
                <a:sym typeface="Symbol"/>
              </a:rPr>
              <a:t>wavebreaking</a:t>
            </a:r>
            <a:r>
              <a:rPr lang="en-GB" sz="2400" dirty="0" smtClean="0">
                <a:solidFill>
                  <a:srgbClr val="003E89"/>
                </a:solidFill>
                <a:sym typeface="Symbol"/>
              </a:rPr>
              <a:t>, injection and acceleration</a:t>
            </a:r>
          </a:p>
        </p:txBody>
      </p:sp>
      <p:sp>
        <p:nvSpPr>
          <p:cNvPr id="15" name="Rectangle 14"/>
          <p:cNvSpPr/>
          <p:nvPr/>
        </p:nvSpPr>
        <p:spPr>
          <a:xfrm>
            <a:off x="5076056" y="4974267"/>
            <a:ext cx="3716082" cy="400110"/>
          </a:xfrm>
          <a:prstGeom prst="rect">
            <a:avLst/>
          </a:prstGeom>
        </p:spPr>
        <p:txBody>
          <a:bodyPr wrap="none">
            <a:spAutoFit/>
          </a:bodyPr>
          <a:lstStyle/>
          <a:p>
            <a:r>
              <a:rPr lang="en-US" sz="2000" dirty="0" smtClean="0">
                <a:solidFill>
                  <a:srgbClr val="FF0000"/>
                </a:solidFill>
              </a:rPr>
              <a:t>better stability can be expected</a:t>
            </a:r>
            <a:endParaRPr lang="nl-NL" sz="2000" dirty="0">
              <a:solidFill>
                <a:srgbClr val="FF0000"/>
              </a:solidFill>
            </a:endParaRPr>
          </a:p>
        </p:txBody>
      </p:sp>
      <p:cxnSp>
        <p:nvCxnSpPr>
          <p:cNvPr id="16" name="Straight Arrow Connector 15"/>
          <p:cNvCxnSpPr/>
          <p:nvPr/>
        </p:nvCxnSpPr>
        <p:spPr bwMode="auto">
          <a:xfrm>
            <a:off x="4572000" y="5190291"/>
            <a:ext cx="360040" cy="0"/>
          </a:xfrm>
          <a:prstGeom prst="straightConnector1">
            <a:avLst/>
          </a:prstGeom>
          <a:solidFill>
            <a:srgbClr val="003E89"/>
          </a:solidFill>
          <a:ln w="63500">
            <a:solidFill>
              <a:srgbClr val="FF0000"/>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7" name="Rectangle 16"/>
          <p:cNvSpPr/>
          <p:nvPr/>
        </p:nvSpPr>
        <p:spPr>
          <a:xfrm>
            <a:off x="251520" y="4758243"/>
            <a:ext cx="4572000" cy="830997"/>
          </a:xfrm>
          <a:prstGeom prst="rect">
            <a:avLst/>
          </a:prstGeom>
        </p:spPr>
        <p:txBody>
          <a:bodyPr>
            <a:spAutoFit/>
          </a:bodyPr>
          <a:lstStyle/>
          <a:p>
            <a:pPr marL="285750" indent="-285750" eaLnBrk="0" hangingPunct="0">
              <a:spcBef>
                <a:spcPct val="50000"/>
              </a:spcBef>
            </a:pPr>
            <a:r>
              <a:rPr lang="en-GB" sz="2400" dirty="0" smtClean="0">
                <a:solidFill>
                  <a:srgbClr val="003E89"/>
                </a:solidFill>
                <a:sym typeface="Symbol"/>
              </a:rPr>
              <a:t>Does not require non-linear laser pulse dynamics</a:t>
            </a:r>
            <a:endParaRPr lang="en-GB" sz="2400" dirty="0">
              <a:solidFill>
                <a:srgbClr val="003E89"/>
              </a:solidFill>
            </a:endParaRPr>
          </a:p>
        </p:txBody>
      </p:sp>
      <p:sp>
        <p:nvSpPr>
          <p:cNvPr id="18" name="Rectangle 17"/>
          <p:cNvSpPr/>
          <p:nvPr/>
        </p:nvSpPr>
        <p:spPr>
          <a:xfrm>
            <a:off x="1835696" y="908720"/>
            <a:ext cx="2074607" cy="261610"/>
          </a:xfrm>
          <a:prstGeom prst="rect">
            <a:avLst/>
          </a:prstGeom>
        </p:spPr>
        <p:txBody>
          <a:bodyPr wrap="none">
            <a:spAutoFit/>
          </a:bodyPr>
          <a:lstStyle/>
          <a:p>
            <a:r>
              <a:rPr lang="en-GB" sz="1100" dirty="0" smtClean="0">
                <a:solidFill>
                  <a:srgbClr val="003E89"/>
                </a:solidFill>
              </a:rPr>
              <a:t>calculation by A. </a:t>
            </a:r>
            <a:r>
              <a:rPr lang="en-GB" sz="1100" dirty="0" err="1" smtClean="0">
                <a:solidFill>
                  <a:srgbClr val="003E89"/>
                </a:solidFill>
              </a:rPr>
              <a:t>Khachatryan</a:t>
            </a:r>
            <a:endParaRPr lang="nl-NL" sz="11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85" name="Rectangle 53"/>
          <p:cNvSpPr>
            <a:spLocks noChangeArrowheads="1"/>
          </p:cNvSpPr>
          <p:nvPr/>
        </p:nvSpPr>
        <p:spPr bwMode="auto">
          <a:xfrm>
            <a:off x="4763" y="6553200"/>
            <a:ext cx="9134475" cy="76200"/>
          </a:xfrm>
          <a:prstGeom prst="rect">
            <a:avLst/>
          </a:prstGeom>
          <a:solidFill>
            <a:schemeClr val="bg1"/>
          </a:solidFill>
          <a:ln w="9525">
            <a:solidFill>
              <a:schemeClr val="bg1"/>
            </a:solidFill>
            <a:miter lim="800000"/>
            <a:headEnd/>
            <a:tailEnd/>
          </a:ln>
          <a:effectLst/>
        </p:spPr>
        <p:txBody>
          <a:bodyPr wrap="none" anchor="ctr"/>
          <a:lstStyle/>
          <a:p>
            <a:pPr algn="ctr"/>
            <a:endParaRPr lang="en-GB"/>
          </a:p>
        </p:txBody>
      </p:sp>
      <p:sp>
        <p:nvSpPr>
          <p:cNvPr id="13" name="TextBox 12"/>
          <p:cNvSpPr txBox="1"/>
          <p:nvPr/>
        </p:nvSpPr>
        <p:spPr>
          <a:xfrm>
            <a:off x="285953" y="-27384"/>
            <a:ext cx="5331909"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Density down-ramp injection</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514050" name="Picture 2"/>
          <p:cNvPicPr>
            <a:picLocks noChangeAspect="1" noChangeArrowheads="1"/>
          </p:cNvPicPr>
          <p:nvPr/>
        </p:nvPicPr>
        <p:blipFill>
          <a:blip r:embed="rId3" cstate="print"/>
          <a:srcRect/>
          <a:stretch>
            <a:fillRect/>
          </a:stretch>
        </p:blipFill>
        <p:spPr bwMode="auto">
          <a:xfrm>
            <a:off x="60632" y="980728"/>
            <a:ext cx="8903856" cy="5328592"/>
          </a:xfrm>
          <a:prstGeom prst="rect">
            <a:avLst/>
          </a:prstGeom>
          <a:noFill/>
          <a:ln w="9525">
            <a:noFill/>
            <a:miter lim="800000"/>
            <a:headEnd/>
            <a:tailEnd/>
          </a:ln>
        </p:spPr>
      </p:pic>
      <p:sp>
        <p:nvSpPr>
          <p:cNvPr id="5" name="Rectangle 4"/>
          <p:cNvSpPr/>
          <p:nvPr/>
        </p:nvSpPr>
        <p:spPr bwMode="auto">
          <a:xfrm>
            <a:off x="0" y="6021288"/>
            <a:ext cx="611560" cy="504056"/>
          </a:xfrm>
          <a:prstGeom prst="rect">
            <a:avLst/>
          </a:pr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85953" y="-27384"/>
            <a:ext cx="4876656"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External electron injection</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7" name="Rectangle 16"/>
          <p:cNvSpPr/>
          <p:nvPr/>
        </p:nvSpPr>
        <p:spPr>
          <a:xfrm>
            <a:off x="179512" y="620688"/>
            <a:ext cx="8640960" cy="1384995"/>
          </a:xfrm>
          <a:prstGeom prst="rect">
            <a:avLst/>
          </a:prstGeom>
        </p:spPr>
        <p:txBody>
          <a:bodyPr wrap="square">
            <a:spAutoFit/>
          </a:bodyPr>
          <a:lstStyle/>
          <a:p>
            <a:pPr marL="285750" indent="-285750" eaLnBrk="0" hangingPunct="0">
              <a:spcBef>
                <a:spcPct val="50000"/>
              </a:spcBef>
            </a:pPr>
            <a:r>
              <a:rPr lang="en-GB" sz="2400" dirty="0" smtClean="0">
                <a:solidFill>
                  <a:srgbClr val="003E89"/>
                </a:solidFill>
                <a:sym typeface="Symbol"/>
              </a:rPr>
              <a:t>Idea:   </a:t>
            </a:r>
          </a:p>
          <a:p>
            <a:pPr marL="228600" indent="-228600" eaLnBrk="0" hangingPunct="0">
              <a:spcBef>
                <a:spcPct val="50000"/>
              </a:spcBef>
            </a:pPr>
            <a:r>
              <a:rPr lang="en-GB" sz="2400" dirty="0" smtClean="0">
                <a:solidFill>
                  <a:srgbClr val="003E89"/>
                </a:solidFill>
                <a:sym typeface="Symbol"/>
              </a:rPr>
              <a:t>   separate the production and injection of electrons from the acceleration process</a:t>
            </a:r>
            <a:endParaRPr lang="en-GB" sz="2400" dirty="0">
              <a:solidFill>
                <a:srgbClr val="003E89"/>
              </a:solidFill>
            </a:endParaRPr>
          </a:p>
        </p:txBody>
      </p:sp>
      <p:sp>
        <p:nvSpPr>
          <p:cNvPr id="19" name="Rectangle 18"/>
          <p:cNvSpPr/>
          <p:nvPr/>
        </p:nvSpPr>
        <p:spPr>
          <a:xfrm>
            <a:off x="3885828" y="1585367"/>
            <a:ext cx="4974439" cy="400110"/>
          </a:xfrm>
          <a:prstGeom prst="rect">
            <a:avLst/>
          </a:prstGeom>
        </p:spPr>
        <p:txBody>
          <a:bodyPr wrap="none">
            <a:spAutoFit/>
          </a:bodyPr>
          <a:lstStyle/>
          <a:p>
            <a:r>
              <a:rPr lang="en-US" sz="2000" dirty="0" smtClean="0">
                <a:solidFill>
                  <a:srgbClr val="FF0000"/>
                </a:solidFill>
              </a:rPr>
              <a:t>similar as in conventional RF accelerators</a:t>
            </a:r>
            <a:endParaRPr lang="nl-NL" sz="2000" dirty="0">
              <a:solidFill>
                <a:srgbClr val="FF0000"/>
              </a:solidFill>
            </a:endParaRPr>
          </a:p>
        </p:txBody>
      </p:sp>
      <p:cxnSp>
        <p:nvCxnSpPr>
          <p:cNvPr id="21" name="Straight Arrow Connector 20"/>
          <p:cNvCxnSpPr/>
          <p:nvPr/>
        </p:nvCxnSpPr>
        <p:spPr bwMode="auto">
          <a:xfrm>
            <a:off x="3491880" y="1778978"/>
            <a:ext cx="360040" cy="0"/>
          </a:xfrm>
          <a:prstGeom prst="straightConnector1">
            <a:avLst/>
          </a:prstGeom>
          <a:solidFill>
            <a:srgbClr val="003E89"/>
          </a:solidFill>
          <a:ln w="63500">
            <a:solidFill>
              <a:srgbClr val="FF0000"/>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2" name="Rectangle 21"/>
          <p:cNvSpPr/>
          <p:nvPr/>
        </p:nvSpPr>
        <p:spPr bwMode="auto">
          <a:xfrm>
            <a:off x="2483768" y="2276872"/>
            <a:ext cx="1584176" cy="648072"/>
          </a:xfrm>
          <a:prstGeom prst="rect">
            <a:avLst/>
          </a:prstGeom>
          <a:solidFill>
            <a:srgbClr val="003E89"/>
          </a:solidFill>
          <a:ln>
            <a:noFill/>
          </a:ln>
          <a:effectLst>
            <a:outerShdw blurRad="50800" dist="38100" dir="2700000" algn="tl" rotWithShape="0">
              <a:prstClr val="black">
                <a:alpha val="40000"/>
              </a:prstClr>
            </a:outerShdw>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23" name="Rectangle 22"/>
          <p:cNvSpPr/>
          <p:nvPr/>
        </p:nvSpPr>
        <p:spPr bwMode="auto">
          <a:xfrm>
            <a:off x="5292080" y="2276872"/>
            <a:ext cx="1584176" cy="648072"/>
          </a:xfrm>
          <a:prstGeom prst="rect">
            <a:avLst/>
          </a:prstGeom>
          <a:solidFill>
            <a:srgbClr val="003E89"/>
          </a:solidFill>
          <a:ln>
            <a:noFill/>
          </a:ln>
          <a:effectLst>
            <a:outerShdw blurRad="50800" dist="38100" dir="2700000" algn="tl" rotWithShape="0">
              <a:prstClr val="black">
                <a:alpha val="40000"/>
              </a:prstClr>
            </a:outerShdw>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24" name="Rectangle 23"/>
          <p:cNvSpPr/>
          <p:nvPr/>
        </p:nvSpPr>
        <p:spPr>
          <a:xfrm>
            <a:off x="2771800" y="2420888"/>
            <a:ext cx="928459" cy="369332"/>
          </a:xfrm>
          <a:prstGeom prst="rect">
            <a:avLst/>
          </a:prstGeom>
        </p:spPr>
        <p:txBody>
          <a:bodyPr wrap="none">
            <a:spAutoFit/>
          </a:bodyPr>
          <a:lstStyle/>
          <a:p>
            <a:r>
              <a:rPr lang="en-GB" dirty="0" smtClean="0">
                <a:solidFill>
                  <a:schemeClr val="bg1"/>
                </a:solidFill>
                <a:sym typeface="Symbol"/>
              </a:rPr>
              <a:t>injector</a:t>
            </a:r>
            <a:endParaRPr lang="nl-NL" dirty="0">
              <a:solidFill>
                <a:schemeClr val="bg1"/>
              </a:solidFill>
            </a:endParaRPr>
          </a:p>
        </p:txBody>
      </p:sp>
      <p:sp>
        <p:nvSpPr>
          <p:cNvPr id="25" name="Rectangle 24"/>
          <p:cNvSpPr/>
          <p:nvPr/>
        </p:nvSpPr>
        <p:spPr>
          <a:xfrm>
            <a:off x="5634117" y="2420888"/>
            <a:ext cx="954107" cy="369332"/>
          </a:xfrm>
          <a:prstGeom prst="rect">
            <a:avLst/>
          </a:prstGeom>
        </p:spPr>
        <p:txBody>
          <a:bodyPr wrap="none">
            <a:spAutoFit/>
          </a:bodyPr>
          <a:lstStyle/>
          <a:p>
            <a:r>
              <a:rPr lang="en-GB" dirty="0" smtClean="0">
                <a:solidFill>
                  <a:schemeClr val="bg1"/>
                </a:solidFill>
                <a:sym typeface="Symbol"/>
              </a:rPr>
              <a:t>booster</a:t>
            </a:r>
            <a:endParaRPr lang="nl-NL" dirty="0">
              <a:solidFill>
                <a:schemeClr val="bg1"/>
              </a:solidFill>
            </a:endParaRPr>
          </a:p>
        </p:txBody>
      </p:sp>
      <p:cxnSp>
        <p:nvCxnSpPr>
          <p:cNvPr id="26" name="Straight Arrow Connector 25"/>
          <p:cNvCxnSpPr/>
          <p:nvPr/>
        </p:nvCxnSpPr>
        <p:spPr bwMode="auto">
          <a:xfrm flipV="1">
            <a:off x="4211960" y="2600908"/>
            <a:ext cx="1008112" cy="2096"/>
          </a:xfrm>
          <a:prstGeom prst="straightConnector1">
            <a:avLst/>
          </a:prstGeom>
          <a:solidFill>
            <a:srgbClr val="003E89"/>
          </a:solidFill>
          <a:ln w="63500">
            <a:solidFill>
              <a:schemeClr val="tx1"/>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9" name="Rectangle 28"/>
          <p:cNvSpPr/>
          <p:nvPr/>
        </p:nvSpPr>
        <p:spPr>
          <a:xfrm>
            <a:off x="179512" y="2996952"/>
            <a:ext cx="4320479" cy="2862322"/>
          </a:xfrm>
          <a:prstGeom prst="rect">
            <a:avLst/>
          </a:prstGeom>
        </p:spPr>
        <p:txBody>
          <a:bodyPr wrap="square">
            <a:spAutoFit/>
          </a:bodyPr>
          <a:lstStyle/>
          <a:p>
            <a:pPr algn="ctr"/>
            <a:r>
              <a:rPr lang="en-GB" sz="2000" dirty="0" smtClean="0">
                <a:solidFill>
                  <a:srgbClr val="003E89"/>
                </a:solidFill>
                <a:sym typeface="Symbol"/>
              </a:rPr>
              <a:t>Injector:</a:t>
            </a:r>
          </a:p>
          <a:p>
            <a:pPr>
              <a:buFont typeface="Arial" pitchFamily="34" charset="0"/>
              <a:buChar char="•"/>
            </a:pPr>
            <a:r>
              <a:rPr lang="en-GB" sz="2000" dirty="0" smtClean="0">
                <a:solidFill>
                  <a:srgbClr val="003E89"/>
                </a:solidFill>
                <a:sym typeface="Symbol"/>
              </a:rPr>
              <a:t> full control over electron generation</a:t>
            </a:r>
          </a:p>
          <a:p>
            <a:pPr marL="171450" indent="-171450">
              <a:buFont typeface="Arial" pitchFamily="34" charset="0"/>
              <a:buChar char="•"/>
            </a:pPr>
            <a:r>
              <a:rPr lang="en-GB" sz="2000" dirty="0" smtClean="0">
                <a:solidFill>
                  <a:srgbClr val="003E89"/>
                </a:solidFill>
                <a:sym typeface="Symbol"/>
              </a:rPr>
              <a:t>well-characterized electron beam     parameters:</a:t>
            </a:r>
          </a:p>
          <a:p>
            <a:pPr marL="171450" indent="-171450"/>
            <a:r>
              <a:rPr lang="en-GB" sz="2000" dirty="0" smtClean="0">
                <a:solidFill>
                  <a:srgbClr val="003E89"/>
                </a:solidFill>
                <a:sym typeface="Symbol"/>
              </a:rPr>
              <a:t>  charge, </a:t>
            </a:r>
            <a:r>
              <a:rPr lang="en-GB" sz="2000" dirty="0" err="1" smtClean="0">
                <a:solidFill>
                  <a:srgbClr val="003E89"/>
                </a:solidFill>
                <a:sym typeface="Symbol"/>
              </a:rPr>
              <a:t>emittance</a:t>
            </a:r>
            <a:r>
              <a:rPr lang="en-GB" sz="2000" dirty="0" smtClean="0">
                <a:solidFill>
                  <a:srgbClr val="003E89"/>
                </a:solidFill>
                <a:sym typeface="Symbol"/>
              </a:rPr>
              <a:t>, energy and energy spread</a:t>
            </a:r>
          </a:p>
          <a:p>
            <a:pPr marL="171450" indent="-171450">
              <a:buFont typeface="Arial" pitchFamily="34" charset="0"/>
              <a:buChar char="•"/>
            </a:pPr>
            <a:r>
              <a:rPr lang="en-GB" sz="2000" dirty="0" smtClean="0">
                <a:solidFill>
                  <a:srgbClr val="003E89"/>
                </a:solidFill>
                <a:sym typeface="Symbol"/>
              </a:rPr>
              <a:t>spatial and temporal control over injection</a:t>
            </a:r>
          </a:p>
          <a:p>
            <a:pPr marL="171450" indent="-171450">
              <a:buFont typeface="Arial" pitchFamily="34" charset="0"/>
              <a:buChar char="•"/>
            </a:pPr>
            <a:r>
              <a:rPr lang="en-GB" sz="2000" dirty="0" smtClean="0">
                <a:solidFill>
                  <a:srgbClr val="003E89"/>
                </a:solidFill>
                <a:sym typeface="Symbol"/>
              </a:rPr>
              <a:t>RF </a:t>
            </a:r>
            <a:r>
              <a:rPr lang="en-GB" sz="2000" dirty="0" err="1" smtClean="0">
                <a:solidFill>
                  <a:srgbClr val="003E89"/>
                </a:solidFill>
                <a:sym typeface="Symbol"/>
              </a:rPr>
              <a:t>photoinjector</a:t>
            </a:r>
            <a:endParaRPr lang="nl-NL" sz="2000" dirty="0"/>
          </a:p>
        </p:txBody>
      </p:sp>
      <p:sp>
        <p:nvSpPr>
          <p:cNvPr id="30" name="Rectangle 29"/>
          <p:cNvSpPr/>
          <p:nvPr/>
        </p:nvSpPr>
        <p:spPr>
          <a:xfrm>
            <a:off x="4823521" y="2996952"/>
            <a:ext cx="4320479" cy="2246769"/>
          </a:xfrm>
          <a:prstGeom prst="rect">
            <a:avLst/>
          </a:prstGeom>
        </p:spPr>
        <p:txBody>
          <a:bodyPr wrap="square">
            <a:spAutoFit/>
          </a:bodyPr>
          <a:lstStyle/>
          <a:p>
            <a:pPr algn="ctr"/>
            <a:r>
              <a:rPr lang="en-GB" sz="2000" dirty="0" smtClean="0">
                <a:solidFill>
                  <a:srgbClr val="003E89"/>
                </a:solidFill>
                <a:sym typeface="Symbol"/>
              </a:rPr>
              <a:t>Booster:</a:t>
            </a:r>
          </a:p>
          <a:p>
            <a:pPr>
              <a:buFont typeface="Arial" pitchFamily="34" charset="0"/>
              <a:buChar char="•"/>
            </a:pPr>
            <a:r>
              <a:rPr lang="en-GB" sz="2000" dirty="0" smtClean="0">
                <a:solidFill>
                  <a:srgbClr val="003E89"/>
                </a:solidFill>
                <a:sym typeface="Symbol"/>
              </a:rPr>
              <a:t> linear to weakly nonlinear laser         </a:t>
            </a:r>
          </a:p>
          <a:p>
            <a:r>
              <a:rPr lang="en-GB" sz="2000" dirty="0" smtClean="0">
                <a:solidFill>
                  <a:srgbClr val="003E89"/>
                </a:solidFill>
                <a:sym typeface="Symbol"/>
              </a:rPr>
              <a:t>  </a:t>
            </a:r>
            <a:r>
              <a:rPr lang="en-GB" sz="2000" dirty="0" err="1" smtClean="0">
                <a:solidFill>
                  <a:srgbClr val="003E89"/>
                </a:solidFill>
                <a:sym typeface="Symbol"/>
              </a:rPr>
              <a:t>wakefield</a:t>
            </a:r>
            <a:endParaRPr lang="en-GB" sz="2000" dirty="0" smtClean="0">
              <a:solidFill>
                <a:srgbClr val="003E89"/>
              </a:solidFill>
              <a:sym typeface="Symbol"/>
            </a:endParaRPr>
          </a:p>
          <a:p>
            <a:pPr>
              <a:buFont typeface="Arial" pitchFamily="34" charset="0"/>
              <a:buChar char="•"/>
            </a:pPr>
            <a:r>
              <a:rPr lang="en-GB" sz="2000" dirty="0" smtClean="0">
                <a:solidFill>
                  <a:srgbClr val="003E89"/>
                </a:solidFill>
                <a:sym typeface="Symbol"/>
              </a:rPr>
              <a:t> optical guiding for high intensity </a:t>
            </a:r>
          </a:p>
          <a:p>
            <a:r>
              <a:rPr lang="en-GB" sz="2000" dirty="0" smtClean="0">
                <a:solidFill>
                  <a:srgbClr val="003E89"/>
                </a:solidFill>
                <a:sym typeface="Symbol"/>
              </a:rPr>
              <a:t>  laser pulse</a:t>
            </a:r>
          </a:p>
          <a:p>
            <a:pPr>
              <a:buFont typeface="Arial" pitchFamily="34" charset="0"/>
              <a:buChar char="•"/>
            </a:pPr>
            <a:r>
              <a:rPr lang="en-GB" sz="2000" dirty="0" smtClean="0">
                <a:solidFill>
                  <a:srgbClr val="003E89"/>
                </a:solidFill>
                <a:sym typeface="Symbol"/>
              </a:rPr>
              <a:t> operate at lower plasma density</a:t>
            </a:r>
          </a:p>
          <a:p>
            <a:pPr>
              <a:buFont typeface="Arial" pitchFamily="34" charset="0"/>
              <a:buChar char="•"/>
            </a:pPr>
            <a:r>
              <a:rPr lang="en-GB" sz="2000" dirty="0" smtClean="0">
                <a:solidFill>
                  <a:srgbClr val="003E89"/>
                </a:solidFill>
                <a:sym typeface="Symbol"/>
              </a:rPr>
              <a:t> capillary discharge plasma channel</a:t>
            </a:r>
            <a:endParaRPr lang="nl-NL" sz="2000" dirty="0"/>
          </a:p>
        </p:txBody>
      </p:sp>
      <p:sp>
        <p:nvSpPr>
          <p:cNvPr id="31" name="Rectangle 30"/>
          <p:cNvSpPr/>
          <p:nvPr/>
        </p:nvSpPr>
        <p:spPr>
          <a:xfrm>
            <a:off x="668710" y="5848697"/>
            <a:ext cx="7776864" cy="707886"/>
          </a:xfrm>
          <a:prstGeom prst="rect">
            <a:avLst/>
          </a:prstGeom>
          <a:solidFill>
            <a:srgbClr val="FFFF00"/>
          </a:solidFill>
        </p:spPr>
        <p:txBody>
          <a:bodyPr wrap="square">
            <a:spAutoFit/>
          </a:bodyPr>
          <a:lstStyle/>
          <a:p>
            <a:pPr marL="285750" indent="-285750" eaLnBrk="0" hangingPunct="0">
              <a:spcBef>
                <a:spcPct val="50000"/>
              </a:spcBef>
            </a:pPr>
            <a:r>
              <a:rPr lang="en-GB" sz="2000" dirty="0" smtClean="0">
                <a:solidFill>
                  <a:srgbClr val="003E89"/>
                </a:solidFill>
                <a:sym typeface="Symbol"/>
              </a:rPr>
              <a:t>    How to inject external electrons into the right phase of laser </a:t>
            </a:r>
            <a:r>
              <a:rPr lang="en-GB" sz="2000" dirty="0" err="1" smtClean="0">
                <a:solidFill>
                  <a:srgbClr val="003E89"/>
                </a:solidFill>
                <a:sym typeface="Symbol"/>
              </a:rPr>
              <a:t>wakefield</a:t>
            </a:r>
            <a:r>
              <a:rPr lang="en-GB" sz="2000" dirty="0" smtClean="0">
                <a:solidFill>
                  <a:srgbClr val="003E89"/>
                </a:solidFill>
                <a:sym typeface="Symbol"/>
              </a:rPr>
              <a:t> inside a booster stage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53" name="Rectangle 69"/>
          <p:cNvSpPr>
            <a:spLocks noChangeArrowheads="1"/>
          </p:cNvSpPr>
          <p:nvPr/>
        </p:nvSpPr>
        <p:spPr bwMode="auto">
          <a:xfrm>
            <a:off x="3810000" y="5795723"/>
            <a:ext cx="5334000" cy="822325"/>
          </a:xfrm>
          <a:prstGeom prst="rect">
            <a:avLst/>
          </a:prstGeom>
          <a:noFill/>
          <a:ln w="9525">
            <a:noFill/>
            <a:miter lim="800000"/>
            <a:headEnd/>
            <a:tailEnd/>
          </a:ln>
          <a:effectLst/>
        </p:spPr>
        <p:txBody>
          <a:bodyPr>
            <a:spAutoFit/>
          </a:bodyPr>
          <a:lstStyle/>
          <a:p>
            <a:pPr eaLnBrk="0" hangingPunct="0">
              <a:spcBef>
                <a:spcPct val="50000"/>
              </a:spcBef>
            </a:pPr>
            <a:r>
              <a:rPr lang="en-GB" sz="1200" baseline="30000" dirty="0">
                <a:solidFill>
                  <a:srgbClr val="263B8A"/>
                </a:solidFill>
                <a:latin typeface="Arial" charset="0"/>
              </a:rPr>
              <a:t>1</a:t>
            </a:r>
            <a:r>
              <a:rPr lang="fr-FR" sz="1200" dirty="0">
                <a:solidFill>
                  <a:srgbClr val="263B8A"/>
                </a:solidFill>
                <a:latin typeface="Arial Unicode MS" pitchFamily="34" charset="-128"/>
                <a:cs typeface="Times New Roman" pitchFamily="18" charset="0"/>
              </a:rPr>
              <a:t>A. G. </a:t>
            </a:r>
            <a:r>
              <a:rPr lang="fr-FR" sz="1200" dirty="0" err="1">
                <a:solidFill>
                  <a:srgbClr val="263B8A"/>
                </a:solidFill>
                <a:latin typeface="Arial Unicode MS" pitchFamily="34" charset="-128"/>
                <a:cs typeface="Times New Roman" pitchFamily="18" charset="0"/>
              </a:rPr>
              <a:t>Khachatryan</a:t>
            </a:r>
            <a:r>
              <a:rPr lang="fr-FR" sz="1200" dirty="0">
                <a:solidFill>
                  <a:srgbClr val="263B8A"/>
                </a:solidFill>
                <a:latin typeface="Arial Unicode MS" pitchFamily="34" charset="-128"/>
                <a:cs typeface="Times New Roman" pitchFamily="18" charset="0"/>
              </a:rPr>
              <a:t> </a:t>
            </a:r>
            <a:r>
              <a:rPr lang="fr-FR" sz="1200" i="1" dirty="0">
                <a:solidFill>
                  <a:srgbClr val="263B8A"/>
                </a:solidFill>
                <a:latin typeface="Arial Unicode MS" pitchFamily="34" charset="-128"/>
                <a:cs typeface="Times New Roman" pitchFamily="18" charset="0"/>
              </a:rPr>
              <a:t>et. al</a:t>
            </a:r>
            <a:r>
              <a:rPr lang="fr-FR" sz="1200" dirty="0">
                <a:solidFill>
                  <a:srgbClr val="263B8A"/>
                </a:solidFill>
                <a:latin typeface="Arial Unicode MS" pitchFamily="34" charset="-128"/>
                <a:cs typeface="Times New Roman" pitchFamily="18" charset="0"/>
              </a:rPr>
              <a:t> </a:t>
            </a:r>
            <a:r>
              <a:rPr lang="fr-FR" sz="1200" i="1" dirty="0" err="1">
                <a:solidFill>
                  <a:srgbClr val="263B8A"/>
                </a:solidFill>
                <a:latin typeface="Arial Unicode MS" pitchFamily="34" charset="-128"/>
                <a:cs typeface="Times New Roman" pitchFamily="18" charset="0"/>
              </a:rPr>
              <a:t>Nucl.Instrum.Methods</a:t>
            </a:r>
            <a:r>
              <a:rPr lang="fr-FR" sz="1200" i="1" dirty="0">
                <a:solidFill>
                  <a:srgbClr val="263B8A"/>
                </a:solidFill>
                <a:latin typeface="Arial Unicode MS" pitchFamily="34" charset="-128"/>
                <a:cs typeface="Times New Roman" pitchFamily="18" charset="0"/>
              </a:rPr>
              <a:t> Phys. </a:t>
            </a:r>
            <a:r>
              <a:rPr lang="fr-FR" sz="1200" i="1" dirty="0" err="1">
                <a:solidFill>
                  <a:srgbClr val="263B8A"/>
                </a:solidFill>
                <a:latin typeface="Arial Unicode MS" pitchFamily="34" charset="-128"/>
                <a:cs typeface="Times New Roman" pitchFamily="18" charset="0"/>
              </a:rPr>
              <a:t>Res.A</a:t>
            </a:r>
            <a:r>
              <a:rPr lang="fr-FR" sz="1200" dirty="0">
                <a:solidFill>
                  <a:srgbClr val="263B8A"/>
                </a:solidFill>
                <a:latin typeface="Arial Unicode MS" pitchFamily="34" charset="-128"/>
                <a:cs typeface="Times New Roman" pitchFamily="18" charset="0"/>
              </a:rPr>
              <a:t>, </a:t>
            </a:r>
            <a:r>
              <a:rPr lang="fr-FR" sz="1200" i="1" dirty="0">
                <a:solidFill>
                  <a:srgbClr val="263B8A"/>
                </a:solidFill>
                <a:latin typeface="Arial Unicode MS" pitchFamily="34" charset="-128"/>
                <a:cs typeface="Times New Roman" pitchFamily="18" charset="0"/>
              </a:rPr>
              <a:t>566, 244 (2006),</a:t>
            </a:r>
            <a:r>
              <a:rPr lang="fr-FR" sz="1200" dirty="0">
                <a:solidFill>
                  <a:srgbClr val="263B8A"/>
                </a:solidFill>
                <a:latin typeface="Arial Unicode MS" pitchFamily="34" charset="-128"/>
                <a:cs typeface="Times New Roman" pitchFamily="18" charset="0"/>
              </a:rPr>
              <a:t> A. G. </a:t>
            </a:r>
            <a:r>
              <a:rPr lang="fr-FR" sz="1200" dirty="0" err="1">
                <a:solidFill>
                  <a:srgbClr val="263B8A"/>
                </a:solidFill>
                <a:latin typeface="Arial Unicode MS" pitchFamily="34" charset="-128"/>
                <a:cs typeface="Times New Roman" pitchFamily="18" charset="0"/>
              </a:rPr>
              <a:t>Khachatryan</a:t>
            </a:r>
            <a:r>
              <a:rPr lang="fr-FR" sz="1200" dirty="0">
                <a:solidFill>
                  <a:srgbClr val="263B8A"/>
                </a:solidFill>
                <a:latin typeface="Arial Unicode MS" pitchFamily="34" charset="-128"/>
                <a:cs typeface="Times New Roman" pitchFamily="18" charset="0"/>
              </a:rPr>
              <a:t> </a:t>
            </a:r>
            <a:r>
              <a:rPr lang="fr-FR" sz="1200" i="1" dirty="0">
                <a:solidFill>
                  <a:srgbClr val="263B8A"/>
                </a:solidFill>
                <a:latin typeface="Arial Unicode MS" pitchFamily="34" charset="-128"/>
                <a:cs typeface="Times New Roman" pitchFamily="18" charset="0"/>
              </a:rPr>
              <a:t>et. al.,</a:t>
            </a:r>
            <a:r>
              <a:rPr lang="fr-FR" sz="1200" dirty="0">
                <a:solidFill>
                  <a:srgbClr val="263B8A"/>
                </a:solidFill>
                <a:latin typeface="Arial Unicode MS" pitchFamily="34" charset="-128"/>
                <a:cs typeface="Times New Roman" pitchFamily="18" charset="0"/>
              </a:rPr>
              <a:t> </a:t>
            </a:r>
            <a:r>
              <a:rPr lang="fr-FR" sz="1200" i="1" dirty="0">
                <a:solidFill>
                  <a:srgbClr val="263B8A"/>
                </a:solidFill>
                <a:latin typeface="Arial Unicode MS" pitchFamily="34" charset="-128"/>
                <a:cs typeface="Times New Roman" pitchFamily="18" charset="0"/>
              </a:rPr>
              <a:t>Phys. </a:t>
            </a:r>
            <a:r>
              <a:rPr lang="en-US" sz="1200" i="1" dirty="0">
                <a:solidFill>
                  <a:srgbClr val="263B8A"/>
                </a:solidFill>
                <a:latin typeface="Arial Unicode MS" pitchFamily="34" charset="-128"/>
                <a:cs typeface="Times New Roman" pitchFamily="18" charset="0"/>
              </a:rPr>
              <a:t>Rev. ST </a:t>
            </a:r>
            <a:r>
              <a:rPr lang="en-US" sz="1200" i="1" dirty="0" err="1">
                <a:solidFill>
                  <a:srgbClr val="263B8A"/>
                </a:solidFill>
                <a:latin typeface="Arial Unicode MS" pitchFamily="34" charset="-128"/>
                <a:cs typeface="Times New Roman" pitchFamily="18" charset="0"/>
              </a:rPr>
              <a:t>Accel</a:t>
            </a:r>
            <a:r>
              <a:rPr lang="en-US" sz="1200" i="1" dirty="0">
                <a:solidFill>
                  <a:srgbClr val="263B8A"/>
                </a:solidFill>
                <a:latin typeface="Arial Unicode MS" pitchFamily="34" charset="-128"/>
                <a:cs typeface="Times New Roman" pitchFamily="18" charset="0"/>
              </a:rPr>
              <a:t>. </a:t>
            </a:r>
            <a:r>
              <a:rPr lang="de-DE" sz="1200" i="1" dirty="0">
                <a:solidFill>
                  <a:srgbClr val="263B8A"/>
                </a:solidFill>
                <a:latin typeface="Arial Unicode MS" pitchFamily="34" charset="-128"/>
                <a:cs typeface="Times New Roman" pitchFamily="18" charset="0"/>
              </a:rPr>
              <a:t>Beams 7, 121301 (2004),</a:t>
            </a:r>
            <a:r>
              <a:rPr lang="de-DE" sz="1200" dirty="0">
                <a:solidFill>
                  <a:srgbClr val="263B8A"/>
                </a:solidFill>
                <a:latin typeface="Arial Unicode MS" pitchFamily="34" charset="-128"/>
                <a:cs typeface="Times New Roman" pitchFamily="18" charset="0"/>
              </a:rPr>
              <a:t> A. G. Khachatryan, </a:t>
            </a:r>
            <a:r>
              <a:rPr lang="de-DE" sz="1200" i="1" dirty="0">
                <a:solidFill>
                  <a:srgbClr val="263B8A"/>
                </a:solidFill>
                <a:latin typeface="Arial Unicode MS" pitchFamily="34" charset="-128"/>
                <a:cs typeface="Times New Roman" pitchFamily="18" charset="0"/>
              </a:rPr>
              <a:t>Phys. Rev. E 65, 046504(2002)</a:t>
            </a:r>
            <a:r>
              <a:rPr lang="de-DE" sz="1200" dirty="0">
                <a:solidFill>
                  <a:srgbClr val="263B8A"/>
                </a:solidFill>
                <a:latin typeface="Arial Unicode MS" pitchFamily="34" charset="-128"/>
                <a:cs typeface="Times New Roman" pitchFamily="18" charset="0"/>
              </a:rPr>
              <a:t>, A. G. Khachatryan, </a:t>
            </a:r>
            <a:r>
              <a:rPr lang="de-DE" sz="1200" i="1" dirty="0">
                <a:solidFill>
                  <a:srgbClr val="263B8A"/>
                </a:solidFill>
                <a:latin typeface="Arial Unicode MS" pitchFamily="34" charset="-128"/>
                <a:cs typeface="Times New Roman" pitchFamily="18" charset="0"/>
              </a:rPr>
              <a:t>JETP Lett. 74, 371 (2001). </a:t>
            </a:r>
            <a:endParaRPr lang="el-GR" sz="1200" i="1" dirty="0">
              <a:solidFill>
                <a:srgbClr val="263B8A"/>
              </a:solidFill>
              <a:latin typeface="Arial Unicode MS" pitchFamily="34" charset="-128"/>
              <a:cs typeface="Times New Roman" pitchFamily="18" charset="0"/>
            </a:endParaRPr>
          </a:p>
        </p:txBody>
      </p:sp>
      <p:sp>
        <p:nvSpPr>
          <p:cNvPr id="18" name="TextBox 17"/>
          <p:cNvSpPr txBox="1"/>
          <p:nvPr/>
        </p:nvSpPr>
        <p:spPr>
          <a:xfrm>
            <a:off x="285953" y="-27384"/>
            <a:ext cx="4876656"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External electron injection</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20" name="Rectangle 19"/>
          <p:cNvSpPr/>
          <p:nvPr/>
        </p:nvSpPr>
        <p:spPr>
          <a:xfrm>
            <a:off x="4067944" y="880259"/>
            <a:ext cx="5184576" cy="4708981"/>
          </a:xfrm>
          <a:prstGeom prst="rect">
            <a:avLst/>
          </a:prstGeom>
        </p:spPr>
        <p:txBody>
          <a:bodyPr wrap="square">
            <a:spAutoFit/>
          </a:bodyPr>
          <a:lstStyle/>
          <a:p>
            <a:pPr marL="342900" indent="-342900">
              <a:buFont typeface="Courier New" pitchFamily="49" charset="0"/>
              <a:buChar char="o"/>
            </a:pPr>
            <a:r>
              <a:rPr lang="en-GB" sz="2000" dirty="0" smtClean="0">
                <a:solidFill>
                  <a:srgbClr val="003E89"/>
                </a:solidFill>
              </a:rPr>
              <a:t>Linear to weakly nonlinear </a:t>
            </a:r>
            <a:r>
              <a:rPr lang="en-GB" sz="2000" dirty="0" err="1" smtClean="0">
                <a:solidFill>
                  <a:srgbClr val="003E89"/>
                </a:solidFill>
              </a:rPr>
              <a:t>wakefield</a:t>
            </a:r>
            <a:endParaRPr lang="en-GB" sz="2000" dirty="0" smtClean="0">
              <a:solidFill>
                <a:srgbClr val="003E89"/>
              </a:solidFill>
            </a:endParaRPr>
          </a:p>
          <a:p>
            <a:pPr marL="342900" indent="-342900">
              <a:buFont typeface="Courier New" pitchFamily="49" charset="0"/>
              <a:buChar char="o"/>
            </a:pPr>
            <a:endParaRPr lang="en-US" sz="2000" dirty="0" smtClean="0">
              <a:solidFill>
                <a:srgbClr val="003E89"/>
              </a:solidFill>
            </a:endParaRPr>
          </a:p>
          <a:p>
            <a:pPr marL="342900" indent="-342900">
              <a:buFont typeface="Courier New" pitchFamily="49" charset="0"/>
              <a:buChar char="o"/>
            </a:pPr>
            <a:r>
              <a:rPr lang="en-GB" sz="2000" dirty="0" smtClean="0">
                <a:solidFill>
                  <a:srgbClr val="003E89"/>
                </a:solidFill>
              </a:rPr>
              <a:t>No need ultra-short injected electron bunch</a:t>
            </a:r>
          </a:p>
          <a:p>
            <a:pPr marL="342900" indent="-342900">
              <a:buFont typeface="Courier New" pitchFamily="49" charset="0"/>
              <a:buChar char="o"/>
            </a:pPr>
            <a:endParaRPr lang="en-US" sz="2000" dirty="0" smtClean="0">
              <a:solidFill>
                <a:srgbClr val="003E89"/>
              </a:solidFill>
            </a:endParaRPr>
          </a:p>
          <a:p>
            <a:pPr marL="342900" indent="-342900">
              <a:buFont typeface="Courier New" pitchFamily="49" charset="0"/>
              <a:buChar char="o"/>
            </a:pPr>
            <a:r>
              <a:rPr lang="en-GB" sz="2000" dirty="0" smtClean="0">
                <a:solidFill>
                  <a:srgbClr val="003E89"/>
                </a:solidFill>
              </a:rPr>
              <a:t>No need </a:t>
            </a:r>
            <a:r>
              <a:rPr lang="en-GB" sz="2000" dirty="0" err="1" smtClean="0">
                <a:solidFill>
                  <a:srgbClr val="003E89"/>
                </a:solidFill>
              </a:rPr>
              <a:t>fs</a:t>
            </a:r>
            <a:r>
              <a:rPr lang="en-GB" sz="2000" dirty="0" smtClean="0">
                <a:solidFill>
                  <a:srgbClr val="003E89"/>
                </a:solidFill>
              </a:rPr>
              <a:t> synchronization</a:t>
            </a:r>
          </a:p>
          <a:p>
            <a:pPr marL="342900" indent="-342900">
              <a:buFont typeface="Courier New" pitchFamily="49" charset="0"/>
              <a:buChar char="o"/>
            </a:pPr>
            <a:endParaRPr lang="en-GB" sz="2000" dirty="0" smtClean="0">
              <a:solidFill>
                <a:srgbClr val="003E89"/>
              </a:solidFill>
            </a:endParaRPr>
          </a:p>
          <a:p>
            <a:pPr marL="342900" indent="-342900">
              <a:buFont typeface="Courier New" pitchFamily="49" charset="0"/>
              <a:buChar char="o"/>
            </a:pPr>
            <a:r>
              <a:rPr lang="en-GB" sz="2000" dirty="0" smtClean="0">
                <a:solidFill>
                  <a:srgbClr val="003E89"/>
                </a:solidFill>
              </a:rPr>
              <a:t>No need precise transverse positioning</a:t>
            </a:r>
          </a:p>
          <a:p>
            <a:pPr marL="342900" indent="-342900">
              <a:buFont typeface="Courier New" pitchFamily="49" charset="0"/>
              <a:buChar char="o"/>
            </a:pPr>
            <a:endParaRPr lang="en-GB" sz="2000" dirty="0" smtClean="0">
              <a:solidFill>
                <a:srgbClr val="003E89"/>
              </a:solidFill>
            </a:endParaRPr>
          </a:p>
          <a:p>
            <a:pPr marL="342900" indent="-342900">
              <a:buFont typeface="Courier New" pitchFamily="49" charset="0"/>
              <a:buChar char="o"/>
            </a:pPr>
            <a:r>
              <a:rPr lang="en-GB" sz="2000" dirty="0" smtClean="0">
                <a:solidFill>
                  <a:srgbClr val="003E89"/>
                </a:solidFill>
              </a:rPr>
              <a:t>Easy control over the injection time</a:t>
            </a:r>
          </a:p>
          <a:p>
            <a:pPr marL="342900" indent="-342900">
              <a:buFont typeface="Courier New" pitchFamily="49" charset="0"/>
              <a:buChar char="o"/>
            </a:pPr>
            <a:endParaRPr lang="en-GB" sz="2000" dirty="0" smtClean="0">
              <a:solidFill>
                <a:srgbClr val="003E89"/>
              </a:solidFill>
            </a:endParaRPr>
          </a:p>
          <a:p>
            <a:pPr marL="342900" indent="-342900">
              <a:buFont typeface="Courier New" pitchFamily="49" charset="0"/>
              <a:buChar char="o"/>
            </a:pPr>
            <a:r>
              <a:rPr lang="en-GB" sz="2000" dirty="0" err="1" smtClean="0">
                <a:solidFill>
                  <a:srgbClr val="003E89"/>
                </a:solidFill>
              </a:rPr>
              <a:t>Scaleable</a:t>
            </a:r>
            <a:r>
              <a:rPr lang="en-GB" sz="2000" dirty="0" smtClean="0">
                <a:solidFill>
                  <a:srgbClr val="003E89"/>
                </a:solidFill>
              </a:rPr>
              <a:t> to higher energies</a:t>
            </a:r>
          </a:p>
          <a:p>
            <a:pPr marL="342900" indent="-342900">
              <a:buFont typeface="Courier New" pitchFamily="49" charset="0"/>
              <a:buChar char="o"/>
            </a:pPr>
            <a:endParaRPr lang="en-GB" sz="2000" dirty="0" smtClean="0">
              <a:solidFill>
                <a:srgbClr val="003E89"/>
              </a:solidFill>
            </a:endParaRPr>
          </a:p>
          <a:p>
            <a:pPr marL="342900" indent="-342900">
              <a:buFont typeface="Courier New" pitchFamily="49" charset="0"/>
              <a:buChar char="o"/>
            </a:pPr>
            <a:r>
              <a:rPr lang="en-GB" sz="2000" dirty="0" smtClean="0">
                <a:solidFill>
                  <a:srgbClr val="003E89"/>
                </a:solidFill>
              </a:rPr>
              <a:t>Promising candidate for a controlled  acceleration</a:t>
            </a:r>
            <a:endParaRPr lang="en-US" sz="2000" dirty="0" smtClean="0">
              <a:solidFill>
                <a:srgbClr val="003E89"/>
              </a:solidFill>
            </a:endParaRPr>
          </a:p>
        </p:txBody>
      </p:sp>
      <p:grpSp>
        <p:nvGrpSpPr>
          <p:cNvPr id="17" name="Group 16"/>
          <p:cNvGrpSpPr/>
          <p:nvPr/>
        </p:nvGrpSpPr>
        <p:grpSpPr>
          <a:xfrm>
            <a:off x="107504" y="1052736"/>
            <a:ext cx="3751858" cy="3681933"/>
            <a:chOff x="323528" y="764704"/>
            <a:chExt cx="3751858" cy="3681933"/>
          </a:xfrm>
        </p:grpSpPr>
        <p:pic>
          <p:nvPicPr>
            <p:cNvPr id="19" name="Picture 4"/>
            <p:cNvPicPr>
              <a:picLocks noChangeAspect="1" noChangeArrowheads="1"/>
            </p:cNvPicPr>
            <p:nvPr/>
          </p:nvPicPr>
          <p:blipFill>
            <a:blip r:embed="rId3" cstate="print"/>
            <a:srcRect/>
            <a:stretch>
              <a:fillRect/>
            </a:stretch>
          </p:blipFill>
          <p:spPr bwMode="auto">
            <a:xfrm>
              <a:off x="1955329" y="3246019"/>
              <a:ext cx="2120057" cy="1200618"/>
            </a:xfrm>
            <a:prstGeom prst="rect">
              <a:avLst/>
            </a:prstGeom>
            <a:noFill/>
            <a:ln w="9525">
              <a:noFill/>
              <a:miter lim="800000"/>
              <a:headEnd/>
              <a:tailEnd/>
            </a:ln>
          </p:spPr>
        </p:pic>
        <p:pic>
          <p:nvPicPr>
            <p:cNvPr id="21" name="Picture 3"/>
            <p:cNvPicPr>
              <a:picLocks noChangeAspect="1" noChangeArrowheads="1"/>
            </p:cNvPicPr>
            <p:nvPr/>
          </p:nvPicPr>
          <p:blipFill>
            <a:blip r:embed="rId4" cstate="print"/>
            <a:srcRect/>
            <a:stretch>
              <a:fillRect/>
            </a:stretch>
          </p:blipFill>
          <p:spPr bwMode="auto">
            <a:xfrm>
              <a:off x="1830634" y="1988840"/>
              <a:ext cx="2237310" cy="1200592"/>
            </a:xfrm>
            <a:prstGeom prst="rect">
              <a:avLst/>
            </a:prstGeom>
            <a:noFill/>
            <a:ln w="9525">
              <a:noFill/>
              <a:miter lim="800000"/>
              <a:headEnd/>
              <a:tailEnd/>
            </a:ln>
          </p:spPr>
        </p:pic>
        <p:pic>
          <p:nvPicPr>
            <p:cNvPr id="22" name="Picture 2"/>
            <p:cNvPicPr>
              <a:picLocks noChangeAspect="1" noChangeArrowheads="1"/>
            </p:cNvPicPr>
            <p:nvPr/>
          </p:nvPicPr>
          <p:blipFill>
            <a:blip r:embed="rId5" cstate="print"/>
            <a:srcRect/>
            <a:stretch>
              <a:fillRect/>
            </a:stretch>
          </p:blipFill>
          <p:spPr bwMode="auto">
            <a:xfrm>
              <a:off x="323528" y="764704"/>
              <a:ext cx="3744416" cy="1350812"/>
            </a:xfrm>
            <a:prstGeom prst="rect">
              <a:avLst/>
            </a:prstGeom>
            <a:noFill/>
            <a:ln w="9525">
              <a:noFill/>
              <a:miter lim="800000"/>
              <a:headEnd/>
              <a:tailEnd/>
            </a:ln>
          </p:spPr>
        </p:pic>
        <p:sp>
          <p:nvSpPr>
            <p:cNvPr id="23" name="Rectangle 22"/>
            <p:cNvSpPr/>
            <p:nvPr/>
          </p:nvSpPr>
          <p:spPr bwMode="auto">
            <a:xfrm>
              <a:off x="2195736" y="3212976"/>
              <a:ext cx="1584176" cy="216024"/>
            </a:xfrm>
            <a:prstGeom prst="rect">
              <a:avLst/>
            </a:pr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6050" name="Picture 2"/>
          <p:cNvPicPr>
            <a:picLocks noChangeAspect="1" noChangeArrowheads="1"/>
          </p:cNvPicPr>
          <p:nvPr/>
        </p:nvPicPr>
        <p:blipFill>
          <a:blip r:embed="rId2" cstate="print"/>
          <a:srcRect/>
          <a:stretch>
            <a:fillRect/>
          </a:stretch>
        </p:blipFill>
        <p:spPr bwMode="auto">
          <a:xfrm>
            <a:off x="6093693" y="573063"/>
            <a:ext cx="1368152" cy="1650569"/>
          </a:xfrm>
          <a:prstGeom prst="rect">
            <a:avLst/>
          </a:prstGeom>
          <a:noFill/>
          <a:ln w="9525">
            <a:noFill/>
            <a:miter lim="800000"/>
            <a:headEnd/>
            <a:tailEnd/>
          </a:ln>
        </p:spPr>
      </p:pic>
      <p:sp>
        <p:nvSpPr>
          <p:cNvPr id="4" name="Rectangle 3"/>
          <p:cNvSpPr/>
          <p:nvPr/>
        </p:nvSpPr>
        <p:spPr>
          <a:xfrm>
            <a:off x="287032" y="-750"/>
            <a:ext cx="5626861" cy="584775"/>
          </a:xfrm>
          <a:prstGeom prst="rect">
            <a:avLst/>
          </a:prstGeom>
        </p:spPr>
        <p:txBody>
          <a:bodyPr wrap="none">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High energy charged particles</a:t>
            </a:r>
          </a:p>
        </p:txBody>
      </p:sp>
      <p:sp>
        <p:nvSpPr>
          <p:cNvPr id="12" name="Rectangle 11"/>
          <p:cNvSpPr>
            <a:spLocks noChangeArrowheads="1"/>
          </p:cNvSpPr>
          <p:nvPr/>
        </p:nvSpPr>
        <p:spPr bwMode="auto">
          <a:xfrm>
            <a:off x="269450" y="764705"/>
            <a:ext cx="8604448" cy="5386090"/>
          </a:xfrm>
          <a:prstGeom prst="rect">
            <a:avLst/>
          </a:prstGeom>
          <a:noFill/>
          <a:ln w="9525">
            <a:noFill/>
            <a:miter lim="800000"/>
            <a:headEnd/>
            <a:tailEnd/>
          </a:ln>
          <a:effectLst/>
        </p:spPr>
        <p:txBody>
          <a:bodyPr wrap="square">
            <a:spAutoFit/>
          </a:bodyPr>
          <a:lstStyle/>
          <a:p>
            <a:pPr>
              <a:buFont typeface="Courier New" pitchFamily="49" charset="0"/>
              <a:buChar char="o"/>
            </a:pPr>
            <a:r>
              <a:rPr lang="en-US" sz="2400" dirty="0" smtClean="0">
                <a:solidFill>
                  <a:srgbClr val="003E89"/>
                </a:solidFill>
                <a:latin typeface="Arial" charset="0"/>
              </a:rPr>
              <a:t> High energy physics:</a:t>
            </a:r>
            <a:r>
              <a:rPr lang="en-US" sz="2000" dirty="0" smtClean="0">
                <a:solidFill>
                  <a:srgbClr val="003E89"/>
                </a:solidFill>
              </a:rPr>
              <a:t> </a:t>
            </a:r>
          </a:p>
          <a:p>
            <a:r>
              <a:rPr lang="en-US" sz="2000" dirty="0" smtClean="0">
                <a:solidFill>
                  <a:srgbClr val="003E89"/>
                </a:solidFill>
              </a:rPr>
              <a:t>    fundamental structure of matter and energy</a:t>
            </a:r>
            <a:endParaRPr lang="en-US" sz="2000" dirty="0" smtClean="0">
              <a:solidFill>
                <a:srgbClr val="003E89"/>
              </a:solidFill>
              <a:latin typeface="Arial" charset="0"/>
            </a:endParaRPr>
          </a:p>
          <a:p>
            <a:endParaRPr lang="en-US" sz="2000" dirty="0" smtClean="0">
              <a:solidFill>
                <a:srgbClr val="003E89"/>
              </a:solidFill>
            </a:endParaRPr>
          </a:p>
          <a:p>
            <a:endParaRPr lang="en-US" sz="2000" dirty="0" smtClean="0">
              <a:solidFill>
                <a:srgbClr val="003E89"/>
              </a:solidFill>
              <a:latin typeface="Arial" charset="0"/>
            </a:endParaRPr>
          </a:p>
          <a:p>
            <a:pPr>
              <a:buFont typeface="Courier New" pitchFamily="49" charset="0"/>
              <a:buChar char="o"/>
            </a:pPr>
            <a:r>
              <a:rPr lang="en-US" sz="2400" dirty="0" smtClean="0">
                <a:solidFill>
                  <a:srgbClr val="003E89"/>
                </a:solidFill>
              </a:rPr>
              <a:t> </a:t>
            </a:r>
            <a:r>
              <a:rPr lang="en-US" sz="2400" dirty="0" smtClean="0">
                <a:solidFill>
                  <a:srgbClr val="003E89"/>
                </a:solidFill>
                <a:latin typeface="Arial" charset="0"/>
              </a:rPr>
              <a:t>Material science: </a:t>
            </a:r>
            <a:r>
              <a:rPr lang="en-US" sz="2000" dirty="0" smtClean="0">
                <a:solidFill>
                  <a:srgbClr val="003E89"/>
                </a:solidFill>
                <a:latin typeface="Arial" charset="0"/>
              </a:rPr>
              <a:t>semiconductor, phase transition</a:t>
            </a:r>
          </a:p>
          <a:p>
            <a:pPr>
              <a:buFont typeface="Arial" pitchFamily="34" charset="0"/>
              <a:buChar char="•"/>
            </a:pPr>
            <a:endParaRPr lang="en-US" sz="2000" dirty="0" smtClean="0">
              <a:solidFill>
                <a:srgbClr val="003E89"/>
              </a:solidFill>
            </a:endParaRPr>
          </a:p>
          <a:p>
            <a:pPr>
              <a:buFont typeface="Arial" pitchFamily="34" charset="0"/>
              <a:buChar char="•"/>
            </a:pPr>
            <a:endParaRPr lang="en-US" sz="2000" dirty="0" smtClean="0">
              <a:solidFill>
                <a:srgbClr val="003E89"/>
              </a:solidFill>
              <a:latin typeface="Arial" charset="0"/>
            </a:endParaRPr>
          </a:p>
          <a:p>
            <a:pPr>
              <a:buFont typeface="Courier New" pitchFamily="49" charset="0"/>
              <a:buChar char="o"/>
            </a:pPr>
            <a:r>
              <a:rPr lang="en-US" sz="2400" dirty="0" smtClean="0">
                <a:solidFill>
                  <a:srgbClr val="003E89"/>
                </a:solidFill>
                <a:latin typeface="Arial" charset="0"/>
              </a:rPr>
              <a:t> Medical physics: </a:t>
            </a:r>
            <a:r>
              <a:rPr lang="en-US" sz="2000" dirty="0" smtClean="0">
                <a:solidFill>
                  <a:srgbClr val="003E89"/>
                </a:solidFill>
                <a:latin typeface="Arial" charset="0"/>
              </a:rPr>
              <a:t>cancer therapy</a:t>
            </a:r>
          </a:p>
          <a:p>
            <a:pPr>
              <a:buFont typeface="Arial" pitchFamily="34" charset="0"/>
              <a:buChar char="•"/>
            </a:pPr>
            <a:endParaRPr lang="en-US" sz="2000" dirty="0" smtClean="0">
              <a:solidFill>
                <a:srgbClr val="003E89"/>
              </a:solidFill>
              <a:latin typeface="Arial" charset="0"/>
            </a:endParaRPr>
          </a:p>
          <a:p>
            <a:pPr>
              <a:buFont typeface="Arial" pitchFamily="34" charset="0"/>
              <a:buChar char="•"/>
            </a:pPr>
            <a:endParaRPr lang="en-US" sz="2000" dirty="0" smtClean="0">
              <a:solidFill>
                <a:srgbClr val="003E89"/>
              </a:solidFill>
              <a:latin typeface="Arial" charset="0"/>
            </a:endParaRPr>
          </a:p>
          <a:p>
            <a:pPr>
              <a:buFont typeface="Courier New" pitchFamily="49" charset="0"/>
              <a:buChar char="o"/>
            </a:pPr>
            <a:r>
              <a:rPr lang="en-US" sz="2400" dirty="0" smtClean="0">
                <a:solidFill>
                  <a:srgbClr val="003E89"/>
                </a:solidFill>
                <a:latin typeface="Arial" charset="0"/>
              </a:rPr>
              <a:t> Coherent radiation and X-ray sources: </a:t>
            </a:r>
          </a:p>
          <a:p>
            <a:r>
              <a:rPr lang="en-US" sz="2000" dirty="0" smtClean="0">
                <a:solidFill>
                  <a:srgbClr val="003E89"/>
                </a:solidFill>
              </a:rPr>
              <a:t>    </a:t>
            </a:r>
            <a:r>
              <a:rPr lang="en-US" sz="2000" dirty="0" smtClean="0">
                <a:solidFill>
                  <a:srgbClr val="003E89"/>
                </a:solidFill>
                <a:latin typeface="Arial" charset="0"/>
              </a:rPr>
              <a:t>synchrotron and FEL</a:t>
            </a:r>
          </a:p>
          <a:p>
            <a:pPr>
              <a:buFont typeface="Arial" pitchFamily="34" charset="0"/>
              <a:buChar char="•"/>
            </a:pPr>
            <a:endParaRPr lang="en-US" sz="2000" dirty="0" smtClean="0">
              <a:solidFill>
                <a:srgbClr val="003E89"/>
              </a:solidFill>
              <a:latin typeface="Arial" charset="0"/>
            </a:endParaRPr>
          </a:p>
          <a:p>
            <a:pPr>
              <a:buFont typeface="Arial" pitchFamily="34" charset="0"/>
              <a:buChar char="•"/>
            </a:pPr>
            <a:endParaRPr lang="en-US" sz="2000" dirty="0" smtClean="0">
              <a:solidFill>
                <a:srgbClr val="003E89"/>
              </a:solidFill>
              <a:latin typeface="Arial" charset="0"/>
            </a:endParaRPr>
          </a:p>
          <a:p>
            <a:pPr>
              <a:buFont typeface="Courier New" pitchFamily="49" charset="0"/>
              <a:buChar char="o"/>
            </a:pPr>
            <a:r>
              <a:rPr lang="en-US" sz="2400" dirty="0" smtClean="0">
                <a:solidFill>
                  <a:srgbClr val="003E89"/>
                </a:solidFill>
                <a:latin typeface="Arial" charset="0"/>
              </a:rPr>
              <a:t> State of the art technology: </a:t>
            </a:r>
          </a:p>
          <a:p>
            <a:r>
              <a:rPr lang="en-US" sz="2400" dirty="0" smtClean="0">
                <a:solidFill>
                  <a:srgbClr val="003E89"/>
                </a:solidFill>
              </a:rPr>
              <a:t>    </a:t>
            </a:r>
            <a:r>
              <a:rPr lang="en-US" sz="2000" dirty="0" smtClean="0">
                <a:solidFill>
                  <a:srgbClr val="003E89"/>
                </a:solidFill>
                <a:latin typeface="Arial" charset="0"/>
              </a:rPr>
              <a:t>vacuum technology, detector</a:t>
            </a:r>
            <a:endParaRPr lang="nl-NL" sz="2400" dirty="0" smtClean="0">
              <a:solidFill>
                <a:srgbClr val="003E89"/>
              </a:solidFill>
              <a:latin typeface="Arial" charset="0"/>
            </a:endParaRPr>
          </a:p>
        </p:txBody>
      </p:sp>
      <p:pic>
        <p:nvPicPr>
          <p:cNvPr id="7" name="Picture 4"/>
          <p:cNvPicPr>
            <a:picLocks noChangeAspect="1" noChangeArrowheads="1"/>
          </p:cNvPicPr>
          <p:nvPr/>
        </p:nvPicPr>
        <p:blipFill>
          <a:blip r:embed="rId3" cstate="print"/>
          <a:srcRect/>
          <a:stretch>
            <a:fillRect/>
          </a:stretch>
        </p:blipFill>
        <p:spPr bwMode="auto">
          <a:xfrm>
            <a:off x="6084168" y="2780928"/>
            <a:ext cx="3096344" cy="2278559"/>
          </a:xfrm>
          <a:prstGeom prst="rect">
            <a:avLst/>
          </a:prstGeom>
          <a:noFill/>
          <a:ln w="9525">
            <a:noFill/>
            <a:miter lim="800000"/>
            <a:headEnd/>
            <a:tailEnd/>
          </a:ln>
        </p:spPr>
      </p:pic>
      <p:pic>
        <p:nvPicPr>
          <p:cNvPr id="6" name="Picture 31" descr="Heilen mit Hadronen"/>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88024" y="2564903"/>
            <a:ext cx="1522815" cy="1326659"/>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descr="fde_gen_0106_002.jpg"/>
          <p:cNvPicPr>
            <a:picLocks noChangeAspect="1"/>
          </p:cNvPicPr>
          <p:nvPr/>
        </p:nvPicPr>
        <p:blipFill>
          <a:blip r:embed="rId5" cstate="print">
            <a:clrChange>
              <a:clrFrom>
                <a:srgbClr val="FFFFFF"/>
              </a:clrFrom>
              <a:clrTo>
                <a:srgbClr val="FFFFFF">
                  <a:alpha val="0"/>
                </a:srgbClr>
              </a:clrTo>
            </a:clrChange>
          </a:blip>
          <a:stretch>
            <a:fillRect/>
          </a:stretch>
        </p:blipFill>
        <p:spPr>
          <a:xfrm>
            <a:off x="4139952" y="4725144"/>
            <a:ext cx="2615068" cy="1916832"/>
          </a:xfrm>
          <a:prstGeom prst="rect">
            <a:avLst/>
          </a:prstGeom>
        </p:spPr>
      </p:pic>
      <p:sp>
        <p:nvSpPr>
          <p:cNvPr id="9" name="Rectangle 8"/>
          <p:cNvSpPr/>
          <p:nvPr/>
        </p:nvSpPr>
        <p:spPr>
          <a:xfrm>
            <a:off x="4572000" y="6309320"/>
            <a:ext cx="548548" cy="246221"/>
          </a:xfrm>
          <a:prstGeom prst="rect">
            <a:avLst/>
          </a:prstGeom>
        </p:spPr>
        <p:txBody>
          <a:bodyPr wrap="none">
            <a:spAutoFit/>
          </a:bodyPr>
          <a:lstStyle/>
          <a:p>
            <a:r>
              <a:rPr lang="en-US" sz="1000" b="1" dirty="0" smtClean="0"/>
              <a:t>CERN</a:t>
            </a:r>
            <a:endParaRPr lang="nl-NL" sz="10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953" y="-27384"/>
            <a:ext cx="6940939"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Recent progress in LWFA experiment</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6" name="Picture 5" descr="WimNaturePhysics2006cover.jpg"/>
          <p:cNvPicPr>
            <a:picLocks noChangeAspect="1"/>
          </p:cNvPicPr>
          <p:nvPr/>
        </p:nvPicPr>
        <p:blipFill>
          <a:blip r:embed="rId2" cstate="print"/>
          <a:stretch>
            <a:fillRect/>
          </a:stretch>
        </p:blipFill>
        <p:spPr>
          <a:xfrm>
            <a:off x="395288" y="620688"/>
            <a:ext cx="7129040" cy="2661618"/>
          </a:xfrm>
          <a:prstGeom prst="rect">
            <a:avLst/>
          </a:prstGeom>
        </p:spPr>
      </p:pic>
      <p:pic>
        <p:nvPicPr>
          <p:cNvPr id="447489" name="Picture 1"/>
          <p:cNvPicPr>
            <a:picLocks noChangeAspect="1" noChangeArrowheads="1"/>
          </p:cNvPicPr>
          <p:nvPr/>
        </p:nvPicPr>
        <p:blipFill>
          <a:blip r:embed="rId3" cstate="print"/>
          <a:srcRect/>
          <a:stretch>
            <a:fillRect/>
          </a:stretch>
        </p:blipFill>
        <p:spPr bwMode="auto">
          <a:xfrm>
            <a:off x="107504" y="2440843"/>
            <a:ext cx="5184576" cy="3817215"/>
          </a:xfrm>
          <a:prstGeom prst="rect">
            <a:avLst/>
          </a:prstGeom>
          <a:noFill/>
          <a:ln w="9525">
            <a:noFill/>
            <a:miter lim="800000"/>
            <a:headEnd/>
            <a:tailEnd/>
          </a:ln>
        </p:spPr>
      </p:pic>
      <p:pic>
        <p:nvPicPr>
          <p:cNvPr id="5" name="Picture 4" descr="WimNaturePhysics2006.jpg"/>
          <p:cNvPicPr>
            <a:picLocks noChangeAspect="1"/>
          </p:cNvPicPr>
          <p:nvPr/>
        </p:nvPicPr>
        <p:blipFill>
          <a:blip r:embed="rId4" cstate="print"/>
          <a:stretch>
            <a:fillRect/>
          </a:stretch>
        </p:blipFill>
        <p:spPr>
          <a:xfrm>
            <a:off x="4967536" y="5445224"/>
            <a:ext cx="4176464" cy="1127789"/>
          </a:xfrm>
          <a:prstGeom prst="rect">
            <a:avLst/>
          </a:prstGeom>
        </p:spPr>
      </p:pic>
      <p:sp>
        <p:nvSpPr>
          <p:cNvPr id="7" name="Rectangle 6"/>
          <p:cNvSpPr/>
          <p:nvPr/>
        </p:nvSpPr>
        <p:spPr>
          <a:xfrm>
            <a:off x="5436096" y="2708920"/>
            <a:ext cx="3707904" cy="2246769"/>
          </a:xfrm>
          <a:prstGeom prst="rect">
            <a:avLst/>
          </a:prstGeom>
        </p:spPr>
        <p:txBody>
          <a:bodyPr wrap="square">
            <a:spAutoFit/>
          </a:bodyPr>
          <a:lstStyle/>
          <a:p>
            <a:pPr marL="342900" indent="-342900">
              <a:buFont typeface="Courier New" pitchFamily="49" charset="0"/>
              <a:buChar char="o"/>
            </a:pPr>
            <a:r>
              <a:rPr lang="en-US" sz="2000" dirty="0" smtClean="0">
                <a:solidFill>
                  <a:srgbClr val="003E89"/>
                </a:solidFill>
              </a:rPr>
              <a:t>40 TW laser pulse, plasma density </a:t>
            </a:r>
            <a:r>
              <a:rPr lang="en-US" sz="2000" dirty="0" err="1" smtClean="0">
                <a:solidFill>
                  <a:srgbClr val="003E89"/>
                </a:solidFill>
              </a:rPr>
              <a:t>n</a:t>
            </a:r>
            <a:r>
              <a:rPr lang="en-US" sz="2000" baseline="-25000" dirty="0" err="1" smtClean="0">
                <a:solidFill>
                  <a:srgbClr val="003E89"/>
                </a:solidFill>
              </a:rPr>
              <a:t>p</a:t>
            </a:r>
            <a:r>
              <a:rPr lang="en-US" sz="2000" dirty="0" smtClean="0">
                <a:solidFill>
                  <a:srgbClr val="003E89"/>
                </a:solidFill>
              </a:rPr>
              <a:t> = 4.3 x 10</a:t>
            </a:r>
            <a:r>
              <a:rPr lang="en-US" sz="2000" baseline="30000" dirty="0" smtClean="0">
                <a:solidFill>
                  <a:srgbClr val="003E89"/>
                </a:solidFill>
              </a:rPr>
              <a:t>18</a:t>
            </a:r>
            <a:r>
              <a:rPr lang="en-US" sz="2000" dirty="0" smtClean="0">
                <a:solidFill>
                  <a:srgbClr val="003E89"/>
                </a:solidFill>
              </a:rPr>
              <a:t> cm</a:t>
            </a:r>
            <a:r>
              <a:rPr lang="en-US" sz="2000" baseline="30000" dirty="0" smtClean="0">
                <a:solidFill>
                  <a:srgbClr val="003E89"/>
                </a:solidFill>
              </a:rPr>
              <a:t>-3</a:t>
            </a:r>
            <a:r>
              <a:rPr lang="en-US" sz="2000" dirty="0" smtClean="0">
                <a:solidFill>
                  <a:srgbClr val="003E89"/>
                </a:solidFill>
              </a:rPr>
              <a:t>, 30 </a:t>
            </a:r>
            <a:r>
              <a:rPr lang="en-US" sz="2000" dirty="0" err="1" smtClean="0">
                <a:solidFill>
                  <a:srgbClr val="003E89"/>
                </a:solidFill>
              </a:rPr>
              <a:t>pC</a:t>
            </a:r>
            <a:r>
              <a:rPr lang="en-US" sz="2000" dirty="0" smtClean="0">
                <a:solidFill>
                  <a:srgbClr val="003E89"/>
                </a:solidFill>
              </a:rPr>
              <a:t> at 1 </a:t>
            </a:r>
            <a:r>
              <a:rPr lang="en-US" sz="2000" dirty="0" err="1" smtClean="0">
                <a:solidFill>
                  <a:srgbClr val="003E89"/>
                </a:solidFill>
              </a:rPr>
              <a:t>GeV</a:t>
            </a:r>
            <a:r>
              <a:rPr lang="en-US" sz="2000" dirty="0" smtClean="0">
                <a:solidFill>
                  <a:srgbClr val="003E89"/>
                </a:solidFill>
              </a:rPr>
              <a:t> with 2.5 % </a:t>
            </a:r>
            <a:r>
              <a:rPr lang="en-US" sz="2000" dirty="0" err="1" smtClean="0">
                <a:solidFill>
                  <a:srgbClr val="003E89"/>
                </a:solidFill>
              </a:rPr>
              <a:t>rms</a:t>
            </a:r>
            <a:r>
              <a:rPr lang="en-US" sz="2000" dirty="0" smtClean="0">
                <a:solidFill>
                  <a:srgbClr val="003E89"/>
                </a:solidFill>
              </a:rPr>
              <a:t> energy spread</a:t>
            </a:r>
          </a:p>
          <a:p>
            <a:pPr marL="342900" indent="-342900">
              <a:buFont typeface="Courier New" pitchFamily="49" charset="0"/>
              <a:buChar char="o"/>
            </a:pPr>
            <a:r>
              <a:rPr lang="en-US" sz="2000" dirty="0" smtClean="0">
                <a:solidFill>
                  <a:srgbClr val="003E89"/>
                </a:solidFill>
              </a:rPr>
              <a:t>Acceleration distance &lt; 3 cm, </a:t>
            </a:r>
            <a:r>
              <a:rPr lang="en-US" sz="2000" dirty="0" err="1" smtClean="0">
                <a:solidFill>
                  <a:srgbClr val="003E89"/>
                </a:solidFill>
              </a:rPr>
              <a:t>E</a:t>
            </a:r>
            <a:r>
              <a:rPr lang="en-US" sz="2000" baseline="-25000" dirty="0" err="1" smtClean="0">
                <a:solidFill>
                  <a:srgbClr val="003E89"/>
                </a:solidFill>
              </a:rPr>
              <a:t>z</a:t>
            </a:r>
            <a:r>
              <a:rPr lang="en-US" sz="2000" dirty="0" smtClean="0">
                <a:solidFill>
                  <a:srgbClr val="003E89"/>
                </a:solidFill>
              </a:rPr>
              <a:t> &gt; 33 GV/m</a:t>
            </a:r>
          </a:p>
          <a:p>
            <a:pPr marL="342900" indent="-342900"/>
            <a:endParaRPr lang="en-US" sz="2000" dirty="0" smtClean="0">
              <a:solidFill>
                <a:srgbClr val="003E89"/>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953" y="-27384"/>
            <a:ext cx="5947462"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Energy scaling with laser power</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499713" name="Picture 1"/>
          <p:cNvPicPr>
            <a:picLocks noChangeAspect="1" noChangeArrowheads="1"/>
          </p:cNvPicPr>
          <p:nvPr/>
        </p:nvPicPr>
        <p:blipFill>
          <a:blip r:embed="rId2" cstate="print"/>
          <a:srcRect/>
          <a:stretch>
            <a:fillRect/>
          </a:stretch>
        </p:blipFill>
        <p:spPr bwMode="auto">
          <a:xfrm>
            <a:off x="-36512" y="671930"/>
            <a:ext cx="7056784" cy="2035059"/>
          </a:xfrm>
          <a:prstGeom prst="rect">
            <a:avLst/>
          </a:prstGeom>
          <a:noFill/>
          <a:ln w="9525">
            <a:noFill/>
            <a:miter lim="800000"/>
            <a:headEnd/>
            <a:tailEnd/>
          </a:ln>
        </p:spPr>
      </p:pic>
      <p:pic>
        <p:nvPicPr>
          <p:cNvPr id="499714" name="Picture 2"/>
          <p:cNvPicPr>
            <a:picLocks noChangeAspect="1" noChangeArrowheads="1"/>
          </p:cNvPicPr>
          <p:nvPr/>
        </p:nvPicPr>
        <p:blipFill>
          <a:blip r:embed="rId3" cstate="print"/>
          <a:srcRect/>
          <a:stretch>
            <a:fillRect/>
          </a:stretch>
        </p:blipFill>
        <p:spPr bwMode="auto">
          <a:xfrm>
            <a:off x="-36512" y="3140968"/>
            <a:ext cx="7887808" cy="3240360"/>
          </a:xfrm>
          <a:prstGeom prst="rect">
            <a:avLst/>
          </a:prstGeom>
          <a:noFill/>
          <a:ln w="9525">
            <a:noFill/>
            <a:miter lim="800000"/>
            <a:headEnd/>
            <a:tailEnd/>
          </a:ln>
        </p:spPr>
      </p:pic>
      <p:sp>
        <p:nvSpPr>
          <p:cNvPr id="5" name="Oval 4"/>
          <p:cNvSpPr/>
          <p:nvPr/>
        </p:nvSpPr>
        <p:spPr>
          <a:xfrm>
            <a:off x="7380312" y="1777628"/>
            <a:ext cx="1270000" cy="744538"/>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Oval 5"/>
          <p:cNvSpPr/>
          <p:nvPr/>
        </p:nvSpPr>
        <p:spPr>
          <a:xfrm>
            <a:off x="7380312" y="2780928"/>
            <a:ext cx="1270000" cy="744538"/>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Oval 6"/>
          <p:cNvSpPr/>
          <p:nvPr/>
        </p:nvSpPr>
        <p:spPr>
          <a:xfrm>
            <a:off x="8510612" y="2933328"/>
            <a:ext cx="157163" cy="474663"/>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Oval 7"/>
          <p:cNvSpPr/>
          <p:nvPr/>
        </p:nvSpPr>
        <p:spPr>
          <a:xfrm>
            <a:off x="8239150" y="1912566"/>
            <a:ext cx="792162" cy="474662"/>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9" name="Moon 8"/>
          <p:cNvSpPr/>
          <p:nvPr/>
        </p:nvSpPr>
        <p:spPr>
          <a:xfrm flipH="1">
            <a:off x="8551887" y="1891928"/>
            <a:ext cx="488950" cy="508000"/>
          </a:xfrm>
          <a:prstGeom prst="moon">
            <a:avLst>
              <a:gd name="adj" fmla="val 26522"/>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Moon 9"/>
          <p:cNvSpPr/>
          <p:nvPr/>
        </p:nvSpPr>
        <p:spPr>
          <a:xfrm flipH="1">
            <a:off x="8553475" y="1887166"/>
            <a:ext cx="487362" cy="508000"/>
          </a:xfrm>
          <a:prstGeom prst="moon">
            <a:avLst>
              <a:gd name="adj" fmla="val 42116"/>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Moon 10"/>
          <p:cNvSpPr/>
          <p:nvPr/>
        </p:nvSpPr>
        <p:spPr>
          <a:xfrm flipH="1">
            <a:off x="8540775" y="2912691"/>
            <a:ext cx="187325" cy="508000"/>
          </a:xfrm>
          <a:prstGeom prst="moon">
            <a:avLst>
              <a:gd name="adj" fmla="val 53529"/>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Moon 11"/>
          <p:cNvSpPr/>
          <p:nvPr/>
        </p:nvSpPr>
        <p:spPr>
          <a:xfrm flipH="1">
            <a:off x="8540775" y="2899991"/>
            <a:ext cx="187325" cy="508000"/>
          </a:xfrm>
          <a:prstGeom prst="moon">
            <a:avLst>
              <a:gd name="adj" fmla="val 87500"/>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Moon 12"/>
          <p:cNvSpPr/>
          <p:nvPr/>
        </p:nvSpPr>
        <p:spPr>
          <a:xfrm flipH="1">
            <a:off x="8553475" y="1887166"/>
            <a:ext cx="487362" cy="508000"/>
          </a:xfrm>
          <a:prstGeom prst="moon">
            <a:avLst>
              <a:gd name="adj" fmla="val 54245"/>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4" name="Moon 13"/>
          <p:cNvSpPr/>
          <p:nvPr/>
        </p:nvSpPr>
        <p:spPr>
          <a:xfrm flipH="1">
            <a:off x="8556650" y="1887166"/>
            <a:ext cx="488950" cy="508000"/>
          </a:xfrm>
          <a:prstGeom prst="moon">
            <a:avLst>
              <a:gd name="adj" fmla="val 64641"/>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5" name="Moon 14"/>
          <p:cNvSpPr/>
          <p:nvPr/>
        </p:nvSpPr>
        <p:spPr>
          <a:xfrm flipH="1">
            <a:off x="8561412" y="1899866"/>
            <a:ext cx="488950" cy="508000"/>
          </a:xfrm>
          <a:prstGeom prst="moon">
            <a:avLst>
              <a:gd name="adj" fmla="val 75903"/>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Moon 15"/>
          <p:cNvSpPr/>
          <p:nvPr/>
        </p:nvSpPr>
        <p:spPr>
          <a:xfrm flipH="1">
            <a:off x="8566175" y="1899866"/>
            <a:ext cx="487362" cy="508000"/>
          </a:xfrm>
          <a:prstGeom prst="moon">
            <a:avLst>
              <a:gd name="adj" fmla="val 85433"/>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7" name="Moon 16"/>
          <p:cNvSpPr/>
          <p:nvPr/>
        </p:nvSpPr>
        <p:spPr>
          <a:xfrm flipH="1">
            <a:off x="8523312" y="1671266"/>
            <a:ext cx="488950" cy="960437"/>
          </a:xfrm>
          <a:prstGeom prst="moon">
            <a:avLst>
              <a:gd name="adj" fmla="val 87500"/>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8" name="TextBox 17"/>
          <p:cNvSpPr txBox="1"/>
          <p:nvPr/>
        </p:nvSpPr>
        <p:spPr>
          <a:xfrm>
            <a:off x="7582516" y="2984811"/>
            <a:ext cx="697627" cy="307777"/>
          </a:xfrm>
          <a:prstGeom prst="rect">
            <a:avLst/>
          </a:prstGeom>
          <a:noFill/>
        </p:spPr>
        <p:txBody>
          <a:bodyPr wrap="none" rtlCol="0">
            <a:spAutoFit/>
          </a:bodyPr>
          <a:lstStyle/>
          <a:p>
            <a:r>
              <a:rPr lang="en-US" sz="1400" dirty="0" smtClean="0">
                <a:solidFill>
                  <a:schemeClr val="bg1"/>
                </a:solidFill>
              </a:rPr>
              <a:t>bubble</a:t>
            </a:r>
            <a:endParaRPr lang="en-US" sz="1400" dirty="0">
              <a:solidFill>
                <a:schemeClr val="bg1"/>
              </a:solidFill>
            </a:endParaRPr>
          </a:p>
        </p:txBody>
      </p:sp>
      <p:sp>
        <p:nvSpPr>
          <p:cNvPr id="19" name="TextBox 18"/>
          <p:cNvSpPr txBox="1"/>
          <p:nvPr/>
        </p:nvSpPr>
        <p:spPr>
          <a:xfrm>
            <a:off x="7580440" y="1991756"/>
            <a:ext cx="697627" cy="307777"/>
          </a:xfrm>
          <a:prstGeom prst="rect">
            <a:avLst/>
          </a:prstGeom>
          <a:noFill/>
        </p:spPr>
        <p:txBody>
          <a:bodyPr wrap="none" rtlCol="0">
            <a:spAutoFit/>
          </a:bodyPr>
          <a:lstStyle/>
          <a:p>
            <a:r>
              <a:rPr lang="en-US" sz="1400" dirty="0" smtClean="0">
                <a:solidFill>
                  <a:schemeClr val="bg1"/>
                </a:solidFill>
              </a:rPr>
              <a:t>bubble</a:t>
            </a:r>
            <a:endParaRPr lang="en-US" sz="1400" dirty="0">
              <a:solidFill>
                <a:schemeClr val="bg1"/>
              </a:solidFill>
            </a:endParaRPr>
          </a:p>
        </p:txBody>
      </p:sp>
      <p:sp>
        <p:nvSpPr>
          <p:cNvPr id="20" name="Oval 19"/>
          <p:cNvSpPr/>
          <p:nvPr/>
        </p:nvSpPr>
        <p:spPr>
          <a:xfrm>
            <a:off x="7391790" y="2131550"/>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7451064" y="2131562"/>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7514571" y="2131574"/>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7578078" y="2131586"/>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7637352" y="2131598"/>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7696626" y="2131610"/>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7755900" y="2131622"/>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7387569" y="3143249"/>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7446843" y="3143261"/>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6957709" y="2401873"/>
            <a:ext cx="735515" cy="461665"/>
          </a:xfrm>
          <a:prstGeom prst="rect">
            <a:avLst/>
          </a:prstGeom>
          <a:noFill/>
        </p:spPr>
        <p:txBody>
          <a:bodyPr wrap="none" rtlCol="0">
            <a:spAutoFit/>
          </a:bodyPr>
          <a:lstStyle/>
          <a:p>
            <a:r>
              <a:rPr lang="en-US" sz="1200" i="1" dirty="0" smtClean="0">
                <a:latin typeface="Times New Roman"/>
                <a:cs typeface="Times New Roman"/>
              </a:rPr>
              <a:t>injected</a:t>
            </a:r>
          </a:p>
          <a:p>
            <a:r>
              <a:rPr lang="en-US" sz="1200" i="1" dirty="0" smtClean="0">
                <a:latin typeface="Times New Roman"/>
                <a:cs typeface="Times New Roman"/>
              </a:rPr>
              <a:t>electron</a:t>
            </a:r>
            <a:endParaRPr lang="en-US" sz="1200" i="1" dirty="0">
              <a:latin typeface="Times New Roman"/>
              <a:cs typeface="Times New Roman"/>
            </a:endParaRPr>
          </a:p>
        </p:txBody>
      </p:sp>
      <p:sp>
        <p:nvSpPr>
          <p:cNvPr id="30" name="Oval 29"/>
          <p:cNvSpPr/>
          <p:nvPr/>
        </p:nvSpPr>
        <p:spPr>
          <a:xfrm>
            <a:off x="7813894" y="2128570"/>
            <a:ext cx="45719" cy="45719"/>
          </a:xfrm>
          <a:prstGeom prst="ellipse">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7873357" y="2128570"/>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7508232" y="3141395"/>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116"/>
          <p:cNvSpPr txBox="1">
            <a:spLocks noChangeArrowheads="1"/>
          </p:cNvSpPr>
          <p:nvPr/>
        </p:nvSpPr>
        <p:spPr bwMode="auto">
          <a:xfrm>
            <a:off x="6777264" y="3717726"/>
            <a:ext cx="2198038"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Helvetica" charset="0"/>
                <a:ea typeface="ＭＳ Ｐゴシック" charset="0"/>
                <a:cs typeface="ＭＳ Ｐゴシック" charset="0"/>
              </a:defRPr>
            </a:lvl1pPr>
            <a:lvl2pPr marL="742950" indent="-285750" eaLnBrk="0" hangingPunct="0">
              <a:defRPr sz="1600" b="1">
                <a:solidFill>
                  <a:schemeClr val="tx1"/>
                </a:solidFill>
                <a:latin typeface="Helvetica" charset="0"/>
                <a:ea typeface="ＭＳ Ｐゴシック" charset="0"/>
              </a:defRPr>
            </a:lvl2pPr>
            <a:lvl3pPr marL="1143000" indent="-228600" eaLnBrk="0" hangingPunct="0">
              <a:defRPr sz="1600" b="1">
                <a:solidFill>
                  <a:schemeClr val="tx1"/>
                </a:solidFill>
                <a:latin typeface="Helvetica" charset="0"/>
                <a:ea typeface="ＭＳ Ｐゴシック" charset="0"/>
              </a:defRPr>
            </a:lvl3pPr>
            <a:lvl4pPr marL="1600200" indent="-228600" eaLnBrk="0" hangingPunct="0">
              <a:defRPr sz="1600" b="1">
                <a:solidFill>
                  <a:schemeClr val="tx1"/>
                </a:solidFill>
                <a:latin typeface="Helvetica" charset="0"/>
                <a:ea typeface="ＭＳ Ｐゴシック" charset="0"/>
              </a:defRPr>
            </a:lvl4pPr>
            <a:lvl5pPr marL="2057400" indent="-228600" eaLnBrk="0" hangingPunct="0">
              <a:defRPr sz="1600" b="1">
                <a:solidFill>
                  <a:schemeClr val="tx1"/>
                </a:solidFill>
                <a:latin typeface="Helvetica" charset="0"/>
                <a:ea typeface="ＭＳ Ｐゴシック" charset="0"/>
              </a:defRPr>
            </a:lvl5pPr>
            <a:lvl6pPr marL="2514600" indent="-228600" eaLnBrk="0" fontAlgn="base" hangingPunct="0">
              <a:spcBef>
                <a:spcPct val="0"/>
              </a:spcBef>
              <a:spcAft>
                <a:spcPct val="0"/>
              </a:spcAft>
              <a:defRPr sz="1600" b="1">
                <a:solidFill>
                  <a:schemeClr val="tx1"/>
                </a:solidFill>
                <a:latin typeface="Helvetica" charset="0"/>
                <a:ea typeface="ＭＳ Ｐゴシック" charset="0"/>
              </a:defRPr>
            </a:lvl6pPr>
            <a:lvl7pPr marL="2971800" indent="-228600" eaLnBrk="0" fontAlgn="base" hangingPunct="0">
              <a:spcBef>
                <a:spcPct val="0"/>
              </a:spcBef>
              <a:spcAft>
                <a:spcPct val="0"/>
              </a:spcAft>
              <a:defRPr sz="1600" b="1">
                <a:solidFill>
                  <a:schemeClr val="tx1"/>
                </a:solidFill>
                <a:latin typeface="Helvetica" charset="0"/>
                <a:ea typeface="ＭＳ Ｐゴシック" charset="0"/>
              </a:defRPr>
            </a:lvl7pPr>
            <a:lvl8pPr marL="3429000" indent="-228600" eaLnBrk="0" fontAlgn="base" hangingPunct="0">
              <a:spcBef>
                <a:spcPct val="0"/>
              </a:spcBef>
              <a:spcAft>
                <a:spcPct val="0"/>
              </a:spcAft>
              <a:defRPr sz="1600" b="1">
                <a:solidFill>
                  <a:schemeClr val="tx1"/>
                </a:solidFill>
                <a:latin typeface="Helvetica" charset="0"/>
                <a:ea typeface="ＭＳ Ｐゴシック" charset="0"/>
              </a:defRPr>
            </a:lvl8pPr>
            <a:lvl9pPr marL="3886200" indent="-228600" eaLnBrk="0" fontAlgn="base" hangingPunct="0">
              <a:spcBef>
                <a:spcPct val="0"/>
              </a:spcBef>
              <a:spcAft>
                <a:spcPct val="0"/>
              </a:spcAft>
              <a:defRPr sz="1600" b="1">
                <a:solidFill>
                  <a:schemeClr val="tx1"/>
                </a:solidFill>
                <a:latin typeface="Helvetica" charset="0"/>
                <a:ea typeface="ＭＳ Ｐゴシック" charset="0"/>
              </a:defRPr>
            </a:lvl9pPr>
          </a:lstStyle>
          <a:p>
            <a:pPr eaLnBrk="1" hangingPunct="1"/>
            <a:r>
              <a:rPr lang="el-GR" sz="1400" i="1" dirty="0" smtClean="0">
                <a:latin typeface="Times New Roman" charset="0"/>
                <a:cs typeface="Times New Roman" charset="0"/>
              </a:rPr>
              <a:t>τ</a:t>
            </a:r>
            <a:r>
              <a:rPr lang="en-US" sz="1400" baseline="-25000" dirty="0" smtClean="0">
                <a:latin typeface="Times New Roman" charset="0"/>
                <a:cs typeface="Times New Roman" charset="0"/>
              </a:rPr>
              <a:t>pulse</a:t>
            </a:r>
            <a:r>
              <a:rPr lang="en-US" sz="1400" dirty="0" smtClean="0"/>
              <a:t> </a:t>
            </a:r>
            <a:r>
              <a:rPr lang="en-US" sz="1400" dirty="0"/>
              <a:t>= 30 </a:t>
            </a:r>
            <a:r>
              <a:rPr lang="en-US" sz="1400" dirty="0" err="1"/>
              <a:t>fs</a:t>
            </a:r>
            <a:r>
              <a:rPr lang="en-US" sz="1400" dirty="0"/>
              <a:t>, 1 PW pulse</a:t>
            </a:r>
          </a:p>
        </p:txBody>
      </p:sp>
      <p:sp>
        <p:nvSpPr>
          <p:cNvPr id="34" name="TextBox 117"/>
          <p:cNvSpPr txBox="1">
            <a:spLocks noChangeArrowheads="1"/>
          </p:cNvSpPr>
          <p:nvPr/>
        </p:nvSpPr>
        <p:spPr bwMode="auto">
          <a:xfrm>
            <a:off x="6667064" y="1102941"/>
            <a:ext cx="2297424"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Helvetica" charset="0"/>
                <a:ea typeface="ＭＳ Ｐゴシック" charset="0"/>
                <a:cs typeface="ＭＳ Ｐゴシック" charset="0"/>
              </a:defRPr>
            </a:lvl1pPr>
            <a:lvl2pPr marL="742950" indent="-285750" eaLnBrk="0" hangingPunct="0">
              <a:defRPr sz="1600" b="1">
                <a:solidFill>
                  <a:schemeClr val="tx1"/>
                </a:solidFill>
                <a:latin typeface="Helvetica" charset="0"/>
                <a:ea typeface="ＭＳ Ｐゴシック" charset="0"/>
              </a:defRPr>
            </a:lvl2pPr>
            <a:lvl3pPr marL="1143000" indent="-228600" eaLnBrk="0" hangingPunct="0">
              <a:defRPr sz="1600" b="1">
                <a:solidFill>
                  <a:schemeClr val="tx1"/>
                </a:solidFill>
                <a:latin typeface="Helvetica" charset="0"/>
                <a:ea typeface="ＭＳ Ｐゴシック" charset="0"/>
              </a:defRPr>
            </a:lvl3pPr>
            <a:lvl4pPr marL="1600200" indent="-228600" eaLnBrk="0" hangingPunct="0">
              <a:defRPr sz="1600" b="1">
                <a:solidFill>
                  <a:schemeClr val="tx1"/>
                </a:solidFill>
                <a:latin typeface="Helvetica" charset="0"/>
                <a:ea typeface="ＭＳ Ｐゴシック" charset="0"/>
              </a:defRPr>
            </a:lvl4pPr>
            <a:lvl5pPr marL="2057400" indent="-228600" eaLnBrk="0" hangingPunct="0">
              <a:defRPr sz="1600" b="1">
                <a:solidFill>
                  <a:schemeClr val="tx1"/>
                </a:solidFill>
                <a:latin typeface="Helvetica" charset="0"/>
                <a:ea typeface="ＭＳ Ｐゴシック" charset="0"/>
              </a:defRPr>
            </a:lvl5pPr>
            <a:lvl6pPr marL="2514600" indent="-228600" eaLnBrk="0" fontAlgn="base" hangingPunct="0">
              <a:spcBef>
                <a:spcPct val="0"/>
              </a:spcBef>
              <a:spcAft>
                <a:spcPct val="0"/>
              </a:spcAft>
              <a:defRPr sz="1600" b="1">
                <a:solidFill>
                  <a:schemeClr val="tx1"/>
                </a:solidFill>
                <a:latin typeface="Helvetica" charset="0"/>
                <a:ea typeface="ＭＳ Ｐゴシック" charset="0"/>
              </a:defRPr>
            </a:lvl6pPr>
            <a:lvl7pPr marL="2971800" indent="-228600" eaLnBrk="0" fontAlgn="base" hangingPunct="0">
              <a:spcBef>
                <a:spcPct val="0"/>
              </a:spcBef>
              <a:spcAft>
                <a:spcPct val="0"/>
              </a:spcAft>
              <a:defRPr sz="1600" b="1">
                <a:solidFill>
                  <a:schemeClr val="tx1"/>
                </a:solidFill>
                <a:latin typeface="Helvetica" charset="0"/>
                <a:ea typeface="ＭＳ Ｐゴシック" charset="0"/>
              </a:defRPr>
            </a:lvl7pPr>
            <a:lvl8pPr marL="3429000" indent="-228600" eaLnBrk="0" fontAlgn="base" hangingPunct="0">
              <a:spcBef>
                <a:spcPct val="0"/>
              </a:spcBef>
              <a:spcAft>
                <a:spcPct val="0"/>
              </a:spcAft>
              <a:defRPr sz="1600" b="1">
                <a:solidFill>
                  <a:schemeClr val="tx1"/>
                </a:solidFill>
                <a:latin typeface="Helvetica" charset="0"/>
                <a:ea typeface="ＭＳ Ｐゴシック" charset="0"/>
              </a:defRPr>
            </a:lvl8pPr>
            <a:lvl9pPr marL="3886200" indent="-228600" eaLnBrk="0" fontAlgn="base" hangingPunct="0">
              <a:spcBef>
                <a:spcPct val="0"/>
              </a:spcBef>
              <a:spcAft>
                <a:spcPct val="0"/>
              </a:spcAft>
              <a:defRPr sz="1600" b="1">
                <a:solidFill>
                  <a:schemeClr val="tx1"/>
                </a:solidFill>
                <a:latin typeface="Helvetica" charset="0"/>
                <a:ea typeface="ＭＳ Ｐゴシック" charset="0"/>
              </a:defRPr>
            </a:lvl9pPr>
          </a:lstStyle>
          <a:p>
            <a:pPr eaLnBrk="1" hangingPunct="1"/>
            <a:r>
              <a:rPr lang="el-GR" sz="1400" i="1" dirty="0" smtClean="0">
                <a:latin typeface="Times New Roman" charset="0"/>
                <a:cs typeface="Times New Roman" charset="0"/>
              </a:rPr>
              <a:t>τ</a:t>
            </a:r>
            <a:r>
              <a:rPr lang="en-US" sz="1400" baseline="-25000" dirty="0" smtClean="0">
                <a:latin typeface="Times New Roman" charset="0"/>
                <a:cs typeface="Times New Roman" charset="0"/>
              </a:rPr>
              <a:t>pulse</a:t>
            </a:r>
            <a:r>
              <a:rPr lang="en-US" sz="1400" dirty="0" smtClean="0"/>
              <a:t> </a:t>
            </a:r>
            <a:r>
              <a:rPr lang="en-US" sz="1400" dirty="0"/>
              <a:t>= 150 </a:t>
            </a:r>
            <a:r>
              <a:rPr lang="en-US" sz="1400" dirty="0" err="1"/>
              <a:t>fs</a:t>
            </a:r>
            <a:r>
              <a:rPr lang="en-US" sz="1400" dirty="0"/>
              <a:t>, 1 PW pulse</a:t>
            </a:r>
          </a:p>
        </p:txBody>
      </p:sp>
      <p:sp>
        <p:nvSpPr>
          <p:cNvPr id="35" name="TextBox 145"/>
          <p:cNvSpPr txBox="1">
            <a:spLocks noChangeArrowheads="1"/>
          </p:cNvSpPr>
          <p:nvPr/>
        </p:nvSpPr>
        <p:spPr bwMode="auto">
          <a:xfrm>
            <a:off x="7236269" y="1407741"/>
            <a:ext cx="1201738"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Helvetica" charset="0"/>
                <a:ea typeface="ＭＳ Ｐゴシック" charset="0"/>
                <a:cs typeface="ＭＳ Ｐゴシック" charset="0"/>
              </a:defRPr>
            </a:lvl1pPr>
            <a:lvl2pPr marL="742950" indent="-285750" eaLnBrk="0" hangingPunct="0">
              <a:defRPr sz="1600" b="1">
                <a:solidFill>
                  <a:schemeClr val="tx1"/>
                </a:solidFill>
                <a:latin typeface="Helvetica" charset="0"/>
                <a:ea typeface="ＭＳ Ｐゴシック" charset="0"/>
              </a:defRPr>
            </a:lvl2pPr>
            <a:lvl3pPr marL="1143000" indent="-228600" eaLnBrk="0" hangingPunct="0">
              <a:defRPr sz="1600" b="1">
                <a:solidFill>
                  <a:schemeClr val="tx1"/>
                </a:solidFill>
                <a:latin typeface="Helvetica" charset="0"/>
                <a:ea typeface="ＭＳ Ｐゴシック" charset="0"/>
              </a:defRPr>
            </a:lvl3pPr>
            <a:lvl4pPr marL="1600200" indent="-228600" eaLnBrk="0" hangingPunct="0">
              <a:defRPr sz="1600" b="1">
                <a:solidFill>
                  <a:schemeClr val="tx1"/>
                </a:solidFill>
                <a:latin typeface="Helvetica" charset="0"/>
                <a:ea typeface="ＭＳ Ｐゴシック" charset="0"/>
              </a:defRPr>
            </a:lvl4pPr>
            <a:lvl5pPr marL="2057400" indent="-228600" eaLnBrk="0" hangingPunct="0">
              <a:defRPr sz="1600" b="1">
                <a:solidFill>
                  <a:schemeClr val="tx1"/>
                </a:solidFill>
                <a:latin typeface="Helvetica" charset="0"/>
                <a:ea typeface="ＭＳ Ｐゴシック" charset="0"/>
              </a:defRPr>
            </a:lvl5pPr>
            <a:lvl6pPr marL="2514600" indent="-228600" eaLnBrk="0" fontAlgn="base" hangingPunct="0">
              <a:spcBef>
                <a:spcPct val="0"/>
              </a:spcBef>
              <a:spcAft>
                <a:spcPct val="0"/>
              </a:spcAft>
              <a:defRPr sz="1600" b="1">
                <a:solidFill>
                  <a:schemeClr val="tx1"/>
                </a:solidFill>
                <a:latin typeface="Helvetica" charset="0"/>
                <a:ea typeface="ＭＳ Ｐゴシック" charset="0"/>
              </a:defRPr>
            </a:lvl6pPr>
            <a:lvl7pPr marL="2971800" indent="-228600" eaLnBrk="0" fontAlgn="base" hangingPunct="0">
              <a:spcBef>
                <a:spcPct val="0"/>
              </a:spcBef>
              <a:spcAft>
                <a:spcPct val="0"/>
              </a:spcAft>
              <a:defRPr sz="1600" b="1">
                <a:solidFill>
                  <a:schemeClr val="tx1"/>
                </a:solidFill>
                <a:latin typeface="Helvetica" charset="0"/>
                <a:ea typeface="ＭＳ Ｐゴシック" charset="0"/>
              </a:defRPr>
            </a:lvl7pPr>
            <a:lvl8pPr marL="3429000" indent="-228600" eaLnBrk="0" fontAlgn="base" hangingPunct="0">
              <a:spcBef>
                <a:spcPct val="0"/>
              </a:spcBef>
              <a:spcAft>
                <a:spcPct val="0"/>
              </a:spcAft>
              <a:defRPr sz="1600" b="1">
                <a:solidFill>
                  <a:schemeClr val="tx1"/>
                </a:solidFill>
                <a:latin typeface="Helvetica" charset="0"/>
                <a:ea typeface="ＭＳ Ｐゴシック" charset="0"/>
              </a:defRPr>
            </a:lvl8pPr>
            <a:lvl9pPr marL="3886200" indent="-228600" eaLnBrk="0" fontAlgn="base" hangingPunct="0">
              <a:spcBef>
                <a:spcPct val="0"/>
              </a:spcBef>
              <a:spcAft>
                <a:spcPct val="0"/>
              </a:spcAft>
              <a:defRPr sz="1600" b="1">
                <a:solidFill>
                  <a:schemeClr val="tx1"/>
                </a:solidFill>
                <a:latin typeface="Helvetica" charset="0"/>
                <a:ea typeface="ＭＳ Ｐゴシック" charset="0"/>
              </a:defRPr>
            </a:lvl9pPr>
          </a:lstStyle>
          <a:p>
            <a:pPr eaLnBrk="1" hangingPunct="1"/>
            <a:r>
              <a:rPr lang="en-US" dirty="0">
                <a:solidFill>
                  <a:srgbClr val="0000FF"/>
                </a:solidFill>
              </a:rPr>
              <a:t>(Texas PW)</a:t>
            </a:r>
          </a:p>
        </p:txBody>
      </p:sp>
      <p:sp>
        <p:nvSpPr>
          <p:cNvPr id="36" name="TextBox 146"/>
          <p:cNvSpPr txBox="1">
            <a:spLocks noChangeArrowheads="1"/>
          </p:cNvSpPr>
          <p:nvPr/>
        </p:nvSpPr>
        <p:spPr bwMode="auto">
          <a:xfrm>
            <a:off x="7212061" y="4005064"/>
            <a:ext cx="1931939"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Helvetica" charset="0"/>
                <a:ea typeface="ＭＳ Ｐゴシック" charset="0"/>
                <a:cs typeface="ＭＳ Ｐゴシック" charset="0"/>
              </a:defRPr>
            </a:lvl1pPr>
            <a:lvl2pPr marL="742950" indent="-285750" eaLnBrk="0" hangingPunct="0">
              <a:defRPr sz="1600" b="1">
                <a:solidFill>
                  <a:schemeClr val="tx1"/>
                </a:solidFill>
                <a:latin typeface="Helvetica" charset="0"/>
                <a:ea typeface="ＭＳ Ｐゴシック" charset="0"/>
              </a:defRPr>
            </a:lvl2pPr>
            <a:lvl3pPr marL="1143000" indent="-228600" eaLnBrk="0" hangingPunct="0">
              <a:defRPr sz="1600" b="1">
                <a:solidFill>
                  <a:schemeClr val="tx1"/>
                </a:solidFill>
                <a:latin typeface="Helvetica" charset="0"/>
                <a:ea typeface="ＭＳ Ｐゴシック" charset="0"/>
              </a:defRPr>
            </a:lvl3pPr>
            <a:lvl4pPr marL="1600200" indent="-228600" eaLnBrk="0" hangingPunct="0">
              <a:defRPr sz="1600" b="1">
                <a:solidFill>
                  <a:schemeClr val="tx1"/>
                </a:solidFill>
                <a:latin typeface="Helvetica" charset="0"/>
                <a:ea typeface="ＭＳ Ｐゴシック" charset="0"/>
              </a:defRPr>
            </a:lvl4pPr>
            <a:lvl5pPr marL="2057400" indent="-228600" eaLnBrk="0" hangingPunct="0">
              <a:defRPr sz="1600" b="1">
                <a:solidFill>
                  <a:schemeClr val="tx1"/>
                </a:solidFill>
                <a:latin typeface="Helvetica" charset="0"/>
                <a:ea typeface="ＭＳ Ｐゴシック" charset="0"/>
              </a:defRPr>
            </a:lvl5pPr>
            <a:lvl6pPr marL="2514600" indent="-228600" eaLnBrk="0" fontAlgn="base" hangingPunct="0">
              <a:spcBef>
                <a:spcPct val="0"/>
              </a:spcBef>
              <a:spcAft>
                <a:spcPct val="0"/>
              </a:spcAft>
              <a:defRPr sz="1600" b="1">
                <a:solidFill>
                  <a:schemeClr val="tx1"/>
                </a:solidFill>
                <a:latin typeface="Helvetica" charset="0"/>
                <a:ea typeface="ＭＳ Ｐゴシック" charset="0"/>
              </a:defRPr>
            </a:lvl6pPr>
            <a:lvl7pPr marL="2971800" indent="-228600" eaLnBrk="0" fontAlgn="base" hangingPunct="0">
              <a:spcBef>
                <a:spcPct val="0"/>
              </a:spcBef>
              <a:spcAft>
                <a:spcPct val="0"/>
              </a:spcAft>
              <a:defRPr sz="1600" b="1">
                <a:solidFill>
                  <a:schemeClr val="tx1"/>
                </a:solidFill>
                <a:latin typeface="Helvetica" charset="0"/>
                <a:ea typeface="ＭＳ Ｐゴシック" charset="0"/>
              </a:defRPr>
            </a:lvl7pPr>
            <a:lvl8pPr marL="3429000" indent="-228600" eaLnBrk="0" fontAlgn="base" hangingPunct="0">
              <a:spcBef>
                <a:spcPct val="0"/>
              </a:spcBef>
              <a:spcAft>
                <a:spcPct val="0"/>
              </a:spcAft>
              <a:defRPr sz="1600" b="1">
                <a:solidFill>
                  <a:schemeClr val="tx1"/>
                </a:solidFill>
                <a:latin typeface="Helvetica" charset="0"/>
                <a:ea typeface="ＭＳ Ｐゴシック" charset="0"/>
              </a:defRPr>
            </a:lvl8pPr>
            <a:lvl9pPr marL="3886200" indent="-228600" eaLnBrk="0" fontAlgn="base" hangingPunct="0">
              <a:spcBef>
                <a:spcPct val="0"/>
              </a:spcBef>
              <a:spcAft>
                <a:spcPct val="0"/>
              </a:spcAft>
              <a:defRPr sz="1600" b="1">
                <a:solidFill>
                  <a:schemeClr val="tx1"/>
                </a:solidFill>
                <a:latin typeface="Helvetica" charset="0"/>
                <a:ea typeface="ＭＳ Ｐゴシック" charset="0"/>
              </a:defRPr>
            </a:lvl9pPr>
          </a:lstStyle>
          <a:p>
            <a:pPr eaLnBrk="1" hangingPunct="1"/>
            <a:r>
              <a:rPr lang="en-US" sz="1400" dirty="0" smtClean="0">
                <a:solidFill>
                  <a:srgbClr val="0000FF"/>
                </a:solidFill>
              </a:rPr>
              <a:t>(GIST, LBNL and </a:t>
            </a:r>
          </a:p>
          <a:p>
            <a:pPr eaLnBrk="1" hangingPunct="1"/>
            <a:r>
              <a:rPr lang="en-US" sz="1400" dirty="0" smtClean="0">
                <a:solidFill>
                  <a:srgbClr val="0000FF"/>
                </a:solidFill>
              </a:rPr>
              <a:t>all </a:t>
            </a:r>
            <a:r>
              <a:rPr lang="en-US" sz="1400" dirty="0">
                <a:solidFill>
                  <a:srgbClr val="0000FF"/>
                </a:solidFill>
              </a:rPr>
              <a:t>those other guys)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par>
                          <p:cTn id="9" fill="hold">
                            <p:stCondLst>
                              <p:cond delay="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right)">
                                      <p:cBhvr>
                                        <p:cTn id="16" dur="1000"/>
                                        <p:tgtEl>
                                          <p:spTgt spid="11"/>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1000"/>
                                        <p:tgtEl>
                                          <p:spTgt spid="9"/>
                                        </p:tgtEl>
                                      </p:cBhvr>
                                    </p:animEffect>
                                  </p:childTnLst>
                                </p:cTn>
                              </p:par>
                            </p:childTnLst>
                          </p:cTn>
                        </p:par>
                        <p:par>
                          <p:cTn id="20" fill="hold">
                            <p:stCondLst>
                              <p:cond delay="1500"/>
                            </p:stCondLst>
                            <p:childTnLst>
                              <p:par>
                                <p:cTn id="21" presetID="1" presetClass="exit" presetSubtype="0" fill="hold" grpId="1" nodeType="afterEffect">
                                  <p:stCondLst>
                                    <p:cond delay="0"/>
                                  </p:stCondLst>
                                  <p:childTnLst>
                                    <p:set>
                                      <p:cBhvr>
                                        <p:cTn id="22" dur="1" fill="hold">
                                          <p:stCondLst>
                                            <p:cond delay="0"/>
                                          </p:stCondLst>
                                        </p:cTn>
                                        <p:tgtEl>
                                          <p:spTgt spid="20"/>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7"/>
                                        </p:tgtEl>
                                        <p:attrNameLst>
                                          <p:attrName>style.visibility</p:attrName>
                                        </p:attrNameLst>
                                      </p:cBhvr>
                                      <p:to>
                                        <p:strVal val="hidden"/>
                                      </p:to>
                                    </p:set>
                                  </p:childTnLst>
                                </p:cTn>
                              </p:par>
                            </p:childTnLst>
                          </p:cTn>
                        </p:par>
                        <p:par>
                          <p:cTn id="25" fill="hold">
                            <p:stCondLst>
                              <p:cond delay="1500"/>
                            </p:stCondLst>
                            <p:childTnLst>
                              <p:par>
                                <p:cTn id="26" presetID="1"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childTnLst>
                                </p:cTn>
                              </p:par>
                            </p:childTnLst>
                          </p:cTn>
                        </p:par>
                        <p:par>
                          <p:cTn id="30" fill="hold">
                            <p:stCondLst>
                              <p:cond delay="1500"/>
                            </p:stCondLst>
                            <p:childTnLst>
                              <p:par>
                                <p:cTn id="31" presetID="22" presetClass="entr" presetSubtype="2"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right)">
                                      <p:cBhvr>
                                        <p:cTn id="33" dur="1000"/>
                                        <p:tgtEl>
                                          <p:spTgt spid="12"/>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right)">
                                      <p:cBhvr>
                                        <p:cTn id="36" dur="1000"/>
                                        <p:tgtEl>
                                          <p:spTgt spid="10"/>
                                        </p:tgtEl>
                                      </p:cBhvr>
                                    </p:animEffect>
                                  </p:childTnLst>
                                </p:cTn>
                              </p:par>
                            </p:childTnLst>
                          </p:cTn>
                        </p:par>
                        <p:par>
                          <p:cTn id="37" fill="hold">
                            <p:stCondLst>
                              <p:cond delay="2500"/>
                            </p:stCondLst>
                            <p:childTnLst>
                              <p:par>
                                <p:cTn id="38" presetID="9" presetClass="exit" presetSubtype="0" fill="hold" grpId="0" nodeType="afterEffect">
                                  <p:stCondLst>
                                    <p:cond delay="0"/>
                                  </p:stCondLst>
                                  <p:childTnLst>
                                    <p:animEffect transition="out" filter="dissolve">
                                      <p:cBhvr>
                                        <p:cTn id="39" dur="1000"/>
                                        <p:tgtEl>
                                          <p:spTgt spid="6"/>
                                        </p:tgtEl>
                                      </p:cBhvr>
                                    </p:animEffect>
                                    <p:set>
                                      <p:cBhvr>
                                        <p:cTn id="40" dur="1" fill="hold">
                                          <p:stCondLst>
                                            <p:cond delay="999"/>
                                          </p:stCondLst>
                                        </p:cTn>
                                        <p:tgtEl>
                                          <p:spTgt spid="6"/>
                                        </p:tgtEl>
                                        <p:attrNameLst>
                                          <p:attrName>style.visibility</p:attrName>
                                        </p:attrNameLst>
                                      </p:cBhvr>
                                      <p:to>
                                        <p:strVal val="hidden"/>
                                      </p:to>
                                    </p:set>
                                  </p:childTnLst>
                                </p:cTn>
                              </p:par>
                            </p:childTnLst>
                          </p:cTn>
                        </p:par>
                        <p:par>
                          <p:cTn id="41" fill="hold">
                            <p:stCondLst>
                              <p:cond delay="3500"/>
                            </p:stCondLst>
                            <p:childTnLst>
                              <p:par>
                                <p:cTn id="42" presetID="1" presetClass="exit" presetSubtype="0" fill="hold" grpId="1" nodeType="afterEffect">
                                  <p:stCondLst>
                                    <p:cond delay="0"/>
                                  </p:stCondLst>
                                  <p:childTnLst>
                                    <p:set>
                                      <p:cBhvr>
                                        <p:cTn id="43" dur="1" fill="hold">
                                          <p:stCondLst>
                                            <p:cond delay="0"/>
                                          </p:stCondLst>
                                        </p:cTn>
                                        <p:tgtEl>
                                          <p:spTgt spid="21"/>
                                        </p:tgtEl>
                                        <p:attrNameLst>
                                          <p:attrName>style.visibility</p:attrName>
                                        </p:attrNameLst>
                                      </p:cBhvr>
                                      <p:to>
                                        <p:strVal val="hidden"/>
                                      </p:to>
                                    </p:set>
                                  </p:childTnLst>
                                </p:cTn>
                              </p:par>
                              <p:par>
                                <p:cTn id="44" presetID="1" presetClass="exit" presetSubtype="0" fill="hold" grpId="1" nodeType="withEffect">
                                  <p:stCondLst>
                                    <p:cond delay="0"/>
                                  </p:stCondLst>
                                  <p:childTnLst>
                                    <p:set>
                                      <p:cBhvr>
                                        <p:cTn id="45" dur="1" fill="hold">
                                          <p:stCondLst>
                                            <p:cond delay="0"/>
                                          </p:stCondLst>
                                        </p:cTn>
                                        <p:tgtEl>
                                          <p:spTgt spid="28"/>
                                        </p:tgtEl>
                                        <p:attrNameLst>
                                          <p:attrName>style.visibility</p:attrName>
                                        </p:attrNameLst>
                                      </p:cBhvr>
                                      <p:to>
                                        <p:strVal val="hidden"/>
                                      </p:to>
                                    </p:set>
                                  </p:childTnLst>
                                </p:cTn>
                              </p:par>
                            </p:childTnLst>
                          </p:cTn>
                        </p:par>
                        <p:par>
                          <p:cTn id="46" fill="hold">
                            <p:stCondLst>
                              <p:cond delay="3500"/>
                            </p:stCondLst>
                            <p:childTnLst>
                              <p:par>
                                <p:cTn id="47" presetID="1" presetClass="entr" presetSubtype="0"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22" presetClass="entr" presetSubtype="2"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1000"/>
                                        <p:tgtEl>
                                          <p:spTgt spid="13"/>
                                        </p:tgtEl>
                                      </p:cBhvr>
                                    </p:animEffect>
                                  </p:childTnLst>
                                </p:cTn>
                              </p:par>
                            </p:childTnLst>
                          </p:cTn>
                        </p:par>
                        <p:par>
                          <p:cTn id="54" fill="hold">
                            <p:stCondLst>
                              <p:cond delay="4500"/>
                            </p:stCondLst>
                            <p:childTnLst>
                              <p:par>
                                <p:cTn id="55" presetID="1" presetClass="exit" presetSubtype="0" fill="hold" grpId="1" nodeType="afterEffect">
                                  <p:stCondLst>
                                    <p:cond delay="0"/>
                                  </p:stCondLst>
                                  <p:childTnLst>
                                    <p:set>
                                      <p:cBhvr>
                                        <p:cTn id="56" dur="1" fill="hold">
                                          <p:stCondLst>
                                            <p:cond delay="0"/>
                                          </p:stCondLst>
                                        </p:cTn>
                                        <p:tgtEl>
                                          <p:spTgt spid="22"/>
                                        </p:tgtEl>
                                        <p:attrNameLst>
                                          <p:attrName>style.visibility</p:attrName>
                                        </p:attrNameLst>
                                      </p:cBhvr>
                                      <p:to>
                                        <p:strVal val="hidden"/>
                                      </p:to>
                                    </p:set>
                                  </p:childTnLst>
                                </p:cTn>
                              </p:par>
                            </p:childTnLst>
                          </p:cTn>
                        </p:par>
                        <p:par>
                          <p:cTn id="57" fill="hold">
                            <p:stCondLst>
                              <p:cond delay="4500"/>
                            </p:stCondLst>
                            <p:childTnLst>
                              <p:par>
                                <p:cTn id="58" presetID="1"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childTnLst>
                                </p:cTn>
                              </p:par>
                            </p:childTnLst>
                          </p:cTn>
                        </p:par>
                        <p:par>
                          <p:cTn id="60" fill="hold">
                            <p:stCondLst>
                              <p:cond delay="4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1000"/>
                                        <p:tgtEl>
                                          <p:spTgt spid="14"/>
                                        </p:tgtEl>
                                      </p:cBhvr>
                                    </p:animEffect>
                                  </p:childTnLst>
                                </p:cTn>
                              </p:par>
                            </p:childTnLst>
                          </p:cTn>
                        </p:par>
                        <p:par>
                          <p:cTn id="64" fill="hold">
                            <p:stCondLst>
                              <p:cond delay="5500"/>
                            </p:stCondLst>
                            <p:childTnLst>
                              <p:par>
                                <p:cTn id="65" presetID="1" presetClass="exit" presetSubtype="0" fill="hold" grpId="1" nodeType="afterEffect">
                                  <p:stCondLst>
                                    <p:cond delay="0"/>
                                  </p:stCondLst>
                                  <p:childTnLst>
                                    <p:set>
                                      <p:cBhvr>
                                        <p:cTn id="66" dur="1" fill="hold">
                                          <p:stCondLst>
                                            <p:cond delay="0"/>
                                          </p:stCondLst>
                                        </p:cTn>
                                        <p:tgtEl>
                                          <p:spTgt spid="23"/>
                                        </p:tgtEl>
                                        <p:attrNameLst>
                                          <p:attrName>style.visibility</p:attrName>
                                        </p:attrNameLst>
                                      </p:cBhvr>
                                      <p:to>
                                        <p:strVal val="hidden"/>
                                      </p:to>
                                    </p:set>
                                  </p:childTnLst>
                                </p:cTn>
                              </p:par>
                            </p:childTnLst>
                          </p:cTn>
                        </p:par>
                        <p:par>
                          <p:cTn id="67" fill="hold">
                            <p:stCondLst>
                              <p:cond delay="5500"/>
                            </p:stCondLst>
                            <p:childTnLst>
                              <p:par>
                                <p:cTn id="68" presetID="1" presetClass="entr" presetSubtype="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childTnLst>
                                </p:cTn>
                              </p:par>
                            </p:childTnLst>
                          </p:cTn>
                        </p:par>
                        <p:par>
                          <p:cTn id="70" fill="hold">
                            <p:stCondLst>
                              <p:cond delay="5500"/>
                            </p:stCondLst>
                            <p:childTnLst>
                              <p:par>
                                <p:cTn id="71" presetID="22" presetClass="entr" presetSubtype="2"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right)">
                                      <p:cBhvr>
                                        <p:cTn id="73" dur="1000"/>
                                        <p:tgtEl>
                                          <p:spTgt spid="15"/>
                                        </p:tgtEl>
                                      </p:cBhvr>
                                    </p:animEffect>
                                  </p:childTnLst>
                                </p:cTn>
                              </p:par>
                            </p:childTnLst>
                          </p:cTn>
                        </p:par>
                        <p:par>
                          <p:cTn id="74" fill="hold">
                            <p:stCondLst>
                              <p:cond delay="6500"/>
                            </p:stCondLst>
                            <p:childTnLst>
                              <p:par>
                                <p:cTn id="75" presetID="1" presetClass="exit" presetSubtype="0" fill="hold" grpId="1" nodeType="afterEffect">
                                  <p:stCondLst>
                                    <p:cond delay="0"/>
                                  </p:stCondLst>
                                  <p:childTnLst>
                                    <p:set>
                                      <p:cBhvr>
                                        <p:cTn id="76" dur="1" fill="hold">
                                          <p:stCondLst>
                                            <p:cond delay="0"/>
                                          </p:stCondLst>
                                        </p:cTn>
                                        <p:tgtEl>
                                          <p:spTgt spid="24"/>
                                        </p:tgtEl>
                                        <p:attrNameLst>
                                          <p:attrName>style.visibility</p:attrName>
                                        </p:attrNameLst>
                                      </p:cBhvr>
                                      <p:to>
                                        <p:strVal val="hidden"/>
                                      </p:to>
                                    </p:set>
                                  </p:childTnLst>
                                </p:cTn>
                              </p:par>
                            </p:childTnLst>
                          </p:cTn>
                        </p:par>
                        <p:par>
                          <p:cTn id="77" fill="hold">
                            <p:stCondLst>
                              <p:cond delay="6500"/>
                            </p:stCondLst>
                            <p:childTnLst>
                              <p:par>
                                <p:cTn id="78" presetID="1" presetClass="entr" presetSubtype="0"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childTnLst>
                                </p:cTn>
                              </p:par>
                            </p:childTnLst>
                          </p:cTn>
                        </p:par>
                        <p:par>
                          <p:cTn id="80" fill="hold">
                            <p:stCondLst>
                              <p:cond delay="6500"/>
                            </p:stCondLst>
                            <p:childTnLst>
                              <p:par>
                                <p:cTn id="81" presetID="22" presetClass="entr" presetSubtype="2" fill="hold" grpId="0"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right)">
                                      <p:cBhvr>
                                        <p:cTn id="83" dur="1000"/>
                                        <p:tgtEl>
                                          <p:spTgt spid="16"/>
                                        </p:tgtEl>
                                      </p:cBhvr>
                                    </p:animEffect>
                                  </p:childTnLst>
                                </p:cTn>
                              </p:par>
                            </p:childTnLst>
                          </p:cTn>
                        </p:par>
                        <p:par>
                          <p:cTn id="84" fill="hold">
                            <p:stCondLst>
                              <p:cond delay="7500"/>
                            </p:stCondLst>
                            <p:childTnLst>
                              <p:par>
                                <p:cTn id="85" presetID="1" presetClass="exit" presetSubtype="0" fill="hold" grpId="1" nodeType="afterEffect">
                                  <p:stCondLst>
                                    <p:cond delay="0"/>
                                  </p:stCondLst>
                                  <p:childTnLst>
                                    <p:set>
                                      <p:cBhvr>
                                        <p:cTn id="86" dur="1" fill="hold">
                                          <p:stCondLst>
                                            <p:cond delay="0"/>
                                          </p:stCondLst>
                                        </p:cTn>
                                        <p:tgtEl>
                                          <p:spTgt spid="25"/>
                                        </p:tgtEl>
                                        <p:attrNameLst>
                                          <p:attrName>style.visibility</p:attrName>
                                        </p:attrNameLst>
                                      </p:cBhvr>
                                      <p:to>
                                        <p:strVal val="hidden"/>
                                      </p:to>
                                    </p:set>
                                  </p:childTnLst>
                                </p:cTn>
                              </p:par>
                            </p:childTnLst>
                          </p:cTn>
                        </p:par>
                        <p:par>
                          <p:cTn id="87" fill="hold">
                            <p:stCondLst>
                              <p:cond delay="7500"/>
                            </p:stCondLst>
                            <p:childTnLst>
                              <p:par>
                                <p:cTn id="88" presetID="1" presetClass="entr" presetSubtype="0" fill="hold" grpId="0" nodeType="afterEffect">
                                  <p:stCondLst>
                                    <p:cond delay="0"/>
                                  </p:stCondLst>
                                  <p:childTnLst>
                                    <p:set>
                                      <p:cBhvr>
                                        <p:cTn id="89" dur="1" fill="hold">
                                          <p:stCondLst>
                                            <p:cond delay="0"/>
                                          </p:stCondLst>
                                        </p:cTn>
                                        <p:tgtEl>
                                          <p:spTgt spid="26"/>
                                        </p:tgtEl>
                                        <p:attrNameLst>
                                          <p:attrName>style.visibility</p:attrName>
                                        </p:attrNameLst>
                                      </p:cBhvr>
                                      <p:to>
                                        <p:strVal val="visible"/>
                                      </p:to>
                                    </p:set>
                                  </p:childTnLst>
                                </p:cTn>
                              </p:par>
                            </p:childTnLst>
                          </p:cTn>
                        </p:par>
                        <p:par>
                          <p:cTn id="90" fill="hold">
                            <p:stCondLst>
                              <p:cond delay="7500"/>
                            </p:stCondLst>
                            <p:childTnLst>
                              <p:par>
                                <p:cTn id="91" presetID="22" presetClass="entr" presetSubtype="2" fill="hold" grpId="0" nodeType="after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wipe(right)">
                                      <p:cBhvr>
                                        <p:cTn id="93" dur="1000"/>
                                        <p:tgtEl>
                                          <p:spTgt spid="17"/>
                                        </p:tgtEl>
                                      </p:cBhvr>
                                    </p:animEffect>
                                  </p:childTnLst>
                                </p:cTn>
                              </p:par>
                            </p:childTnLst>
                          </p:cTn>
                        </p:par>
                        <p:par>
                          <p:cTn id="94" fill="hold">
                            <p:stCondLst>
                              <p:cond delay="8500"/>
                            </p:stCondLst>
                            <p:childTnLst>
                              <p:par>
                                <p:cTn id="95" presetID="1" presetClass="exit" presetSubtype="0" fill="hold" grpId="1" nodeType="afterEffect">
                                  <p:stCondLst>
                                    <p:cond delay="0"/>
                                  </p:stCondLst>
                                  <p:childTnLst>
                                    <p:set>
                                      <p:cBhvr>
                                        <p:cTn id="96" dur="1" fill="hold">
                                          <p:stCondLst>
                                            <p:cond delay="0"/>
                                          </p:stCondLst>
                                        </p:cTn>
                                        <p:tgtEl>
                                          <p:spTgt spid="26"/>
                                        </p:tgtEl>
                                        <p:attrNameLst>
                                          <p:attrName>style.visibility</p:attrName>
                                        </p:attrNameLst>
                                      </p:cBhvr>
                                      <p:to>
                                        <p:strVal val="hidden"/>
                                      </p:to>
                                    </p:set>
                                  </p:childTnLst>
                                </p:cTn>
                              </p:par>
                            </p:childTnLst>
                          </p:cTn>
                        </p:par>
                        <p:par>
                          <p:cTn id="97" fill="hold">
                            <p:stCondLst>
                              <p:cond delay="8500"/>
                            </p:stCondLst>
                            <p:childTnLst>
                              <p:par>
                                <p:cTn id="98" presetID="1" presetClass="entr" presetSubtype="0" fill="hold" grpId="0" nodeType="afterEffect">
                                  <p:stCondLst>
                                    <p:cond delay="0"/>
                                  </p:stCondLst>
                                  <p:childTnLst>
                                    <p:set>
                                      <p:cBhvr>
                                        <p:cTn id="99" dur="1" fill="hold">
                                          <p:stCondLst>
                                            <p:cond delay="0"/>
                                          </p:stCondLst>
                                        </p:cTn>
                                        <p:tgtEl>
                                          <p:spTgt spid="30"/>
                                        </p:tgtEl>
                                        <p:attrNameLst>
                                          <p:attrName>style.visibility</p:attrName>
                                        </p:attrNameLst>
                                      </p:cBhvr>
                                      <p:to>
                                        <p:strVal val="visible"/>
                                      </p:to>
                                    </p:set>
                                  </p:childTnLst>
                                </p:cTn>
                              </p:par>
                            </p:childTnLst>
                          </p:cTn>
                        </p:par>
                        <p:par>
                          <p:cTn id="100" fill="hold">
                            <p:stCondLst>
                              <p:cond delay="8500"/>
                            </p:stCondLst>
                            <p:childTnLst>
                              <p:par>
                                <p:cTn id="101" presetID="1" presetClass="exit" presetSubtype="0" fill="hold" grpId="1" nodeType="afterEffect">
                                  <p:stCondLst>
                                    <p:cond delay="0"/>
                                  </p:stCondLst>
                                  <p:childTnLst>
                                    <p:set>
                                      <p:cBhvr>
                                        <p:cTn id="102" dur="1" fill="hold">
                                          <p:stCondLst>
                                            <p:cond delay="0"/>
                                          </p:stCondLst>
                                        </p:cTn>
                                        <p:tgtEl>
                                          <p:spTgt spid="30"/>
                                        </p:tgtEl>
                                        <p:attrNameLst>
                                          <p:attrName>style.visibility</p:attrName>
                                        </p:attrNameLst>
                                      </p:cBhvr>
                                      <p:to>
                                        <p:strVal val="hidden"/>
                                      </p:to>
                                    </p:set>
                                  </p:childTnLst>
                                </p:cTn>
                              </p:par>
                            </p:childTnLst>
                          </p:cTn>
                        </p:par>
                        <p:par>
                          <p:cTn id="103" fill="hold">
                            <p:stCondLst>
                              <p:cond delay="8500"/>
                            </p:stCondLst>
                            <p:childTnLst>
                              <p:par>
                                <p:cTn id="104" presetID="1" presetClass="entr" presetSubtype="0" fill="hold" grpId="0" nodeType="afterEffect">
                                  <p:stCondLst>
                                    <p:cond delay="0"/>
                                  </p:stCondLst>
                                  <p:childTnLst>
                                    <p:set>
                                      <p:cBhvr>
                                        <p:cTn id="105"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1" grpId="0" animBg="1"/>
      <p:bldP spid="12" grpId="0" animBg="1"/>
      <p:bldP spid="13" grpId="0" animBg="1"/>
      <p:bldP spid="14" grpId="0" animBg="1"/>
      <p:bldP spid="15" grpId="0" animBg="1"/>
      <p:bldP spid="16" grpId="0" animBg="1"/>
      <p:bldP spid="17" grpId="0"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bldP spid="30" grpId="0" animBg="1"/>
      <p:bldP spid="30" grpId="1" animBg="1"/>
      <p:bldP spid="31" grpId="0" animBg="1"/>
      <p:bldP spid="3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3"/>
          <p:cNvSpPr txBox="1">
            <a:spLocks noChangeArrowheads="1"/>
          </p:cNvSpPr>
          <p:nvPr/>
        </p:nvSpPr>
        <p:spPr bwMode="auto">
          <a:xfrm>
            <a:off x="0" y="625906"/>
            <a:ext cx="8460432" cy="5755422"/>
          </a:xfrm>
          <a:prstGeom prst="rect">
            <a:avLst/>
          </a:prstGeom>
          <a:noFill/>
          <a:ln w="9525">
            <a:noFill/>
            <a:miter lim="800000"/>
            <a:headEnd/>
            <a:tailEnd/>
          </a:ln>
          <a:effectLst/>
        </p:spPr>
        <p:txBody>
          <a:bodyPr wrap="square">
            <a:spAutoFit/>
          </a:bodyPr>
          <a:lstStyle/>
          <a:p>
            <a:pPr marL="365125" indent="-365125" eaLnBrk="0" hangingPunct="0">
              <a:spcBef>
                <a:spcPts val="400"/>
              </a:spcBef>
              <a:buFont typeface="Arial" pitchFamily="34" charset="0"/>
              <a:buChar char="•"/>
              <a:tabLst>
                <a:tab pos="365125" algn="l"/>
              </a:tabLst>
            </a:pPr>
            <a:r>
              <a:rPr lang="en-US" sz="2000" dirty="0">
                <a:solidFill>
                  <a:srgbClr val="003399"/>
                </a:solidFill>
                <a:sym typeface="Symbol"/>
              </a:rPr>
              <a:t>Wakefield acceleration with 40-TW </a:t>
            </a:r>
            <a:r>
              <a:rPr lang="en-US" sz="2000" dirty="0" smtClean="0">
                <a:solidFill>
                  <a:srgbClr val="003399"/>
                </a:solidFill>
                <a:sym typeface="Symbol"/>
              </a:rPr>
              <a:t>JETI-laser @ Jena</a:t>
            </a:r>
            <a:r>
              <a:rPr lang="en-US" sz="2000" dirty="0">
                <a:solidFill>
                  <a:srgbClr val="003399"/>
                </a:solidFill>
                <a:sym typeface="Symbol"/>
              </a:rPr>
              <a:t>, Germany: </a:t>
            </a:r>
            <a:r>
              <a:rPr lang="en-US" sz="2000" dirty="0" smtClean="0">
                <a:solidFill>
                  <a:srgbClr val="003399"/>
                </a:solidFill>
                <a:sym typeface="Symbol"/>
              </a:rPr>
              <a:t> up </a:t>
            </a:r>
            <a:r>
              <a:rPr lang="en-US" sz="2000" dirty="0">
                <a:solidFill>
                  <a:srgbClr val="003399"/>
                </a:solidFill>
                <a:sym typeface="Symbol"/>
              </a:rPr>
              <a:t>to 0.8 J in 35 fs, f/13 focusing into H</a:t>
            </a:r>
            <a:r>
              <a:rPr lang="en-US" sz="2000" baseline="-25000" dirty="0">
                <a:solidFill>
                  <a:srgbClr val="003399"/>
                </a:solidFill>
                <a:sym typeface="Symbol"/>
              </a:rPr>
              <a:t>2</a:t>
            </a:r>
            <a:r>
              <a:rPr lang="en-US" sz="2000" dirty="0">
                <a:solidFill>
                  <a:srgbClr val="003399"/>
                </a:solidFill>
                <a:sym typeface="Symbol"/>
              </a:rPr>
              <a:t> </a:t>
            </a:r>
            <a:r>
              <a:rPr lang="en-US" sz="2000" dirty="0" smtClean="0">
                <a:solidFill>
                  <a:srgbClr val="003399"/>
                </a:solidFill>
                <a:sym typeface="Symbol"/>
              </a:rPr>
              <a:t>gas jet</a:t>
            </a:r>
            <a:endParaRPr lang="en-US" sz="2000" dirty="0">
              <a:solidFill>
                <a:srgbClr val="003399"/>
              </a:solidFill>
              <a:sym typeface="Symbol"/>
            </a:endParaRPr>
          </a:p>
          <a:p>
            <a:pPr marL="365125" indent="-365125" eaLnBrk="0" hangingPunct="0">
              <a:spcBef>
                <a:spcPts val="400"/>
              </a:spcBef>
              <a:buFont typeface="Arial" pitchFamily="34" charset="0"/>
              <a:buChar char="•"/>
              <a:tabLst>
                <a:tab pos="365125" algn="l"/>
              </a:tabLst>
            </a:pPr>
            <a:r>
              <a:rPr lang="en-US" sz="2000" dirty="0">
                <a:solidFill>
                  <a:srgbClr val="FF0000"/>
                </a:solidFill>
                <a:sym typeface="Symbol"/>
              </a:rPr>
              <a:t>Frequency-broadening </a:t>
            </a:r>
            <a:r>
              <a:rPr lang="en-US" sz="2000" dirty="0">
                <a:solidFill>
                  <a:srgbClr val="003399"/>
                </a:solidFill>
                <a:sym typeface="Symbol"/>
              </a:rPr>
              <a:t>of synchronized probe pulse in gas-filled hollow fiber + chirped-mirror compression</a:t>
            </a:r>
          </a:p>
          <a:p>
            <a:pPr marL="365125" indent="-365125" eaLnBrk="0" hangingPunct="0">
              <a:spcBef>
                <a:spcPts val="400"/>
              </a:spcBef>
              <a:buFont typeface="Arial" pitchFamily="34" charset="0"/>
              <a:buChar char="•"/>
              <a:tabLst>
                <a:tab pos="365125" algn="l"/>
              </a:tabLst>
            </a:pPr>
            <a:endParaRPr lang="en-US" sz="1600" dirty="0">
              <a:sym typeface="Symbol"/>
            </a:endParaRPr>
          </a:p>
          <a:p>
            <a:pPr marL="365125" indent="-365125" eaLnBrk="0" hangingPunct="0">
              <a:spcBef>
                <a:spcPts val="400"/>
              </a:spcBef>
              <a:buFont typeface="Arial" pitchFamily="34" charset="0"/>
              <a:buChar char="•"/>
              <a:tabLst>
                <a:tab pos="365125" algn="l"/>
              </a:tabLst>
            </a:pPr>
            <a:endParaRPr lang="en-US" sz="1600" dirty="0">
              <a:sym typeface="Symbol"/>
            </a:endParaRPr>
          </a:p>
          <a:p>
            <a:pPr marL="365125" indent="-365125" eaLnBrk="0" hangingPunct="0">
              <a:spcBef>
                <a:spcPts val="400"/>
              </a:spcBef>
              <a:buFont typeface="Arial" pitchFamily="34" charset="0"/>
              <a:buChar char="•"/>
              <a:tabLst>
                <a:tab pos="365125" algn="l"/>
              </a:tabLst>
            </a:pPr>
            <a:endParaRPr lang="en-US" sz="1600" dirty="0">
              <a:sym typeface="Symbol"/>
            </a:endParaRPr>
          </a:p>
          <a:p>
            <a:pPr marL="365125" indent="-365125" eaLnBrk="0" hangingPunct="0">
              <a:spcBef>
                <a:spcPts val="400"/>
              </a:spcBef>
              <a:buFont typeface="Arial" pitchFamily="34" charset="0"/>
              <a:buChar char="•"/>
              <a:tabLst>
                <a:tab pos="365125" algn="l"/>
              </a:tabLst>
            </a:pPr>
            <a:endParaRPr lang="en-US" sz="1600" dirty="0">
              <a:sym typeface="Symbol"/>
            </a:endParaRPr>
          </a:p>
          <a:p>
            <a:pPr marL="365125" indent="-365125" eaLnBrk="0" hangingPunct="0">
              <a:spcBef>
                <a:spcPts val="400"/>
              </a:spcBef>
              <a:buFont typeface="Arial" pitchFamily="34" charset="0"/>
              <a:buChar char="•"/>
              <a:tabLst>
                <a:tab pos="365125" algn="l"/>
              </a:tabLst>
            </a:pPr>
            <a:endParaRPr lang="en-US" sz="1600" dirty="0">
              <a:sym typeface="Symbol"/>
            </a:endParaRPr>
          </a:p>
          <a:p>
            <a:pPr marL="365125" indent="-365125" eaLnBrk="0" hangingPunct="0">
              <a:spcBef>
                <a:spcPts val="400"/>
              </a:spcBef>
              <a:buFont typeface="Arial" pitchFamily="34" charset="0"/>
              <a:buChar char="•"/>
              <a:tabLst>
                <a:tab pos="365125" algn="l"/>
              </a:tabLst>
            </a:pPr>
            <a:endParaRPr lang="en-US" sz="1600" dirty="0">
              <a:sym typeface="Symbol"/>
            </a:endParaRPr>
          </a:p>
          <a:p>
            <a:pPr eaLnBrk="0" hangingPunct="0">
              <a:spcBef>
                <a:spcPts val="400"/>
              </a:spcBef>
              <a:tabLst>
                <a:tab pos="365125" algn="l"/>
              </a:tabLst>
            </a:pPr>
            <a:endParaRPr lang="en-US" sz="1600" dirty="0">
              <a:solidFill>
                <a:srgbClr val="FF0000"/>
              </a:solidFill>
              <a:sym typeface="Symbol"/>
            </a:endParaRPr>
          </a:p>
          <a:p>
            <a:pPr marL="365125" indent="-365125" eaLnBrk="0" hangingPunct="0">
              <a:spcBef>
                <a:spcPts val="400"/>
              </a:spcBef>
              <a:buFont typeface="Arial" pitchFamily="34" charset="0"/>
              <a:buChar char="•"/>
              <a:tabLst>
                <a:tab pos="365125" algn="l"/>
              </a:tabLst>
            </a:pPr>
            <a:r>
              <a:rPr lang="en-US" sz="2000" dirty="0">
                <a:solidFill>
                  <a:srgbClr val="FF0000"/>
                </a:solidFill>
                <a:sym typeface="Symbol"/>
              </a:rPr>
              <a:t>1.1 µm resolution</a:t>
            </a:r>
            <a:r>
              <a:rPr lang="en-US" sz="2000" dirty="0">
                <a:sym typeface="Symbol"/>
              </a:rPr>
              <a:t> </a:t>
            </a:r>
            <a:r>
              <a:rPr lang="en-US" sz="2000" dirty="0">
                <a:solidFill>
                  <a:srgbClr val="003399"/>
                </a:solidFill>
                <a:sym typeface="Symbol"/>
              </a:rPr>
              <a:t>with optimized imaging system</a:t>
            </a:r>
          </a:p>
          <a:p>
            <a:pPr eaLnBrk="0" hangingPunct="0">
              <a:spcBef>
                <a:spcPts val="400"/>
              </a:spcBef>
              <a:tabLst>
                <a:tab pos="365125" algn="l"/>
              </a:tabLst>
            </a:pPr>
            <a:r>
              <a:rPr lang="en-US" sz="1600" dirty="0">
                <a:sym typeface="Symbol"/>
              </a:rPr>
              <a:t/>
            </a:r>
            <a:br>
              <a:rPr lang="en-US" sz="1600" dirty="0">
                <a:sym typeface="Symbol"/>
              </a:rPr>
            </a:br>
            <a:r>
              <a:rPr lang="en-US" sz="1600" dirty="0">
                <a:sym typeface="Symbol"/>
              </a:rPr>
              <a:t/>
            </a:r>
            <a:br>
              <a:rPr lang="en-US" sz="1600" dirty="0">
                <a:sym typeface="Symbol"/>
              </a:rPr>
            </a:br>
            <a:r>
              <a:rPr lang="en-US" sz="1600" dirty="0">
                <a:sym typeface="Symbol"/>
              </a:rPr>
              <a:t/>
            </a:r>
            <a:br>
              <a:rPr lang="en-US" sz="1600" dirty="0">
                <a:sym typeface="Symbol"/>
              </a:rPr>
            </a:br>
            <a:r>
              <a:rPr lang="en-US" sz="1600" dirty="0">
                <a:sym typeface="Symbol"/>
              </a:rPr>
              <a:t/>
            </a:r>
            <a:br>
              <a:rPr lang="en-US" sz="1600" dirty="0">
                <a:sym typeface="Symbol"/>
              </a:rPr>
            </a:br>
            <a:endParaRPr lang="en-US" sz="1600" dirty="0">
              <a:sym typeface="Symbol"/>
            </a:endParaRPr>
          </a:p>
          <a:p>
            <a:pPr marL="365125" indent="-365125" eaLnBrk="0" hangingPunct="0">
              <a:spcBef>
                <a:spcPts val="400"/>
              </a:spcBef>
              <a:tabLst>
                <a:tab pos="365125" algn="l"/>
              </a:tabLst>
            </a:pPr>
            <a:endParaRPr lang="en-US" sz="1600" dirty="0">
              <a:sym typeface="Symbol"/>
            </a:endParaRPr>
          </a:p>
          <a:p>
            <a:pPr marL="365125" indent="-365125" eaLnBrk="0" hangingPunct="0">
              <a:spcBef>
                <a:spcPts val="400"/>
              </a:spcBef>
              <a:tabLst>
                <a:tab pos="365125" algn="l"/>
              </a:tabLst>
            </a:pPr>
            <a:r>
              <a:rPr lang="en-US" sz="2000" dirty="0" smtClean="0">
                <a:solidFill>
                  <a:srgbClr val="003399"/>
                </a:solidFill>
                <a:sym typeface="Symbol"/>
              </a:rPr>
              <a:t>Snap-shots </a:t>
            </a:r>
            <a:r>
              <a:rPr lang="en-US" sz="2000" dirty="0">
                <a:solidFill>
                  <a:srgbClr val="003399"/>
                </a:solidFill>
                <a:sym typeface="Symbol"/>
              </a:rPr>
              <a:t>of non-linear, laser-driven plasma waves</a:t>
            </a:r>
          </a:p>
        </p:txBody>
      </p:sp>
      <p:sp>
        <p:nvSpPr>
          <p:cNvPr id="2" name="TextBox 1"/>
          <p:cNvSpPr txBox="1"/>
          <p:nvPr/>
        </p:nvSpPr>
        <p:spPr>
          <a:xfrm>
            <a:off x="285953" y="-27384"/>
            <a:ext cx="5964069"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Visualization of laser </a:t>
            </a:r>
            <a:r>
              <a:rPr lang="en-US" sz="3200" dirty="0" err="1" smtClean="0">
                <a:solidFill>
                  <a:schemeClr val="bg1"/>
                </a:solidFill>
                <a:effectLst>
                  <a:outerShdw blurRad="38100" dist="38100" dir="2700000" algn="tl">
                    <a:srgbClr val="000000">
                      <a:alpha val="43137"/>
                    </a:srgbClr>
                  </a:outerShdw>
                </a:effectLst>
              </a:rPr>
              <a:t>wakefields</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6" name="Group 18"/>
          <p:cNvGrpSpPr>
            <a:grpSpLocks noChangeAspect="1"/>
          </p:cNvGrpSpPr>
          <p:nvPr/>
        </p:nvGrpSpPr>
        <p:grpSpPr>
          <a:xfrm>
            <a:off x="4355976" y="1986691"/>
            <a:ext cx="2898196" cy="2162389"/>
            <a:chOff x="5756206" y="4332468"/>
            <a:chExt cx="3941173" cy="2205427"/>
          </a:xfrm>
        </p:grpSpPr>
        <p:pic>
          <p:nvPicPr>
            <p:cNvPr id="7" name="Picture 6" descr="ne_time.png"/>
            <p:cNvPicPr>
              <a:picLocks noChangeAspect="1"/>
            </p:cNvPicPr>
            <p:nvPr/>
          </p:nvPicPr>
          <p:blipFill rotWithShape="1">
            <a:blip r:embed="rId2" cstate="print"/>
            <a:srcRect l="4655" t="7303" r="10602" b="4879"/>
            <a:stretch/>
          </p:blipFill>
          <p:spPr>
            <a:xfrm>
              <a:off x="5756206" y="4332468"/>
              <a:ext cx="3011089" cy="2205427"/>
            </a:xfrm>
            <a:prstGeom prst="rect">
              <a:avLst/>
            </a:prstGeom>
          </p:spPr>
        </p:pic>
        <p:cxnSp>
          <p:nvCxnSpPr>
            <p:cNvPr id="8" name="Straight Arrow Connector 12"/>
            <p:cNvCxnSpPr/>
            <p:nvPr/>
          </p:nvCxnSpPr>
          <p:spPr>
            <a:xfrm>
              <a:off x="6994716" y="5342804"/>
              <a:ext cx="428628" cy="1588"/>
            </a:xfrm>
            <a:prstGeom prst="straightConnector1">
              <a:avLst/>
            </a:prstGeom>
            <a:ln w="25400">
              <a:solidFill>
                <a:srgbClr val="FF0000"/>
              </a:solidFill>
              <a:tailEnd type="arrow"/>
            </a:ln>
          </p:spPr>
          <p:style>
            <a:lnRef idx="1">
              <a:schemeClr val="accent4"/>
            </a:lnRef>
            <a:fillRef idx="0">
              <a:schemeClr val="accent4"/>
            </a:fillRef>
            <a:effectRef idx="0">
              <a:schemeClr val="accent4"/>
            </a:effectRef>
            <a:fontRef idx="minor">
              <a:schemeClr val="tx1"/>
            </a:fontRef>
          </p:style>
        </p:cxnSp>
        <p:cxnSp>
          <p:nvCxnSpPr>
            <p:cNvPr id="9" name="Straight Arrow Connector 16"/>
            <p:cNvCxnSpPr/>
            <p:nvPr/>
          </p:nvCxnSpPr>
          <p:spPr>
            <a:xfrm rot="10800000" flipV="1">
              <a:off x="7480716" y="5336164"/>
              <a:ext cx="428628" cy="11112"/>
            </a:xfrm>
            <a:prstGeom prst="straightConnector1">
              <a:avLst/>
            </a:prstGeom>
            <a:ln w="25400">
              <a:solidFill>
                <a:srgbClr val="FF0000"/>
              </a:solidFill>
              <a:tailEnd type="arrow"/>
            </a:ln>
          </p:spPr>
          <p:style>
            <a:lnRef idx="1">
              <a:schemeClr val="accent4"/>
            </a:lnRef>
            <a:fillRef idx="0">
              <a:schemeClr val="accent4"/>
            </a:fillRef>
            <a:effectRef idx="0">
              <a:schemeClr val="accent4"/>
            </a:effectRef>
            <a:fontRef idx="minor">
              <a:schemeClr val="tx1"/>
            </a:fontRef>
          </p:style>
        </p:cxnSp>
        <p:sp>
          <p:nvSpPr>
            <p:cNvPr id="10" name="TextBox 17"/>
            <p:cNvSpPr txBox="1"/>
            <p:nvPr/>
          </p:nvSpPr>
          <p:spPr>
            <a:xfrm>
              <a:off x="6616776" y="4954651"/>
              <a:ext cx="3080603" cy="376683"/>
            </a:xfrm>
            <a:prstGeom prst="rect">
              <a:avLst/>
            </a:prstGeom>
            <a:noFill/>
          </p:spPr>
          <p:txBody>
            <a:bodyPr wrap="none" rtlCol="0">
              <a:spAutoFit/>
            </a:bodyPr>
            <a:lstStyle/>
            <a:p>
              <a:r>
                <a:rPr lang="en-US" sz="1600" dirty="0">
                  <a:solidFill>
                    <a:srgbClr val="FF0000"/>
                  </a:solidFill>
                  <a:sym typeface="Symbol"/>
                </a:rPr>
                <a:t></a:t>
              </a:r>
              <a:r>
                <a:rPr lang="de-DE" baseline="-25000" dirty="0">
                  <a:solidFill>
                    <a:srgbClr val="FF0000"/>
                  </a:solidFill>
                  <a:sym typeface="Symbol"/>
                </a:rPr>
                <a:t>probe </a:t>
              </a:r>
              <a:r>
                <a:rPr lang="de-DE" dirty="0">
                  <a:solidFill>
                    <a:srgbClr val="FF0000"/>
                  </a:solidFill>
                </a:rPr>
                <a:t>=    (5.9±0.4) fs</a:t>
              </a:r>
            </a:p>
          </p:txBody>
        </p:sp>
      </p:grpSp>
      <p:pic>
        <p:nvPicPr>
          <p:cNvPr id="11" name="Grafik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55576" y="1916832"/>
            <a:ext cx="2952328" cy="2158275"/>
          </a:xfrm>
          <a:prstGeom prst="rect">
            <a:avLst/>
          </a:prstGeom>
        </p:spPr>
      </p:pic>
      <p:pic>
        <p:nvPicPr>
          <p:cNvPr id="12" name="Grafik 2"/>
          <p:cNvPicPr>
            <a:picLocks noChangeAspect="1"/>
          </p:cNvPicPr>
          <p:nvPr/>
        </p:nvPicPr>
        <p:blipFill>
          <a:blip r:embed="rId4" cstate="print"/>
          <a:stretch>
            <a:fillRect/>
          </a:stretch>
        </p:blipFill>
        <p:spPr>
          <a:xfrm>
            <a:off x="-36512" y="4365104"/>
            <a:ext cx="6577616" cy="1473333"/>
          </a:xfrm>
          <a:prstGeom prst="rect">
            <a:avLst/>
          </a:prstGeom>
        </p:spPr>
      </p:pic>
      <p:pic>
        <p:nvPicPr>
          <p:cNvPr id="13" name="Bild 6" descr="logo.tif"/>
          <p:cNvPicPr>
            <a:picLocks noChangeAspect="1"/>
          </p:cNvPicPr>
          <p:nvPr/>
        </p:nvPicPr>
        <p:blipFill>
          <a:blip r:embed="rId5" cstate="print"/>
          <a:srcRect/>
          <a:stretch>
            <a:fillRect/>
          </a:stretch>
        </p:blipFill>
        <p:spPr bwMode="auto">
          <a:xfrm>
            <a:off x="6994122" y="5953060"/>
            <a:ext cx="332185" cy="517525"/>
          </a:xfrm>
          <a:prstGeom prst="rect">
            <a:avLst/>
          </a:prstGeom>
          <a:noFill/>
          <a:ln w="9525">
            <a:noFill/>
            <a:miter lim="800000"/>
            <a:headEnd/>
            <a:tailEnd/>
          </a:ln>
        </p:spPr>
      </p:pic>
      <p:pic>
        <p:nvPicPr>
          <p:cNvPr id="14" name="Picture 2" descr="C:\Dokumente und Einstellungen\kaluza\Desktop\HI-Jena_200911\Logos\HG_Institut_Jena_RGB.JPG"/>
          <p:cNvPicPr>
            <a:picLocks noChangeAspect="1" noChangeArrowheads="1"/>
          </p:cNvPicPr>
          <p:nvPr/>
        </p:nvPicPr>
        <p:blipFill>
          <a:blip r:embed="rId6" cstate="print"/>
          <a:srcRect/>
          <a:stretch>
            <a:fillRect/>
          </a:stretch>
        </p:blipFill>
        <p:spPr bwMode="auto">
          <a:xfrm>
            <a:off x="7380312" y="5949280"/>
            <a:ext cx="777600" cy="518400"/>
          </a:xfrm>
          <a:prstGeom prst="rect">
            <a:avLst/>
          </a:prstGeom>
          <a:noFill/>
        </p:spPr>
      </p:pic>
      <p:pic>
        <p:nvPicPr>
          <p:cNvPr id="15" name="Picture 49" descr="TR18-logoplastic_ger"/>
          <p:cNvPicPr>
            <a:picLocks noChangeAspect="1" noChangeArrowheads="1"/>
          </p:cNvPicPr>
          <p:nvPr/>
        </p:nvPicPr>
        <p:blipFill>
          <a:blip r:embed="rId7" cstate="print"/>
          <a:srcRect/>
          <a:stretch>
            <a:fillRect/>
          </a:stretch>
        </p:blipFill>
        <p:spPr bwMode="auto">
          <a:xfrm>
            <a:off x="8190402" y="5950924"/>
            <a:ext cx="729000" cy="518400"/>
          </a:xfrm>
          <a:prstGeom prst="rect">
            <a:avLst/>
          </a:prstGeom>
          <a:noFill/>
          <a:ln w="9525">
            <a:noFill/>
            <a:miter lim="800000"/>
            <a:headEnd/>
            <a:tailEnd/>
          </a:ln>
        </p:spPr>
      </p:pic>
      <p:sp>
        <p:nvSpPr>
          <p:cNvPr id="16" name="Text Box 3"/>
          <p:cNvSpPr txBox="1">
            <a:spLocks noChangeArrowheads="1"/>
          </p:cNvSpPr>
          <p:nvPr/>
        </p:nvSpPr>
        <p:spPr bwMode="auto">
          <a:xfrm>
            <a:off x="6516216" y="4941168"/>
            <a:ext cx="2592288" cy="600164"/>
          </a:xfrm>
          <a:prstGeom prst="rect">
            <a:avLst/>
          </a:prstGeom>
          <a:noFill/>
          <a:ln w="9525">
            <a:noFill/>
            <a:miter lim="800000"/>
            <a:headEnd/>
            <a:tailEnd/>
          </a:ln>
          <a:effectLst/>
        </p:spPr>
        <p:txBody>
          <a:bodyPr wrap="square">
            <a:spAutoFit/>
          </a:bodyPr>
          <a:lstStyle/>
          <a:p>
            <a:pPr eaLnBrk="0" hangingPunct="0">
              <a:spcBef>
                <a:spcPts val="400"/>
              </a:spcBef>
              <a:tabLst>
                <a:tab pos="365125" algn="l"/>
              </a:tabLst>
            </a:pPr>
            <a:r>
              <a:rPr lang="en-US" sz="1100" dirty="0">
                <a:sym typeface="Symbol"/>
              </a:rPr>
              <a:t>M. B. Schwab </a:t>
            </a:r>
            <a:r>
              <a:rPr lang="en-US" sz="1100" i="1" dirty="0">
                <a:sym typeface="Symbol"/>
              </a:rPr>
              <a:t>et al. </a:t>
            </a:r>
            <a:r>
              <a:rPr lang="en-US" sz="1100" dirty="0">
                <a:sym typeface="Symbol"/>
              </a:rPr>
              <a:t>Appl. Phys. </a:t>
            </a:r>
            <a:r>
              <a:rPr lang="en-US" sz="1100" dirty="0" err="1">
                <a:sym typeface="Symbol"/>
              </a:rPr>
              <a:t>Lett</a:t>
            </a:r>
            <a:r>
              <a:rPr lang="en-US" sz="1100" dirty="0">
                <a:sym typeface="Symbol"/>
              </a:rPr>
              <a:t>. (2013), </a:t>
            </a:r>
            <a:r>
              <a:rPr lang="en-US" sz="1100" dirty="0" smtClean="0">
                <a:sym typeface="Symbol"/>
              </a:rPr>
              <a:t>A</a:t>
            </a:r>
            <a:r>
              <a:rPr lang="en-US" sz="1100" dirty="0">
                <a:sym typeface="Symbol"/>
              </a:rPr>
              <a:t>. </a:t>
            </a:r>
            <a:r>
              <a:rPr lang="en-US" sz="1100" dirty="0" err="1">
                <a:sym typeface="Symbol"/>
              </a:rPr>
              <a:t>Sävert</a:t>
            </a:r>
            <a:r>
              <a:rPr lang="en-US" sz="1100" dirty="0">
                <a:sym typeface="Symbol"/>
              </a:rPr>
              <a:t> </a:t>
            </a:r>
            <a:r>
              <a:rPr lang="en-US" sz="1100" i="1" dirty="0">
                <a:sym typeface="Symbol"/>
              </a:rPr>
              <a:t>et al. </a:t>
            </a:r>
            <a:r>
              <a:rPr lang="en-US" sz="1100" dirty="0">
                <a:sym typeface="Symbol"/>
              </a:rPr>
              <a:t>submitted (2014)</a:t>
            </a:r>
          </a:p>
        </p:txBody>
      </p:sp>
      <p:pic>
        <p:nvPicPr>
          <p:cNvPr id="18" name="Picture 2" descr="D:\Physics\Jena\Projekte\TR18\Verlaengerung_2011-12\B9\Poster\ultrashortprobe\IMG_9009_small.jpg"/>
          <p:cNvPicPr>
            <a:picLocks noChangeAspect="1" noChangeArrowheads="1"/>
          </p:cNvPicPr>
          <p:nvPr/>
        </p:nvPicPr>
        <p:blipFill>
          <a:blip r:embed="rId8" cstate="print"/>
          <a:srcRect t="17440"/>
          <a:stretch>
            <a:fillRect/>
          </a:stretch>
        </p:blipFill>
        <p:spPr bwMode="auto">
          <a:xfrm>
            <a:off x="7308304" y="1916832"/>
            <a:ext cx="1523284" cy="2515232"/>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2609" name="Picture 1"/>
          <p:cNvPicPr>
            <a:picLocks noChangeAspect="1" noChangeArrowheads="1"/>
          </p:cNvPicPr>
          <p:nvPr/>
        </p:nvPicPr>
        <p:blipFill>
          <a:blip r:embed="rId2" cstate="print"/>
          <a:srcRect/>
          <a:stretch>
            <a:fillRect/>
          </a:stretch>
        </p:blipFill>
        <p:spPr bwMode="auto">
          <a:xfrm>
            <a:off x="4918947" y="3140968"/>
            <a:ext cx="4189557" cy="3456384"/>
          </a:xfrm>
          <a:prstGeom prst="rect">
            <a:avLst/>
          </a:prstGeom>
          <a:noFill/>
          <a:ln w="9525">
            <a:noFill/>
            <a:miter lim="800000"/>
            <a:headEnd/>
            <a:tailEnd/>
          </a:ln>
        </p:spPr>
      </p:pic>
      <p:sp>
        <p:nvSpPr>
          <p:cNvPr id="2" name="TextBox 1"/>
          <p:cNvSpPr txBox="1"/>
          <p:nvPr/>
        </p:nvSpPr>
        <p:spPr>
          <a:xfrm>
            <a:off x="285953" y="-27384"/>
            <a:ext cx="4352474"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Compact </a:t>
            </a:r>
            <a:r>
              <a:rPr lang="en-US" sz="3200" dirty="0" err="1" smtClean="0">
                <a:solidFill>
                  <a:schemeClr val="bg1"/>
                </a:solidFill>
                <a:effectLst>
                  <a:outerShdw blurRad="38100" dist="38100" dir="2700000" algn="tl">
                    <a:srgbClr val="000000">
                      <a:alpha val="43137"/>
                    </a:srgbClr>
                  </a:outerShdw>
                </a:effectLst>
              </a:rPr>
              <a:t>Xray</a:t>
            </a:r>
            <a:r>
              <a:rPr lang="en-US" sz="3200" dirty="0" smtClean="0">
                <a:solidFill>
                  <a:schemeClr val="bg1"/>
                </a:solidFill>
                <a:effectLst>
                  <a:outerShdw blurRad="38100" dist="38100" dir="2700000" algn="tl">
                    <a:srgbClr val="000000">
                      <a:alpha val="43137"/>
                    </a:srgbClr>
                  </a:outerShdw>
                </a:effectLst>
              </a:rPr>
              <a:t> sources</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451586" name="Picture 2"/>
          <p:cNvPicPr>
            <a:picLocks noChangeAspect="1" noChangeArrowheads="1"/>
          </p:cNvPicPr>
          <p:nvPr/>
        </p:nvPicPr>
        <p:blipFill>
          <a:blip r:embed="rId3" cstate="print"/>
          <a:srcRect/>
          <a:stretch>
            <a:fillRect/>
          </a:stretch>
        </p:blipFill>
        <p:spPr bwMode="auto">
          <a:xfrm>
            <a:off x="35496" y="2924944"/>
            <a:ext cx="5248275" cy="2028825"/>
          </a:xfrm>
          <a:prstGeom prst="rect">
            <a:avLst/>
          </a:prstGeom>
          <a:noFill/>
          <a:ln w="9525">
            <a:noFill/>
            <a:miter lim="800000"/>
            <a:headEnd/>
            <a:tailEnd/>
          </a:ln>
        </p:spPr>
      </p:pic>
      <p:pic>
        <p:nvPicPr>
          <p:cNvPr id="451588" name="Picture 4"/>
          <p:cNvPicPr>
            <a:picLocks noChangeAspect="1" noChangeArrowheads="1"/>
          </p:cNvPicPr>
          <p:nvPr/>
        </p:nvPicPr>
        <p:blipFill>
          <a:blip r:embed="rId4" cstate="print"/>
          <a:srcRect/>
          <a:stretch>
            <a:fillRect/>
          </a:stretch>
        </p:blipFill>
        <p:spPr bwMode="auto">
          <a:xfrm>
            <a:off x="1403648" y="5013176"/>
            <a:ext cx="3024336" cy="1504292"/>
          </a:xfrm>
          <a:prstGeom prst="rect">
            <a:avLst/>
          </a:prstGeom>
          <a:noFill/>
          <a:ln w="9525">
            <a:noFill/>
            <a:miter lim="800000"/>
            <a:headEnd/>
            <a:tailEnd/>
          </a:ln>
        </p:spPr>
      </p:pic>
      <p:pic>
        <p:nvPicPr>
          <p:cNvPr id="451589" name="Picture 5"/>
          <p:cNvPicPr>
            <a:picLocks noChangeAspect="1" noChangeArrowheads="1"/>
          </p:cNvPicPr>
          <p:nvPr/>
        </p:nvPicPr>
        <p:blipFill>
          <a:blip r:embed="rId5" cstate="print"/>
          <a:srcRect/>
          <a:stretch>
            <a:fillRect/>
          </a:stretch>
        </p:blipFill>
        <p:spPr bwMode="auto">
          <a:xfrm>
            <a:off x="251520" y="620688"/>
            <a:ext cx="7954069" cy="22415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953" y="-27384"/>
            <a:ext cx="5892767"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LWFA: unique bunch properties</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464898" name="Picture 2"/>
          <p:cNvPicPr>
            <a:picLocks noChangeAspect="1" noChangeArrowheads="1"/>
          </p:cNvPicPr>
          <p:nvPr/>
        </p:nvPicPr>
        <p:blipFill>
          <a:blip r:embed="rId2" cstate="print"/>
          <a:srcRect t="7490"/>
          <a:stretch>
            <a:fillRect/>
          </a:stretch>
        </p:blipFill>
        <p:spPr bwMode="auto">
          <a:xfrm>
            <a:off x="72008" y="644352"/>
            <a:ext cx="8676456" cy="5944035"/>
          </a:xfrm>
          <a:prstGeom prst="rect">
            <a:avLst/>
          </a:prstGeom>
          <a:noFill/>
          <a:ln w="9525">
            <a:noFill/>
            <a:miter lim="800000"/>
            <a:headEnd/>
            <a:tailEnd/>
          </a:ln>
        </p:spPr>
      </p:pic>
      <p:sp>
        <p:nvSpPr>
          <p:cNvPr id="5" name="Rectangle 4"/>
          <p:cNvSpPr/>
          <p:nvPr/>
        </p:nvSpPr>
        <p:spPr bwMode="auto">
          <a:xfrm>
            <a:off x="7164288" y="5949280"/>
            <a:ext cx="1800200" cy="648072"/>
          </a:xfrm>
          <a:prstGeom prst="rect">
            <a:avLst/>
          </a:pr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953" y="-27384"/>
            <a:ext cx="4778680"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rPr>
              <a:t>Main challenges in LWFA</a:t>
            </a:r>
            <a:endPar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Rectangle 4"/>
          <p:cNvSpPr/>
          <p:nvPr/>
        </p:nvSpPr>
        <p:spPr bwMode="auto">
          <a:xfrm>
            <a:off x="7164288" y="5949280"/>
            <a:ext cx="1800200" cy="648072"/>
          </a:xfrm>
          <a:prstGeom prst="rect">
            <a:avLst/>
          </a:pr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pic>
        <p:nvPicPr>
          <p:cNvPr id="465922" name="Picture 2"/>
          <p:cNvPicPr>
            <a:picLocks noChangeAspect="1" noChangeArrowheads="1"/>
          </p:cNvPicPr>
          <p:nvPr/>
        </p:nvPicPr>
        <p:blipFill>
          <a:blip r:embed="rId2" cstate="print"/>
          <a:srcRect/>
          <a:stretch>
            <a:fillRect/>
          </a:stretch>
        </p:blipFill>
        <p:spPr bwMode="auto">
          <a:xfrm>
            <a:off x="67776" y="901020"/>
            <a:ext cx="8896711" cy="51202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8"/>
          <p:cNvSpPr txBox="1"/>
          <p:nvPr/>
        </p:nvSpPr>
        <p:spPr>
          <a:xfrm>
            <a:off x="280398" y="-8626"/>
            <a:ext cx="7243930" cy="553998"/>
          </a:xfrm>
          <a:prstGeom prst="rect">
            <a:avLst/>
          </a:prstGeom>
          <a:noFill/>
        </p:spPr>
        <p:txBody>
          <a:bodyPr wrap="square" rtlCol="0">
            <a:spAutoFit/>
          </a:bodyPr>
          <a:lstStyle/>
          <a:p>
            <a:r>
              <a:rPr lang="de-DE" sz="3000" dirty="0" smtClean="0">
                <a:solidFill>
                  <a:schemeClr val="bg1"/>
                </a:solidFill>
                <a:effectLst>
                  <a:outerShdw blurRad="38100" dist="38100" dir="2700000" algn="tl">
                    <a:srgbClr val="000000">
                      <a:alpha val="43137"/>
                    </a:srgbClr>
                  </a:outerShdw>
                </a:effectLst>
              </a:rPr>
              <a:t>Laser particle acceleration group</a:t>
            </a:r>
            <a:endParaRPr lang="de-DE" sz="3000" dirty="0">
              <a:solidFill>
                <a:schemeClr val="bg1"/>
              </a:solidFill>
              <a:effectLst>
                <a:outerShdw blurRad="38100" dist="38100" dir="2700000" algn="tl">
                  <a:srgbClr val="000000">
                    <a:alpha val="43137"/>
                  </a:srgbClr>
                </a:outerShdw>
              </a:effectLst>
            </a:endParaRPr>
          </a:p>
        </p:txBody>
      </p:sp>
      <p:pic>
        <p:nvPicPr>
          <p:cNvPr id="5" name="Picture 2" descr="17072007_Blitz_MKL_5329"/>
          <p:cNvPicPr>
            <a:picLocks noChangeAspect="1" noChangeArrowheads="1"/>
          </p:cNvPicPr>
          <p:nvPr/>
        </p:nvPicPr>
        <p:blipFill>
          <a:blip r:embed="rId2" cstate="print"/>
          <a:srcRect/>
          <a:stretch>
            <a:fillRect/>
          </a:stretch>
        </p:blipFill>
        <p:spPr bwMode="auto">
          <a:xfrm>
            <a:off x="-108520" y="-13181"/>
            <a:ext cx="9361040" cy="6629583"/>
          </a:xfrm>
          <a:prstGeom prst="rect">
            <a:avLst/>
          </a:prstGeom>
          <a:noFill/>
        </p:spPr>
      </p:pic>
      <p:sp>
        <p:nvSpPr>
          <p:cNvPr id="3" name="Rectangle 2"/>
          <p:cNvSpPr/>
          <p:nvPr/>
        </p:nvSpPr>
        <p:spPr>
          <a:xfrm>
            <a:off x="5148064" y="1988840"/>
            <a:ext cx="4102405" cy="461665"/>
          </a:xfrm>
          <a:prstGeom prst="rect">
            <a:avLst/>
          </a:prstGeom>
        </p:spPr>
        <p:txBody>
          <a:bodyPr wrap="none">
            <a:spAutoFit/>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400" dirty="0" smtClean="0">
                <a:solidFill>
                  <a:schemeClr val="bg1"/>
                </a:solidFill>
              </a:rPr>
              <a:t>Thank you for your attention!</a:t>
            </a:r>
            <a:endParaRPr lang="en-US" sz="2000" dirty="0" smtClean="0">
              <a:solidFill>
                <a:schemeClr val="bg1"/>
              </a:solidFill>
            </a:endParaRPr>
          </a:p>
        </p:txBody>
      </p:sp>
      <p:sp>
        <p:nvSpPr>
          <p:cNvPr id="6" name="Rectangle 5"/>
          <p:cNvSpPr/>
          <p:nvPr/>
        </p:nvSpPr>
        <p:spPr>
          <a:xfrm>
            <a:off x="8147985" y="6453916"/>
            <a:ext cx="960519" cy="215444"/>
          </a:xfrm>
          <a:prstGeom prst="rect">
            <a:avLst/>
          </a:prstGeom>
        </p:spPr>
        <p:txBody>
          <a:bodyPr wrap="none">
            <a:spAutoFit/>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800" dirty="0" smtClean="0">
                <a:solidFill>
                  <a:schemeClr val="bg1"/>
                </a:solidFill>
              </a:rPr>
              <a:t>Sachsen </a:t>
            </a:r>
            <a:r>
              <a:rPr lang="en-US" sz="800" dirty="0" err="1" smtClean="0">
                <a:solidFill>
                  <a:schemeClr val="bg1"/>
                </a:solidFill>
              </a:rPr>
              <a:t>Zeitung</a:t>
            </a:r>
            <a:endParaRPr lang="en-US" sz="800" dirty="0" smtClean="0">
              <a:solidFill>
                <a:schemeClr val="bg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953" y="-27384"/>
            <a:ext cx="4968027"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Self-consistent fluid model</a:t>
            </a:r>
          </a:p>
        </p:txBody>
      </p:sp>
      <p:sp>
        <p:nvSpPr>
          <p:cNvPr id="5" name="Rectangle 4"/>
          <p:cNvSpPr/>
          <p:nvPr/>
        </p:nvSpPr>
        <p:spPr>
          <a:xfrm>
            <a:off x="395288" y="2924944"/>
            <a:ext cx="8569200" cy="2000548"/>
          </a:xfrm>
          <a:prstGeom prst="rect">
            <a:avLst/>
          </a:prstGeom>
        </p:spPr>
        <p:txBody>
          <a:bodyPr wrap="square">
            <a:spAutoFit/>
          </a:bodyPr>
          <a:lstStyle/>
          <a:p>
            <a:r>
              <a:rPr lang="en-US" sz="2400" dirty="0" smtClean="0">
                <a:solidFill>
                  <a:srgbClr val="001B50"/>
                </a:solidFill>
                <a:latin typeface="Arial" pitchFamily="34" charset="0"/>
                <a:cs typeface="Arial" pitchFamily="34" charset="0"/>
                <a:sym typeface="Symbol"/>
              </a:rPr>
              <a:t>Main assumptions:  </a:t>
            </a:r>
          </a:p>
          <a:p>
            <a:pPr>
              <a:buFont typeface="Courier New" pitchFamily="49" charset="0"/>
              <a:buChar char="o"/>
            </a:pPr>
            <a:r>
              <a:rPr lang="en-US" sz="2000" dirty="0" smtClean="0">
                <a:solidFill>
                  <a:srgbClr val="001B50"/>
                </a:solidFill>
                <a:latin typeface="Arial" pitchFamily="34" charset="0"/>
                <a:cs typeface="Arial" pitchFamily="34" charset="0"/>
                <a:sym typeface="Symbol"/>
              </a:rPr>
              <a:t> plasma is fully ionized and initially at thermal equilibrium</a:t>
            </a:r>
          </a:p>
          <a:p>
            <a:pPr>
              <a:buFont typeface="Courier New" pitchFamily="49" charset="0"/>
              <a:buChar char="o"/>
            </a:pPr>
            <a:r>
              <a:rPr lang="en-US" sz="2000" dirty="0" smtClean="0">
                <a:solidFill>
                  <a:srgbClr val="001B50"/>
                </a:solidFill>
                <a:latin typeface="Arial" pitchFamily="34" charset="0"/>
                <a:cs typeface="Arial" pitchFamily="34" charset="0"/>
                <a:sym typeface="Symbol"/>
              </a:rPr>
              <a:t> plasma is </a:t>
            </a:r>
            <a:r>
              <a:rPr lang="en-US" sz="2000" dirty="0" err="1" smtClean="0">
                <a:solidFill>
                  <a:srgbClr val="001B50"/>
                </a:solidFill>
                <a:latin typeface="Arial" pitchFamily="34" charset="0"/>
                <a:cs typeface="Arial" pitchFamily="34" charset="0"/>
                <a:sym typeface="Symbol"/>
              </a:rPr>
              <a:t>underdense</a:t>
            </a:r>
            <a:r>
              <a:rPr lang="en-US" sz="2000" dirty="0" smtClean="0">
                <a:solidFill>
                  <a:srgbClr val="001B50"/>
                </a:solidFill>
                <a:latin typeface="Arial" pitchFamily="34" charset="0"/>
                <a:cs typeface="Arial" pitchFamily="34" charset="0"/>
                <a:sym typeface="Symbol"/>
              </a:rPr>
              <a:t>:  </a:t>
            </a:r>
            <a:r>
              <a:rPr lang="en-US" sz="2000" baseline="-25000" dirty="0" smtClean="0">
                <a:solidFill>
                  <a:srgbClr val="001B50"/>
                </a:solidFill>
                <a:latin typeface="Arial" pitchFamily="34" charset="0"/>
                <a:cs typeface="Arial" pitchFamily="34" charset="0"/>
                <a:sym typeface="Symbol"/>
              </a:rPr>
              <a:t>0</a:t>
            </a:r>
            <a:r>
              <a:rPr lang="en-US" sz="2000" dirty="0" smtClean="0">
                <a:solidFill>
                  <a:srgbClr val="001B50"/>
                </a:solidFill>
                <a:latin typeface="Arial" pitchFamily="34" charset="0"/>
                <a:cs typeface="Arial" pitchFamily="34" charset="0"/>
                <a:sym typeface="Symbol"/>
              </a:rPr>
              <a:t>&gt;&gt; </a:t>
            </a:r>
            <a:r>
              <a:rPr lang="en-US" sz="2000" baseline="-25000" dirty="0" smtClean="0">
                <a:solidFill>
                  <a:srgbClr val="001B50"/>
                </a:solidFill>
                <a:latin typeface="Arial" pitchFamily="34" charset="0"/>
                <a:cs typeface="Arial" pitchFamily="34" charset="0"/>
                <a:sym typeface="Symbol"/>
              </a:rPr>
              <a:t>plasma</a:t>
            </a:r>
            <a:r>
              <a:rPr lang="en-US" sz="2000" dirty="0" smtClean="0">
                <a:solidFill>
                  <a:srgbClr val="001B50"/>
                </a:solidFill>
                <a:latin typeface="Arial" pitchFamily="34" charset="0"/>
                <a:cs typeface="Arial" pitchFamily="34" charset="0"/>
                <a:sym typeface="Symbol"/>
              </a:rPr>
              <a:t> </a:t>
            </a:r>
          </a:p>
          <a:p>
            <a:pPr>
              <a:buFont typeface="Courier New" pitchFamily="49" charset="0"/>
              <a:buChar char="o"/>
            </a:pPr>
            <a:r>
              <a:rPr lang="en-US" sz="2000" dirty="0" smtClean="0">
                <a:solidFill>
                  <a:srgbClr val="001B50"/>
                </a:solidFill>
                <a:latin typeface="Arial" pitchFamily="34" charset="0"/>
                <a:cs typeface="Arial" pitchFamily="34" charset="0"/>
                <a:sym typeface="Symbol"/>
              </a:rPr>
              <a:t> ions are immobile</a:t>
            </a:r>
          </a:p>
          <a:p>
            <a:pPr>
              <a:buFont typeface="Courier New" pitchFamily="49" charset="0"/>
              <a:buChar char="o"/>
            </a:pPr>
            <a:r>
              <a:rPr lang="en-US" sz="2000" dirty="0" smtClean="0">
                <a:solidFill>
                  <a:srgbClr val="001B50"/>
                </a:solidFill>
                <a:latin typeface="Arial" pitchFamily="34" charset="0"/>
                <a:cs typeface="Arial" pitchFamily="34" charset="0"/>
                <a:sym typeface="Symbol"/>
              </a:rPr>
              <a:t> plasma is cold: plasma electron thermal velocity &lt;&lt; plasma wave phase    </a:t>
            </a:r>
          </a:p>
          <a:p>
            <a:r>
              <a:rPr lang="en-US" sz="2000" dirty="0" smtClean="0">
                <a:solidFill>
                  <a:srgbClr val="001B50"/>
                </a:solidFill>
                <a:latin typeface="Arial" pitchFamily="34" charset="0"/>
                <a:cs typeface="Arial" pitchFamily="34" charset="0"/>
                <a:sym typeface="Symbol"/>
              </a:rPr>
              <a:t>   velocity : </a:t>
            </a:r>
            <a:r>
              <a:rPr lang="en-US" sz="2000" dirty="0" err="1" smtClean="0">
                <a:solidFill>
                  <a:srgbClr val="001B50"/>
                </a:solidFill>
                <a:latin typeface="Arial" pitchFamily="34" charset="0"/>
                <a:cs typeface="Arial" pitchFamily="34" charset="0"/>
                <a:sym typeface="Symbol"/>
              </a:rPr>
              <a:t>v</a:t>
            </a:r>
            <a:r>
              <a:rPr lang="en-US" sz="2000" baseline="-25000" dirty="0" err="1" smtClean="0">
                <a:solidFill>
                  <a:srgbClr val="001B50"/>
                </a:solidFill>
                <a:latin typeface="Arial" pitchFamily="34" charset="0"/>
                <a:cs typeface="Arial" pitchFamily="34" charset="0"/>
                <a:sym typeface="Symbol"/>
              </a:rPr>
              <a:t>th</a:t>
            </a:r>
            <a:r>
              <a:rPr lang="en-US" sz="2000" dirty="0" smtClean="0">
                <a:solidFill>
                  <a:srgbClr val="001B50"/>
                </a:solidFill>
                <a:latin typeface="Arial" pitchFamily="34" charset="0"/>
                <a:cs typeface="Arial" pitchFamily="34" charset="0"/>
                <a:sym typeface="Symbol"/>
              </a:rPr>
              <a:t> &lt;&lt; </a:t>
            </a:r>
            <a:r>
              <a:rPr lang="en-US" sz="2000" dirty="0" err="1" smtClean="0">
                <a:solidFill>
                  <a:srgbClr val="001B50"/>
                </a:solidFill>
                <a:latin typeface="Arial" pitchFamily="34" charset="0"/>
                <a:cs typeface="Arial" pitchFamily="34" charset="0"/>
                <a:sym typeface="Symbol"/>
              </a:rPr>
              <a:t>v</a:t>
            </a:r>
            <a:r>
              <a:rPr lang="en-US" sz="2000" baseline="-25000" dirty="0" err="1" smtClean="0">
                <a:solidFill>
                  <a:srgbClr val="001B50"/>
                </a:solidFill>
                <a:latin typeface="Arial" pitchFamily="34" charset="0"/>
                <a:cs typeface="Arial" pitchFamily="34" charset="0"/>
                <a:sym typeface="Symbol"/>
              </a:rPr>
              <a:t>ph</a:t>
            </a:r>
            <a:r>
              <a:rPr lang="en-US" sz="2000" dirty="0" smtClean="0">
                <a:solidFill>
                  <a:srgbClr val="001B50"/>
                </a:solidFill>
                <a:latin typeface="Arial" pitchFamily="34" charset="0"/>
                <a:cs typeface="Arial" pitchFamily="34" charset="0"/>
                <a:sym typeface="Symbol"/>
              </a:rPr>
              <a:t> </a:t>
            </a:r>
          </a:p>
        </p:txBody>
      </p:sp>
      <p:sp>
        <p:nvSpPr>
          <p:cNvPr id="16" name="Rectangle 15"/>
          <p:cNvSpPr/>
          <p:nvPr/>
        </p:nvSpPr>
        <p:spPr>
          <a:xfrm>
            <a:off x="397296" y="1052736"/>
            <a:ext cx="8748712" cy="1138773"/>
          </a:xfrm>
          <a:prstGeom prst="rect">
            <a:avLst/>
          </a:prstGeom>
        </p:spPr>
        <p:txBody>
          <a:bodyPr wrap="square">
            <a:spAutoFit/>
          </a:bodyPr>
          <a:lstStyle/>
          <a:p>
            <a:r>
              <a:rPr lang="en-US" sz="2400" dirty="0" smtClean="0">
                <a:solidFill>
                  <a:srgbClr val="002060"/>
                </a:solidFill>
                <a:latin typeface="Arial" pitchFamily="34" charset="0"/>
                <a:cs typeface="Arial" pitchFamily="34" charset="0"/>
              </a:rPr>
              <a:t>The huge number of particles in plasmas </a:t>
            </a:r>
          </a:p>
          <a:p>
            <a:r>
              <a:rPr lang="en-US" sz="2400" dirty="0" smtClean="0">
                <a:solidFill>
                  <a:srgbClr val="002060"/>
                </a:solidFill>
                <a:latin typeface="Arial" pitchFamily="34" charset="0"/>
                <a:cs typeface="Arial" pitchFamily="34" charset="0"/>
                <a:sym typeface="Symbol"/>
              </a:rPr>
              <a:t>    </a:t>
            </a:r>
            <a:r>
              <a:rPr lang="en-US" sz="2000" dirty="0" smtClean="0">
                <a:solidFill>
                  <a:srgbClr val="002060"/>
                </a:solidFill>
                <a:latin typeface="Arial" pitchFamily="34" charset="0"/>
                <a:cs typeface="Arial" pitchFamily="34" charset="0"/>
                <a:sym typeface="Symbol"/>
              </a:rPr>
              <a:t> impossible to solve Newton’s equation for each particle</a:t>
            </a:r>
          </a:p>
          <a:p>
            <a:r>
              <a:rPr lang="en-US" sz="2000" dirty="0" smtClean="0">
                <a:solidFill>
                  <a:srgbClr val="002060"/>
                </a:solidFill>
                <a:latin typeface="Arial" pitchFamily="34" charset="0"/>
                <a:cs typeface="Arial" pitchFamily="34" charset="0"/>
              </a:rPr>
              <a:t>     </a:t>
            </a:r>
            <a:r>
              <a:rPr lang="en-US" sz="2000" dirty="0" smtClean="0">
                <a:solidFill>
                  <a:srgbClr val="002060"/>
                </a:solidFill>
                <a:latin typeface="Arial" pitchFamily="34" charset="0"/>
                <a:cs typeface="Arial" pitchFamily="34" charset="0"/>
                <a:sym typeface="Symbol"/>
              </a:rPr>
              <a:t> hydrodynamic approach: study the motion of fluid elements</a:t>
            </a:r>
            <a:endParaRPr lang="nl-NL" sz="2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953" y="-27384"/>
            <a:ext cx="7538667"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Towards master equations: </a:t>
            </a:r>
            <a:r>
              <a:rPr lang="en-US" sz="28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starting point</a:t>
            </a:r>
          </a:p>
        </p:txBody>
      </p:sp>
      <p:sp>
        <p:nvSpPr>
          <p:cNvPr id="4" name="TextBox 3"/>
          <p:cNvSpPr txBox="1"/>
          <p:nvPr/>
        </p:nvSpPr>
        <p:spPr>
          <a:xfrm>
            <a:off x="107504" y="908720"/>
            <a:ext cx="2937856" cy="1107996"/>
          </a:xfrm>
          <a:prstGeom prst="rect">
            <a:avLst/>
          </a:prstGeom>
          <a:noFill/>
        </p:spPr>
        <p:txBody>
          <a:bodyPr wrap="none" rtlCol="0">
            <a:spAutoFit/>
          </a:bodyPr>
          <a:lstStyle/>
          <a:p>
            <a:r>
              <a:rPr lang="en-US" sz="2400" dirty="0" smtClean="0">
                <a:solidFill>
                  <a:srgbClr val="001B50"/>
                </a:solidFill>
                <a:latin typeface="Arial" pitchFamily="34" charset="0"/>
                <a:cs typeface="Arial" pitchFamily="34" charset="0"/>
              </a:rPr>
              <a:t>Maxwell’s equations</a:t>
            </a:r>
          </a:p>
          <a:p>
            <a:r>
              <a:rPr lang="en-US" dirty="0" smtClean="0">
                <a:solidFill>
                  <a:srgbClr val="002060"/>
                </a:solidFill>
                <a:latin typeface="Arial" pitchFamily="34" charset="0"/>
                <a:cs typeface="Arial" pitchFamily="34" charset="0"/>
              </a:rPr>
              <a:t>(EM fields)</a:t>
            </a:r>
            <a:endParaRPr lang="en-US" dirty="0" smtClean="0">
              <a:solidFill>
                <a:srgbClr val="001B50"/>
              </a:solidFill>
              <a:latin typeface="Arial" pitchFamily="34" charset="0"/>
              <a:cs typeface="Arial" pitchFamily="34" charset="0"/>
            </a:endParaRPr>
          </a:p>
          <a:p>
            <a:endParaRPr lang="en-US" sz="2400" dirty="0" smtClean="0">
              <a:solidFill>
                <a:srgbClr val="001B50"/>
              </a:solidFill>
              <a:latin typeface="Arial" pitchFamily="34" charset="0"/>
              <a:cs typeface="Arial" pitchFamily="34" charset="0"/>
            </a:endParaRPr>
          </a:p>
        </p:txBody>
      </p:sp>
      <p:sp>
        <p:nvSpPr>
          <p:cNvPr id="5" name="TextBox 4"/>
          <p:cNvSpPr txBox="1"/>
          <p:nvPr/>
        </p:nvSpPr>
        <p:spPr>
          <a:xfrm>
            <a:off x="4932040" y="921916"/>
            <a:ext cx="4314001" cy="738664"/>
          </a:xfrm>
          <a:prstGeom prst="rect">
            <a:avLst/>
          </a:prstGeom>
          <a:noFill/>
        </p:spPr>
        <p:txBody>
          <a:bodyPr wrap="none" rtlCol="0">
            <a:spAutoFit/>
          </a:bodyPr>
          <a:lstStyle/>
          <a:p>
            <a:r>
              <a:rPr lang="en-US" sz="2400" dirty="0" smtClean="0">
                <a:solidFill>
                  <a:srgbClr val="001B50"/>
                </a:solidFill>
                <a:latin typeface="Arial" pitchFamily="34" charset="0"/>
                <a:cs typeface="Arial" pitchFamily="34" charset="0"/>
              </a:rPr>
              <a:t>Continuity equation</a:t>
            </a:r>
          </a:p>
          <a:p>
            <a:r>
              <a:rPr lang="en-US" dirty="0" smtClean="0">
                <a:solidFill>
                  <a:srgbClr val="002060"/>
                </a:solidFill>
                <a:latin typeface="Arial" pitchFamily="34" charset="0"/>
                <a:cs typeface="Arial" pitchFamily="34" charset="0"/>
              </a:rPr>
              <a:t>(conservation of the number of particles)</a:t>
            </a:r>
            <a:endParaRPr lang="en-US" dirty="0" smtClean="0">
              <a:solidFill>
                <a:srgbClr val="001B50"/>
              </a:solidFill>
              <a:latin typeface="Arial" pitchFamily="34" charset="0"/>
              <a:cs typeface="Arial" pitchFamily="34" charset="0"/>
            </a:endParaRPr>
          </a:p>
        </p:txBody>
      </p:sp>
      <p:graphicFrame>
        <p:nvGraphicFramePr>
          <p:cNvPr id="32769" name="Object 1"/>
          <p:cNvGraphicFramePr>
            <a:graphicFrameLocks noChangeAspect="1"/>
          </p:cNvGraphicFramePr>
          <p:nvPr/>
        </p:nvGraphicFramePr>
        <p:xfrm>
          <a:off x="6012160" y="1714004"/>
          <a:ext cx="2127246" cy="706884"/>
        </p:xfrm>
        <a:graphic>
          <a:graphicData uri="http://schemas.openxmlformats.org/presentationml/2006/ole">
            <p:oleObj spid="_x0000_s329730" name="Equation" r:id="rId3" imgW="1180800" imgH="393480" progId="Equation.3">
              <p:embed/>
            </p:oleObj>
          </a:graphicData>
        </a:graphic>
      </p:graphicFrame>
      <p:sp>
        <p:nvSpPr>
          <p:cNvPr id="7" name="TextBox 6"/>
          <p:cNvSpPr txBox="1"/>
          <p:nvPr/>
        </p:nvSpPr>
        <p:spPr>
          <a:xfrm>
            <a:off x="5076056" y="4365104"/>
            <a:ext cx="3672800" cy="1107996"/>
          </a:xfrm>
          <a:prstGeom prst="rect">
            <a:avLst/>
          </a:prstGeom>
          <a:noFill/>
        </p:spPr>
        <p:txBody>
          <a:bodyPr wrap="none" rtlCol="0">
            <a:spAutoFit/>
          </a:bodyPr>
          <a:lstStyle/>
          <a:p>
            <a:r>
              <a:rPr lang="en-US" sz="2400" dirty="0" smtClean="0">
                <a:solidFill>
                  <a:srgbClr val="001B50"/>
                </a:solidFill>
                <a:latin typeface="Arial" pitchFamily="34" charset="0"/>
                <a:cs typeface="Arial" pitchFamily="34" charset="0"/>
              </a:rPr>
              <a:t>Lorentz equation</a:t>
            </a:r>
          </a:p>
          <a:p>
            <a:r>
              <a:rPr lang="en-US" dirty="0" smtClean="0">
                <a:solidFill>
                  <a:srgbClr val="002060"/>
                </a:solidFill>
                <a:latin typeface="Arial" pitchFamily="34" charset="0"/>
                <a:cs typeface="Arial" pitchFamily="34" charset="0"/>
              </a:rPr>
              <a:t>(motion of particles in an EM field)</a:t>
            </a:r>
            <a:endParaRPr lang="en-US" dirty="0" smtClean="0">
              <a:solidFill>
                <a:srgbClr val="001B50"/>
              </a:solidFill>
              <a:latin typeface="Arial" pitchFamily="34" charset="0"/>
              <a:cs typeface="Arial" pitchFamily="34" charset="0"/>
            </a:endParaRPr>
          </a:p>
          <a:p>
            <a:endParaRPr lang="en-US" sz="2400" dirty="0" smtClean="0">
              <a:solidFill>
                <a:srgbClr val="001B50"/>
              </a:solidFill>
              <a:latin typeface="Arial" pitchFamily="34" charset="0"/>
              <a:cs typeface="Arial" pitchFamily="34" charset="0"/>
            </a:endParaRPr>
          </a:p>
        </p:txBody>
      </p:sp>
      <p:sp>
        <p:nvSpPr>
          <p:cNvPr id="8" name="TextBox 7"/>
          <p:cNvSpPr txBox="1"/>
          <p:nvPr/>
        </p:nvSpPr>
        <p:spPr>
          <a:xfrm>
            <a:off x="141639" y="4471268"/>
            <a:ext cx="1314784" cy="461665"/>
          </a:xfrm>
          <a:prstGeom prst="rect">
            <a:avLst/>
          </a:prstGeom>
          <a:noFill/>
        </p:spPr>
        <p:txBody>
          <a:bodyPr wrap="none" rtlCol="0">
            <a:spAutoFit/>
          </a:bodyPr>
          <a:lstStyle/>
          <a:p>
            <a:r>
              <a:rPr lang="en-US" sz="2400" dirty="0" smtClean="0">
                <a:solidFill>
                  <a:srgbClr val="001B50"/>
                </a:solidFill>
                <a:latin typeface="Arial" pitchFamily="34" charset="0"/>
                <a:cs typeface="Arial" pitchFamily="34" charset="0"/>
              </a:rPr>
              <a:t>Sources</a:t>
            </a:r>
          </a:p>
        </p:txBody>
      </p:sp>
      <p:graphicFrame>
        <p:nvGraphicFramePr>
          <p:cNvPr id="32770" name="Object 2"/>
          <p:cNvGraphicFramePr>
            <a:graphicFrameLocks noChangeAspect="1"/>
          </p:cNvGraphicFramePr>
          <p:nvPr/>
        </p:nvGraphicFramePr>
        <p:xfrm>
          <a:off x="251520" y="5047332"/>
          <a:ext cx="1728192" cy="425201"/>
        </p:xfrm>
        <a:graphic>
          <a:graphicData uri="http://schemas.openxmlformats.org/presentationml/2006/ole">
            <p:oleObj spid="_x0000_s329731" name="Equation" r:id="rId4" imgW="977760" imgH="241200" progId="Equation.3">
              <p:embed/>
            </p:oleObj>
          </a:graphicData>
        </a:graphic>
      </p:graphicFrame>
      <p:graphicFrame>
        <p:nvGraphicFramePr>
          <p:cNvPr id="329733" name="Object 5"/>
          <p:cNvGraphicFramePr>
            <a:graphicFrameLocks noChangeAspect="1"/>
          </p:cNvGraphicFramePr>
          <p:nvPr/>
        </p:nvGraphicFramePr>
        <p:xfrm>
          <a:off x="251272" y="1844824"/>
          <a:ext cx="2392902" cy="2448272"/>
        </p:xfrm>
        <a:graphic>
          <a:graphicData uri="http://schemas.openxmlformats.org/presentationml/2006/ole">
            <p:oleObj spid="_x0000_s329733" name="Equation" r:id="rId5" imgW="1409400" imgH="1447560" progId="Equation.3">
              <p:embed/>
            </p:oleObj>
          </a:graphicData>
        </a:graphic>
      </p:graphicFrame>
      <p:graphicFrame>
        <p:nvGraphicFramePr>
          <p:cNvPr id="329735" name="Object 7"/>
          <p:cNvGraphicFramePr>
            <a:graphicFrameLocks noChangeAspect="1"/>
          </p:cNvGraphicFramePr>
          <p:nvPr/>
        </p:nvGraphicFramePr>
        <p:xfrm>
          <a:off x="251520" y="5509958"/>
          <a:ext cx="1368152" cy="511330"/>
        </p:xfrm>
        <a:graphic>
          <a:graphicData uri="http://schemas.openxmlformats.org/presentationml/2006/ole">
            <p:oleObj spid="_x0000_s329735" name="Equation" r:id="rId6" imgW="711000" imgH="266400" progId="Equation.3">
              <p:embed/>
            </p:oleObj>
          </a:graphicData>
        </a:graphic>
      </p:graphicFrame>
      <p:graphicFrame>
        <p:nvGraphicFramePr>
          <p:cNvPr id="329736" name="Object 8"/>
          <p:cNvGraphicFramePr>
            <a:graphicFrameLocks noChangeAspect="1"/>
          </p:cNvGraphicFramePr>
          <p:nvPr/>
        </p:nvGraphicFramePr>
        <p:xfrm>
          <a:off x="5580112" y="5301208"/>
          <a:ext cx="2422525" cy="895350"/>
        </p:xfrm>
        <a:graphic>
          <a:graphicData uri="http://schemas.openxmlformats.org/presentationml/2006/ole">
            <p:oleObj spid="_x0000_s329736" name="Equation" r:id="rId7" imgW="1371600" imgH="507960" progId="Equation.3">
              <p:embed/>
            </p:oleObj>
          </a:graphicData>
        </a:graphic>
      </p:graphicFrame>
      <p:sp>
        <p:nvSpPr>
          <p:cNvPr id="18" name="Rectangle 17"/>
          <p:cNvSpPr/>
          <p:nvPr/>
        </p:nvSpPr>
        <p:spPr>
          <a:xfrm>
            <a:off x="1403648" y="1844824"/>
            <a:ext cx="3361818" cy="369332"/>
          </a:xfrm>
          <a:prstGeom prst="rect">
            <a:avLst/>
          </a:prstGeom>
        </p:spPr>
        <p:txBody>
          <a:bodyPr wrap="none">
            <a:spAutoFit/>
          </a:bodyPr>
          <a:lstStyle/>
          <a:p>
            <a:r>
              <a:rPr lang="en-US" dirty="0" smtClean="0">
                <a:solidFill>
                  <a:srgbClr val="FF0000"/>
                </a:solidFill>
                <a:latin typeface="Arial" pitchFamily="34" charset="0"/>
                <a:cs typeface="Arial" pitchFamily="34" charset="0"/>
                <a:sym typeface="Symbol"/>
              </a:rPr>
              <a:t></a:t>
            </a:r>
            <a:r>
              <a:rPr lang="en-US" dirty="0" smtClean="0">
                <a:solidFill>
                  <a:srgbClr val="FF0000"/>
                </a:solidFill>
                <a:latin typeface="Arial" pitchFamily="34" charset="0"/>
                <a:cs typeface="Arial" pitchFamily="34" charset="0"/>
              </a:rPr>
              <a:t> Closed loop magnetic fields </a:t>
            </a:r>
            <a:endParaRPr lang="nl-NL" dirty="0">
              <a:solidFill>
                <a:srgbClr val="FF0000"/>
              </a:solidFill>
            </a:endParaRPr>
          </a:p>
        </p:txBody>
      </p:sp>
      <p:sp>
        <p:nvSpPr>
          <p:cNvPr id="19" name="Rectangle 18"/>
          <p:cNvSpPr/>
          <p:nvPr/>
        </p:nvSpPr>
        <p:spPr>
          <a:xfrm>
            <a:off x="2008590" y="2457726"/>
            <a:ext cx="2883162" cy="369332"/>
          </a:xfrm>
          <a:prstGeom prst="rect">
            <a:avLst/>
          </a:prstGeom>
        </p:spPr>
        <p:txBody>
          <a:bodyPr wrap="none">
            <a:spAutoFit/>
          </a:bodyPr>
          <a:lstStyle/>
          <a:p>
            <a:r>
              <a:rPr lang="en-US" dirty="0" smtClean="0">
                <a:solidFill>
                  <a:srgbClr val="FF0000"/>
                </a:solidFill>
                <a:latin typeface="Arial" pitchFamily="34" charset="0"/>
                <a:cs typeface="Arial" pitchFamily="34" charset="0"/>
                <a:sym typeface="Symbol"/>
              </a:rPr>
              <a:t></a:t>
            </a:r>
            <a:r>
              <a:rPr lang="en-US" dirty="0" smtClean="0">
                <a:solidFill>
                  <a:srgbClr val="FF0000"/>
                </a:solidFill>
                <a:latin typeface="Arial" pitchFamily="34" charset="0"/>
                <a:cs typeface="Arial" pitchFamily="34" charset="0"/>
              </a:rPr>
              <a:t> Faraday induction’s law</a:t>
            </a:r>
            <a:endParaRPr lang="nl-NL" dirty="0">
              <a:solidFill>
                <a:srgbClr val="FF0000"/>
              </a:solidFill>
            </a:endParaRPr>
          </a:p>
        </p:txBody>
      </p:sp>
      <p:sp>
        <p:nvSpPr>
          <p:cNvPr id="20" name="Rectangle 19"/>
          <p:cNvSpPr/>
          <p:nvPr/>
        </p:nvSpPr>
        <p:spPr>
          <a:xfrm>
            <a:off x="1763688" y="3031456"/>
            <a:ext cx="2408673" cy="369332"/>
          </a:xfrm>
          <a:prstGeom prst="rect">
            <a:avLst/>
          </a:prstGeom>
        </p:spPr>
        <p:txBody>
          <a:bodyPr wrap="none">
            <a:spAutoFit/>
          </a:bodyPr>
          <a:lstStyle/>
          <a:p>
            <a:r>
              <a:rPr lang="en-US" dirty="0" smtClean="0">
                <a:solidFill>
                  <a:srgbClr val="FF0000"/>
                </a:solidFill>
                <a:latin typeface="Arial" pitchFamily="34" charset="0"/>
                <a:cs typeface="Arial" pitchFamily="34" charset="0"/>
                <a:sym typeface="Symbol"/>
              </a:rPr>
              <a:t></a:t>
            </a:r>
            <a:r>
              <a:rPr lang="en-US" dirty="0" smtClean="0">
                <a:solidFill>
                  <a:srgbClr val="FF0000"/>
                </a:solidFill>
                <a:latin typeface="Arial" pitchFamily="34" charset="0"/>
                <a:cs typeface="Arial" pitchFamily="34" charset="0"/>
              </a:rPr>
              <a:t> Poisson’s equation</a:t>
            </a:r>
            <a:endParaRPr lang="nl-NL" dirty="0">
              <a:solidFill>
                <a:srgbClr val="FF0000"/>
              </a:solidFill>
            </a:endParaRPr>
          </a:p>
        </p:txBody>
      </p:sp>
      <p:sp>
        <p:nvSpPr>
          <p:cNvPr id="21" name="Rectangle 20"/>
          <p:cNvSpPr/>
          <p:nvPr/>
        </p:nvSpPr>
        <p:spPr>
          <a:xfrm>
            <a:off x="2699792" y="3655984"/>
            <a:ext cx="1844479" cy="369332"/>
          </a:xfrm>
          <a:prstGeom prst="rect">
            <a:avLst/>
          </a:prstGeom>
        </p:spPr>
        <p:txBody>
          <a:bodyPr wrap="none">
            <a:spAutoFit/>
          </a:bodyPr>
          <a:lstStyle/>
          <a:p>
            <a:r>
              <a:rPr lang="en-US" dirty="0" smtClean="0">
                <a:solidFill>
                  <a:srgbClr val="FF0000"/>
                </a:solidFill>
                <a:latin typeface="Arial" pitchFamily="34" charset="0"/>
                <a:cs typeface="Arial" pitchFamily="34" charset="0"/>
                <a:sym typeface="Symbol"/>
              </a:rPr>
              <a:t></a:t>
            </a:r>
            <a:r>
              <a:rPr lang="en-US" dirty="0" smtClean="0">
                <a:solidFill>
                  <a:srgbClr val="FF0000"/>
                </a:solidFill>
                <a:latin typeface="Arial" pitchFamily="34" charset="0"/>
                <a:cs typeface="Arial" pitchFamily="34" charset="0"/>
              </a:rPr>
              <a:t> Ampere’s law</a:t>
            </a:r>
            <a:endParaRPr lang="nl-NL" dirty="0">
              <a:solidFill>
                <a:srgbClr val="FF0000"/>
              </a:solidFill>
            </a:endParaRPr>
          </a:p>
        </p:txBody>
      </p:sp>
      <p:pic>
        <p:nvPicPr>
          <p:cNvPr id="23" name="Picture 22" descr="continuity.bmp"/>
          <p:cNvPicPr>
            <a:picLocks noChangeAspect="1"/>
          </p:cNvPicPr>
          <p:nvPr/>
        </p:nvPicPr>
        <p:blipFill>
          <a:blip r:embed="rId8" cstate="print"/>
          <a:stretch>
            <a:fillRect/>
          </a:stretch>
        </p:blipFill>
        <p:spPr>
          <a:xfrm>
            <a:off x="5436096" y="2788904"/>
            <a:ext cx="3168352" cy="928128"/>
          </a:xfrm>
          <a:prstGeom prst="rect">
            <a:avLst/>
          </a:prstGeom>
        </p:spPr>
      </p:pic>
      <p:sp>
        <p:nvSpPr>
          <p:cNvPr id="24" name="Rectangle 23"/>
          <p:cNvSpPr/>
          <p:nvPr/>
        </p:nvSpPr>
        <p:spPr>
          <a:xfrm>
            <a:off x="2123728" y="5047332"/>
            <a:ext cx="2028119" cy="369332"/>
          </a:xfrm>
          <a:prstGeom prst="rect">
            <a:avLst/>
          </a:prstGeom>
        </p:spPr>
        <p:txBody>
          <a:bodyPr wrap="none">
            <a:spAutoFit/>
          </a:bodyPr>
          <a:lstStyle/>
          <a:p>
            <a:r>
              <a:rPr lang="en-US" dirty="0" smtClean="0">
                <a:solidFill>
                  <a:srgbClr val="FF0000"/>
                </a:solidFill>
                <a:latin typeface="Arial" pitchFamily="34" charset="0"/>
                <a:cs typeface="Arial" pitchFamily="34" charset="0"/>
                <a:sym typeface="Symbol"/>
              </a:rPr>
              <a:t></a:t>
            </a:r>
            <a:r>
              <a:rPr lang="en-US" dirty="0" smtClean="0">
                <a:solidFill>
                  <a:srgbClr val="FF0000"/>
                </a:solidFill>
                <a:latin typeface="Arial" pitchFamily="34" charset="0"/>
                <a:cs typeface="Arial" pitchFamily="34" charset="0"/>
              </a:rPr>
              <a:t> Charge density</a:t>
            </a:r>
            <a:endParaRPr lang="nl-NL" dirty="0">
              <a:solidFill>
                <a:srgbClr val="FF0000"/>
              </a:solidFill>
            </a:endParaRPr>
          </a:p>
        </p:txBody>
      </p:sp>
      <p:sp>
        <p:nvSpPr>
          <p:cNvPr id="25" name="Rectangle 24"/>
          <p:cNvSpPr/>
          <p:nvPr/>
        </p:nvSpPr>
        <p:spPr>
          <a:xfrm>
            <a:off x="1666961" y="5577266"/>
            <a:ext cx="2040943" cy="369332"/>
          </a:xfrm>
          <a:prstGeom prst="rect">
            <a:avLst/>
          </a:prstGeom>
        </p:spPr>
        <p:txBody>
          <a:bodyPr wrap="none">
            <a:spAutoFit/>
          </a:bodyPr>
          <a:lstStyle/>
          <a:p>
            <a:r>
              <a:rPr lang="en-US" dirty="0" smtClean="0">
                <a:solidFill>
                  <a:srgbClr val="FF0000"/>
                </a:solidFill>
                <a:latin typeface="Arial" pitchFamily="34" charset="0"/>
                <a:cs typeface="Arial" pitchFamily="34" charset="0"/>
                <a:sym typeface="Symbol"/>
              </a:rPr>
              <a:t></a:t>
            </a:r>
            <a:r>
              <a:rPr lang="en-US" dirty="0" smtClean="0">
                <a:solidFill>
                  <a:srgbClr val="FF0000"/>
                </a:solidFill>
                <a:latin typeface="Arial" pitchFamily="34" charset="0"/>
                <a:cs typeface="Arial" pitchFamily="34" charset="0"/>
              </a:rPr>
              <a:t> Current density</a:t>
            </a:r>
            <a:endParaRPr lang="nl-NL" dirty="0">
              <a:solidFill>
                <a:srgbClr val="FF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8" name="Picture 18"/>
          <p:cNvPicPr>
            <a:picLocks noChangeAspect="1" noChangeArrowheads="1"/>
          </p:cNvPicPr>
          <p:nvPr/>
        </p:nvPicPr>
        <p:blipFill>
          <a:blip r:embed="rId3" cstate="print"/>
          <a:srcRect/>
          <a:stretch>
            <a:fillRect/>
          </a:stretch>
        </p:blipFill>
        <p:spPr bwMode="auto">
          <a:xfrm>
            <a:off x="323528" y="4278883"/>
            <a:ext cx="2790825" cy="1143000"/>
          </a:xfrm>
          <a:prstGeom prst="rect">
            <a:avLst/>
          </a:prstGeom>
          <a:noFill/>
          <a:ln w="9525">
            <a:noFill/>
            <a:miter lim="800000"/>
            <a:headEnd/>
            <a:tailEnd/>
          </a:ln>
        </p:spPr>
      </p:pic>
      <p:sp>
        <p:nvSpPr>
          <p:cNvPr id="3" name="TextBox 2"/>
          <p:cNvSpPr txBox="1"/>
          <p:nvPr/>
        </p:nvSpPr>
        <p:spPr>
          <a:xfrm>
            <a:off x="251520" y="620688"/>
            <a:ext cx="6295313" cy="461665"/>
          </a:xfrm>
          <a:prstGeom prst="rect">
            <a:avLst/>
          </a:prstGeom>
          <a:noFill/>
        </p:spPr>
        <p:txBody>
          <a:bodyPr wrap="none" rtlCol="0">
            <a:spAutoFit/>
          </a:bodyPr>
          <a:lstStyle/>
          <a:p>
            <a:r>
              <a:rPr lang="en-US" sz="2400" dirty="0" smtClean="0">
                <a:solidFill>
                  <a:srgbClr val="C00000"/>
                </a:solidFill>
                <a:latin typeface="Arial" pitchFamily="34" charset="0"/>
                <a:cs typeface="Arial" pitchFamily="34" charset="0"/>
              </a:rPr>
              <a:t>Fields can be described in term of potentials:</a:t>
            </a:r>
          </a:p>
        </p:txBody>
      </p:sp>
      <p:pic>
        <p:nvPicPr>
          <p:cNvPr id="5122" name="Picture 2"/>
          <p:cNvPicPr>
            <a:picLocks noChangeAspect="1" noChangeArrowheads="1"/>
          </p:cNvPicPr>
          <p:nvPr/>
        </p:nvPicPr>
        <p:blipFill>
          <a:blip r:embed="rId4" cstate="print"/>
          <a:srcRect/>
          <a:stretch>
            <a:fillRect/>
          </a:stretch>
        </p:blipFill>
        <p:spPr bwMode="auto">
          <a:xfrm>
            <a:off x="1115616" y="1124744"/>
            <a:ext cx="2448272" cy="943912"/>
          </a:xfrm>
          <a:prstGeom prst="rect">
            <a:avLst/>
          </a:prstGeom>
          <a:noFill/>
          <a:ln w="9525">
            <a:noFill/>
            <a:miter lim="800000"/>
            <a:headEnd/>
            <a:tailEnd/>
          </a:ln>
        </p:spPr>
      </p:pic>
      <p:sp>
        <p:nvSpPr>
          <p:cNvPr id="5" name="TextBox 4"/>
          <p:cNvSpPr txBox="1"/>
          <p:nvPr/>
        </p:nvSpPr>
        <p:spPr>
          <a:xfrm>
            <a:off x="4572000" y="1196752"/>
            <a:ext cx="2715487" cy="461665"/>
          </a:xfrm>
          <a:prstGeom prst="rect">
            <a:avLst/>
          </a:prstGeom>
          <a:noFill/>
        </p:spPr>
        <p:txBody>
          <a:bodyPr wrap="none" rtlCol="0">
            <a:spAutoFit/>
          </a:bodyPr>
          <a:lstStyle/>
          <a:p>
            <a:r>
              <a:rPr lang="en-US" sz="2400" dirty="0" smtClean="0">
                <a:solidFill>
                  <a:srgbClr val="C00000"/>
                </a:solidFill>
                <a:latin typeface="Arial" pitchFamily="34" charset="0"/>
                <a:cs typeface="Arial" pitchFamily="34" charset="0"/>
              </a:rPr>
              <a:t>where </a:t>
            </a:r>
            <a:r>
              <a:rPr lang="en-US" sz="2400" dirty="0" smtClean="0">
                <a:solidFill>
                  <a:schemeClr val="bg1"/>
                </a:solidFill>
                <a:latin typeface="Arial" pitchFamily="34" charset="0"/>
                <a:cs typeface="Arial" pitchFamily="34" charset="0"/>
              </a:rPr>
              <a:t>A</a:t>
            </a:r>
            <a:r>
              <a:rPr lang="en-US" sz="2400" dirty="0" smtClean="0">
                <a:solidFill>
                  <a:srgbClr val="C00000"/>
                </a:solidFill>
                <a:latin typeface="Arial" pitchFamily="34" charset="0"/>
                <a:cs typeface="Arial" pitchFamily="34" charset="0"/>
              </a:rPr>
              <a:t> satisfies: </a:t>
            </a:r>
          </a:p>
        </p:txBody>
      </p:sp>
      <p:pic>
        <p:nvPicPr>
          <p:cNvPr id="5123" name="Picture 3"/>
          <p:cNvPicPr>
            <a:picLocks noChangeAspect="1" noChangeArrowheads="1"/>
          </p:cNvPicPr>
          <p:nvPr/>
        </p:nvPicPr>
        <p:blipFill>
          <a:blip r:embed="rId5" cstate="print"/>
          <a:srcRect/>
          <a:stretch>
            <a:fillRect/>
          </a:stretch>
        </p:blipFill>
        <p:spPr bwMode="auto">
          <a:xfrm>
            <a:off x="7164288" y="1268760"/>
            <a:ext cx="1095747" cy="314736"/>
          </a:xfrm>
          <a:prstGeom prst="rect">
            <a:avLst/>
          </a:prstGeom>
          <a:noFill/>
          <a:ln w="9525">
            <a:noFill/>
            <a:miter lim="800000"/>
            <a:headEnd/>
            <a:tailEnd/>
          </a:ln>
        </p:spPr>
      </p:pic>
      <p:sp>
        <p:nvSpPr>
          <p:cNvPr id="7" name="TextBox 6"/>
          <p:cNvSpPr txBox="1"/>
          <p:nvPr/>
        </p:nvSpPr>
        <p:spPr>
          <a:xfrm>
            <a:off x="285953" y="-27384"/>
            <a:ext cx="4965847" cy="584775"/>
          </a:xfrm>
          <a:prstGeom prst="rect">
            <a:avLst/>
          </a:prstGeom>
          <a:noFill/>
        </p:spPr>
        <p:txBody>
          <a:bodyPr wrap="none" rtlCol="0">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Towards master equations</a:t>
            </a:r>
          </a:p>
        </p:txBody>
      </p:sp>
      <p:sp>
        <p:nvSpPr>
          <p:cNvPr id="8" name="TextBox 7"/>
          <p:cNvSpPr txBox="1"/>
          <p:nvPr/>
        </p:nvSpPr>
        <p:spPr>
          <a:xfrm>
            <a:off x="323528" y="2132856"/>
            <a:ext cx="3762568" cy="461665"/>
          </a:xfrm>
          <a:prstGeom prst="rect">
            <a:avLst/>
          </a:prstGeom>
          <a:noFill/>
        </p:spPr>
        <p:txBody>
          <a:bodyPr wrap="none" rtlCol="0">
            <a:spAutoFit/>
          </a:bodyPr>
          <a:lstStyle/>
          <a:p>
            <a:r>
              <a:rPr lang="en-US" sz="2400" dirty="0" smtClean="0">
                <a:solidFill>
                  <a:srgbClr val="C00000"/>
                </a:solidFill>
                <a:latin typeface="Arial" pitchFamily="34" charset="0"/>
                <a:cs typeface="Arial" pitchFamily="34" charset="0"/>
              </a:rPr>
              <a:t>In normalized parameters:</a:t>
            </a:r>
          </a:p>
        </p:txBody>
      </p:sp>
      <p:graphicFrame>
        <p:nvGraphicFramePr>
          <p:cNvPr id="5124" name="Object 4"/>
          <p:cNvGraphicFramePr>
            <a:graphicFrameLocks noChangeAspect="1"/>
          </p:cNvGraphicFramePr>
          <p:nvPr/>
        </p:nvGraphicFramePr>
        <p:xfrm>
          <a:off x="4340043" y="2132856"/>
          <a:ext cx="1702345" cy="504056"/>
        </p:xfrm>
        <a:graphic>
          <a:graphicData uri="http://schemas.openxmlformats.org/presentationml/2006/ole">
            <p:oleObj spid="_x0000_s429058" name="Equation" r:id="rId6" imgW="812520" imgH="241200" progId="Equation.3">
              <p:embed/>
            </p:oleObj>
          </a:graphicData>
        </a:graphic>
      </p:graphicFrame>
      <p:graphicFrame>
        <p:nvGraphicFramePr>
          <p:cNvPr id="5125" name="Object 5"/>
          <p:cNvGraphicFramePr>
            <a:graphicFrameLocks noChangeAspect="1"/>
          </p:cNvGraphicFramePr>
          <p:nvPr/>
        </p:nvGraphicFramePr>
        <p:xfrm>
          <a:off x="6296017" y="2132856"/>
          <a:ext cx="1676400" cy="504825"/>
        </p:xfrm>
        <a:graphic>
          <a:graphicData uri="http://schemas.openxmlformats.org/presentationml/2006/ole">
            <p:oleObj spid="_x0000_s429059" name="Equation" r:id="rId7" imgW="799920" imgH="241200" progId="Equation.3">
              <p:embed/>
            </p:oleObj>
          </a:graphicData>
        </a:graphic>
      </p:graphicFrame>
      <p:sp>
        <p:nvSpPr>
          <p:cNvPr id="25" name="TextBox 24"/>
          <p:cNvSpPr txBox="1"/>
          <p:nvPr/>
        </p:nvSpPr>
        <p:spPr>
          <a:xfrm>
            <a:off x="308212" y="2780928"/>
            <a:ext cx="2892138" cy="461665"/>
          </a:xfrm>
          <a:prstGeom prst="rect">
            <a:avLst/>
          </a:prstGeom>
          <a:noFill/>
        </p:spPr>
        <p:txBody>
          <a:bodyPr wrap="none" rtlCol="0">
            <a:spAutoFit/>
          </a:bodyPr>
          <a:lstStyle/>
          <a:p>
            <a:r>
              <a:rPr lang="en-US" sz="2400" dirty="0" smtClean="0">
                <a:solidFill>
                  <a:srgbClr val="FF0000"/>
                </a:solidFill>
                <a:latin typeface="Arial" pitchFamily="34" charset="0"/>
                <a:cs typeface="Arial" pitchFamily="34" charset="0"/>
              </a:rPr>
              <a:t>1-Dimensional case</a:t>
            </a:r>
          </a:p>
        </p:txBody>
      </p:sp>
      <p:pic>
        <p:nvPicPr>
          <p:cNvPr id="5135" name="Picture 15"/>
          <p:cNvPicPr>
            <a:picLocks noChangeAspect="1" noChangeArrowheads="1"/>
          </p:cNvPicPr>
          <p:nvPr/>
        </p:nvPicPr>
        <p:blipFill>
          <a:blip r:embed="rId8" cstate="print"/>
          <a:srcRect/>
          <a:stretch>
            <a:fillRect/>
          </a:stretch>
        </p:blipFill>
        <p:spPr bwMode="auto">
          <a:xfrm>
            <a:off x="2699792" y="3881835"/>
            <a:ext cx="5857875" cy="457200"/>
          </a:xfrm>
          <a:prstGeom prst="rect">
            <a:avLst/>
          </a:prstGeom>
          <a:noFill/>
          <a:ln w="9525">
            <a:noFill/>
            <a:miter lim="800000"/>
            <a:headEnd/>
            <a:tailEnd/>
          </a:ln>
        </p:spPr>
      </p:pic>
      <p:pic>
        <p:nvPicPr>
          <p:cNvPr id="27" name="Picture 26" descr="laserelectricfield.bmp"/>
          <p:cNvPicPr>
            <a:picLocks noChangeAspect="1"/>
          </p:cNvPicPr>
          <p:nvPr/>
        </p:nvPicPr>
        <p:blipFill>
          <a:blip r:embed="rId9" cstate="print"/>
          <a:stretch>
            <a:fillRect/>
          </a:stretch>
        </p:blipFill>
        <p:spPr>
          <a:xfrm>
            <a:off x="467544" y="3765699"/>
            <a:ext cx="1944216" cy="698397"/>
          </a:xfrm>
          <a:prstGeom prst="rect">
            <a:avLst/>
          </a:prstGeom>
        </p:spPr>
      </p:pic>
      <p:sp>
        <p:nvSpPr>
          <p:cNvPr id="28" name="TextBox 27"/>
          <p:cNvSpPr txBox="1"/>
          <p:nvPr/>
        </p:nvSpPr>
        <p:spPr>
          <a:xfrm>
            <a:off x="395536" y="3321740"/>
            <a:ext cx="2376264" cy="400110"/>
          </a:xfrm>
          <a:prstGeom prst="rect">
            <a:avLst/>
          </a:prstGeom>
          <a:noFill/>
        </p:spPr>
        <p:txBody>
          <a:bodyPr wrap="square" rtlCol="0">
            <a:spAutoFit/>
          </a:bodyPr>
          <a:lstStyle/>
          <a:p>
            <a:r>
              <a:rPr lang="en-US" sz="2000" dirty="0" smtClean="0">
                <a:solidFill>
                  <a:srgbClr val="C00000"/>
                </a:solidFill>
                <a:latin typeface="Arial" pitchFamily="34" charset="0"/>
                <a:cs typeface="Arial" pitchFamily="34" charset="0"/>
              </a:rPr>
              <a:t>Driver laser pulse</a:t>
            </a:r>
          </a:p>
        </p:txBody>
      </p:sp>
      <p:cxnSp>
        <p:nvCxnSpPr>
          <p:cNvPr id="30" name="Straight Arrow Connector 29"/>
          <p:cNvCxnSpPr>
            <a:stCxn id="27" idx="1"/>
          </p:cNvCxnSpPr>
          <p:nvPr/>
        </p:nvCxnSpPr>
        <p:spPr>
          <a:xfrm flipV="1">
            <a:off x="467544" y="3693691"/>
            <a:ext cx="0" cy="421207"/>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136" name="Object 16"/>
          <p:cNvGraphicFramePr>
            <a:graphicFrameLocks noChangeAspect="1"/>
          </p:cNvGraphicFramePr>
          <p:nvPr/>
        </p:nvGraphicFramePr>
        <p:xfrm>
          <a:off x="2195736" y="3693691"/>
          <a:ext cx="265113" cy="344487"/>
        </p:xfrm>
        <a:graphic>
          <a:graphicData uri="http://schemas.openxmlformats.org/presentationml/2006/ole">
            <p:oleObj spid="_x0000_s429060" name="Equation" r:id="rId10" imgW="126720" imgH="164880" progId="Equation.3">
              <p:embed/>
            </p:oleObj>
          </a:graphicData>
        </a:graphic>
      </p:graphicFrame>
      <p:graphicFrame>
        <p:nvGraphicFramePr>
          <p:cNvPr id="5137" name="Object 17"/>
          <p:cNvGraphicFramePr>
            <a:graphicFrameLocks noChangeAspect="1"/>
          </p:cNvGraphicFramePr>
          <p:nvPr/>
        </p:nvGraphicFramePr>
        <p:xfrm>
          <a:off x="179512" y="3665811"/>
          <a:ext cx="292100" cy="399206"/>
        </p:xfrm>
        <a:graphic>
          <a:graphicData uri="http://schemas.openxmlformats.org/presentationml/2006/ole">
            <p:oleObj spid="_x0000_s429061" name="Equation" r:id="rId11" imgW="139680" imgH="203040" progId="Equation.3">
              <p:embed/>
            </p:oleObj>
          </a:graphicData>
        </a:graphic>
      </p:graphicFrame>
      <p:sp>
        <p:nvSpPr>
          <p:cNvPr id="35" name="TextBox 34"/>
          <p:cNvSpPr txBox="1"/>
          <p:nvPr/>
        </p:nvSpPr>
        <p:spPr>
          <a:xfrm>
            <a:off x="3275856" y="4701803"/>
            <a:ext cx="5017912" cy="400110"/>
          </a:xfrm>
          <a:prstGeom prst="rect">
            <a:avLst/>
          </a:prstGeom>
          <a:noFill/>
        </p:spPr>
        <p:txBody>
          <a:bodyPr wrap="none" rtlCol="0">
            <a:spAutoFit/>
          </a:bodyPr>
          <a:lstStyle/>
          <a:p>
            <a:r>
              <a:rPr lang="en-US" sz="2000" dirty="0" smtClean="0">
                <a:solidFill>
                  <a:srgbClr val="C00000"/>
                </a:solidFill>
                <a:latin typeface="Arial" pitchFamily="34" charset="0"/>
                <a:cs typeface="Arial" pitchFamily="34" charset="0"/>
                <a:sym typeface="Symbol"/>
              </a:rPr>
              <a:t> the strength of laser-plasma interaction</a:t>
            </a:r>
            <a:endParaRPr lang="en-US" sz="2000" dirty="0" smtClean="0">
              <a:solidFill>
                <a:srgbClr val="C00000"/>
              </a:solidFill>
              <a:latin typeface="Arial" pitchFamily="34" charset="0"/>
              <a:cs typeface="Arial" pitchFamily="34" charset="0"/>
            </a:endParaRPr>
          </a:p>
        </p:txBody>
      </p:sp>
      <p:pic>
        <p:nvPicPr>
          <p:cNvPr id="5139" name="Picture 19"/>
          <p:cNvPicPr>
            <a:picLocks noChangeAspect="1" noChangeArrowheads="1"/>
          </p:cNvPicPr>
          <p:nvPr/>
        </p:nvPicPr>
        <p:blipFill>
          <a:blip r:embed="rId12" cstate="print"/>
          <a:srcRect/>
          <a:stretch>
            <a:fillRect/>
          </a:stretch>
        </p:blipFill>
        <p:spPr bwMode="auto">
          <a:xfrm>
            <a:off x="179512" y="5301208"/>
            <a:ext cx="3870549" cy="1512168"/>
          </a:xfrm>
          <a:prstGeom prst="rect">
            <a:avLst/>
          </a:prstGeom>
          <a:noFill/>
          <a:ln w="9525">
            <a:noFill/>
            <a:miter lim="800000"/>
            <a:headEnd/>
            <a:tailEnd/>
          </a:ln>
        </p:spPr>
      </p:pic>
      <p:graphicFrame>
        <p:nvGraphicFramePr>
          <p:cNvPr id="5140" name="Object 20"/>
          <p:cNvGraphicFramePr>
            <a:graphicFrameLocks noChangeAspect="1"/>
          </p:cNvGraphicFramePr>
          <p:nvPr/>
        </p:nvGraphicFramePr>
        <p:xfrm>
          <a:off x="4172743" y="5229200"/>
          <a:ext cx="798513" cy="476250"/>
        </p:xfrm>
        <a:graphic>
          <a:graphicData uri="http://schemas.openxmlformats.org/presentationml/2006/ole">
            <p:oleObj spid="_x0000_s429062" name="Equation" r:id="rId13" imgW="380880" imgH="228600" progId="Equation.3">
              <p:embed/>
            </p:oleObj>
          </a:graphicData>
        </a:graphic>
      </p:graphicFrame>
      <p:sp>
        <p:nvSpPr>
          <p:cNvPr id="38" name="TextBox 37"/>
          <p:cNvSpPr txBox="1"/>
          <p:nvPr/>
        </p:nvSpPr>
        <p:spPr>
          <a:xfrm>
            <a:off x="5148064" y="5229200"/>
            <a:ext cx="2722220" cy="400110"/>
          </a:xfrm>
          <a:prstGeom prst="rect">
            <a:avLst/>
          </a:prstGeom>
          <a:noFill/>
        </p:spPr>
        <p:txBody>
          <a:bodyPr wrap="none" rtlCol="0">
            <a:spAutoFit/>
          </a:bodyPr>
          <a:lstStyle/>
          <a:p>
            <a:r>
              <a:rPr lang="en-US" sz="2000" dirty="0" smtClean="0">
                <a:solidFill>
                  <a:srgbClr val="C00000"/>
                </a:solidFill>
                <a:latin typeface="Arial" pitchFamily="34" charset="0"/>
                <a:cs typeface="Arial" pitchFamily="34" charset="0"/>
                <a:sym typeface="Symbol"/>
              </a:rPr>
              <a:t>Non-relativistic regime</a:t>
            </a:r>
            <a:endParaRPr lang="en-US" sz="2000" dirty="0" smtClean="0">
              <a:solidFill>
                <a:srgbClr val="C00000"/>
              </a:solidFill>
              <a:latin typeface="Arial" pitchFamily="34" charset="0"/>
              <a:cs typeface="Arial" pitchFamily="34" charset="0"/>
            </a:endParaRPr>
          </a:p>
        </p:txBody>
      </p:sp>
      <p:graphicFrame>
        <p:nvGraphicFramePr>
          <p:cNvPr id="5141" name="Object 21"/>
          <p:cNvGraphicFramePr>
            <a:graphicFrameLocks noChangeAspect="1"/>
          </p:cNvGraphicFramePr>
          <p:nvPr/>
        </p:nvGraphicFramePr>
        <p:xfrm>
          <a:off x="4172743" y="5733256"/>
          <a:ext cx="798513" cy="476250"/>
        </p:xfrm>
        <a:graphic>
          <a:graphicData uri="http://schemas.openxmlformats.org/presentationml/2006/ole">
            <p:oleObj spid="_x0000_s429063" name="Equation" r:id="rId14" imgW="380880" imgH="228600" progId="Equation.3">
              <p:embed/>
            </p:oleObj>
          </a:graphicData>
        </a:graphic>
      </p:graphicFrame>
      <p:sp>
        <p:nvSpPr>
          <p:cNvPr id="40" name="TextBox 39"/>
          <p:cNvSpPr txBox="1"/>
          <p:nvPr/>
        </p:nvSpPr>
        <p:spPr>
          <a:xfrm>
            <a:off x="5148064" y="5733256"/>
            <a:ext cx="3005951" cy="400110"/>
          </a:xfrm>
          <a:prstGeom prst="rect">
            <a:avLst/>
          </a:prstGeom>
          <a:noFill/>
        </p:spPr>
        <p:txBody>
          <a:bodyPr wrap="none" rtlCol="0">
            <a:spAutoFit/>
          </a:bodyPr>
          <a:lstStyle/>
          <a:p>
            <a:r>
              <a:rPr lang="en-US" sz="2000" dirty="0" smtClean="0">
                <a:solidFill>
                  <a:srgbClr val="FF0000"/>
                </a:solidFill>
                <a:latin typeface="Arial" pitchFamily="34" charset="0"/>
                <a:cs typeface="Arial" pitchFamily="34" charset="0"/>
                <a:sym typeface="Symbol"/>
              </a:rPr>
              <a:t>Relativistic regime(</a:t>
            </a:r>
            <a:r>
              <a:rPr lang="en-US" sz="2000" b="1" dirty="0" smtClean="0">
                <a:solidFill>
                  <a:srgbClr val="FF0000"/>
                </a:solidFill>
                <a:latin typeface="Arial" pitchFamily="34" charset="0"/>
                <a:cs typeface="Arial" pitchFamily="34" charset="0"/>
                <a:sym typeface="Symbol"/>
              </a:rPr>
              <a:t>v</a:t>
            </a:r>
            <a:r>
              <a:rPr lang="en-US" sz="2000" dirty="0" smtClean="0">
                <a:solidFill>
                  <a:srgbClr val="FF0000"/>
                </a:solidFill>
                <a:latin typeface="Arial" pitchFamily="34" charset="0"/>
                <a:cs typeface="Arial" pitchFamily="34" charset="0"/>
                <a:sym typeface="Symbol"/>
              </a:rPr>
              <a:t> x </a:t>
            </a:r>
            <a:r>
              <a:rPr lang="en-US" sz="2000" b="1" dirty="0" smtClean="0">
                <a:solidFill>
                  <a:srgbClr val="FF0000"/>
                </a:solidFill>
                <a:latin typeface="Arial" pitchFamily="34" charset="0"/>
                <a:cs typeface="Arial" pitchFamily="34" charset="0"/>
                <a:sym typeface="Symbol"/>
              </a:rPr>
              <a:t>B</a:t>
            </a:r>
            <a:r>
              <a:rPr lang="en-US" sz="2000" dirty="0" smtClean="0">
                <a:solidFill>
                  <a:srgbClr val="FF0000"/>
                </a:solidFill>
                <a:latin typeface="Arial" pitchFamily="34" charset="0"/>
                <a:cs typeface="Arial" pitchFamily="34" charset="0"/>
                <a:sym typeface="Symbol"/>
              </a:rPr>
              <a:t>)</a:t>
            </a:r>
            <a:endParaRPr lang="en-US" sz="2000" dirty="0" smtClean="0">
              <a:solidFill>
                <a:srgbClr val="FF0000"/>
              </a:solidFill>
              <a:latin typeface="Arial" pitchFamily="34" charset="0"/>
              <a:cs typeface="Arial" pitchFamily="34" charset="0"/>
            </a:endParaRPr>
          </a:p>
        </p:txBody>
      </p:sp>
      <p:sp>
        <p:nvSpPr>
          <p:cNvPr id="41" name="TextBox 40"/>
          <p:cNvSpPr txBox="1"/>
          <p:nvPr/>
        </p:nvSpPr>
        <p:spPr>
          <a:xfrm>
            <a:off x="4634456" y="6093296"/>
            <a:ext cx="4330032" cy="400110"/>
          </a:xfrm>
          <a:prstGeom prst="rect">
            <a:avLst/>
          </a:prstGeom>
          <a:noFill/>
        </p:spPr>
        <p:txBody>
          <a:bodyPr wrap="none" rtlCol="0">
            <a:spAutoFit/>
          </a:bodyPr>
          <a:lstStyle/>
          <a:p>
            <a:r>
              <a:rPr lang="en-US" sz="2000" dirty="0" smtClean="0">
                <a:solidFill>
                  <a:srgbClr val="002060"/>
                </a:solidFill>
                <a:latin typeface="Arial" pitchFamily="34" charset="0"/>
                <a:cs typeface="Arial" pitchFamily="34" charset="0"/>
                <a:sym typeface="Symbol"/>
              </a:rPr>
              <a:t></a:t>
            </a:r>
            <a:r>
              <a:rPr lang="en-US" sz="2000" baseline="-25000" dirty="0" smtClean="0">
                <a:solidFill>
                  <a:srgbClr val="002060"/>
                </a:solidFill>
                <a:latin typeface="Arial" pitchFamily="34" charset="0"/>
                <a:cs typeface="Arial" pitchFamily="34" charset="0"/>
                <a:sym typeface="Symbol"/>
              </a:rPr>
              <a:t>0</a:t>
            </a:r>
            <a:r>
              <a:rPr lang="en-US" sz="2000" dirty="0" smtClean="0">
                <a:solidFill>
                  <a:srgbClr val="002060"/>
                </a:solidFill>
                <a:latin typeface="Arial" pitchFamily="34" charset="0"/>
                <a:cs typeface="Arial" pitchFamily="34" charset="0"/>
                <a:sym typeface="Symbol"/>
              </a:rPr>
              <a:t>=0.8 m, a</a:t>
            </a:r>
            <a:r>
              <a:rPr lang="en-US" sz="2000" baseline="-25000" dirty="0" smtClean="0">
                <a:solidFill>
                  <a:srgbClr val="002060"/>
                </a:solidFill>
                <a:latin typeface="Arial" pitchFamily="34" charset="0"/>
                <a:cs typeface="Arial" pitchFamily="34" charset="0"/>
                <a:sym typeface="Symbol"/>
              </a:rPr>
              <a:t>0</a:t>
            </a:r>
            <a:r>
              <a:rPr lang="en-US" sz="2000" dirty="0" smtClean="0">
                <a:solidFill>
                  <a:srgbClr val="002060"/>
                </a:solidFill>
                <a:latin typeface="Arial" pitchFamily="34" charset="0"/>
                <a:cs typeface="Arial" pitchFamily="34" charset="0"/>
                <a:sym typeface="Symbol"/>
              </a:rPr>
              <a:t>=1, I</a:t>
            </a:r>
            <a:r>
              <a:rPr lang="en-US" sz="2000" baseline="-25000" dirty="0" smtClean="0">
                <a:solidFill>
                  <a:srgbClr val="002060"/>
                </a:solidFill>
                <a:latin typeface="Arial" pitchFamily="34" charset="0"/>
                <a:cs typeface="Arial" pitchFamily="34" charset="0"/>
                <a:sym typeface="Symbol"/>
              </a:rPr>
              <a:t>0</a:t>
            </a:r>
            <a:r>
              <a:rPr lang="en-US" sz="2000" dirty="0" smtClean="0">
                <a:solidFill>
                  <a:srgbClr val="002060"/>
                </a:solidFill>
                <a:latin typeface="Arial" pitchFamily="34" charset="0"/>
                <a:cs typeface="Arial" pitchFamily="34" charset="0"/>
                <a:sym typeface="Symbol"/>
              </a:rPr>
              <a:t>= 2.1x10</a:t>
            </a:r>
            <a:r>
              <a:rPr lang="en-US" sz="2000" baseline="30000" dirty="0" smtClean="0">
                <a:solidFill>
                  <a:srgbClr val="002060"/>
                </a:solidFill>
                <a:latin typeface="Arial" pitchFamily="34" charset="0"/>
                <a:cs typeface="Arial" pitchFamily="34" charset="0"/>
                <a:sym typeface="Symbol"/>
              </a:rPr>
              <a:t>18</a:t>
            </a:r>
            <a:r>
              <a:rPr lang="en-US" sz="2000" dirty="0" smtClean="0">
                <a:solidFill>
                  <a:srgbClr val="002060"/>
                </a:solidFill>
                <a:latin typeface="Arial" pitchFamily="34" charset="0"/>
                <a:cs typeface="Arial" pitchFamily="34" charset="0"/>
                <a:sym typeface="Symbol"/>
              </a:rPr>
              <a:t> W/cm</a:t>
            </a:r>
            <a:r>
              <a:rPr lang="en-US" sz="2000" baseline="30000" dirty="0" smtClean="0">
                <a:solidFill>
                  <a:srgbClr val="002060"/>
                </a:solidFill>
                <a:latin typeface="Arial" pitchFamily="34" charset="0"/>
                <a:cs typeface="Arial" pitchFamily="34" charset="0"/>
                <a:sym typeface="Symbol"/>
              </a:rPr>
              <a:t>2</a:t>
            </a:r>
            <a:endParaRPr lang="en-US" sz="2000" dirty="0" smtClean="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114" name="Picture 2" descr="E:\Ph.D data\Publication\Conference\Promotion\slac-aerial.jpg"/>
          <p:cNvPicPr>
            <a:picLocks noChangeAspect="1" noChangeArrowheads="1"/>
          </p:cNvPicPr>
          <p:nvPr/>
        </p:nvPicPr>
        <p:blipFill>
          <a:blip r:embed="rId2" cstate="print"/>
          <a:srcRect/>
          <a:stretch>
            <a:fillRect/>
          </a:stretch>
        </p:blipFill>
        <p:spPr bwMode="auto">
          <a:xfrm>
            <a:off x="240663" y="692697"/>
            <a:ext cx="2963185" cy="2016224"/>
          </a:xfrm>
          <a:prstGeom prst="rect">
            <a:avLst/>
          </a:prstGeom>
          <a:noFill/>
          <a:effectLst>
            <a:outerShdw blurRad="292100" dist="139700" dir="2700000" algn="tl" rotWithShape="0">
              <a:prstClr val="black">
                <a:alpha val="65000"/>
              </a:prstClr>
            </a:outerShdw>
          </a:effectLst>
        </p:spPr>
      </p:pic>
      <p:sp>
        <p:nvSpPr>
          <p:cNvPr id="218116" name="Rectangle 4"/>
          <p:cNvSpPr>
            <a:spLocks noChangeArrowheads="1"/>
          </p:cNvSpPr>
          <p:nvPr/>
        </p:nvSpPr>
        <p:spPr bwMode="auto">
          <a:xfrm>
            <a:off x="323528" y="908720"/>
            <a:ext cx="1872209" cy="553998"/>
          </a:xfrm>
          <a:prstGeom prst="rect">
            <a:avLst/>
          </a:prstGeom>
          <a:noFill/>
          <a:ln w="9525">
            <a:noFill/>
            <a:miter lim="800000"/>
            <a:headEnd/>
            <a:tailEnd/>
          </a:ln>
          <a:effectLst/>
        </p:spPr>
        <p:txBody>
          <a:bodyPr wrap="square">
            <a:spAutoFit/>
          </a:bodyPr>
          <a:lstStyle/>
          <a:p>
            <a:r>
              <a:rPr lang="nl-NL" sz="1500" b="1" dirty="0" smtClean="0">
                <a:solidFill>
                  <a:srgbClr val="FFFF00"/>
                </a:solidFill>
                <a:latin typeface="Arial" charset="0"/>
              </a:rPr>
              <a:t>SLAC: </a:t>
            </a:r>
            <a:r>
              <a:rPr lang="en-US" sz="1500" b="1" dirty="0" smtClean="0">
                <a:solidFill>
                  <a:srgbClr val="FFFF00"/>
                </a:solidFill>
                <a:latin typeface="Arial" charset="0"/>
              </a:rPr>
              <a:t>50 </a:t>
            </a:r>
            <a:r>
              <a:rPr lang="en-US" sz="1500" b="1" dirty="0" err="1" smtClean="0">
                <a:solidFill>
                  <a:srgbClr val="FFFF00"/>
                </a:solidFill>
                <a:latin typeface="Arial" charset="0"/>
              </a:rPr>
              <a:t>GeV</a:t>
            </a:r>
            <a:r>
              <a:rPr lang="en-US" sz="1500" b="1" dirty="0" smtClean="0">
                <a:solidFill>
                  <a:srgbClr val="FFFF00"/>
                </a:solidFill>
                <a:latin typeface="Arial" charset="0"/>
              </a:rPr>
              <a:t> electron</a:t>
            </a:r>
            <a:endParaRPr lang="en-US" sz="1500" b="1" dirty="0">
              <a:solidFill>
                <a:srgbClr val="FFFF00"/>
              </a:solidFill>
              <a:latin typeface="Arial" charset="0"/>
            </a:endParaRPr>
          </a:p>
        </p:txBody>
      </p:sp>
      <p:sp>
        <p:nvSpPr>
          <p:cNvPr id="218119" name="Line 7"/>
          <p:cNvSpPr>
            <a:spLocks noChangeShapeType="1"/>
          </p:cNvSpPr>
          <p:nvPr/>
        </p:nvSpPr>
        <p:spPr bwMode="auto">
          <a:xfrm flipH="1">
            <a:off x="1331640" y="980728"/>
            <a:ext cx="1152128" cy="680767"/>
          </a:xfrm>
          <a:prstGeom prst="line">
            <a:avLst/>
          </a:prstGeom>
          <a:noFill/>
          <a:ln w="25400">
            <a:solidFill>
              <a:srgbClr val="F4FF17"/>
            </a:solidFill>
            <a:round/>
            <a:headEnd type="triangle" w="med" len="med"/>
            <a:tailEnd type="triangle" w="med" len="med"/>
          </a:ln>
          <a:effectLst/>
        </p:spPr>
        <p:txBody>
          <a:bodyPr/>
          <a:lstStyle/>
          <a:p>
            <a:endParaRPr lang="nl-NL"/>
          </a:p>
        </p:txBody>
      </p:sp>
      <p:sp>
        <p:nvSpPr>
          <p:cNvPr id="218120" name="Rectangle 8"/>
          <p:cNvSpPr>
            <a:spLocks noChangeArrowheads="1"/>
          </p:cNvSpPr>
          <p:nvPr/>
        </p:nvSpPr>
        <p:spPr bwMode="auto">
          <a:xfrm>
            <a:off x="1778546" y="649263"/>
            <a:ext cx="739305" cy="400110"/>
          </a:xfrm>
          <a:prstGeom prst="rect">
            <a:avLst/>
          </a:prstGeom>
          <a:noFill/>
          <a:ln w="9525">
            <a:noFill/>
            <a:miter lim="800000"/>
            <a:headEnd/>
            <a:tailEnd/>
          </a:ln>
          <a:effectLst/>
        </p:spPr>
        <p:txBody>
          <a:bodyPr wrap="none">
            <a:spAutoFit/>
          </a:bodyPr>
          <a:lstStyle/>
          <a:p>
            <a:r>
              <a:rPr lang="nl-NL" sz="2000" dirty="0">
                <a:solidFill>
                  <a:srgbClr val="FFFF00"/>
                </a:solidFill>
                <a:latin typeface="Arial" charset="0"/>
              </a:rPr>
              <a:t>3 km</a:t>
            </a:r>
            <a:endParaRPr lang="en-US" sz="2000" dirty="0">
              <a:solidFill>
                <a:srgbClr val="FFFF00"/>
              </a:solidFill>
              <a:latin typeface="Arial" charset="0"/>
            </a:endParaRPr>
          </a:p>
        </p:txBody>
      </p:sp>
      <p:sp>
        <p:nvSpPr>
          <p:cNvPr id="218126" name="Rectangle 14"/>
          <p:cNvSpPr>
            <a:spLocks noChangeArrowheads="1"/>
          </p:cNvSpPr>
          <p:nvPr/>
        </p:nvSpPr>
        <p:spPr bwMode="auto">
          <a:xfrm>
            <a:off x="611312" y="4725144"/>
            <a:ext cx="3096592" cy="1384995"/>
          </a:xfrm>
          <a:prstGeom prst="rect">
            <a:avLst/>
          </a:prstGeom>
          <a:noFill/>
          <a:ln w="9525">
            <a:noFill/>
            <a:miter lim="800000"/>
            <a:headEnd/>
            <a:tailEnd/>
          </a:ln>
          <a:effectLst/>
        </p:spPr>
        <p:txBody>
          <a:bodyPr wrap="square">
            <a:spAutoFit/>
          </a:bodyPr>
          <a:lstStyle/>
          <a:p>
            <a:r>
              <a:rPr lang="nl-NL" sz="2400" dirty="0" smtClean="0">
                <a:solidFill>
                  <a:srgbClr val="003E89"/>
                </a:solidFill>
                <a:latin typeface="Arial" charset="0"/>
              </a:rPr>
              <a:t>Drawbacks: </a:t>
            </a:r>
          </a:p>
          <a:p>
            <a:pPr>
              <a:buFont typeface="Courier New" pitchFamily="49" charset="0"/>
              <a:buChar char="o"/>
            </a:pPr>
            <a:r>
              <a:rPr lang="nl-NL" sz="2000" dirty="0" smtClean="0">
                <a:solidFill>
                  <a:srgbClr val="003E89"/>
                </a:solidFill>
              </a:rPr>
              <a:t> </a:t>
            </a:r>
            <a:r>
              <a:rPr lang="nl-NL" sz="2000" dirty="0" smtClean="0">
                <a:solidFill>
                  <a:srgbClr val="003E89"/>
                </a:solidFill>
                <a:latin typeface="Arial" charset="0"/>
              </a:rPr>
              <a:t>large infrastructure: </a:t>
            </a:r>
          </a:p>
          <a:p>
            <a:r>
              <a:rPr lang="nl-NL" sz="2000" dirty="0" smtClean="0">
                <a:solidFill>
                  <a:srgbClr val="003E89"/>
                </a:solidFill>
              </a:rPr>
              <a:t>   </a:t>
            </a:r>
            <a:r>
              <a:rPr lang="nl-NL" sz="2000" dirty="0" smtClean="0">
                <a:solidFill>
                  <a:srgbClr val="003E89"/>
                </a:solidFill>
                <a:latin typeface="Arial" charset="0"/>
              </a:rPr>
              <a:t>extremely expensive </a:t>
            </a:r>
          </a:p>
          <a:p>
            <a:pPr>
              <a:buFont typeface="Courier New" pitchFamily="49" charset="0"/>
              <a:buChar char="o"/>
            </a:pPr>
            <a:r>
              <a:rPr lang="nl-NL" sz="2000" dirty="0" smtClean="0">
                <a:solidFill>
                  <a:srgbClr val="003E89"/>
                </a:solidFill>
              </a:rPr>
              <a:t> </a:t>
            </a:r>
            <a:r>
              <a:rPr lang="nl-NL" sz="2000" dirty="0" smtClean="0">
                <a:solidFill>
                  <a:srgbClr val="003E89"/>
                </a:solidFill>
                <a:latin typeface="Arial" charset="0"/>
              </a:rPr>
              <a:t>limitted access </a:t>
            </a:r>
            <a:endParaRPr lang="en-US" sz="2000" dirty="0">
              <a:solidFill>
                <a:srgbClr val="003E89"/>
              </a:solidFill>
              <a:latin typeface="Arial" charset="0"/>
            </a:endParaRPr>
          </a:p>
        </p:txBody>
      </p:sp>
      <p:sp>
        <p:nvSpPr>
          <p:cNvPr id="15" name="Rectangle 14"/>
          <p:cNvSpPr/>
          <p:nvPr/>
        </p:nvSpPr>
        <p:spPr>
          <a:xfrm>
            <a:off x="287032" y="-750"/>
            <a:ext cx="6764993" cy="584775"/>
          </a:xfrm>
          <a:prstGeom prst="rect">
            <a:avLst/>
          </a:prstGeom>
        </p:spPr>
        <p:txBody>
          <a:bodyPr wrap="none">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State of the art particle accelerators </a:t>
            </a:r>
          </a:p>
        </p:txBody>
      </p:sp>
      <p:grpSp>
        <p:nvGrpSpPr>
          <p:cNvPr id="22" name="Group 21"/>
          <p:cNvGrpSpPr/>
          <p:nvPr/>
        </p:nvGrpSpPr>
        <p:grpSpPr>
          <a:xfrm>
            <a:off x="5508104" y="692696"/>
            <a:ext cx="3493897" cy="2376264"/>
            <a:chOff x="5191103" y="692696"/>
            <a:chExt cx="3493897" cy="2376264"/>
          </a:xfrm>
        </p:grpSpPr>
        <p:pic>
          <p:nvPicPr>
            <p:cNvPr id="218115" name="Picture 3" descr="E:\Ph.D data\Publication\Conference\Promotion\CERN_LHC.jpg"/>
            <p:cNvPicPr>
              <a:picLocks noChangeAspect="1" noChangeArrowheads="1"/>
            </p:cNvPicPr>
            <p:nvPr/>
          </p:nvPicPr>
          <p:blipFill>
            <a:blip r:embed="rId3" cstate="print"/>
            <a:srcRect l="12360" t="15979"/>
            <a:stretch>
              <a:fillRect/>
            </a:stretch>
          </p:blipFill>
          <p:spPr bwMode="auto">
            <a:xfrm>
              <a:off x="5191103" y="692696"/>
              <a:ext cx="3493897" cy="2376264"/>
            </a:xfrm>
            <a:prstGeom prst="rect">
              <a:avLst/>
            </a:prstGeom>
            <a:noFill/>
            <a:effectLst>
              <a:outerShdw blurRad="50800" dist="38100" dir="2700000" algn="tl" rotWithShape="0">
                <a:prstClr val="black">
                  <a:alpha val="40000"/>
                </a:prstClr>
              </a:outerShdw>
            </a:effectLst>
          </p:spPr>
        </p:pic>
        <p:sp>
          <p:nvSpPr>
            <p:cNvPr id="218122" name="Rectangle 10"/>
            <p:cNvSpPr>
              <a:spLocks noChangeArrowheads="1"/>
            </p:cNvSpPr>
            <p:nvPr/>
          </p:nvSpPr>
          <p:spPr bwMode="auto">
            <a:xfrm>
              <a:off x="6300192" y="1052736"/>
              <a:ext cx="881973" cy="400110"/>
            </a:xfrm>
            <a:prstGeom prst="rect">
              <a:avLst/>
            </a:prstGeom>
            <a:noFill/>
            <a:ln w="9525">
              <a:noFill/>
              <a:miter lim="800000"/>
              <a:headEnd/>
              <a:tailEnd/>
            </a:ln>
            <a:effectLst/>
          </p:spPr>
          <p:txBody>
            <a:bodyPr wrap="none">
              <a:spAutoFit/>
            </a:bodyPr>
            <a:lstStyle/>
            <a:p>
              <a:r>
                <a:rPr lang="nl-NL" sz="2000" dirty="0">
                  <a:solidFill>
                    <a:srgbClr val="F4FF17"/>
                  </a:solidFill>
                  <a:latin typeface="Arial" charset="0"/>
                </a:rPr>
                <a:t>27 km</a:t>
              </a:r>
              <a:endParaRPr lang="en-US" sz="2000" dirty="0">
                <a:solidFill>
                  <a:srgbClr val="F4FF17"/>
                </a:solidFill>
                <a:latin typeface="Arial" charset="0"/>
              </a:endParaRPr>
            </a:p>
          </p:txBody>
        </p:sp>
        <p:sp>
          <p:nvSpPr>
            <p:cNvPr id="218123" name="Oval 11"/>
            <p:cNvSpPr>
              <a:spLocks noChangeArrowheads="1"/>
            </p:cNvSpPr>
            <p:nvPr/>
          </p:nvSpPr>
          <p:spPr bwMode="auto">
            <a:xfrm>
              <a:off x="5693041" y="790207"/>
              <a:ext cx="1899103" cy="1890138"/>
            </a:xfrm>
            <a:prstGeom prst="ellipse">
              <a:avLst/>
            </a:prstGeom>
            <a:noFill/>
            <a:ln w="25400">
              <a:solidFill>
                <a:srgbClr val="F4FF17"/>
              </a:solidFill>
              <a:round/>
              <a:headEnd/>
              <a:tailEnd/>
            </a:ln>
            <a:effectLst/>
          </p:spPr>
          <p:txBody>
            <a:bodyPr wrap="none" anchor="ctr"/>
            <a:lstStyle/>
            <a:p>
              <a:endParaRPr lang="nl-NL"/>
            </a:p>
          </p:txBody>
        </p:sp>
        <p:sp>
          <p:nvSpPr>
            <p:cNvPr id="18" name="Rectangle 17"/>
            <p:cNvSpPr/>
            <p:nvPr/>
          </p:nvSpPr>
          <p:spPr>
            <a:xfrm>
              <a:off x="5868144" y="1700808"/>
              <a:ext cx="2736304" cy="323165"/>
            </a:xfrm>
            <a:prstGeom prst="rect">
              <a:avLst/>
            </a:prstGeom>
          </p:spPr>
          <p:txBody>
            <a:bodyPr wrap="square">
              <a:spAutoFit/>
            </a:bodyPr>
            <a:lstStyle/>
            <a:p>
              <a:r>
                <a:rPr lang="nl-NL" sz="1500" b="1" dirty="0" smtClean="0">
                  <a:solidFill>
                    <a:srgbClr val="FFFF00"/>
                  </a:solidFill>
                </a:rPr>
                <a:t>LHC </a:t>
              </a:r>
              <a:r>
                <a:rPr lang="en-US" sz="1500" b="1" dirty="0" smtClean="0">
                  <a:solidFill>
                    <a:srgbClr val="FFFF00"/>
                  </a:solidFill>
                </a:rPr>
                <a:t>7 </a:t>
              </a:r>
              <a:r>
                <a:rPr lang="en-US" sz="1500" b="1" dirty="0" err="1" smtClean="0">
                  <a:solidFill>
                    <a:srgbClr val="FFFF00"/>
                  </a:solidFill>
                </a:rPr>
                <a:t>TeV</a:t>
              </a:r>
              <a:r>
                <a:rPr lang="en-US" sz="1500" b="1" dirty="0" smtClean="0">
                  <a:solidFill>
                    <a:srgbClr val="FFFF00"/>
                  </a:solidFill>
                </a:rPr>
                <a:t> protons</a:t>
              </a:r>
            </a:p>
          </p:txBody>
        </p:sp>
      </p:grpSp>
      <p:pic>
        <p:nvPicPr>
          <p:cNvPr id="376834" name="Picture 2"/>
          <p:cNvPicPr>
            <a:picLocks noChangeAspect="1" noChangeArrowheads="1"/>
          </p:cNvPicPr>
          <p:nvPr/>
        </p:nvPicPr>
        <p:blipFill>
          <a:blip r:embed="rId4" cstate="print"/>
          <a:srcRect/>
          <a:stretch>
            <a:fillRect/>
          </a:stretch>
        </p:blipFill>
        <p:spPr bwMode="auto">
          <a:xfrm>
            <a:off x="3995937" y="3601818"/>
            <a:ext cx="4752527" cy="2851517"/>
          </a:xfrm>
          <a:prstGeom prst="rect">
            <a:avLst/>
          </a:prstGeom>
          <a:noFill/>
          <a:ln w="9525">
            <a:noFill/>
            <a:miter lim="800000"/>
            <a:headEnd/>
            <a:tailEnd/>
          </a:ln>
          <a:effectLst>
            <a:outerShdw blurRad="292100" dist="139700" dir="2700000" algn="tl" rotWithShape="0">
              <a:prstClr val="black">
                <a:alpha val="65000"/>
              </a:prstClr>
            </a:outerShdw>
          </a:effectLst>
        </p:spPr>
      </p:pic>
      <p:sp>
        <p:nvSpPr>
          <p:cNvPr id="16" name="Rectangle 5"/>
          <p:cNvSpPr>
            <a:spLocks noChangeArrowheads="1"/>
          </p:cNvSpPr>
          <p:nvPr/>
        </p:nvSpPr>
        <p:spPr bwMode="auto">
          <a:xfrm>
            <a:off x="4283969" y="3645024"/>
            <a:ext cx="4320480" cy="553998"/>
          </a:xfrm>
          <a:prstGeom prst="rect">
            <a:avLst/>
          </a:prstGeom>
          <a:noFill/>
          <a:ln w="9525">
            <a:noFill/>
            <a:miter lim="800000"/>
            <a:headEnd/>
            <a:tailEnd/>
          </a:ln>
          <a:effectLst/>
        </p:spPr>
        <p:txBody>
          <a:bodyPr wrap="square">
            <a:spAutoFit/>
          </a:bodyPr>
          <a:lstStyle/>
          <a:p>
            <a:r>
              <a:rPr lang="nl-NL" sz="1500" b="1" dirty="0" smtClean="0">
                <a:solidFill>
                  <a:srgbClr val="FFFF00"/>
                </a:solidFill>
                <a:latin typeface="Arial" charset="0"/>
              </a:rPr>
              <a:t>European X-ray Free Electron Laser, Hamburg, Germany </a:t>
            </a:r>
          </a:p>
        </p:txBody>
      </p:sp>
      <p:pic>
        <p:nvPicPr>
          <p:cNvPr id="17" name="Picture 3"/>
          <p:cNvPicPr>
            <a:picLocks noChangeAspect="1" noChangeArrowheads="1"/>
          </p:cNvPicPr>
          <p:nvPr/>
        </p:nvPicPr>
        <p:blipFill>
          <a:blip r:embed="rId5" cstate="print"/>
          <a:srcRect/>
          <a:stretch>
            <a:fillRect/>
          </a:stretch>
        </p:blipFill>
        <p:spPr bwMode="auto">
          <a:xfrm>
            <a:off x="3347864" y="764704"/>
            <a:ext cx="1937405" cy="2537644"/>
          </a:xfrm>
          <a:prstGeom prst="rect">
            <a:avLst/>
          </a:prstGeom>
          <a:ln>
            <a:noFill/>
          </a:ln>
          <a:effectLst>
            <a:outerShdw blurRad="292100" dist="139700" dir="2700000" algn="tl" rotWithShape="0">
              <a:srgbClr val="333333">
                <a:alpha val="65000"/>
              </a:srgbClr>
            </a:outerShdw>
          </a:effectLst>
        </p:spPr>
      </p:pic>
      <p:grpSp>
        <p:nvGrpSpPr>
          <p:cNvPr id="19" name="Group 18"/>
          <p:cNvGrpSpPr/>
          <p:nvPr/>
        </p:nvGrpSpPr>
        <p:grpSpPr>
          <a:xfrm>
            <a:off x="467544" y="2852936"/>
            <a:ext cx="2592288" cy="1826078"/>
            <a:chOff x="3995936" y="2780928"/>
            <a:chExt cx="2592288" cy="1826078"/>
          </a:xfrm>
        </p:grpSpPr>
        <p:pic>
          <p:nvPicPr>
            <p:cNvPr id="20" name="Picture 19" descr="001.jpg"/>
            <p:cNvPicPr>
              <a:picLocks noChangeAspect="1"/>
            </p:cNvPicPr>
            <p:nvPr/>
          </p:nvPicPr>
          <p:blipFill>
            <a:blip r:embed="rId6" cstate="print"/>
            <a:stretch>
              <a:fillRect/>
            </a:stretch>
          </p:blipFill>
          <p:spPr>
            <a:xfrm>
              <a:off x="3995936" y="2780928"/>
              <a:ext cx="2592288" cy="1826078"/>
            </a:xfrm>
            <a:prstGeom prst="rect">
              <a:avLst/>
            </a:prstGeom>
            <a:ln>
              <a:solidFill>
                <a:schemeClr val="bg1"/>
              </a:solidFill>
            </a:ln>
            <a:effectLst>
              <a:outerShdw blurRad="292100" dist="139700" dir="2700000" algn="tl" rotWithShape="0">
                <a:srgbClr val="333333">
                  <a:alpha val="65000"/>
                </a:srgbClr>
              </a:outerShdw>
            </a:effectLst>
          </p:spPr>
        </p:pic>
        <p:sp>
          <p:nvSpPr>
            <p:cNvPr id="21" name="Rectangle 20"/>
            <p:cNvSpPr/>
            <p:nvPr/>
          </p:nvSpPr>
          <p:spPr>
            <a:xfrm>
              <a:off x="4133097" y="2984260"/>
              <a:ext cx="848309" cy="323165"/>
            </a:xfrm>
            <a:prstGeom prst="rect">
              <a:avLst/>
            </a:prstGeom>
            <a:ln>
              <a:noFill/>
            </a:ln>
          </p:spPr>
          <p:txBody>
            <a:bodyPr wrap="none">
              <a:spAutoFit/>
            </a:bodyPr>
            <a:lstStyle/>
            <a:p>
              <a:r>
                <a:rPr lang="en-US" sz="1500" b="1" dirty="0" smtClean="0">
                  <a:solidFill>
                    <a:schemeClr val="bg1"/>
                  </a:solidFill>
                  <a:effectLst>
                    <a:outerShdw blurRad="38100" dist="38100" dir="2700000" algn="tl">
                      <a:srgbClr val="000000">
                        <a:alpha val="43137"/>
                      </a:srgbClr>
                    </a:outerShdw>
                  </a:effectLst>
                </a:rPr>
                <a:t>SACLA</a:t>
              </a:r>
              <a:endParaRPr lang="nl-NL" sz="1500" dirty="0">
                <a:effectLst>
                  <a:outerShdw blurRad="38100" dist="38100" dir="2700000" algn="tl">
                    <a:srgbClr val="000000">
                      <a:alpha val="43137"/>
                    </a:srgbClr>
                  </a:outerShdw>
                </a:effectLst>
              </a:endParaRPr>
            </a:p>
          </p:txBody>
        </p:sp>
      </p:grpSp>
      <p:sp>
        <p:nvSpPr>
          <p:cNvPr id="23" name="Rectangle 15"/>
          <p:cNvSpPr>
            <a:spLocks noChangeArrowheads="1"/>
          </p:cNvSpPr>
          <p:nvPr/>
        </p:nvSpPr>
        <p:spPr bwMode="auto">
          <a:xfrm>
            <a:off x="751412" y="6078240"/>
            <a:ext cx="7781028" cy="519112"/>
          </a:xfrm>
          <a:prstGeom prst="rect">
            <a:avLst/>
          </a:prstGeom>
          <a:solidFill>
            <a:srgbClr val="FFFF00"/>
          </a:solidFill>
          <a:ln w="9525">
            <a:noFill/>
            <a:miter lim="800000"/>
            <a:headEnd/>
            <a:tailEnd/>
          </a:ln>
          <a:effectLst/>
        </p:spPr>
        <p:txBody>
          <a:bodyPr wrap="square">
            <a:spAutoFit/>
          </a:bodyPr>
          <a:lstStyle/>
          <a:p>
            <a:r>
              <a:rPr lang="nl-NL" sz="2800" dirty="0">
                <a:solidFill>
                  <a:srgbClr val="002060"/>
                </a:solidFill>
                <a:latin typeface="Arial" charset="0"/>
              </a:rPr>
              <a:t>Novel accelerator concepts need to be found  !! </a:t>
            </a:r>
            <a:endParaRPr lang="en-US" sz="2800" dirty="0">
              <a:solidFill>
                <a:srgbClr val="002060"/>
              </a:solidFill>
              <a:latin typeface="Arial"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8126">
                                            <p:txEl>
                                              <p:pRg st="0" end="0"/>
                                            </p:txEl>
                                          </p:spTgt>
                                        </p:tgtEl>
                                        <p:attrNameLst>
                                          <p:attrName>style.visibility</p:attrName>
                                        </p:attrNameLst>
                                      </p:cBhvr>
                                      <p:to>
                                        <p:strVal val="visible"/>
                                      </p:to>
                                    </p:set>
                                    <p:animEffect transition="in" filter="fade">
                                      <p:cBhvr>
                                        <p:cTn id="7" dur="2000"/>
                                        <p:tgtEl>
                                          <p:spTgt spid="21812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8126">
                                            <p:txEl>
                                              <p:pRg st="1" end="1"/>
                                            </p:txEl>
                                          </p:spTgt>
                                        </p:tgtEl>
                                        <p:attrNameLst>
                                          <p:attrName>style.visibility</p:attrName>
                                        </p:attrNameLst>
                                      </p:cBhvr>
                                      <p:to>
                                        <p:strVal val="visible"/>
                                      </p:to>
                                    </p:set>
                                    <p:animEffect transition="in" filter="fade">
                                      <p:cBhvr>
                                        <p:cTn id="10" dur="2000"/>
                                        <p:tgtEl>
                                          <p:spTgt spid="21812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8126">
                                            <p:txEl>
                                              <p:pRg st="2" end="2"/>
                                            </p:txEl>
                                          </p:spTgt>
                                        </p:tgtEl>
                                        <p:attrNameLst>
                                          <p:attrName>style.visibility</p:attrName>
                                        </p:attrNameLst>
                                      </p:cBhvr>
                                      <p:to>
                                        <p:strVal val="visible"/>
                                      </p:to>
                                    </p:set>
                                    <p:animEffect transition="in" filter="fade">
                                      <p:cBhvr>
                                        <p:cTn id="13" dur="2000"/>
                                        <p:tgtEl>
                                          <p:spTgt spid="218126">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8126">
                                            <p:txEl>
                                              <p:pRg st="3" end="3"/>
                                            </p:txEl>
                                          </p:spTgt>
                                        </p:tgtEl>
                                        <p:attrNameLst>
                                          <p:attrName>style.visibility</p:attrName>
                                        </p:attrNameLst>
                                      </p:cBhvr>
                                      <p:to>
                                        <p:strVal val="visible"/>
                                      </p:to>
                                    </p:set>
                                    <p:animEffect transition="in" filter="fade">
                                      <p:cBhvr>
                                        <p:cTn id="16" dur="2000"/>
                                        <p:tgtEl>
                                          <p:spTgt spid="218126">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26" grpId="0" build="allAtOnce"/>
      <p:bldP spid="2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0530" y="1124744"/>
            <a:ext cx="4543231" cy="461665"/>
          </a:xfrm>
          <a:prstGeom prst="rect">
            <a:avLst/>
          </a:prstGeom>
          <a:noFill/>
        </p:spPr>
        <p:txBody>
          <a:bodyPr wrap="none" rtlCol="0">
            <a:spAutoFit/>
          </a:bodyPr>
          <a:lstStyle/>
          <a:p>
            <a:r>
              <a:rPr lang="en-US" sz="2400" dirty="0" smtClean="0">
                <a:solidFill>
                  <a:srgbClr val="C00000"/>
                </a:solidFill>
                <a:latin typeface="Arial" pitchFamily="34" charset="0"/>
                <a:cs typeface="Arial" pitchFamily="34" charset="0"/>
              </a:rPr>
              <a:t>Laboratory frame </a:t>
            </a:r>
            <a:r>
              <a:rPr lang="en-US" sz="2400" dirty="0" smtClean="0">
                <a:solidFill>
                  <a:srgbClr val="C00000"/>
                </a:solidFill>
                <a:latin typeface="Arial" pitchFamily="34" charset="0"/>
                <a:cs typeface="Arial" pitchFamily="34" charset="0"/>
                <a:sym typeface="Symbol"/>
              </a:rPr>
              <a:t> laser frame</a:t>
            </a:r>
            <a:endParaRPr lang="en-US" sz="2400" dirty="0" smtClean="0">
              <a:solidFill>
                <a:srgbClr val="C00000"/>
              </a:solidFill>
              <a:latin typeface="Arial" pitchFamily="34" charset="0"/>
              <a:cs typeface="Arial" pitchFamily="34" charset="0"/>
            </a:endParaRPr>
          </a:p>
        </p:txBody>
      </p:sp>
      <p:graphicFrame>
        <p:nvGraphicFramePr>
          <p:cNvPr id="3" name="Object 6"/>
          <p:cNvGraphicFramePr>
            <a:graphicFrameLocks noChangeAspect="1"/>
          </p:cNvGraphicFramePr>
          <p:nvPr/>
        </p:nvGraphicFramePr>
        <p:xfrm>
          <a:off x="3131840" y="1629618"/>
          <a:ext cx="1887537" cy="503238"/>
        </p:xfrm>
        <a:graphic>
          <a:graphicData uri="http://schemas.openxmlformats.org/presentationml/2006/ole">
            <p:oleObj spid="_x0000_s331778" name="Equation" r:id="rId3" imgW="901440" imgH="241200" progId="Equation.3">
              <p:embed/>
            </p:oleObj>
          </a:graphicData>
        </a:graphic>
      </p:graphicFrame>
      <p:graphicFrame>
        <p:nvGraphicFramePr>
          <p:cNvPr id="4" name="Object 7"/>
          <p:cNvGraphicFramePr>
            <a:graphicFrameLocks noChangeAspect="1"/>
          </p:cNvGraphicFramePr>
          <p:nvPr/>
        </p:nvGraphicFramePr>
        <p:xfrm>
          <a:off x="1462658" y="1700808"/>
          <a:ext cx="265112" cy="265112"/>
        </p:xfrm>
        <a:graphic>
          <a:graphicData uri="http://schemas.openxmlformats.org/presentationml/2006/ole">
            <p:oleObj spid="_x0000_s331779" name="Equation" r:id="rId4" imgW="126720" imgH="126720" progId="Equation.3">
              <p:embed/>
            </p:oleObj>
          </a:graphicData>
        </a:graphic>
      </p:graphicFrame>
      <p:graphicFrame>
        <p:nvGraphicFramePr>
          <p:cNvPr id="5" name="Object 8"/>
          <p:cNvGraphicFramePr>
            <a:graphicFrameLocks noChangeAspect="1"/>
          </p:cNvGraphicFramePr>
          <p:nvPr/>
        </p:nvGraphicFramePr>
        <p:xfrm>
          <a:off x="1503065" y="2323555"/>
          <a:ext cx="185737" cy="317500"/>
        </p:xfrm>
        <a:graphic>
          <a:graphicData uri="http://schemas.openxmlformats.org/presentationml/2006/ole">
            <p:oleObj spid="_x0000_s331780" name="Equation" r:id="rId5" imgW="88560" imgH="152280" progId="Equation.3">
              <p:embed/>
            </p:oleObj>
          </a:graphicData>
        </a:graphic>
      </p:graphicFrame>
      <p:graphicFrame>
        <p:nvGraphicFramePr>
          <p:cNvPr id="6" name="Object 9"/>
          <p:cNvGraphicFramePr>
            <a:graphicFrameLocks noChangeAspect="1"/>
          </p:cNvGraphicFramePr>
          <p:nvPr/>
        </p:nvGraphicFramePr>
        <p:xfrm>
          <a:off x="3118842" y="2276872"/>
          <a:ext cx="1011238" cy="503238"/>
        </p:xfrm>
        <a:graphic>
          <a:graphicData uri="http://schemas.openxmlformats.org/presentationml/2006/ole">
            <p:oleObj spid="_x0000_s331781" name="Equation" r:id="rId6" imgW="482400" imgH="241200" progId="Equation.3">
              <p:embed/>
            </p:oleObj>
          </a:graphicData>
        </a:graphic>
      </p:graphicFrame>
      <p:graphicFrame>
        <p:nvGraphicFramePr>
          <p:cNvPr id="7" name="Object 10"/>
          <p:cNvGraphicFramePr>
            <a:graphicFrameLocks noChangeAspect="1"/>
          </p:cNvGraphicFramePr>
          <p:nvPr/>
        </p:nvGraphicFramePr>
        <p:xfrm>
          <a:off x="454546" y="2984748"/>
          <a:ext cx="2664296" cy="826127"/>
        </p:xfrm>
        <a:graphic>
          <a:graphicData uri="http://schemas.openxmlformats.org/presentationml/2006/ole">
            <p:oleObj spid="_x0000_s331782" name="Equation" r:id="rId7" imgW="1346040" imgH="419040" progId="Equation.3">
              <p:embed/>
            </p:oleObj>
          </a:graphicData>
        </a:graphic>
      </p:graphicFrame>
      <p:graphicFrame>
        <p:nvGraphicFramePr>
          <p:cNvPr id="8" name="Object 11"/>
          <p:cNvGraphicFramePr>
            <a:graphicFrameLocks noChangeAspect="1"/>
          </p:cNvGraphicFramePr>
          <p:nvPr/>
        </p:nvGraphicFramePr>
        <p:xfrm>
          <a:off x="382538" y="4077072"/>
          <a:ext cx="1433513" cy="825500"/>
        </p:xfrm>
        <a:graphic>
          <a:graphicData uri="http://schemas.openxmlformats.org/presentationml/2006/ole">
            <p:oleObj spid="_x0000_s331783" name="Equation" r:id="rId8" imgW="723600" imgH="419040" progId="Equation.3">
              <p:embed/>
            </p:oleObj>
          </a:graphicData>
        </a:graphic>
      </p:graphicFrame>
      <p:graphicFrame>
        <p:nvGraphicFramePr>
          <p:cNvPr id="9" name="Object 12"/>
          <p:cNvGraphicFramePr>
            <a:graphicFrameLocks noChangeAspect="1"/>
          </p:cNvGraphicFramePr>
          <p:nvPr/>
        </p:nvGraphicFramePr>
        <p:xfrm>
          <a:off x="3910930" y="4149080"/>
          <a:ext cx="1709738" cy="876300"/>
        </p:xfrm>
        <a:graphic>
          <a:graphicData uri="http://schemas.openxmlformats.org/presentationml/2006/ole">
            <p:oleObj spid="_x0000_s331784" name="Equation" r:id="rId9" imgW="863280" imgH="444240" progId="Equation.3">
              <p:embed/>
            </p:oleObj>
          </a:graphicData>
        </a:graphic>
      </p:graphicFrame>
      <p:graphicFrame>
        <p:nvGraphicFramePr>
          <p:cNvPr id="10" name="Object 14"/>
          <p:cNvGraphicFramePr>
            <a:graphicFrameLocks noChangeAspect="1"/>
          </p:cNvGraphicFramePr>
          <p:nvPr/>
        </p:nvGraphicFramePr>
        <p:xfrm>
          <a:off x="3923928" y="2940843"/>
          <a:ext cx="3190875" cy="976313"/>
        </p:xfrm>
        <a:graphic>
          <a:graphicData uri="http://schemas.openxmlformats.org/presentationml/2006/ole">
            <p:oleObj spid="_x0000_s331785" name="Equation" r:id="rId10" imgW="1612800" imgH="495000" progId="Equation.3">
              <p:embed/>
            </p:oleObj>
          </a:graphicData>
        </a:graphic>
      </p:graphicFrame>
      <p:cxnSp>
        <p:nvCxnSpPr>
          <p:cNvPr id="11" name="Straight Arrow Connector 10"/>
          <p:cNvCxnSpPr/>
          <p:nvPr/>
        </p:nvCxnSpPr>
        <p:spPr>
          <a:xfrm>
            <a:off x="2254746" y="1916832"/>
            <a:ext cx="504056"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254746" y="2492896"/>
            <a:ext cx="504056"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85953" y="-27384"/>
            <a:ext cx="4965847" cy="584775"/>
          </a:xfrm>
          <a:prstGeom prst="rect">
            <a:avLst/>
          </a:prstGeom>
          <a:noFill/>
        </p:spPr>
        <p:txBody>
          <a:bodyPr wrap="none" rtlCol="0">
            <a:spAutoFit/>
          </a:bodyPr>
          <a:lstStyle/>
          <a:p>
            <a:r>
              <a:rPr lang="en-US" sz="3200" dirty="0" smtClean="0">
                <a:solidFill>
                  <a:srgbClr val="002060"/>
                </a:solidFill>
                <a:latin typeface="Arial" pitchFamily="34" charset="0"/>
                <a:cs typeface="Arial" pitchFamily="34" charset="0"/>
              </a:rPr>
              <a:t>Towards master equations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5953" y="-27384"/>
            <a:ext cx="3326552" cy="584775"/>
          </a:xfrm>
          <a:prstGeom prst="rect">
            <a:avLst/>
          </a:prstGeom>
          <a:noFill/>
        </p:spPr>
        <p:txBody>
          <a:bodyPr wrap="none" rtlCol="0">
            <a:spAutoFit/>
          </a:bodyPr>
          <a:lstStyle/>
          <a:p>
            <a:r>
              <a:rPr lang="en-US" sz="3200" dirty="0" smtClean="0">
                <a:solidFill>
                  <a:srgbClr val="002060"/>
                </a:solidFill>
                <a:latin typeface="Arial" pitchFamily="34" charset="0"/>
                <a:cs typeface="Arial" pitchFamily="34" charset="0"/>
              </a:rPr>
              <a:t>Master equations</a:t>
            </a:r>
          </a:p>
        </p:txBody>
      </p:sp>
      <p:grpSp>
        <p:nvGrpSpPr>
          <p:cNvPr id="2" name="Group 9"/>
          <p:cNvGrpSpPr/>
          <p:nvPr/>
        </p:nvGrpSpPr>
        <p:grpSpPr>
          <a:xfrm>
            <a:off x="-108520" y="692696"/>
            <a:ext cx="7596336" cy="3178299"/>
            <a:chOff x="-108520" y="1052736"/>
            <a:chExt cx="7596336" cy="3178299"/>
          </a:xfrm>
        </p:grpSpPr>
        <p:pic>
          <p:nvPicPr>
            <p:cNvPr id="7170" name="Picture 2"/>
            <p:cNvPicPr>
              <a:picLocks noChangeAspect="1" noChangeArrowheads="1"/>
            </p:cNvPicPr>
            <p:nvPr/>
          </p:nvPicPr>
          <p:blipFill>
            <a:blip r:embed="rId3" cstate="print"/>
            <a:srcRect/>
            <a:stretch>
              <a:fillRect/>
            </a:stretch>
          </p:blipFill>
          <p:spPr bwMode="auto">
            <a:xfrm>
              <a:off x="-108520" y="1052736"/>
              <a:ext cx="7596336" cy="3178299"/>
            </a:xfrm>
            <a:prstGeom prst="rect">
              <a:avLst/>
            </a:prstGeom>
            <a:noFill/>
            <a:ln w="9525">
              <a:noFill/>
              <a:miter lim="800000"/>
              <a:headEnd/>
              <a:tailEnd/>
            </a:ln>
          </p:spPr>
        </p:pic>
        <p:pic>
          <p:nvPicPr>
            <p:cNvPr id="7171" name="Picture 3"/>
            <p:cNvPicPr>
              <a:picLocks noChangeAspect="1" noChangeArrowheads="1"/>
            </p:cNvPicPr>
            <p:nvPr/>
          </p:nvPicPr>
          <p:blipFill>
            <a:blip r:embed="rId4" cstate="print"/>
            <a:srcRect/>
            <a:stretch>
              <a:fillRect/>
            </a:stretch>
          </p:blipFill>
          <p:spPr bwMode="auto">
            <a:xfrm>
              <a:off x="5631642" y="2887741"/>
              <a:ext cx="346678" cy="398565"/>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a:stretch>
              <a:fillRect/>
            </a:stretch>
          </p:blipFill>
          <p:spPr bwMode="auto">
            <a:xfrm>
              <a:off x="5623545" y="3678507"/>
              <a:ext cx="346678" cy="398565"/>
            </a:xfrm>
            <a:prstGeom prst="rect">
              <a:avLst/>
            </a:prstGeom>
            <a:noFill/>
            <a:ln w="9525">
              <a:noFill/>
              <a:miter lim="800000"/>
              <a:headEnd/>
              <a:tailEnd/>
            </a:ln>
          </p:spPr>
        </p:pic>
        <p:pic>
          <p:nvPicPr>
            <p:cNvPr id="7172" name="Picture 4"/>
            <p:cNvPicPr>
              <a:picLocks noChangeAspect="1" noChangeArrowheads="1"/>
            </p:cNvPicPr>
            <p:nvPr/>
          </p:nvPicPr>
          <p:blipFill>
            <a:blip r:embed="rId5" cstate="print"/>
            <a:srcRect/>
            <a:stretch>
              <a:fillRect/>
            </a:stretch>
          </p:blipFill>
          <p:spPr bwMode="auto">
            <a:xfrm>
              <a:off x="5921102" y="3645024"/>
              <a:ext cx="76200" cy="485775"/>
            </a:xfrm>
            <a:prstGeom prst="rect">
              <a:avLst/>
            </a:prstGeom>
            <a:noFill/>
            <a:ln w="9525">
              <a:noFill/>
              <a:miter lim="800000"/>
              <a:headEnd/>
              <a:tailEnd/>
            </a:ln>
          </p:spPr>
        </p:pic>
        <p:pic>
          <p:nvPicPr>
            <p:cNvPr id="9" name="Picture 4"/>
            <p:cNvPicPr>
              <a:picLocks noChangeAspect="1" noChangeArrowheads="1"/>
            </p:cNvPicPr>
            <p:nvPr/>
          </p:nvPicPr>
          <p:blipFill>
            <a:blip r:embed="rId5" cstate="print"/>
            <a:srcRect/>
            <a:stretch>
              <a:fillRect/>
            </a:stretch>
          </p:blipFill>
          <p:spPr bwMode="auto">
            <a:xfrm>
              <a:off x="6636990" y="3664074"/>
              <a:ext cx="76200" cy="485775"/>
            </a:xfrm>
            <a:prstGeom prst="rect">
              <a:avLst/>
            </a:prstGeom>
            <a:noFill/>
            <a:ln w="9525">
              <a:noFill/>
              <a:miter lim="800000"/>
              <a:headEnd/>
              <a:tailEnd/>
            </a:ln>
            <a:scene3d>
              <a:camera prst="orthographicFront">
                <a:rot lat="0" lon="0" rev="10800000"/>
              </a:camera>
              <a:lightRig rig="threePt" dir="t"/>
            </a:scene3d>
          </p:spPr>
        </p:pic>
      </p:grpSp>
      <p:sp>
        <p:nvSpPr>
          <p:cNvPr id="5" name="TextBox 4"/>
          <p:cNvSpPr txBox="1"/>
          <p:nvPr/>
        </p:nvSpPr>
        <p:spPr>
          <a:xfrm>
            <a:off x="7068968" y="2361074"/>
            <a:ext cx="2236510" cy="707886"/>
          </a:xfrm>
          <a:prstGeom prst="rect">
            <a:avLst/>
          </a:prstGeom>
          <a:noFill/>
        </p:spPr>
        <p:txBody>
          <a:bodyPr wrap="none" rtlCol="0">
            <a:spAutoFit/>
          </a:bodyPr>
          <a:lstStyle/>
          <a:p>
            <a:r>
              <a:rPr lang="en-US" sz="2000" dirty="0" smtClean="0">
                <a:solidFill>
                  <a:srgbClr val="C00000"/>
                </a:solidFill>
                <a:latin typeface="Arial" pitchFamily="34" charset="0"/>
                <a:cs typeface="Arial" pitchFamily="34" charset="0"/>
              </a:rPr>
              <a:t>laser propagation </a:t>
            </a:r>
          </a:p>
          <a:p>
            <a:r>
              <a:rPr lang="en-US" sz="2000" dirty="0" smtClean="0">
                <a:solidFill>
                  <a:srgbClr val="C00000"/>
                </a:solidFill>
                <a:latin typeface="Arial" pitchFamily="34" charset="0"/>
                <a:cs typeface="Arial" pitchFamily="34" charset="0"/>
              </a:rPr>
              <a:t>in plasma eq.</a:t>
            </a:r>
          </a:p>
        </p:txBody>
      </p:sp>
      <p:sp>
        <p:nvSpPr>
          <p:cNvPr id="11" name="TextBox 10"/>
          <p:cNvSpPr txBox="1"/>
          <p:nvPr/>
        </p:nvSpPr>
        <p:spPr>
          <a:xfrm>
            <a:off x="7092280" y="1700808"/>
            <a:ext cx="1752403" cy="400110"/>
          </a:xfrm>
          <a:prstGeom prst="rect">
            <a:avLst/>
          </a:prstGeom>
          <a:noFill/>
        </p:spPr>
        <p:txBody>
          <a:bodyPr wrap="none" rtlCol="0">
            <a:spAutoFit/>
          </a:bodyPr>
          <a:lstStyle/>
          <a:p>
            <a:r>
              <a:rPr lang="en-US" sz="2000" dirty="0" smtClean="0">
                <a:solidFill>
                  <a:srgbClr val="C00000"/>
                </a:solidFill>
                <a:latin typeface="Arial" pitchFamily="34" charset="0"/>
                <a:cs typeface="Arial" pitchFamily="34" charset="0"/>
              </a:rPr>
              <a:t>continuity eq.</a:t>
            </a:r>
          </a:p>
        </p:txBody>
      </p:sp>
      <p:sp>
        <p:nvSpPr>
          <p:cNvPr id="12" name="TextBox 11"/>
          <p:cNvSpPr txBox="1"/>
          <p:nvPr/>
        </p:nvSpPr>
        <p:spPr>
          <a:xfrm>
            <a:off x="7079672" y="3284984"/>
            <a:ext cx="1524776" cy="400110"/>
          </a:xfrm>
          <a:prstGeom prst="rect">
            <a:avLst/>
          </a:prstGeom>
          <a:noFill/>
        </p:spPr>
        <p:txBody>
          <a:bodyPr wrap="none" rtlCol="0">
            <a:spAutoFit/>
          </a:bodyPr>
          <a:lstStyle/>
          <a:p>
            <a:r>
              <a:rPr lang="en-US" sz="2000" dirty="0" smtClean="0">
                <a:solidFill>
                  <a:srgbClr val="C00000"/>
                </a:solidFill>
                <a:latin typeface="Arial" pitchFamily="34" charset="0"/>
                <a:cs typeface="Arial" pitchFamily="34" charset="0"/>
              </a:rPr>
              <a:t>Poisson eq.</a:t>
            </a:r>
          </a:p>
        </p:txBody>
      </p:sp>
      <p:sp>
        <p:nvSpPr>
          <p:cNvPr id="13" name="TextBox 12"/>
          <p:cNvSpPr txBox="1"/>
          <p:nvPr/>
        </p:nvSpPr>
        <p:spPr>
          <a:xfrm>
            <a:off x="7343972" y="961678"/>
            <a:ext cx="1891865" cy="400110"/>
          </a:xfrm>
          <a:prstGeom prst="rect">
            <a:avLst/>
          </a:prstGeom>
          <a:noFill/>
        </p:spPr>
        <p:txBody>
          <a:bodyPr wrap="none" rtlCol="0">
            <a:spAutoFit/>
          </a:bodyPr>
          <a:lstStyle/>
          <a:p>
            <a:r>
              <a:rPr lang="en-US" sz="2000" dirty="0" smtClean="0">
                <a:solidFill>
                  <a:srgbClr val="C00000"/>
                </a:solidFill>
                <a:latin typeface="Arial" pitchFamily="34" charset="0"/>
                <a:cs typeface="Arial" pitchFamily="34" charset="0"/>
              </a:rPr>
              <a:t>momentum eq.</a:t>
            </a:r>
          </a:p>
        </p:txBody>
      </p:sp>
      <p:sp>
        <p:nvSpPr>
          <p:cNvPr id="14" name="TextBox 13"/>
          <p:cNvSpPr txBox="1"/>
          <p:nvPr/>
        </p:nvSpPr>
        <p:spPr>
          <a:xfrm>
            <a:off x="179512" y="3933056"/>
            <a:ext cx="7606570" cy="1015663"/>
          </a:xfrm>
          <a:prstGeom prst="rect">
            <a:avLst/>
          </a:prstGeom>
          <a:noFill/>
        </p:spPr>
        <p:txBody>
          <a:bodyPr wrap="none" rtlCol="0">
            <a:spAutoFit/>
          </a:bodyPr>
          <a:lstStyle/>
          <a:p>
            <a:r>
              <a:rPr lang="en-US" sz="2000" dirty="0" smtClean="0">
                <a:solidFill>
                  <a:srgbClr val="002060"/>
                </a:solidFill>
                <a:latin typeface="Arial" pitchFamily="34" charset="0"/>
                <a:cs typeface="Arial" pitchFamily="34" charset="0"/>
              </a:rPr>
              <a:t>Quasi-static approximation: </a:t>
            </a:r>
          </a:p>
          <a:p>
            <a:pPr>
              <a:buFont typeface="Arial" pitchFamily="34" charset="0"/>
              <a:buChar char="•"/>
            </a:pPr>
            <a:r>
              <a:rPr lang="en-US" sz="2000" dirty="0" smtClean="0">
                <a:solidFill>
                  <a:srgbClr val="C00000"/>
                </a:solidFill>
                <a:latin typeface="Arial" pitchFamily="34" charset="0"/>
                <a:cs typeface="Arial" pitchFamily="34" charset="0"/>
              </a:rPr>
              <a:t> evolution time of the laser envelop &gt;&gt; the plasma response time</a:t>
            </a:r>
          </a:p>
          <a:p>
            <a:pPr>
              <a:buFont typeface="Arial" pitchFamily="34" charset="0"/>
              <a:buChar char="•"/>
            </a:pPr>
            <a:r>
              <a:rPr lang="en-US" sz="2000" dirty="0" smtClean="0">
                <a:solidFill>
                  <a:srgbClr val="C00000"/>
                </a:solidFill>
                <a:latin typeface="Arial" pitchFamily="34" charset="0"/>
                <a:cs typeface="Arial" pitchFamily="34" charset="0"/>
              </a:rPr>
              <a:t> this requires </a:t>
            </a:r>
          </a:p>
        </p:txBody>
      </p:sp>
      <p:graphicFrame>
        <p:nvGraphicFramePr>
          <p:cNvPr id="7173" name="Object 5"/>
          <p:cNvGraphicFramePr>
            <a:graphicFrameLocks noChangeAspect="1"/>
          </p:cNvGraphicFramePr>
          <p:nvPr/>
        </p:nvGraphicFramePr>
        <p:xfrm>
          <a:off x="1874342" y="4509120"/>
          <a:ext cx="1833562" cy="517525"/>
        </p:xfrm>
        <a:graphic>
          <a:graphicData uri="http://schemas.openxmlformats.org/presentationml/2006/ole">
            <p:oleObj spid="_x0000_s332802" name="Equation" r:id="rId6" imgW="901440" imgH="253800" progId="Equation.3">
              <p:embed/>
            </p:oleObj>
          </a:graphicData>
        </a:graphic>
      </p:graphicFrame>
      <p:pic>
        <p:nvPicPr>
          <p:cNvPr id="7174" name="Picture 6"/>
          <p:cNvPicPr>
            <a:picLocks noChangeAspect="1" noChangeArrowheads="1"/>
          </p:cNvPicPr>
          <p:nvPr/>
        </p:nvPicPr>
        <p:blipFill>
          <a:blip r:embed="rId7" cstate="print"/>
          <a:srcRect/>
          <a:stretch>
            <a:fillRect/>
          </a:stretch>
        </p:blipFill>
        <p:spPr bwMode="auto">
          <a:xfrm>
            <a:off x="2165226" y="4941168"/>
            <a:ext cx="4813548" cy="14859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4" cstate="print"/>
          <a:srcRect/>
          <a:stretch>
            <a:fillRect/>
          </a:stretch>
        </p:blipFill>
        <p:spPr bwMode="auto">
          <a:xfrm>
            <a:off x="179512" y="4637112"/>
            <a:ext cx="4429125" cy="1600200"/>
          </a:xfrm>
          <a:prstGeom prst="rect">
            <a:avLst/>
          </a:prstGeom>
          <a:noFill/>
          <a:ln w="9525">
            <a:noFill/>
            <a:miter lim="800000"/>
            <a:headEnd/>
            <a:tailEnd/>
          </a:ln>
        </p:spPr>
      </p:pic>
      <p:sp>
        <p:nvSpPr>
          <p:cNvPr id="3" name="TextBox 2"/>
          <p:cNvSpPr txBox="1"/>
          <p:nvPr/>
        </p:nvSpPr>
        <p:spPr>
          <a:xfrm>
            <a:off x="285953" y="-27384"/>
            <a:ext cx="3326552" cy="584775"/>
          </a:xfrm>
          <a:prstGeom prst="rect">
            <a:avLst/>
          </a:prstGeom>
          <a:noFill/>
        </p:spPr>
        <p:txBody>
          <a:bodyPr wrap="none" rtlCol="0">
            <a:spAutoFit/>
          </a:bodyPr>
          <a:lstStyle/>
          <a:p>
            <a:r>
              <a:rPr lang="en-US" sz="3200" dirty="0" smtClean="0">
                <a:solidFill>
                  <a:srgbClr val="002060"/>
                </a:solidFill>
                <a:latin typeface="Arial" pitchFamily="34" charset="0"/>
                <a:cs typeface="Arial" pitchFamily="34" charset="0"/>
              </a:rPr>
              <a:t>Master equations</a:t>
            </a:r>
          </a:p>
        </p:txBody>
      </p:sp>
      <p:grpSp>
        <p:nvGrpSpPr>
          <p:cNvPr id="2" name="Group 9"/>
          <p:cNvGrpSpPr/>
          <p:nvPr/>
        </p:nvGrpSpPr>
        <p:grpSpPr>
          <a:xfrm>
            <a:off x="-108520" y="970781"/>
            <a:ext cx="7596336" cy="3178299"/>
            <a:chOff x="-108520" y="1052736"/>
            <a:chExt cx="7596336" cy="3178299"/>
          </a:xfrm>
        </p:grpSpPr>
        <p:pic>
          <p:nvPicPr>
            <p:cNvPr id="7170" name="Picture 2"/>
            <p:cNvPicPr>
              <a:picLocks noChangeAspect="1" noChangeArrowheads="1"/>
            </p:cNvPicPr>
            <p:nvPr/>
          </p:nvPicPr>
          <p:blipFill>
            <a:blip r:embed="rId5" cstate="print"/>
            <a:srcRect/>
            <a:stretch>
              <a:fillRect/>
            </a:stretch>
          </p:blipFill>
          <p:spPr bwMode="auto">
            <a:xfrm>
              <a:off x="-108520" y="1052736"/>
              <a:ext cx="7596336" cy="3178299"/>
            </a:xfrm>
            <a:prstGeom prst="rect">
              <a:avLst/>
            </a:prstGeom>
            <a:noFill/>
            <a:ln w="9525">
              <a:noFill/>
              <a:miter lim="800000"/>
              <a:headEnd/>
              <a:tailEnd/>
            </a:ln>
          </p:spPr>
        </p:pic>
        <p:pic>
          <p:nvPicPr>
            <p:cNvPr id="7171" name="Picture 3"/>
            <p:cNvPicPr>
              <a:picLocks noChangeAspect="1" noChangeArrowheads="1"/>
            </p:cNvPicPr>
            <p:nvPr/>
          </p:nvPicPr>
          <p:blipFill>
            <a:blip r:embed="rId6" cstate="print"/>
            <a:srcRect/>
            <a:stretch>
              <a:fillRect/>
            </a:stretch>
          </p:blipFill>
          <p:spPr bwMode="auto">
            <a:xfrm>
              <a:off x="5631642" y="2887741"/>
              <a:ext cx="346678" cy="398565"/>
            </a:xfrm>
            <a:prstGeom prst="rect">
              <a:avLst/>
            </a:prstGeom>
            <a:noFill/>
            <a:ln w="9525">
              <a:noFill/>
              <a:miter lim="800000"/>
              <a:headEnd/>
              <a:tailEnd/>
            </a:ln>
          </p:spPr>
        </p:pic>
        <p:pic>
          <p:nvPicPr>
            <p:cNvPr id="7" name="Picture 3"/>
            <p:cNvPicPr>
              <a:picLocks noChangeAspect="1" noChangeArrowheads="1"/>
            </p:cNvPicPr>
            <p:nvPr/>
          </p:nvPicPr>
          <p:blipFill>
            <a:blip r:embed="rId6" cstate="print"/>
            <a:srcRect/>
            <a:stretch>
              <a:fillRect/>
            </a:stretch>
          </p:blipFill>
          <p:spPr bwMode="auto">
            <a:xfrm>
              <a:off x="5623545" y="3678507"/>
              <a:ext cx="346678" cy="398565"/>
            </a:xfrm>
            <a:prstGeom prst="rect">
              <a:avLst/>
            </a:prstGeom>
            <a:noFill/>
            <a:ln w="9525">
              <a:noFill/>
              <a:miter lim="800000"/>
              <a:headEnd/>
              <a:tailEnd/>
            </a:ln>
          </p:spPr>
        </p:pic>
        <p:pic>
          <p:nvPicPr>
            <p:cNvPr id="7172" name="Picture 4"/>
            <p:cNvPicPr>
              <a:picLocks noChangeAspect="1" noChangeArrowheads="1"/>
            </p:cNvPicPr>
            <p:nvPr/>
          </p:nvPicPr>
          <p:blipFill>
            <a:blip r:embed="rId7" cstate="print"/>
            <a:srcRect/>
            <a:stretch>
              <a:fillRect/>
            </a:stretch>
          </p:blipFill>
          <p:spPr bwMode="auto">
            <a:xfrm>
              <a:off x="5921102" y="3645024"/>
              <a:ext cx="76200" cy="485775"/>
            </a:xfrm>
            <a:prstGeom prst="rect">
              <a:avLst/>
            </a:prstGeom>
            <a:noFill/>
            <a:ln w="9525">
              <a:noFill/>
              <a:miter lim="800000"/>
              <a:headEnd/>
              <a:tailEnd/>
            </a:ln>
          </p:spPr>
        </p:pic>
        <p:pic>
          <p:nvPicPr>
            <p:cNvPr id="9" name="Picture 4"/>
            <p:cNvPicPr>
              <a:picLocks noChangeAspect="1" noChangeArrowheads="1"/>
            </p:cNvPicPr>
            <p:nvPr/>
          </p:nvPicPr>
          <p:blipFill>
            <a:blip r:embed="rId7" cstate="print"/>
            <a:srcRect/>
            <a:stretch>
              <a:fillRect/>
            </a:stretch>
          </p:blipFill>
          <p:spPr bwMode="auto">
            <a:xfrm>
              <a:off x="6636990" y="3664074"/>
              <a:ext cx="76200" cy="485775"/>
            </a:xfrm>
            <a:prstGeom prst="rect">
              <a:avLst/>
            </a:prstGeom>
            <a:noFill/>
            <a:ln w="9525">
              <a:noFill/>
              <a:miter lim="800000"/>
              <a:headEnd/>
              <a:tailEnd/>
            </a:ln>
            <a:scene3d>
              <a:camera prst="orthographicFront">
                <a:rot lat="0" lon="0" rev="10800000"/>
              </a:camera>
              <a:lightRig rig="threePt" dir="t"/>
            </a:scene3d>
          </p:spPr>
        </p:pic>
      </p:grpSp>
      <p:sp>
        <p:nvSpPr>
          <p:cNvPr id="5" name="TextBox 4"/>
          <p:cNvSpPr txBox="1"/>
          <p:nvPr/>
        </p:nvSpPr>
        <p:spPr>
          <a:xfrm>
            <a:off x="7068968" y="2639159"/>
            <a:ext cx="2236510" cy="707886"/>
          </a:xfrm>
          <a:prstGeom prst="rect">
            <a:avLst/>
          </a:prstGeom>
          <a:noFill/>
        </p:spPr>
        <p:txBody>
          <a:bodyPr wrap="none" rtlCol="0">
            <a:spAutoFit/>
          </a:bodyPr>
          <a:lstStyle/>
          <a:p>
            <a:r>
              <a:rPr lang="en-US" sz="2000" dirty="0" smtClean="0">
                <a:solidFill>
                  <a:srgbClr val="C00000"/>
                </a:solidFill>
                <a:latin typeface="Arial" pitchFamily="34" charset="0"/>
                <a:cs typeface="Arial" pitchFamily="34" charset="0"/>
              </a:rPr>
              <a:t>laser propagation </a:t>
            </a:r>
          </a:p>
          <a:p>
            <a:r>
              <a:rPr lang="en-US" sz="2000" dirty="0" smtClean="0">
                <a:solidFill>
                  <a:srgbClr val="C00000"/>
                </a:solidFill>
                <a:latin typeface="Arial" pitchFamily="34" charset="0"/>
                <a:cs typeface="Arial" pitchFamily="34" charset="0"/>
              </a:rPr>
              <a:t>in plasma eq.</a:t>
            </a:r>
          </a:p>
        </p:txBody>
      </p:sp>
      <p:sp>
        <p:nvSpPr>
          <p:cNvPr id="11" name="TextBox 10"/>
          <p:cNvSpPr txBox="1"/>
          <p:nvPr/>
        </p:nvSpPr>
        <p:spPr>
          <a:xfrm>
            <a:off x="7092280" y="1978893"/>
            <a:ext cx="1752403" cy="400110"/>
          </a:xfrm>
          <a:prstGeom prst="rect">
            <a:avLst/>
          </a:prstGeom>
          <a:noFill/>
        </p:spPr>
        <p:txBody>
          <a:bodyPr wrap="none" rtlCol="0">
            <a:spAutoFit/>
          </a:bodyPr>
          <a:lstStyle/>
          <a:p>
            <a:r>
              <a:rPr lang="en-US" sz="2000" dirty="0" smtClean="0">
                <a:solidFill>
                  <a:srgbClr val="C00000"/>
                </a:solidFill>
                <a:latin typeface="Arial" pitchFamily="34" charset="0"/>
                <a:cs typeface="Arial" pitchFamily="34" charset="0"/>
              </a:rPr>
              <a:t>continuity eq.</a:t>
            </a:r>
          </a:p>
        </p:txBody>
      </p:sp>
      <p:sp>
        <p:nvSpPr>
          <p:cNvPr id="12" name="TextBox 11"/>
          <p:cNvSpPr txBox="1"/>
          <p:nvPr/>
        </p:nvSpPr>
        <p:spPr>
          <a:xfrm>
            <a:off x="7079672" y="3563069"/>
            <a:ext cx="1524776" cy="400110"/>
          </a:xfrm>
          <a:prstGeom prst="rect">
            <a:avLst/>
          </a:prstGeom>
          <a:noFill/>
        </p:spPr>
        <p:txBody>
          <a:bodyPr wrap="none" rtlCol="0">
            <a:spAutoFit/>
          </a:bodyPr>
          <a:lstStyle/>
          <a:p>
            <a:r>
              <a:rPr lang="en-US" sz="2000" dirty="0" smtClean="0">
                <a:solidFill>
                  <a:srgbClr val="C00000"/>
                </a:solidFill>
                <a:latin typeface="Arial" pitchFamily="34" charset="0"/>
                <a:cs typeface="Arial" pitchFamily="34" charset="0"/>
              </a:rPr>
              <a:t>Poisson eq.</a:t>
            </a:r>
          </a:p>
        </p:txBody>
      </p:sp>
      <p:sp>
        <p:nvSpPr>
          <p:cNvPr id="13" name="TextBox 12"/>
          <p:cNvSpPr txBox="1"/>
          <p:nvPr/>
        </p:nvSpPr>
        <p:spPr>
          <a:xfrm>
            <a:off x="7343972" y="1239763"/>
            <a:ext cx="1891865" cy="400110"/>
          </a:xfrm>
          <a:prstGeom prst="rect">
            <a:avLst/>
          </a:prstGeom>
          <a:noFill/>
        </p:spPr>
        <p:txBody>
          <a:bodyPr wrap="none" rtlCol="0">
            <a:spAutoFit/>
          </a:bodyPr>
          <a:lstStyle/>
          <a:p>
            <a:r>
              <a:rPr lang="en-US" sz="2000" dirty="0" smtClean="0">
                <a:solidFill>
                  <a:srgbClr val="C00000"/>
                </a:solidFill>
                <a:latin typeface="Arial" pitchFamily="34" charset="0"/>
                <a:cs typeface="Arial" pitchFamily="34" charset="0"/>
              </a:rPr>
              <a:t>momentum eq.</a:t>
            </a:r>
          </a:p>
        </p:txBody>
      </p:sp>
      <p:cxnSp>
        <p:nvCxnSpPr>
          <p:cNvPr id="17" name="Straight Connector 16"/>
          <p:cNvCxnSpPr/>
          <p:nvPr/>
        </p:nvCxnSpPr>
        <p:spPr>
          <a:xfrm flipV="1">
            <a:off x="6156176" y="1114797"/>
            <a:ext cx="792088" cy="576064"/>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6012160" y="1834877"/>
            <a:ext cx="792088" cy="576064"/>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5940152" y="898773"/>
            <a:ext cx="319318" cy="369332"/>
          </a:xfrm>
          <a:prstGeom prst="rect">
            <a:avLst/>
          </a:prstGeom>
          <a:scene3d>
            <a:camera prst="orthographicFront">
              <a:rot lat="0" lon="0" rev="8100000"/>
            </a:camera>
            <a:lightRig rig="threePt" dir="t"/>
          </a:scene3d>
        </p:spPr>
        <p:txBody>
          <a:bodyPr wrap="none">
            <a:spAutoFit/>
          </a:bodyPr>
          <a:lstStyle/>
          <a:p>
            <a:r>
              <a:rPr lang="en-US" dirty="0" smtClean="0">
                <a:solidFill>
                  <a:srgbClr val="C00000"/>
                </a:solidFill>
                <a:latin typeface="Arial" pitchFamily="34" charset="0"/>
                <a:cs typeface="Arial" pitchFamily="34" charset="0"/>
              </a:rPr>
              <a:t>=</a:t>
            </a:r>
            <a:endParaRPr lang="nl-NL" dirty="0"/>
          </a:p>
        </p:txBody>
      </p:sp>
      <p:sp>
        <p:nvSpPr>
          <p:cNvPr id="25" name="Rectangle 24"/>
          <p:cNvSpPr/>
          <p:nvPr/>
        </p:nvSpPr>
        <p:spPr>
          <a:xfrm>
            <a:off x="5805661" y="701799"/>
            <a:ext cx="312906" cy="369332"/>
          </a:xfrm>
          <a:prstGeom prst="rect">
            <a:avLst/>
          </a:prstGeom>
        </p:spPr>
        <p:txBody>
          <a:bodyPr wrap="none">
            <a:spAutoFit/>
          </a:bodyPr>
          <a:lstStyle/>
          <a:p>
            <a:r>
              <a:rPr lang="en-US" dirty="0" smtClean="0">
                <a:solidFill>
                  <a:srgbClr val="C00000"/>
                </a:solidFill>
                <a:latin typeface="Arial" pitchFamily="34" charset="0"/>
                <a:cs typeface="Arial" pitchFamily="34" charset="0"/>
              </a:rPr>
              <a:t>0</a:t>
            </a:r>
            <a:endParaRPr lang="nl-NL" dirty="0"/>
          </a:p>
        </p:txBody>
      </p:sp>
      <p:sp>
        <p:nvSpPr>
          <p:cNvPr id="26" name="Rectangle 25"/>
          <p:cNvSpPr/>
          <p:nvPr/>
        </p:nvSpPr>
        <p:spPr>
          <a:xfrm>
            <a:off x="5743178" y="1753344"/>
            <a:ext cx="319318" cy="369332"/>
          </a:xfrm>
          <a:prstGeom prst="rect">
            <a:avLst/>
          </a:prstGeom>
          <a:scene3d>
            <a:camera prst="orthographicFront">
              <a:rot lat="0" lon="0" rev="8100000"/>
            </a:camera>
            <a:lightRig rig="threePt" dir="t"/>
          </a:scene3d>
        </p:spPr>
        <p:txBody>
          <a:bodyPr wrap="none">
            <a:spAutoFit/>
          </a:bodyPr>
          <a:lstStyle/>
          <a:p>
            <a:r>
              <a:rPr lang="en-US" dirty="0" smtClean="0">
                <a:solidFill>
                  <a:srgbClr val="C00000"/>
                </a:solidFill>
                <a:latin typeface="Arial" pitchFamily="34" charset="0"/>
                <a:cs typeface="Arial" pitchFamily="34" charset="0"/>
              </a:rPr>
              <a:t>=</a:t>
            </a:r>
            <a:endParaRPr lang="nl-NL" dirty="0"/>
          </a:p>
        </p:txBody>
      </p:sp>
      <p:sp>
        <p:nvSpPr>
          <p:cNvPr id="27" name="Rectangle 26"/>
          <p:cNvSpPr/>
          <p:nvPr/>
        </p:nvSpPr>
        <p:spPr>
          <a:xfrm>
            <a:off x="5652120" y="1546845"/>
            <a:ext cx="312906" cy="369332"/>
          </a:xfrm>
          <a:prstGeom prst="rect">
            <a:avLst/>
          </a:prstGeom>
        </p:spPr>
        <p:txBody>
          <a:bodyPr wrap="none">
            <a:spAutoFit/>
          </a:bodyPr>
          <a:lstStyle/>
          <a:p>
            <a:r>
              <a:rPr lang="en-US" dirty="0" smtClean="0">
                <a:solidFill>
                  <a:srgbClr val="C00000"/>
                </a:solidFill>
                <a:latin typeface="Arial" pitchFamily="34" charset="0"/>
                <a:cs typeface="Arial" pitchFamily="34" charset="0"/>
              </a:rPr>
              <a:t>0</a:t>
            </a:r>
            <a:endParaRPr lang="nl-NL" dirty="0"/>
          </a:p>
        </p:txBody>
      </p:sp>
      <p:sp>
        <p:nvSpPr>
          <p:cNvPr id="28" name="Rectangle 27"/>
          <p:cNvSpPr/>
          <p:nvPr/>
        </p:nvSpPr>
        <p:spPr>
          <a:xfrm>
            <a:off x="323528" y="692696"/>
            <a:ext cx="3887603" cy="400110"/>
          </a:xfrm>
          <a:prstGeom prst="rect">
            <a:avLst/>
          </a:prstGeom>
        </p:spPr>
        <p:txBody>
          <a:bodyPr wrap="none">
            <a:spAutoFit/>
          </a:bodyPr>
          <a:lstStyle/>
          <a:p>
            <a:r>
              <a:rPr lang="en-US" sz="2000" dirty="0" smtClean="0">
                <a:solidFill>
                  <a:srgbClr val="C00000"/>
                </a:solidFill>
                <a:latin typeface="Arial" pitchFamily="34" charset="0"/>
                <a:cs typeface="Arial" pitchFamily="34" charset="0"/>
              </a:rPr>
              <a:t>With quasi-static approximation: </a:t>
            </a:r>
          </a:p>
        </p:txBody>
      </p:sp>
      <p:sp>
        <p:nvSpPr>
          <p:cNvPr id="29" name="Rectangle 28"/>
          <p:cNvSpPr/>
          <p:nvPr/>
        </p:nvSpPr>
        <p:spPr>
          <a:xfrm>
            <a:off x="395536" y="4293096"/>
            <a:ext cx="3506088" cy="400110"/>
          </a:xfrm>
          <a:prstGeom prst="rect">
            <a:avLst/>
          </a:prstGeom>
        </p:spPr>
        <p:txBody>
          <a:bodyPr wrap="none">
            <a:spAutoFit/>
          </a:bodyPr>
          <a:lstStyle/>
          <a:p>
            <a:r>
              <a:rPr lang="en-US" sz="2000" dirty="0" smtClean="0">
                <a:solidFill>
                  <a:srgbClr val="C00000"/>
                </a:solidFill>
                <a:latin typeface="Arial" pitchFamily="34" charset="0"/>
                <a:cs typeface="Arial" pitchFamily="34" charset="0"/>
              </a:rPr>
              <a:t>1-D Laser </a:t>
            </a:r>
            <a:r>
              <a:rPr lang="en-US" sz="2000" dirty="0" err="1" smtClean="0">
                <a:solidFill>
                  <a:srgbClr val="C00000"/>
                </a:solidFill>
                <a:latin typeface="Arial" pitchFamily="34" charset="0"/>
                <a:cs typeface="Arial" pitchFamily="34" charset="0"/>
              </a:rPr>
              <a:t>wakefield</a:t>
            </a:r>
            <a:r>
              <a:rPr lang="en-US" sz="2000" dirty="0" smtClean="0">
                <a:solidFill>
                  <a:srgbClr val="C00000"/>
                </a:solidFill>
                <a:latin typeface="Arial" pitchFamily="34" charset="0"/>
                <a:cs typeface="Arial" pitchFamily="34" charset="0"/>
              </a:rPr>
              <a:t> equation</a:t>
            </a:r>
          </a:p>
        </p:txBody>
      </p:sp>
      <p:pic>
        <p:nvPicPr>
          <p:cNvPr id="8196" name="Picture 4"/>
          <p:cNvPicPr>
            <a:picLocks noChangeAspect="1" noChangeArrowheads="1"/>
          </p:cNvPicPr>
          <p:nvPr/>
        </p:nvPicPr>
        <p:blipFill>
          <a:blip r:embed="rId8" cstate="print"/>
          <a:srcRect/>
          <a:stretch>
            <a:fillRect/>
          </a:stretch>
        </p:blipFill>
        <p:spPr bwMode="auto">
          <a:xfrm>
            <a:off x="4716016" y="5039072"/>
            <a:ext cx="1628775" cy="838200"/>
          </a:xfrm>
          <a:prstGeom prst="rect">
            <a:avLst/>
          </a:prstGeom>
          <a:noFill/>
          <a:ln w="9525">
            <a:noFill/>
            <a:miter lim="800000"/>
            <a:headEnd/>
            <a:tailEnd/>
          </a:ln>
        </p:spPr>
      </p:pic>
      <p:pic>
        <p:nvPicPr>
          <p:cNvPr id="8197" name="Picture 5"/>
          <p:cNvPicPr>
            <a:picLocks noChangeAspect="1" noChangeArrowheads="1"/>
          </p:cNvPicPr>
          <p:nvPr/>
        </p:nvPicPr>
        <p:blipFill>
          <a:blip r:embed="rId9" cstate="print"/>
          <a:srcRect/>
          <a:stretch>
            <a:fillRect/>
          </a:stretch>
        </p:blipFill>
        <p:spPr bwMode="auto">
          <a:xfrm>
            <a:off x="1911499" y="6237312"/>
            <a:ext cx="1076325" cy="323850"/>
          </a:xfrm>
          <a:prstGeom prst="rect">
            <a:avLst/>
          </a:prstGeom>
          <a:noFill/>
          <a:ln w="9525">
            <a:noFill/>
            <a:miter lim="800000"/>
            <a:headEnd/>
            <a:tailEnd/>
          </a:ln>
        </p:spPr>
      </p:pic>
      <p:pic>
        <p:nvPicPr>
          <p:cNvPr id="8198" name="Picture 6"/>
          <p:cNvPicPr>
            <a:picLocks noChangeAspect="1" noChangeArrowheads="1"/>
          </p:cNvPicPr>
          <p:nvPr/>
        </p:nvPicPr>
        <p:blipFill>
          <a:blip r:embed="rId10" cstate="print"/>
          <a:srcRect/>
          <a:stretch>
            <a:fillRect/>
          </a:stretch>
        </p:blipFill>
        <p:spPr bwMode="auto">
          <a:xfrm>
            <a:off x="0" y="6206827"/>
            <a:ext cx="1666875" cy="390525"/>
          </a:xfrm>
          <a:prstGeom prst="rect">
            <a:avLst/>
          </a:prstGeom>
          <a:noFill/>
          <a:ln w="9525">
            <a:noFill/>
            <a:miter lim="800000"/>
            <a:headEnd/>
            <a:tailEnd/>
          </a:ln>
        </p:spPr>
      </p:pic>
      <p:sp>
        <p:nvSpPr>
          <p:cNvPr id="34" name="TextBox 33"/>
          <p:cNvSpPr txBox="1"/>
          <p:nvPr/>
        </p:nvSpPr>
        <p:spPr>
          <a:xfrm>
            <a:off x="6765170" y="5373216"/>
            <a:ext cx="2343334" cy="369332"/>
          </a:xfrm>
          <a:prstGeom prst="rect">
            <a:avLst/>
          </a:prstGeom>
          <a:noFill/>
        </p:spPr>
        <p:txBody>
          <a:bodyPr wrap="none" rtlCol="0">
            <a:spAutoFit/>
          </a:bodyPr>
          <a:lstStyle/>
          <a:p>
            <a:r>
              <a:rPr lang="en-US" dirty="0" smtClean="0">
                <a:solidFill>
                  <a:srgbClr val="C00000"/>
                </a:solidFill>
                <a:latin typeface="Arial" pitchFamily="34" charset="0"/>
                <a:cs typeface="Arial" pitchFamily="34" charset="0"/>
              </a:rPr>
              <a:t>Try with </a:t>
            </a:r>
            <a:r>
              <a:rPr lang="en-US" dirty="0" err="1" smtClean="0">
                <a:solidFill>
                  <a:srgbClr val="C00000"/>
                </a:solidFill>
                <a:latin typeface="Arial" pitchFamily="34" charset="0"/>
                <a:cs typeface="Arial" pitchFamily="34" charset="0"/>
              </a:rPr>
              <a:t>Runge-Kutta</a:t>
            </a:r>
            <a:endParaRPr lang="en-US" dirty="0" smtClean="0">
              <a:solidFill>
                <a:srgbClr val="C00000"/>
              </a:solidFill>
              <a:latin typeface="Arial" pitchFamily="34" charset="0"/>
              <a:cs typeface="Arial" pitchFamily="34" charset="0"/>
            </a:endParaRPr>
          </a:p>
        </p:txBody>
      </p:sp>
      <p:sp>
        <p:nvSpPr>
          <p:cNvPr id="30" name="TextBox 29"/>
          <p:cNvSpPr txBox="1"/>
          <p:nvPr/>
        </p:nvSpPr>
        <p:spPr>
          <a:xfrm>
            <a:off x="4355976" y="6093296"/>
            <a:ext cx="4557658" cy="369332"/>
          </a:xfrm>
          <a:prstGeom prst="rect">
            <a:avLst/>
          </a:prstGeom>
          <a:noFill/>
        </p:spPr>
        <p:txBody>
          <a:bodyPr wrap="none" rtlCol="0">
            <a:spAutoFit/>
          </a:bodyPr>
          <a:lstStyle/>
          <a:p>
            <a:r>
              <a:rPr lang="en-US" dirty="0" smtClean="0">
                <a:solidFill>
                  <a:srgbClr val="C00000"/>
                </a:solidFill>
                <a:latin typeface="Arial" pitchFamily="34" charset="0"/>
                <a:cs typeface="Arial" pitchFamily="34" charset="0"/>
              </a:rPr>
              <a:t>Normalized to                                              </a:t>
            </a:r>
          </a:p>
        </p:txBody>
      </p:sp>
      <p:graphicFrame>
        <p:nvGraphicFramePr>
          <p:cNvPr id="39937" name="Object 1"/>
          <p:cNvGraphicFramePr>
            <a:graphicFrameLocks noChangeAspect="1"/>
          </p:cNvGraphicFramePr>
          <p:nvPr/>
        </p:nvGraphicFramePr>
        <p:xfrm>
          <a:off x="6046068" y="6049863"/>
          <a:ext cx="1800200" cy="444299"/>
        </p:xfrm>
        <a:graphic>
          <a:graphicData uri="http://schemas.openxmlformats.org/presentationml/2006/ole">
            <p:oleObj spid="_x0000_s333826" name="Equation" r:id="rId11" imgW="977760" imgH="241200" progId="Equation.3">
              <p:embed/>
            </p:oleObj>
          </a:graphicData>
        </a:graphic>
      </p:graphicFrame>
      <p:cxnSp>
        <p:nvCxnSpPr>
          <p:cNvPr id="32" name="Straight Arrow Connector 31"/>
          <p:cNvCxnSpPr/>
          <p:nvPr/>
        </p:nvCxnSpPr>
        <p:spPr>
          <a:xfrm>
            <a:off x="5004048" y="5733256"/>
            <a:ext cx="144016" cy="360040"/>
          </a:xfrm>
          <a:prstGeom prst="straightConnector1">
            <a:avLst/>
          </a:prstGeom>
          <a:ln w="3175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9959" y="-3001"/>
            <a:ext cx="5173211" cy="584775"/>
          </a:xfrm>
          <a:prstGeom prst="rect">
            <a:avLst/>
          </a:prstGeom>
        </p:spPr>
        <p:txBody>
          <a:bodyPr wrap="none">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RF cavities versus plasmas</a:t>
            </a:r>
          </a:p>
        </p:txBody>
      </p:sp>
      <p:pic>
        <p:nvPicPr>
          <p:cNvPr id="11" name="Picture 10" descr="SRF-photoinjector.jpg"/>
          <p:cNvPicPr>
            <a:picLocks noChangeAspect="1"/>
          </p:cNvPicPr>
          <p:nvPr/>
        </p:nvPicPr>
        <p:blipFill>
          <a:blip r:embed="rId3" cstate="print"/>
          <a:srcRect b="13614"/>
          <a:stretch>
            <a:fillRect/>
          </a:stretch>
        </p:blipFill>
        <p:spPr>
          <a:xfrm>
            <a:off x="683568" y="1673287"/>
            <a:ext cx="4392488" cy="1827721"/>
          </a:xfrm>
          <a:prstGeom prst="rect">
            <a:avLst/>
          </a:prstGeom>
        </p:spPr>
      </p:pic>
      <p:sp>
        <p:nvSpPr>
          <p:cNvPr id="16" name="Rectangle 15"/>
          <p:cNvSpPr/>
          <p:nvPr/>
        </p:nvSpPr>
        <p:spPr>
          <a:xfrm>
            <a:off x="5724128" y="1772816"/>
            <a:ext cx="3096344" cy="1477328"/>
          </a:xfrm>
          <a:prstGeom prst="rect">
            <a:avLst/>
          </a:prstGeom>
          <a:solidFill>
            <a:srgbClr val="FFFF00"/>
          </a:solidFill>
          <a:effectLst>
            <a:outerShdw blurRad="50800" dist="38100" dir="2700000" algn="tl" rotWithShape="0">
              <a:prstClr val="black">
                <a:alpha val="40000"/>
              </a:prstClr>
            </a:outerShdw>
          </a:effectLst>
        </p:spPr>
        <p:txBody>
          <a:bodyPr wrap="square">
            <a:spAutoFit/>
          </a:bodyPr>
          <a:lstStyle/>
          <a:p>
            <a:r>
              <a:rPr lang="nl-NL" dirty="0" smtClean="0">
                <a:solidFill>
                  <a:srgbClr val="00153E"/>
                </a:solidFill>
              </a:rPr>
              <a:t>design value:</a:t>
            </a:r>
          </a:p>
          <a:p>
            <a:r>
              <a:rPr lang="nl-NL" dirty="0" smtClean="0">
                <a:solidFill>
                  <a:srgbClr val="00153E"/>
                </a:solidFill>
              </a:rPr>
              <a:t>E</a:t>
            </a:r>
            <a:r>
              <a:rPr lang="nl-NL" baseline="-25000" dirty="0" smtClean="0">
                <a:solidFill>
                  <a:srgbClr val="00153E"/>
                </a:solidFill>
              </a:rPr>
              <a:t>peak</a:t>
            </a:r>
            <a:r>
              <a:rPr lang="nl-NL" dirty="0" smtClean="0">
                <a:solidFill>
                  <a:srgbClr val="00153E"/>
                </a:solidFill>
              </a:rPr>
              <a:t> = 50 MV/m</a:t>
            </a:r>
          </a:p>
          <a:p>
            <a:r>
              <a:rPr lang="nl-NL" dirty="0" smtClean="0">
                <a:solidFill>
                  <a:srgbClr val="00153E"/>
                </a:solidFill>
              </a:rPr>
              <a:t>(TESLA cavities at DESY)</a:t>
            </a:r>
          </a:p>
          <a:p>
            <a:r>
              <a:rPr lang="nl-NL" dirty="0" smtClean="0">
                <a:solidFill>
                  <a:srgbClr val="00153E"/>
                </a:solidFill>
              </a:rPr>
              <a:t>obtained:</a:t>
            </a:r>
          </a:p>
          <a:p>
            <a:r>
              <a:rPr lang="nl-NL" dirty="0" smtClean="0">
                <a:solidFill>
                  <a:srgbClr val="00153E"/>
                </a:solidFill>
              </a:rPr>
              <a:t>E</a:t>
            </a:r>
            <a:r>
              <a:rPr lang="nl-NL" baseline="-25000" dirty="0" smtClean="0">
                <a:solidFill>
                  <a:srgbClr val="00153E"/>
                </a:solidFill>
              </a:rPr>
              <a:t>peak</a:t>
            </a:r>
            <a:r>
              <a:rPr lang="nl-NL" dirty="0" smtClean="0">
                <a:solidFill>
                  <a:srgbClr val="00153E"/>
                </a:solidFill>
              </a:rPr>
              <a:t> ≈ 20 MV/m</a:t>
            </a:r>
            <a:endParaRPr lang="nl-NL" dirty="0">
              <a:solidFill>
                <a:srgbClr val="00153E"/>
              </a:solidFill>
            </a:endParaRPr>
          </a:p>
        </p:txBody>
      </p:sp>
      <p:sp>
        <p:nvSpPr>
          <p:cNvPr id="7" name="Rectangle 6"/>
          <p:cNvSpPr>
            <a:spLocks noChangeArrowheads="1"/>
          </p:cNvSpPr>
          <p:nvPr/>
        </p:nvSpPr>
        <p:spPr bwMode="auto">
          <a:xfrm>
            <a:off x="269738" y="620688"/>
            <a:ext cx="8694750" cy="1508105"/>
          </a:xfrm>
          <a:prstGeom prst="rect">
            <a:avLst/>
          </a:prstGeom>
          <a:noFill/>
          <a:ln w="9525">
            <a:noFill/>
            <a:miter lim="800000"/>
            <a:headEnd/>
            <a:tailEnd/>
          </a:ln>
          <a:effectLst/>
        </p:spPr>
        <p:txBody>
          <a:bodyPr wrap="square">
            <a:spAutoFit/>
          </a:bodyPr>
          <a:lstStyle/>
          <a:p>
            <a:pPr>
              <a:buFont typeface="Courier New" pitchFamily="49" charset="0"/>
              <a:buChar char="o"/>
            </a:pPr>
            <a:r>
              <a:rPr lang="en-US" sz="2400" dirty="0" smtClean="0">
                <a:solidFill>
                  <a:srgbClr val="003E89"/>
                </a:solidFill>
                <a:latin typeface="Arial" charset="0"/>
              </a:rPr>
              <a:t> </a:t>
            </a:r>
            <a:r>
              <a:rPr lang="en-US" sz="2400" dirty="0" err="1" smtClean="0">
                <a:solidFill>
                  <a:srgbClr val="003E89"/>
                </a:solidFill>
              </a:rPr>
              <a:t>Linac</a:t>
            </a:r>
            <a:r>
              <a:rPr lang="en-US" sz="2400" dirty="0" smtClean="0">
                <a:solidFill>
                  <a:srgbClr val="003E89"/>
                </a:solidFill>
              </a:rPr>
              <a:t> </a:t>
            </a:r>
            <a:r>
              <a:rPr lang="en-US" sz="2000" dirty="0" smtClean="0">
                <a:solidFill>
                  <a:srgbClr val="003E89"/>
                </a:solidFill>
                <a:sym typeface="Symbol"/>
              </a:rPr>
              <a:t> </a:t>
            </a:r>
            <a:r>
              <a:rPr lang="en-US" sz="2000" dirty="0" smtClean="0">
                <a:solidFill>
                  <a:srgbClr val="003E89"/>
                </a:solidFill>
              </a:rPr>
              <a:t>high power RF technology (</a:t>
            </a:r>
            <a:r>
              <a:rPr lang="en-US" sz="2000" dirty="0" smtClean="0">
                <a:solidFill>
                  <a:srgbClr val="003E89"/>
                </a:solidFill>
                <a:sym typeface="Symbol"/>
              </a:rPr>
              <a:t></a:t>
            </a:r>
            <a:r>
              <a:rPr lang="en-US" sz="2000" baseline="-25000" dirty="0" smtClean="0">
                <a:solidFill>
                  <a:srgbClr val="003E89"/>
                </a:solidFill>
                <a:sym typeface="Symbol"/>
              </a:rPr>
              <a:t>RF</a:t>
            </a:r>
            <a:r>
              <a:rPr lang="en-US" sz="2000" dirty="0" smtClean="0">
                <a:solidFill>
                  <a:srgbClr val="003E89"/>
                </a:solidFill>
                <a:sym typeface="Symbol"/>
              </a:rPr>
              <a:t> ~ tens of cm</a:t>
            </a:r>
            <a:r>
              <a:rPr lang="en-US" sz="2000" dirty="0" smtClean="0">
                <a:solidFill>
                  <a:srgbClr val="003E89"/>
                </a:solidFill>
              </a:rPr>
              <a:t>)</a:t>
            </a:r>
          </a:p>
          <a:p>
            <a:r>
              <a:rPr lang="en-US" sz="2400" dirty="0" smtClean="0">
                <a:solidFill>
                  <a:srgbClr val="003E89"/>
                </a:solidFill>
              </a:rPr>
              <a:t>	</a:t>
            </a:r>
            <a:r>
              <a:rPr lang="en-US" sz="2400" dirty="0" smtClean="0">
                <a:solidFill>
                  <a:srgbClr val="003E89"/>
                </a:solidFill>
                <a:sym typeface="Symbol"/>
              </a:rPr>
              <a:t>  </a:t>
            </a:r>
            <a:r>
              <a:rPr lang="en-US" sz="2000" dirty="0" smtClean="0">
                <a:solidFill>
                  <a:srgbClr val="003E89"/>
                </a:solidFill>
                <a:sym typeface="Symbol"/>
              </a:rPr>
              <a:t> </a:t>
            </a:r>
            <a:r>
              <a:rPr lang="en-US" sz="2000" dirty="0" smtClean="0">
                <a:solidFill>
                  <a:srgbClr val="003E89"/>
                </a:solidFill>
              </a:rPr>
              <a:t>accelerating field ~ a few tens of MV/m (vacuum breakdown)</a:t>
            </a:r>
          </a:p>
          <a:p>
            <a:r>
              <a:rPr lang="en-US" sz="2000" dirty="0" smtClean="0">
                <a:solidFill>
                  <a:srgbClr val="003E89"/>
                </a:solidFill>
              </a:rPr>
              <a:t>				</a:t>
            </a:r>
          </a:p>
          <a:p>
            <a:endParaRPr lang="en-US" sz="2400" dirty="0">
              <a:solidFill>
                <a:srgbClr val="003E89"/>
              </a:solidFill>
              <a:latin typeface="Arial" charset="0"/>
            </a:endParaRPr>
          </a:p>
        </p:txBody>
      </p:sp>
      <p:sp>
        <p:nvSpPr>
          <p:cNvPr id="8" name="Rectangle 7"/>
          <p:cNvSpPr>
            <a:spLocks noChangeArrowheads="1"/>
          </p:cNvSpPr>
          <p:nvPr/>
        </p:nvSpPr>
        <p:spPr bwMode="auto">
          <a:xfrm>
            <a:off x="269738" y="3822139"/>
            <a:ext cx="8820472" cy="830997"/>
          </a:xfrm>
          <a:prstGeom prst="rect">
            <a:avLst/>
          </a:prstGeom>
          <a:noFill/>
          <a:ln w="9525">
            <a:noFill/>
            <a:miter lim="800000"/>
            <a:headEnd/>
            <a:tailEnd/>
          </a:ln>
          <a:effectLst/>
        </p:spPr>
        <p:txBody>
          <a:bodyPr wrap="square">
            <a:spAutoFit/>
          </a:bodyPr>
          <a:lstStyle/>
          <a:p>
            <a:pPr>
              <a:buFont typeface="Courier New" pitchFamily="49" charset="0"/>
              <a:buChar char="o"/>
            </a:pPr>
            <a:r>
              <a:rPr lang="en-US" sz="2400" dirty="0" smtClean="0">
                <a:solidFill>
                  <a:srgbClr val="003E89"/>
                </a:solidFill>
                <a:latin typeface="Arial" charset="0"/>
              </a:rPr>
              <a:t> Plasmas </a:t>
            </a:r>
            <a:r>
              <a:rPr lang="en-US" sz="2000" dirty="0" smtClean="0">
                <a:solidFill>
                  <a:srgbClr val="003E89"/>
                </a:solidFill>
                <a:latin typeface="Arial" charset="0"/>
                <a:sym typeface="Symbol"/>
              </a:rPr>
              <a:t></a:t>
            </a:r>
            <a:r>
              <a:rPr lang="en-US" sz="2400" dirty="0" smtClean="0">
                <a:solidFill>
                  <a:srgbClr val="003E89"/>
                </a:solidFill>
                <a:latin typeface="Arial" charset="0"/>
                <a:sym typeface="Symbol"/>
              </a:rPr>
              <a:t> </a:t>
            </a:r>
            <a:r>
              <a:rPr lang="en-US" sz="2000" dirty="0" smtClean="0">
                <a:solidFill>
                  <a:srgbClr val="003E89"/>
                </a:solidFill>
                <a:latin typeface="Arial" pitchFamily="34" charset="0"/>
                <a:cs typeface="Arial" pitchFamily="34" charset="0"/>
              </a:rPr>
              <a:t>neutral particles, hot ions and electrons</a:t>
            </a:r>
          </a:p>
          <a:p>
            <a:r>
              <a:rPr lang="en-US" sz="2400" dirty="0" smtClean="0">
                <a:solidFill>
                  <a:srgbClr val="003E89"/>
                </a:solidFill>
                <a:latin typeface="Arial" pitchFamily="34" charset="0"/>
                <a:cs typeface="Arial" pitchFamily="34" charset="0"/>
              </a:rPr>
              <a:t>	       </a:t>
            </a:r>
            <a:r>
              <a:rPr lang="en-US" sz="2000" dirty="0" smtClean="0">
                <a:solidFill>
                  <a:srgbClr val="003E89"/>
                </a:solidFill>
                <a:latin typeface="Arial" pitchFamily="34" charset="0"/>
                <a:cs typeface="Arial" pitchFamily="34" charset="0"/>
                <a:sym typeface="Symbol"/>
              </a:rPr>
              <a:t> </a:t>
            </a:r>
            <a:r>
              <a:rPr lang="en-US" sz="2000" dirty="0" smtClean="0">
                <a:solidFill>
                  <a:srgbClr val="003E89"/>
                </a:solidFill>
              </a:rPr>
              <a:t>space-charge electric fields &gt;&gt; RF electric fields in </a:t>
            </a:r>
            <a:r>
              <a:rPr lang="en-US" sz="2000" dirty="0" err="1" smtClean="0">
                <a:solidFill>
                  <a:srgbClr val="003E89"/>
                </a:solidFill>
              </a:rPr>
              <a:t>linac</a:t>
            </a:r>
            <a:endParaRPr lang="en-US" sz="2000" dirty="0" smtClean="0">
              <a:solidFill>
                <a:srgbClr val="003E89"/>
              </a:solidFill>
            </a:endParaRPr>
          </a:p>
        </p:txBody>
      </p:sp>
      <p:graphicFrame>
        <p:nvGraphicFramePr>
          <p:cNvPr id="375809" name="Object 5"/>
          <p:cNvGraphicFramePr>
            <a:graphicFrameLocks noChangeAspect="1"/>
          </p:cNvGraphicFramePr>
          <p:nvPr/>
        </p:nvGraphicFramePr>
        <p:xfrm>
          <a:off x="3131840" y="5877272"/>
          <a:ext cx="1397000" cy="522287"/>
        </p:xfrm>
        <a:graphic>
          <a:graphicData uri="http://schemas.openxmlformats.org/presentationml/2006/ole">
            <p:oleObj spid="_x0000_s375809" name="Equation" r:id="rId4" imgW="711000" imgH="279360" progId="Equation.3">
              <p:embed/>
            </p:oleObj>
          </a:graphicData>
        </a:graphic>
      </p:graphicFrame>
      <p:pic>
        <p:nvPicPr>
          <p:cNvPr id="12" name="Picture 11" descr="plasma.bmp"/>
          <p:cNvPicPr>
            <a:picLocks noChangeAspect="1"/>
          </p:cNvPicPr>
          <p:nvPr/>
        </p:nvPicPr>
        <p:blipFill>
          <a:blip r:embed="rId5" cstate="print"/>
          <a:stretch>
            <a:fillRect/>
          </a:stretch>
        </p:blipFill>
        <p:spPr>
          <a:xfrm>
            <a:off x="899592" y="4813898"/>
            <a:ext cx="1730525" cy="1351406"/>
          </a:xfrm>
          <a:prstGeom prst="rect">
            <a:avLst/>
          </a:prstGeom>
        </p:spPr>
      </p:pic>
      <p:sp>
        <p:nvSpPr>
          <p:cNvPr id="10" name="Rectangle 9"/>
          <p:cNvSpPr/>
          <p:nvPr/>
        </p:nvSpPr>
        <p:spPr>
          <a:xfrm>
            <a:off x="3131840" y="4797152"/>
            <a:ext cx="2160240" cy="923330"/>
          </a:xfrm>
          <a:prstGeom prst="rect">
            <a:avLst/>
          </a:prstGeom>
          <a:solidFill>
            <a:srgbClr val="FFFF00"/>
          </a:solidFill>
          <a:effectLst>
            <a:outerShdw blurRad="50800" dist="38100" dir="2700000" algn="tl" rotWithShape="0">
              <a:prstClr val="black">
                <a:alpha val="40000"/>
              </a:prstClr>
            </a:outerShdw>
          </a:effectLst>
        </p:spPr>
        <p:txBody>
          <a:bodyPr wrap="square">
            <a:spAutoFit/>
          </a:bodyPr>
          <a:lstStyle/>
          <a:p>
            <a:r>
              <a:rPr lang="nl-NL" dirty="0" smtClean="0">
                <a:latin typeface="Arial" pitchFamily="34" charset="0"/>
              </a:rPr>
              <a:t>E</a:t>
            </a:r>
            <a:r>
              <a:rPr lang="nl-NL" baseline="-25000" dirty="0" smtClean="0">
                <a:latin typeface="Arial" pitchFamily="34" charset="0"/>
              </a:rPr>
              <a:t>z</a:t>
            </a:r>
            <a:r>
              <a:rPr lang="nl-NL" dirty="0" smtClean="0">
                <a:latin typeface="Arial" pitchFamily="34" charset="0"/>
              </a:rPr>
              <a:t> ~ GV/m</a:t>
            </a:r>
          </a:p>
          <a:p>
            <a:endParaRPr lang="nl-NL" dirty="0" smtClean="0">
              <a:latin typeface="Arial" pitchFamily="34" charset="0"/>
              <a:sym typeface="Symbol"/>
            </a:endParaRPr>
          </a:p>
          <a:p>
            <a:r>
              <a:rPr lang="nl-NL" dirty="0" smtClean="0">
                <a:latin typeface="Arial" pitchFamily="34" charset="0"/>
                <a:sym typeface="Symbol"/>
              </a:rPr>
              <a:t></a:t>
            </a:r>
            <a:r>
              <a:rPr lang="nl-NL" baseline="-25000" dirty="0" smtClean="0">
                <a:latin typeface="Arial" pitchFamily="34" charset="0"/>
                <a:sym typeface="Symbol"/>
              </a:rPr>
              <a:t>plasma </a:t>
            </a:r>
            <a:r>
              <a:rPr lang="nl-NL" dirty="0" smtClean="0">
                <a:latin typeface="Arial" pitchFamily="34" charset="0"/>
                <a:sym typeface="Symbol"/>
              </a:rPr>
              <a:t>~ tens of m</a:t>
            </a:r>
            <a:endParaRPr lang="nl-NL" dirty="0" smtClean="0">
              <a:latin typeface="Arial" pitchFamily="34" charset="0"/>
            </a:endParaRPr>
          </a:p>
        </p:txBody>
      </p:sp>
      <p:cxnSp>
        <p:nvCxnSpPr>
          <p:cNvPr id="14" name="Straight Arrow Connector 13"/>
          <p:cNvCxnSpPr/>
          <p:nvPr/>
        </p:nvCxnSpPr>
        <p:spPr bwMode="auto">
          <a:xfrm>
            <a:off x="5383138" y="4941168"/>
            <a:ext cx="360040" cy="0"/>
          </a:xfrm>
          <a:prstGeom prst="straightConnector1">
            <a:avLst/>
          </a:prstGeom>
          <a:solidFill>
            <a:srgbClr val="003E89"/>
          </a:solidFill>
          <a:ln w="63500">
            <a:solidFill>
              <a:srgbClr val="FF0000"/>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5" name="Rectangle 14"/>
          <p:cNvSpPr/>
          <p:nvPr/>
        </p:nvSpPr>
        <p:spPr>
          <a:xfrm>
            <a:off x="5748511" y="5382741"/>
            <a:ext cx="2454518" cy="369332"/>
          </a:xfrm>
          <a:prstGeom prst="rect">
            <a:avLst/>
          </a:prstGeom>
        </p:spPr>
        <p:txBody>
          <a:bodyPr wrap="none">
            <a:spAutoFit/>
          </a:bodyPr>
          <a:lstStyle/>
          <a:p>
            <a:r>
              <a:rPr lang="en-US" dirty="0" smtClean="0">
                <a:solidFill>
                  <a:srgbClr val="FF0000"/>
                </a:solidFill>
              </a:rPr>
              <a:t>a compact accelerator</a:t>
            </a:r>
            <a:endParaRPr lang="nl-NL" dirty="0">
              <a:solidFill>
                <a:srgbClr val="FF0000"/>
              </a:solidFill>
            </a:endParaRPr>
          </a:p>
        </p:txBody>
      </p:sp>
      <p:sp>
        <p:nvSpPr>
          <p:cNvPr id="17" name="Rectangle 16"/>
          <p:cNvSpPr/>
          <p:nvPr/>
        </p:nvSpPr>
        <p:spPr>
          <a:xfrm>
            <a:off x="5729461" y="4768577"/>
            <a:ext cx="3212739" cy="369332"/>
          </a:xfrm>
          <a:prstGeom prst="rect">
            <a:avLst/>
          </a:prstGeom>
        </p:spPr>
        <p:txBody>
          <a:bodyPr wrap="none">
            <a:spAutoFit/>
          </a:bodyPr>
          <a:lstStyle/>
          <a:p>
            <a:r>
              <a:rPr lang="en-US" dirty="0" smtClean="0">
                <a:solidFill>
                  <a:srgbClr val="FF0000"/>
                </a:solidFill>
              </a:rPr>
              <a:t>&gt; 10</a:t>
            </a:r>
            <a:r>
              <a:rPr lang="en-US" baseline="30000" dirty="0" smtClean="0">
                <a:solidFill>
                  <a:srgbClr val="FF0000"/>
                </a:solidFill>
              </a:rPr>
              <a:t>3</a:t>
            </a:r>
            <a:r>
              <a:rPr lang="en-US" dirty="0" smtClean="0">
                <a:solidFill>
                  <a:srgbClr val="FF0000"/>
                </a:solidFill>
              </a:rPr>
              <a:t> higher than in RF </a:t>
            </a:r>
            <a:r>
              <a:rPr lang="en-US" dirty="0" err="1" smtClean="0">
                <a:solidFill>
                  <a:srgbClr val="FF0000"/>
                </a:solidFill>
              </a:rPr>
              <a:t>linacs</a:t>
            </a:r>
            <a:endParaRPr lang="nl-NL" dirty="0">
              <a:solidFill>
                <a:srgbClr val="FF0000"/>
              </a:solidFill>
            </a:endParaRPr>
          </a:p>
        </p:txBody>
      </p:sp>
      <p:cxnSp>
        <p:nvCxnSpPr>
          <p:cNvPr id="18" name="Straight Arrow Connector 17"/>
          <p:cNvCxnSpPr/>
          <p:nvPr/>
        </p:nvCxnSpPr>
        <p:spPr bwMode="auto">
          <a:xfrm>
            <a:off x="5373613" y="5564857"/>
            <a:ext cx="360040" cy="0"/>
          </a:xfrm>
          <a:prstGeom prst="straightConnector1">
            <a:avLst/>
          </a:prstGeom>
          <a:solidFill>
            <a:srgbClr val="003E89"/>
          </a:solidFill>
          <a:ln w="63500">
            <a:solidFill>
              <a:srgbClr val="FF0000"/>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8" name="Picture 14"/>
          <p:cNvPicPr>
            <a:picLocks noChangeAspect="1" noChangeArrowheads="1"/>
          </p:cNvPicPr>
          <p:nvPr/>
        </p:nvPicPr>
        <p:blipFill>
          <a:blip r:embed="rId3" cstate="print"/>
          <a:srcRect/>
          <a:stretch>
            <a:fillRect/>
          </a:stretch>
        </p:blipFill>
        <p:spPr bwMode="auto">
          <a:xfrm>
            <a:off x="35496" y="1156425"/>
            <a:ext cx="6552728" cy="1408479"/>
          </a:xfrm>
          <a:prstGeom prst="rect">
            <a:avLst/>
          </a:prstGeom>
          <a:noFill/>
          <a:ln w="9525">
            <a:noFill/>
            <a:miter lim="800000"/>
            <a:headEnd/>
            <a:tailEnd/>
          </a:ln>
        </p:spPr>
      </p:pic>
      <p:pic>
        <p:nvPicPr>
          <p:cNvPr id="10" name="Picture 9" descr="noble_gas_discharges.jpg"/>
          <p:cNvPicPr>
            <a:picLocks noChangeAspect="1"/>
          </p:cNvPicPr>
          <p:nvPr/>
        </p:nvPicPr>
        <p:blipFill>
          <a:blip r:embed="rId4" cstate="print"/>
          <a:stretch>
            <a:fillRect/>
          </a:stretch>
        </p:blipFill>
        <p:spPr>
          <a:xfrm>
            <a:off x="6732240" y="692696"/>
            <a:ext cx="1656184" cy="1217295"/>
          </a:xfrm>
          <a:prstGeom prst="rect">
            <a:avLst/>
          </a:prstGeom>
        </p:spPr>
      </p:pic>
      <p:pic>
        <p:nvPicPr>
          <p:cNvPr id="12" name="Picture 11" descr="sol01.jpg"/>
          <p:cNvPicPr>
            <a:picLocks noChangeAspect="1"/>
          </p:cNvPicPr>
          <p:nvPr/>
        </p:nvPicPr>
        <p:blipFill>
          <a:blip r:embed="rId5" cstate="print"/>
          <a:stretch>
            <a:fillRect/>
          </a:stretch>
        </p:blipFill>
        <p:spPr>
          <a:xfrm>
            <a:off x="6660232" y="2060848"/>
            <a:ext cx="2223407" cy="1152128"/>
          </a:xfrm>
          <a:prstGeom prst="rect">
            <a:avLst/>
          </a:prstGeom>
        </p:spPr>
      </p:pic>
      <p:sp>
        <p:nvSpPr>
          <p:cNvPr id="18" name="Rectangle 17"/>
          <p:cNvSpPr/>
          <p:nvPr/>
        </p:nvSpPr>
        <p:spPr>
          <a:xfrm>
            <a:off x="1511" y="2924944"/>
            <a:ext cx="6649577" cy="1323439"/>
          </a:xfrm>
          <a:prstGeom prst="rect">
            <a:avLst/>
          </a:prstGeom>
        </p:spPr>
        <p:txBody>
          <a:bodyPr wrap="none">
            <a:spAutoFit/>
          </a:bodyPr>
          <a:lstStyle/>
          <a:p>
            <a:pPr>
              <a:buFont typeface="Courier New" pitchFamily="49" charset="0"/>
              <a:buChar char="o"/>
            </a:pPr>
            <a:r>
              <a:rPr lang="en-US" sz="2000" dirty="0" smtClean="0">
                <a:solidFill>
                  <a:srgbClr val="003399"/>
                </a:solidFill>
                <a:latin typeface="Arial" pitchFamily="34" charset="0"/>
                <a:cs typeface="Arial" pitchFamily="34" charset="0"/>
              </a:rPr>
              <a:t>  Characteristics:</a:t>
            </a:r>
          </a:p>
          <a:p>
            <a:r>
              <a:rPr lang="en-US" sz="2000" dirty="0" smtClean="0">
                <a:solidFill>
                  <a:srgbClr val="003399"/>
                </a:solidFill>
                <a:latin typeface="Arial" pitchFamily="34" charset="0"/>
                <a:cs typeface="Arial" pitchFamily="34" charset="0"/>
                <a:sym typeface="Symbol"/>
              </a:rPr>
              <a:t>	</a:t>
            </a:r>
            <a:r>
              <a:rPr lang="en-US" sz="2000" dirty="0" smtClean="0">
                <a:solidFill>
                  <a:srgbClr val="003399"/>
                </a:solidFill>
                <a:latin typeface="Arial" pitchFamily="34" charset="0"/>
                <a:cs typeface="Arial" pitchFamily="34" charset="0"/>
              </a:rPr>
              <a:t> Collective behavior</a:t>
            </a:r>
          </a:p>
          <a:p>
            <a:r>
              <a:rPr lang="en-US" sz="2000" dirty="0" smtClean="0">
                <a:solidFill>
                  <a:srgbClr val="003399"/>
                </a:solidFill>
                <a:latin typeface="Arial" pitchFamily="34" charset="0"/>
                <a:cs typeface="Arial" pitchFamily="34" charset="0"/>
                <a:sym typeface="Symbol"/>
              </a:rPr>
              <a:t>	 Debye shielding, Debye length, Debye sphere</a:t>
            </a:r>
          </a:p>
          <a:p>
            <a:endParaRPr lang="nl-NL" sz="2000" dirty="0">
              <a:solidFill>
                <a:srgbClr val="003399"/>
              </a:solidFill>
              <a:latin typeface="Arial" pitchFamily="34" charset="0"/>
              <a:cs typeface="Arial" pitchFamily="34" charset="0"/>
            </a:endParaRPr>
          </a:p>
        </p:txBody>
      </p:sp>
      <p:pic>
        <p:nvPicPr>
          <p:cNvPr id="1026" name="Picture 2"/>
          <p:cNvPicPr>
            <a:picLocks noChangeAspect="1" noChangeArrowheads="1"/>
          </p:cNvPicPr>
          <p:nvPr/>
        </p:nvPicPr>
        <p:blipFill>
          <a:blip r:embed="rId6" cstate="print"/>
          <a:srcRect/>
          <a:stretch>
            <a:fillRect/>
          </a:stretch>
        </p:blipFill>
        <p:spPr bwMode="auto">
          <a:xfrm>
            <a:off x="6588224" y="3356992"/>
            <a:ext cx="2556792" cy="1336506"/>
          </a:xfrm>
          <a:prstGeom prst="rect">
            <a:avLst/>
          </a:prstGeom>
          <a:noFill/>
          <a:ln w="9525">
            <a:noFill/>
            <a:miter lim="800000"/>
            <a:headEnd/>
            <a:tailEnd/>
          </a:ln>
        </p:spPr>
      </p:pic>
      <p:graphicFrame>
        <p:nvGraphicFramePr>
          <p:cNvPr id="1027" name="Object 5"/>
          <p:cNvGraphicFramePr>
            <a:graphicFrameLocks noChangeAspect="1"/>
          </p:cNvGraphicFramePr>
          <p:nvPr/>
        </p:nvGraphicFramePr>
        <p:xfrm>
          <a:off x="251520" y="4077253"/>
          <a:ext cx="1440160" cy="791907"/>
        </p:xfrm>
        <a:graphic>
          <a:graphicData uri="http://schemas.openxmlformats.org/presentationml/2006/ole">
            <p:oleObj spid="_x0000_s475138" name="Equation" r:id="rId7" imgW="876240" imgH="482400" progId="Equation.3">
              <p:embed/>
            </p:oleObj>
          </a:graphicData>
        </a:graphic>
      </p:graphicFrame>
      <p:pic>
        <p:nvPicPr>
          <p:cNvPr id="1028" name="Picture 4"/>
          <p:cNvPicPr>
            <a:picLocks noChangeAspect="1" noChangeArrowheads="1"/>
          </p:cNvPicPr>
          <p:nvPr/>
        </p:nvPicPr>
        <p:blipFill>
          <a:blip r:embed="rId8" cstate="print"/>
          <a:srcRect/>
          <a:stretch>
            <a:fillRect/>
          </a:stretch>
        </p:blipFill>
        <p:spPr bwMode="auto">
          <a:xfrm>
            <a:off x="6222638" y="4509120"/>
            <a:ext cx="2921362" cy="2060848"/>
          </a:xfrm>
          <a:prstGeom prst="rect">
            <a:avLst/>
          </a:prstGeom>
          <a:noFill/>
          <a:ln w="9525">
            <a:noFill/>
            <a:miter lim="800000"/>
            <a:headEnd/>
            <a:tailEnd/>
          </a:ln>
        </p:spPr>
      </p:pic>
      <p:graphicFrame>
        <p:nvGraphicFramePr>
          <p:cNvPr id="1029" name="Object 5"/>
          <p:cNvGraphicFramePr>
            <a:graphicFrameLocks noChangeAspect="1"/>
          </p:cNvGraphicFramePr>
          <p:nvPr/>
        </p:nvGraphicFramePr>
        <p:xfrm>
          <a:off x="1907704" y="4299304"/>
          <a:ext cx="815975" cy="354013"/>
        </p:xfrm>
        <a:graphic>
          <a:graphicData uri="http://schemas.openxmlformats.org/presentationml/2006/ole">
            <p:oleObj spid="_x0000_s475139" name="Equation" r:id="rId9" imgW="495000" imgH="215640" progId="Equation.3">
              <p:embed/>
            </p:oleObj>
          </a:graphicData>
        </a:graphic>
      </p:graphicFrame>
      <p:graphicFrame>
        <p:nvGraphicFramePr>
          <p:cNvPr id="1030" name="Object 5"/>
          <p:cNvGraphicFramePr>
            <a:graphicFrameLocks noChangeAspect="1"/>
          </p:cNvGraphicFramePr>
          <p:nvPr/>
        </p:nvGraphicFramePr>
        <p:xfrm>
          <a:off x="3275856" y="4077253"/>
          <a:ext cx="1441450" cy="687387"/>
        </p:xfrm>
        <a:graphic>
          <a:graphicData uri="http://schemas.openxmlformats.org/presentationml/2006/ole">
            <p:oleObj spid="_x0000_s475140" name="Equation" r:id="rId10" imgW="876240" imgH="419040" progId="Equation.3">
              <p:embed/>
            </p:oleObj>
          </a:graphicData>
        </a:graphic>
      </p:graphicFrame>
      <p:graphicFrame>
        <p:nvGraphicFramePr>
          <p:cNvPr id="1031" name="Object 5"/>
          <p:cNvGraphicFramePr>
            <a:graphicFrameLocks noChangeAspect="1"/>
          </p:cNvGraphicFramePr>
          <p:nvPr/>
        </p:nvGraphicFramePr>
        <p:xfrm>
          <a:off x="5076056" y="4293277"/>
          <a:ext cx="877888" cy="354013"/>
        </p:xfrm>
        <a:graphic>
          <a:graphicData uri="http://schemas.openxmlformats.org/presentationml/2006/ole">
            <p:oleObj spid="_x0000_s475141" name="Equation" r:id="rId11" imgW="533160" imgH="215640" progId="Equation.3">
              <p:embed/>
            </p:oleObj>
          </a:graphicData>
        </a:graphic>
      </p:graphicFrame>
      <p:grpSp>
        <p:nvGrpSpPr>
          <p:cNvPr id="24" name="Group 23"/>
          <p:cNvGrpSpPr/>
          <p:nvPr/>
        </p:nvGrpSpPr>
        <p:grpSpPr>
          <a:xfrm>
            <a:off x="683568" y="5589240"/>
            <a:ext cx="4968552" cy="864096"/>
            <a:chOff x="683568" y="5373216"/>
            <a:chExt cx="4968552" cy="864096"/>
          </a:xfrm>
        </p:grpSpPr>
        <p:sp>
          <p:nvSpPr>
            <p:cNvPr id="31" name="Rectangle 30"/>
            <p:cNvSpPr/>
            <p:nvPr/>
          </p:nvSpPr>
          <p:spPr>
            <a:xfrm>
              <a:off x="683568" y="5373216"/>
              <a:ext cx="4968552" cy="864096"/>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aphicFrame>
          <p:nvGraphicFramePr>
            <p:cNvPr id="1032" name="Object 5"/>
            <p:cNvGraphicFramePr>
              <a:graphicFrameLocks noChangeAspect="1"/>
            </p:cNvGraphicFramePr>
            <p:nvPr/>
          </p:nvGraphicFramePr>
          <p:xfrm>
            <a:off x="971600" y="5445224"/>
            <a:ext cx="1379537" cy="396875"/>
          </p:xfrm>
          <a:graphic>
            <a:graphicData uri="http://schemas.openxmlformats.org/presentationml/2006/ole">
              <p:oleObj spid="_x0000_s475142" name="Equation" r:id="rId12" imgW="838080" imgH="241200" progId="Equation.3">
                <p:embed/>
              </p:oleObj>
            </a:graphicData>
          </a:graphic>
        </p:graphicFrame>
        <p:graphicFrame>
          <p:nvGraphicFramePr>
            <p:cNvPr id="1034" name="Object 5"/>
            <p:cNvGraphicFramePr>
              <a:graphicFrameLocks noChangeAspect="1"/>
            </p:cNvGraphicFramePr>
            <p:nvPr/>
          </p:nvGraphicFramePr>
          <p:xfrm>
            <a:off x="2606675" y="5444877"/>
            <a:ext cx="2759075" cy="396875"/>
          </p:xfrm>
          <a:graphic>
            <a:graphicData uri="http://schemas.openxmlformats.org/presentationml/2006/ole">
              <p:oleObj spid="_x0000_s475143" name="Equation" r:id="rId13" imgW="1676160" imgH="241200" progId="Equation.3">
                <p:embed/>
              </p:oleObj>
            </a:graphicData>
          </a:graphic>
        </p:graphicFrame>
        <p:graphicFrame>
          <p:nvGraphicFramePr>
            <p:cNvPr id="1035" name="Object 5"/>
            <p:cNvGraphicFramePr>
              <a:graphicFrameLocks noChangeAspect="1"/>
            </p:cNvGraphicFramePr>
            <p:nvPr/>
          </p:nvGraphicFramePr>
          <p:xfrm>
            <a:off x="951707" y="5790654"/>
            <a:ext cx="1316037" cy="374650"/>
          </p:xfrm>
          <a:graphic>
            <a:graphicData uri="http://schemas.openxmlformats.org/presentationml/2006/ole">
              <p:oleObj spid="_x0000_s475144" name="Equation" r:id="rId14" imgW="799920" imgH="228600" progId="Equation.3">
                <p:embed/>
              </p:oleObj>
            </a:graphicData>
          </a:graphic>
        </p:graphicFrame>
        <p:graphicFrame>
          <p:nvGraphicFramePr>
            <p:cNvPr id="1036" name="Object 12"/>
            <p:cNvGraphicFramePr>
              <a:graphicFrameLocks noChangeAspect="1"/>
            </p:cNvGraphicFramePr>
            <p:nvPr/>
          </p:nvGraphicFramePr>
          <p:xfrm>
            <a:off x="2699792" y="5790654"/>
            <a:ext cx="2005013" cy="374650"/>
          </p:xfrm>
          <a:graphic>
            <a:graphicData uri="http://schemas.openxmlformats.org/presentationml/2006/ole">
              <p:oleObj spid="_x0000_s475145" name="Equation" r:id="rId15" imgW="1218960" imgH="228600" progId="Equation.3">
                <p:embed/>
              </p:oleObj>
            </a:graphicData>
          </a:graphic>
        </p:graphicFrame>
      </p:grpSp>
      <p:sp>
        <p:nvSpPr>
          <p:cNvPr id="35" name="Rectangle 34"/>
          <p:cNvSpPr/>
          <p:nvPr/>
        </p:nvSpPr>
        <p:spPr>
          <a:xfrm>
            <a:off x="917880" y="4964524"/>
            <a:ext cx="2289409" cy="400110"/>
          </a:xfrm>
          <a:prstGeom prst="rect">
            <a:avLst/>
          </a:prstGeom>
        </p:spPr>
        <p:txBody>
          <a:bodyPr wrap="none">
            <a:spAutoFit/>
          </a:bodyPr>
          <a:lstStyle/>
          <a:p>
            <a:r>
              <a:rPr lang="en-US" sz="2000" dirty="0" smtClean="0">
                <a:solidFill>
                  <a:srgbClr val="003399"/>
                </a:solidFill>
                <a:latin typeface="Arial" pitchFamily="34" charset="0"/>
                <a:cs typeface="Arial" pitchFamily="34" charset="0"/>
                <a:sym typeface="Symbol"/>
              </a:rPr>
              <a:t></a:t>
            </a:r>
            <a:r>
              <a:rPr lang="en-US" sz="2000" dirty="0" smtClean="0">
                <a:solidFill>
                  <a:srgbClr val="003399"/>
                </a:solidFill>
                <a:latin typeface="Arial" pitchFamily="34" charset="0"/>
                <a:cs typeface="Arial" pitchFamily="34" charset="0"/>
              </a:rPr>
              <a:t> Response time </a:t>
            </a:r>
            <a:endParaRPr lang="nl-NL" sz="2000" dirty="0">
              <a:solidFill>
                <a:srgbClr val="003399"/>
              </a:solidFill>
            </a:endParaRPr>
          </a:p>
        </p:txBody>
      </p:sp>
      <p:graphicFrame>
        <p:nvGraphicFramePr>
          <p:cNvPr id="1037" name="Object 13"/>
          <p:cNvGraphicFramePr>
            <a:graphicFrameLocks noChangeAspect="1"/>
          </p:cNvGraphicFramePr>
          <p:nvPr/>
        </p:nvGraphicFramePr>
        <p:xfrm>
          <a:off x="3347864" y="4860578"/>
          <a:ext cx="608012" cy="728662"/>
        </p:xfrm>
        <a:graphic>
          <a:graphicData uri="http://schemas.openxmlformats.org/presentationml/2006/ole">
            <p:oleObj spid="_x0000_s475146" name="Equation" r:id="rId16" imgW="368280" imgH="444240" progId="Equation.3">
              <p:embed/>
            </p:oleObj>
          </a:graphicData>
        </a:graphic>
      </p:graphicFrame>
      <p:sp>
        <p:nvSpPr>
          <p:cNvPr id="37" name="Rectangle 36"/>
          <p:cNvSpPr/>
          <p:nvPr/>
        </p:nvSpPr>
        <p:spPr>
          <a:xfrm>
            <a:off x="0" y="764704"/>
            <a:ext cx="6768752" cy="400110"/>
          </a:xfrm>
          <a:prstGeom prst="rect">
            <a:avLst/>
          </a:prstGeom>
        </p:spPr>
        <p:txBody>
          <a:bodyPr wrap="square">
            <a:spAutoFit/>
          </a:bodyPr>
          <a:lstStyle/>
          <a:p>
            <a:pPr>
              <a:buFont typeface="Courier New" pitchFamily="49" charset="0"/>
              <a:buChar char="o"/>
            </a:pPr>
            <a:r>
              <a:rPr lang="en-US" sz="2000" dirty="0" smtClean="0">
                <a:solidFill>
                  <a:srgbClr val="003399"/>
                </a:solidFill>
                <a:latin typeface="Arial" pitchFamily="34" charset="0"/>
                <a:cs typeface="Arial" pitchFamily="34" charset="0"/>
              </a:rPr>
              <a:t>  A mixture of neutral particles, hot ions and electrons </a:t>
            </a:r>
            <a:endParaRPr lang="nl-NL" sz="2000" dirty="0">
              <a:solidFill>
                <a:srgbClr val="003399"/>
              </a:solidFill>
            </a:endParaRPr>
          </a:p>
        </p:txBody>
      </p:sp>
      <p:sp>
        <p:nvSpPr>
          <p:cNvPr id="22" name="Rectangle 21"/>
          <p:cNvSpPr/>
          <p:nvPr/>
        </p:nvSpPr>
        <p:spPr>
          <a:xfrm>
            <a:off x="279959" y="-3001"/>
            <a:ext cx="5129930" cy="584775"/>
          </a:xfrm>
          <a:prstGeom prst="rect">
            <a:avLst/>
          </a:prstGeom>
        </p:spPr>
        <p:txBody>
          <a:bodyPr wrap="none">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Plasma: </a:t>
            </a:r>
            <a:r>
              <a:rPr lang="en-US" sz="2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the fourth state of matter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9959" y="-3001"/>
            <a:ext cx="4649030" cy="584775"/>
          </a:xfrm>
          <a:prstGeom prst="rect">
            <a:avLst/>
          </a:prstGeom>
        </p:spPr>
        <p:txBody>
          <a:bodyPr wrap="none">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Plasmas as accelerators</a:t>
            </a:r>
          </a:p>
        </p:txBody>
      </p:sp>
      <p:sp>
        <p:nvSpPr>
          <p:cNvPr id="6" name="TextBox 5"/>
          <p:cNvSpPr txBox="1"/>
          <p:nvPr/>
        </p:nvSpPr>
        <p:spPr>
          <a:xfrm>
            <a:off x="2915816" y="1772816"/>
            <a:ext cx="5904656" cy="2862322"/>
          </a:xfrm>
          <a:prstGeom prst="rect">
            <a:avLst/>
          </a:prstGeom>
          <a:noFill/>
        </p:spPr>
        <p:txBody>
          <a:bodyPr wrap="square" rtlCol="0">
            <a:spAutoFit/>
          </a:bodyPr>
          <a:lstStyle/>
          <a:p>
            <a:pPr>
              <a:buFont typeface="Courier New" pitchFamily="49" charset="0"/>
              <a:buChar char="o"/>
            </a:pPr>
            <a:r>
              <a:rPr lang="en-US" sz="2000" dirty="0" smtClean="0">
                <a:solidFill>
                  <a:srgbClr val="003E89"/>
                </a:solidFill>
                <a:latin typeface="Arial" pitchFamily="34" charset="0"/>
                <a:cs typeface="Arial" pitchFamily="34" charset="0"/>
              </a:rPr>
              <a:t>  it propagates with phase velocity ~ speed of the  </a:t>
            </a:r>
          </a:p>
          <a:p>
            <a:r>
              <a:rPr lang="en-US" sz="2000" dirty="0" smtClean="0">
                <a:solidFill>
                  <a:srgbClr val="003E89"/>
                </a:solidFill>
                <a:latin typeface="Arial" pitchFamily="34" charset="0"/>
                <a:cs typeface="Arial" pitchFamily="34" charset="0"/>
              </a:rPr>
              <a:t>    driver: </a:t>
            </a:r>
          </a:p>
          <a:p>
            <a:r>
              <a:rPr lang="en-US" sz="2000" dirty="0" smtClean="0">
                <a:solidFill>
                  <a:srgbClr val="003E89"/>
                </a:solidFill>
                <a:latin typeface="Arial" pitchFamily="34" charset="0"/>
                <a:cs typeface="Arial" pitchFamily="34" charset="0"/>
              </a:rPr>
              <a:t>         laser-driven </a:t>
            </a:r>
          </a:p>
          <a:p>
            <a:endParaRPr lang="en-US" sz="2000" dirty="0" smtClean="0">
              <a:solidFill>
                <a:srgbClr val="003E89"/>
              </a:solidFill>
              <a:latin typeface="Arial" pitchFamily="34" charset="0"/>
              <a:cs typeface="Arial" pitchFamily="34" charset="0"/>
            </a:endParaRPr>
          </a:p>
          <a:p>
            <a:endParaRPr lang="en-US" sz="2000" dirty="0" smtClean="0">
              <a:solidFill>
                <a:srgbClr val="003E89"/>
              </a:solidFill>
              <a:latin typeface="Arial" pitchFamily="34" charset="0"/>
              <a:cs typeface="Arial" pitchFamily="34" charset="0"/>
            </a:endParaRPr>
          </a:p>
          <a:p>
            <a:pPr>
              <a:buFont typeface="Courier New" pitchFamily="49" charset="0"/>
              <a:buChar char="o"/>
            </a:pPr>
            <a:r>
              <a:rPr lang="en-US" sz="2000" dirty="0" smtClean="0">
                <a:solidFill>
                  <a:srgbClr val="003E89"/>
                </a:solidFill>
                <a:latin typeface="Arial" pitchFamily="34" charset="0"/>
                <a:cs typeface="Arial" pitchFamily="34" charset="0"/>
              </a:rPr>
              <a:t>  frequency</a:t>
            </a:r>
          </a:p>
          <a:p>
            <a:pPr>
              <a:buFont typeface="Courier New" pitchFamily="49" charset="0"/>
              <a:buChar char="o"/>
            </a:pPr>
            <a:endParaRPr lang="en-US" sz="2000" dirty="0" smtClean="0">
              <a:solidFill>
                <a:srgbClr val="003E89"/>
              </a:solidFill>
              <a:latin typeface="Arial" pitchFamily="34" charset="0"/>
              <a:cs typeface="Arial" pitchFamily="34" charset="0"/>
            </a:endParaRPr>
          </a:p>
          <a:p>
            <a:pPr>
              <a:buFont typeface="Courier New" pitchFamily="49" charset="0"/>
              <a:buChar char="o"/>
            </a:pPr>
            <a:endParaRPr lang="en-US" sz="2000" dirty="0" smtClean="0">
              <a:solidFill>
                <a:srgbClr val="003E89"/>
              </a:solidFill>
              <a:latin typeface="Arial" pitchFamily="34" charset="0"/>
              <a:cs typeface="Arial" pitchFamily="34" charset="0"/>
            </a:endParaRPr>
          </a:p>
          <a:p>
            <a:pPr>
              <a:buFont typeface="Courier New" pitchFamily="49" charset="0"/>
              <a:buChar char="o"/>
            </a:pPr>
            <a:r>
              <a:rPr lang="en-US" sz="2000" dirty="0" smtClean="0">
                <a:solidFill>
                  <a:srgbClr val="003E89"/>
                </a:solidFill>
                <a:latin typeface="Arial" pitchFamily="34" charset="0"/>
                <a:cs typeface="Arial" pitchFamily="34" charset="0"/>
              </a:rPr>
              <a:t>  maximum accelerating field strength  </a:t>
            </a:r>
            <a:endParaRPr lang="nl-NL" sz="2000" dirty="0">
              <a:solidFill>
                <a:srgbClr val="003E89"/>
              </a:solidFill>
              <a:latin typeface="Arial" pitchFamily="34" charset="0"/>
              <a:cs typeface="Arial" pitchFamily="34" charset="0"/>
            </a:endParaRPr>
          </a:p>
        </p:txBody>
      </p:sp>
      <p:graphicFrame>
        <p:nvGraphicFramePr>
          <p:cNvPr id="22" name="Object 11"/>
          <p:cNvGraphicFramePr>
            <a:graphicFrameLocks noChangeAspect="1"/>
          </p:cNvGraphicFramePr>
          <p:nvPr/>
        </p:nvGraphicFramePr>
        <p:xfrm>
          <a:off x="7308304" y="3148831"/>
          <a:ext cx="987425" cy="784225"/>
        </p:xfrm>
        <a:graphic>
          <a:graphicData uri="http://schemas.openxmlformats.org/presentationml/2006/ole">
            <p:oleObj spid="_x0000_s390147" name="Equation" r:id="rId3" imgW="558720" imgH="444240" progId="Equation.3">
              <p:embed/>
            </p:oleObj>
          </a:graphicData>
        </a:graphic>
      </p:graphicFrame>
      <p:graphicFrame>
        <p:nvGraphicFramePr>
          <p:cNvPr id="23" name="Object 14"/>
          <p:cNvGraphicFramePr>
            <a:graphicFrameLocks noChangeAspect="1"/>
          </p:cNvGraphicFramePr>
          <p:nvPr/>
        </p:nvGraphicFramePr>
        <p:xfrm>
          <a:off x="4932040" y="2991668"/>
          <a:ext cx="1839912" cy="941388"/>
        </p:xfrm>
        <a:graphic>
          <a:graphicData uri="http://schemas.openxmlformats.org/presentationml/2006/ole">
            <p:oleObj spid="_x0000_s390148" name="Equation" r:id="rId4" imgW="1041120" imgH="533160" progId="Equation.3">
              <p:embed/>
            </p:oleObj>
          </a:graphicData>
        </a:graphic>
      </p:graphicFrame>
      <p:pic>
        <p:nvPicPr>
          <p:cNvPr id="35" name="Picture 34" descr="plasmaoscillation.bmp"/>
          <p:cNvPicPr>
            <a:picLocks noChangeAspect="1"/>
          </p:cNvPicPr>
          <p:nvPr/>
        </p:nvPicPr>
        <p:blipFill>
          <a:blip r:embed="rId5" cstate="print"/>
          <a:srcRect b="52074"/>
          <a:stretch>
            <a:fillRect/>
          </a:stretch>
        </p:blipFill>
        <p:spPr>
          <a:xfrm>
            <a:off x="107504" y="1493461"/>
            <a:ext cx="2763008" cy="1126622"/>
          </a:xfrm>
          <a:prstGeom prst="rect">
            <a:avLst/>
          </a:prstGeom>
        </p:spPr>
      </p:pic>
      <p:sp>
        <p:nvSpPr>
          <p:cNvPr id="28" name="Rectangle 27"/>
          <p:cNvSpPr/>
          <p:nvPr/>
        </p:nvSpPr>
        <p:spPr>
          <a:xfrm>
            <a:off x="107504" y="980728"/>
            <a:ext cx="2367956" cy="400110"/>
          </a:xfrm>
          <a:prstGeom prst="rect">
            <a:avLst/>
          </a:prstGeom>
        </p:spPr>
        <p:txBody>
          <a:bodyPr wrap="none">
            <a:spAutoFit/>
          </a:bodyPr>
          <a:lstStyle/>
          <a:p>
            <a:r>
              <a:rPr lang="en-US" sz="2000" dirty="0" smtClean="0">
                <a:solidFill>
                  <a:srgbClr val="002060"/>
                </a:solidFill>
                <a:latin typeface="Arial" pitchFamily="34" charset="0"/>
                <a:cs typeface="Arial" pitchFamily="34" charset="0"/>
                <a:sym typeface="Symbol"/>
              </a:rPr>
              <a:t>plasma oscillations</a:t>
            </a:r>
            <a:endParaRPr lang="nl-NL" sz="2000" dirty="0">
              <a:solidFill>
                <a:srgbClr val="002060"/>
              </a:solidFill>
            </a:endParaRPr>
          </a:p>
        </p:txBody>
      </p:sp>
      <p:graphicFrame>
        <p:nvGraphicFramePr>
          <p:cNvPr id="390151" name="Object 7"/>
          <p:cNvGraphicFramePr>
            <a:graphicFrameLocks noChangeAspect="1"/>
          </p:cNvGraphicFramePr>
          <p:nvPr/>
        </p:nvGraphicFramePr>
        <p:xfrm>
          <a:off x="3203848" y="4646587"/>
          <a:ext cx="4914900" cy="582613"/>
        </p:xfrm>
        <a:graphic>
          <a:graphicData uri="http://schemas.openxmlformats.org/presentationml/2006/ole">
            <p:oleObj spid="_x0000_s390151" name="Equation" r:id="rId6" imgW="2781000" imgH="330120" progId="Equation.3">
              <p:embed/>
            </p:oleObj>
          </a:graphicData>
        </a:graphic>
      </p:graphicFrame>
      <p:sp>
        <p:nvSpPr>
          <p:cNvPr id="32" name="TextBox 31"/>
          <p:cNvSpPr txBox="1"/>
          <p:nvPr/>
        </p:nvSpPr>
        <p:spPr>
          <a:xfrm>
            <a:off x="2899983" y="764704"/>
            <a:ext cx="6856593" cy="830997"/>
          </a:xfrm>
          <a:prstGeom prst="rect">
            <a:avLst/>
          </a:prstGeom>
          <a:noFill/>
        </p:spPr>
        <p:txBody>
          <a:bodyPr wrap="square" rtlCol="0">
            <a:spAutoFit/>
          </a:bodyPr>
          <a:lstStyle/>
          <a:p>
            <a:r>
              <a:rPr lang="en-US" sz="2400" dirty="0" smtClean="0">
                <a:solidFill>
                  <a:srgbClr val="003E89"/>
                </a:solidFill>
                <a:latin typeface="Arial" pitchFamily="34" charset="0"/>
                <a:cs typeface="Arial" pitchFamily="34" charset="0"/>
              </a:rPr>
              <a:t>If you create a charge separation in plasmas, plasma oscillations will be generated:</a:t>
            </a:r>
            <a:endParaRPr lang="nl-NL" sz="2400" dirty="0">
              <a:solidFill>
                <a:srgbClr val="003E89"/>
              </a:solidFill>
              <a:latin typeface="Arial" pitchFamily="34" charset="0"/>
              <a:cs typeface="Arial" pitchFamily="34" charset="0"/>
            </a:endParaRPr>
          </a:p>
        </p:txBody>
      </p:sp>
      <p:grpSp>
        <p:nvGrpSpPr>
          <p:cNvPr id="48" name="Group 47"/>
          <p:cNvGrpSpPr/>
          <p:nvPr/>
        </p:nvGrpSpPr>
        <p:grpSpPr>
          <a:xfrm>
            <a:off x="35496" y="3140968"/>
            <a:ext cx="2768774" cy="1268760"/>
            <a:chOff x="323528" y="5589240"/>
            <a:chExt cx="2768774" cy="1268760"/>
          </a:xfrm>
        </p:grpSpPr>
        <p:pic>
          <p:nvPicPr>
            <p:cNvPr id="39" name="Picture 38" descr="plasmaoscillation.bmp"/>
            <p:cNvPicPr>
              <a:picLocks noChangeAspect="1"/>
            </p:cNvPicPr>
            <p:nvPr/>
          </p:nvPicPr>
          <p:blipFill>
            <a:blip r:embed="rId5" cstate="print"/>
            <a:srcRect t="46028"/>
            <a:stretch>
              <a:fillRect/>
            </a:stretch>
          </p:blipFill>
          <p:spPr>
            <a:xfrm>
              <a:off x="323528" y="5589240"/>
              <a:ext cx="2763008" cy="1268760"/>
            </a:xfrm>
            <a:prstGeom prst="rect">
              <a:avLst/>
            </a:prstGeom>
          </p:spPr>
        </p:pic>
        <p:sp>
          <p:nvSpPr>
            <p:cNvPr id="41" name="Rectangle 40"/>
            <p:cNvSpPr/>
            <p:nvPr/>
          </p:nvSpPr>
          <p:spPr>
            <a:xfrm>
              <a:off x="422240" y="5875394"/>
              <a:ext cx="421910" cy="400110"/>
            </a:xfrm>
            <a:prstGeom prst="rect">
              <a:avLst/>
            </a:prstGeom>
          </p:spPr>
          <p:txBody>
            <a:bodyPr wrap="none">
              <a:spAutoFit/>
            </a:bodyPr>
            <a:lstStyle/>
            <a:p>
              <a:r>
                <a:rPr lang="en-US" sz="2000" dirty="0" smtClean="0">
                  <a:solidFill>
                    <a:srgbClr val="002060"/>
                  </a:solidFill>
                  <a:latin typeface="Arial" pitchFamily="34" charset="0"/>
                  <a:cs typeface="Arial" pitchFamily="34" charset="0"/>
                  <a:sym typeface="Symbol"/>
                </a:rPr>
                <a:t>n</a:t>
              </a:r>
              <a:r>
                <a:rPr lang="en-US" sz="2000" baseline="-25000" dirty="0" smtClean="0">
                  <a:solidFill>
                    <a:srgbClr val="002060"/>
                  </a:solidFill>
                  <a:latin typeface="Arial" pitchFamily="34" charset="0"/>
                  <a:cs typeface="Arial" pitchFamily="34" charset="0"/>
                  <a:sym typeface="Symbol"/>
                </a:rPr>
                <a:t>e</a:t>
              </a:r>
              <a:endParaRPr lang="nl-NL" sz="2000" dirty="0">
                <a:solidFill>
                  <a:srgbClr val="002060"/>
                </a:solidFill>
              </a:endParaRPr>
            </a:p>
          </p:txBody>
        </p:sp>
        <p:sp>
          <p:nvSpPr>
            <p:cNvPr id="46" name="Rectangle 45"/>
            <p:cNvSpPr/>
            <p:nvPr/>
          </p:nvSpPr>
          <p:spPr>
            <a:xfrm>
              <a:off x="2726496" y="6235434"/>
              <a:ext cx="365806" cy="400110"/>
            </a:xfrm>
            <a:prstGeom prst="rect">
              <a:avLst/>
            </a:prstGeom>
          </p:spPr>
          <p:txBody>
            <a:bodyPr wrap="none">
              <a:spAutoFit/>
            </a:bodyPr>
            <a:lstStyle/>
            <a:p>
              <a:r>
                <a:rPr lang="en-US" sz="2000" dirty="0" err="1" smtClean="0">
                  <a:solidFill>
                    <a:srgbClr val="002060"/>
                  </a:solidFill>
                  <a:latin typeface="Arial" pitchFamily="34" charset="0"/>
                  <a:cs typeface="Arial" pitchFamily="34" charset="0"/>
                  <a:sym typeface="Symbol"/>
                </a:rPr>
                <a:t>n</a:t>
              </a:r>
              <a:r>
                <a:rPr lang="en-US" sz="2000" baseline="-25000" dirty="0" err="1" smtClean="0">
                  <a:solidFill>
                    <a:srgbClr val="002060"/>
                  </a:solidFill>
                  <a:latin typeface="Arial" pitchFamily="34" charset="0"/>
                  <a:cs typeface="Arial" pitchFamily="34" charset="0"/>
                  <a:sym typeface="Symbol"/>
                </a:rPr>
                <a:t>i</a:t>
              </a:r>
              <a:endParaRPr lang="nl-NL" sz="2000" dirty="0">
                <a:solidFill>
                  <a:srgbClr val="002060"/>
                </a:solidFill>
              </a:endParaRPr>
            </a:p>
          </p:txBody>
        </p:sp>
        <p:sp>
          <p:nvSpPr>
            <p:cNvPr id="47" name="Rectangle 46"/>
            <p:cNvSpPr/>
            <p:nvPr/>
          </p:nvSpPr>
          <p:spPr>
            <a:xfrm>
              <a:off x="1646376" y="5709238"/>
              <a:ext cx="450764" cy="400110"/>
            </a:xfrm>
            <a:prstGeom prst="rect">
              <a:avLst/>
            </a:prstGeom>
          </p:spPr>
          <p:txBody>
            <a:bodyPr wrap="none">
              <a:spAutoFit/>
            </a:bodyPr>
            <a:lstStyle/>
            <a:p>
              <a:r>
                <a:rPr lang="en-US" sz="2000" dirty="0" err="1" smtClean="0">
                  <a:solidFill>
                    <a:srgbClr val="FF0000"/>
                  </a:solidFill>
                  <a:latin typeface="Arial" pitchFamily="34" charset="0"/>
                  <a:cs typeface="Arial" pitchFamily="34" charset="0"/>
                  <a:sym typeface="Symbol"/>
                </a:rPr>
                <a:t>E</a:t>
              </a:r>
              <a:r>
                <a:rPr lang="en-US" sz="2000" baseline="-25000" dirty="0" err="1" smtClean="0">
                  <a:solidFill>
                    <a:srgbClr val="FF0000"/>
                  </a:solidFill>
                  <a:latin typeface="Arial" pitchFamily="34" charset="0"/>
                  <a:cs typeface="Arial" pitchFamily="34" charset="0"/>
                  <a:sym typeface="Symbol"/>
                </a:rPr>
                <a:t>z</a:t>
              </a:r>
              <a:endParaRPr lang="nl-NL" sz="2000" dirty="0">
                <a:solidFill>
                  <a:srgbClr val="FF0000"/>
                </a:solidFill>
              </a:endParaRPr>
            </a:p>
          </p:txBody>
        </p:sp>
      </p:grpSp>
      <p:grpSp>
        <p:nvGrpSpPr>
          <p:cNvPr id="49" name="Group 48"/>
          <p:cNvGrpSpPr/>
          <p:nvPr/>
        </p:nvGrpSpPr>
        <p:grpSpPr>
          <a:xfrm>
            <a:off x="1691680" y="5949280"/>
            <a:ext cx="5256584" cy="576064"/>
            <a:chOff x="899592" y="5661248"/>
            <a:chExt cx="5256584" cy="576064"/>
          </a:xfrm>
        </p:grpSpPr>
        <p:sp>
          <p:nvSpPr>
            <p:cNvPr id="42" name="Rectangle 41"/>
            <p:cNvSpPr/>
            <p:nvPr/>
          </p:nvSpPr>
          <p:spPr>
            <a:xfrm>
              <a:off x="899592" y="5661248"/>
              <a:ext cx="5256584" cy="576064"/>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002060"/>
                </a:solidFill>
              </a:endParaRPr>
            </a:p>
          </p:txBody>
        </p:sp>
        <p:graphicFrame>
          <p:nvGraphicFramePr>
            <p:cNvPr id="43" name="Object 5"/>
            <p:cNvGraphicFramePr>
              <a:graphicFrameLocks noChangeAspect="1"/>
            </p:cNvGraphicFramePr>
            <p:nvPr/>
          </p:nvGraphicFramePr>
          <p:xfrm>
            <a:off x="971600" y="5742781"/>
            <a:ext cx="1400175" cy="417512"/>
          </p:xfrm>
          <a:graphic>
            <a:graphicData uri="http://schemas.openxmlformats.org/presentationml/2006/ole">
              <p:oleObj spid="_x0000_s390152" name="Equation" r:id="rId7" imgW="850680" imgH="253800" progId="Equation.3">
                <p:embed/>
              </p:oleObj>
            </a:graphicData>
          </a:graphic>
        </p:graphicFrame>
        <p:graphicFrame>
          <p:nvGraphicFramePr>
            <p:cNvPr id="44" name="Object 5"/>
            <p:cNvGraphicFramePr>
              <a:graphicFrameLocks noChangeAspect="1"/>
            </p:cNvGraphicFramePr>
            <p:nvPr/>
          </p:nvGraphicFramePr>
          <p:xfrm>
            <a:off x="2483768" y="5742781"/>
            <a:ext cx="2130425" cy="417513"/>
          </p:xfrm>
          <a:graphic>
            <a:graphicData uri="http://schemas.openxmlformats.org/presentationml/2006/ole">
              <p:oleObj spid="_x0000_s390153" name="Equation" r:id="rId8" imgW="1295280" imgH="253800" progId="Equation.3">
                <p:embed/>
              </p:oleObj>
            </a:graphicData>
          </a:graphic>
        </p:graphicFrame>
        <p:graphicFrame>
          <p:nvGraphicFramePr>
            <p:cNvPr id="390154" name="Object 10"/>
            <p:cNvGraphicFramePr>
              <a:graphicFrameLocks noChangeAspect="1"/>
            </p:cNvGraphicFramePr>
            <p:nvPr/>
          </p:nvGraphicFramePr>
          <p:xfrm>
            <a:off x="4788024" y="5733256"/>
            <a:ext cx="1316038" cy="417513"/>
          </p:xfrm>
          <a:graphic>
            <a:graphicData uri="http://schemas.openxmlformats.org/presentationml/2006/ole">
              <p:oleObj spid="_x0000_s390154" name="Equation" r:id="rId9" imgW="799920" imgH="253800" progId="Equation.3">
                <p:embed/>
              </p:oleObj>
            </a:graphicData>
          </a:graphic>
        </p:graphicFrame>
      </p:grpSp>
      <p:graphicFrame>
        <p:nvGraphicFramePr>
          <p:cNvPr id="390155" name="Object 11"/>
          <p:cNvGraphicFramePr>
            <a:graphicFrameLocks noChangeAspect="1"/>
          </p:cNvGraphicFramePr>
          <p:nvPr/>
        </p:nvGraphicFramePr>
        <p:xfrm>
          <a:off x="5436096" y="2276872"/>
          <a:ext cx="1006475" cy="574675"/>
        </p:xfrm>
        <a:graphic>
          <a:graphicData uri="http://schemas.openxmlformats.org/presentationml/2006/ole">
            <p:oleObj spid="_x0000_s390155" name="Equation" r:id="rId10" imgW="507960" imgH="291960" progId="Equation.3">
              <p:embed/>
            </p:oleObj>
          </a:graphicData>
        </a:graphic>
      </p:graphicFrame>
      <p:graphicFrame>
        <p:nvGraphicFramePr>
          <p:cNvPr id="390156" name="Object 12"/>
          <p:cNvGraphicFramePr>
            <a:graphicFrameLocks noChangeAspect="1"/>
          </p:cNvGraphicFramePr>
          <p:nvPr/>
        </p:nvGraphicFramePr>
        <p:xfrm>
          <a:off x="5832648" y="5301208"/>
          <a:ext cx="2144096" cy="504055"/>
        </p:xfrm>
        <a:graphic>
          <a:graphicData uri="http://schemas.openxmlformats.org/presentationml/2006/ole">
            <p:oleObj spid="_x0000_s390156" name="Equation" r:id="rId11" imgW="1295280" imgH="304560" progId="Equation.3">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1720" y="2204864"/>
            <a:ext cx="1043876" cy="369332"/>
          </a:xfrm>
          <a:prstGeom prst="rect">
            <a:avLst/>
          </a:prstGeom>
        </p:spPr>
        <p:txBody>
          <a:bodyPr wrap="none">
            <a:spAutoFit/>
          </a:bodyPr>
          <a:lstStyle/>
          <a:p>
            <a:r>
              <a:rPr lang="en-US" dirty="0" smtClean="0">
                <a:solidFill>
                  <a:srgbClr val="002060"/>
                </a:solidFill>
                <a:latin typeface="Arial" pitchFamily="34" charset="0"/>
                <a:cs typeface="Arial" pitchFamily="34" charset="0"/>
              </a:rPr>
              <a:t>plasmas</a:t>
            </a:r>
            <a:endParaRPr lang="nl-NL" dirty="0">
              <a:solidFill>
                <a:srgbClr val="002060"/>
              </a:solidFill>
            </a:endParaRPr>
          </a:p>
        </p:txBody>
      </p:sp>
      <p:sp>
        <p:nvSpPr>
          <p:cNvPr id="10" name="Rectangle 9"/>
          <p:cNvSpPr/>
          <p:nvPr/>
        </p:nvSpPr>
        <p:spPr>
          <a:xfrm>
            <a:off x="2411760" y="2909317"/>
            <a:ext cx="2590774" cy="400110"/>
          </a:xfrm>
          <a:prstGeom prst="rect">
            <a:avLst/>
          </a:prstGeom>
        </p:spPr>
        <p:txBody>
          <a:bodyPr wrap="none">
            <a:spAutoFit/>
          </a:bodyPr>
          <a:lstStyle/>
          <a:p>
            <a:r>
              <a:rPr lang="en-US" sz="2000" dirty="0" smtClean="0">
                <a:solidFill>
                  <a:srgbClr val="00153E"/>
                </a:solidFill>
                <a:latin typeface="Arial" pitchFamily="34" charset="0"/>
                <a:cs typeface="Arial" pitchFamily="34" charset="0"/>
                <a:sym typeface="Symbol"/>
              </a:rPr>
              <a:t> </a:t>
            </a:r>
            <a:r>
              <a:rPr lang="en-US" sz="2000" dirty="0" smtClean="0">
                <a:solidFill>
                  <a:srgbClr val="00153E"/>
                </a:solidFill>
                <a:latin typeface="Arial" pitchFamily="34" charset="0"/>
                <a:cs typeface="Arial" pitchFamily="34" charset="0"/>
              </a:rPr>
              <a:t>dispersion relation</a:t>
            </a:r>
            <a:endParaRPr lang="nl-NL" sz="2000" dirty="0">
              <a:solidFill>
                <a:srgbClr val="00153E"/>
              </a:solidFill>
            </a:endParaRPr>
          </a:p>
        </p:txBody>
      </p:sp>
      <p:pic>
        <p:nvPicPr>
          <p:cNvPr id="21509" name="Picture 5"/>
          <p:cNvPicPr>
            <a:picLocks noChangeAspect="1" noChangeArrowheads="1"/>
          </p:cNvPicPr>
          <p:nvPr/>
        </p:nvPicPr>
        <p:blipFill>
          <a:blip r:embed="rId3" cstate="print"/>
          <a:srcRect/>
          <a:stretch>
            <a:fillRect/>
          </a:stretch>
        </p:blipFill>
        <p:spPr bwMode="auto">
          <a:xfrm>
            <a:off x="179512" y="3486607"/>
            <a:ext cx="3888432" cy="3110745"/>
          </a:xfrm>
          <a:prstGeom prst="rect">
            <a:avLst/>
          </a:prstGeom>
          <a:noFill/>
          <a:ln w="9525">
            <a:noFill/>
            <a:miter lim="800000"/>
            <a:headEnd/>
            <a:tailEnd/>
          </a:ln>
        </p:spPr>
      </p:pic>
      <p:sp>
        <p:nvSpPr>
          <p:cNvPr id="14" name="Rectangle 13"/>
          <p:cNvSpPr/>
          <p:nvPr/>
        </p:nvSpPr>
        <p:spPr>
          <a:xfrm>
            <a:off x="4958687" y="3429000"/>
            <a:ext cx="1999265" cy="400110"/>
          </a:xfrm>
          <a:prstGeom prst="rect">
            <a:avLst/>
          </a:prstGeom>
        </p:spPr>
        <p:txBody>
          <a:bodyPr wrap="none">
            <a:spAutoFit/>
          </a:bodyPr>
          <a:lstStyle/>
          <a:p>
            <a:pPr>
              <a:buFont typeface="Arial" pitchFamily="34" charset="0"/>
              <a:buChar char="•"/>
            </a:pPr>
            <a:r>
              <a:rPr lang="en-US" sz="2000" dirty="0" smtClean="0">
                <a:solidFill>
                  <a:srgbClr val="003E89"/>
                </a:solidFill>
                <a:latin typeface="Arial" pitchFamily="34" charset="0"/>
                <a:cs typeface="Arial" pitchFamily="34" charset="0"/>
              </a:rPr>
              <a:t> Phase velocity</a:t>
            </a:r>
            <a:endParaRPr lang="nl-NL" sz="2000" dirty="0">
              <a:solidFill>
                <a:srgbClr val="003E89"/>
              </a:solidFill>
            </a:endParaRPr>
          </a:p>
        </p:txBody>
      </p:sp>
      <p:sp>
        <p:nvSpPr>
          <p:cNvPr id="15" name="Rectangle 14"/>
          <p:cNvSpPr/>
          <p:nvPr/>
        </p:nvSpPr>
        <p:spPr>
          <a:xfrm>
            <a:off x="5004048" y="4941168"/>
            <a:ext cx="1983235" cy="400110"/>
          </a:xfrm>
          <a:prstGeom prst="rect">
            <a:avLst/>
          </a:prstGeom>
        </p:spPr>
        <p:txBody>
          <a:bodyPr wrap="none">
            <a:spAutoFit/>
          </a:bodyPr>
          <a:lstStyle/>
          <a:p>
            <a:pPr>
              <a:buFont typeface="Arial" pitchFamily="34" charset="0"/>
              <a:buChar char="•"/>
            </a:pPr>
            <a:r>
              <a:rPr lang="en-US" sz="2000" dirty="0" smtClean="0">
                <a:solidFill>
                  <a:srgbClr val="003E89"/>
                </a:solidFill>
                <a:latin typeface="Arial" pitchFamily="34" charset="0"/>
                <a:cs typeface="Arial" pitchFamily="34" charset="0"/>
              </a:rPr>
              <a:t> Group velocity</a:t>
            </a:r>
            <a:endParaRPr lang="nl-NL" sz="2000" dirty="0">
              <a:solidFill>
                <a:srgbClr val="003E89"/>
              </a:solidFill>
            </a:endParaRPr>
          </a:p>
        </p:txBody>
      </p:sp>
      <p:sp>
        <p:nvSpPr>
          <p:cNvPr id="17" name="Rectangle 16"/>
          <p:cNvSpPr/>
          <p:nvPr/>
        </p:nvSpPr>
        <p:spPr>
          <a:xfrm>
            <a:off x="3642706" y="620688"/>
            <a:ext cx="5033750" cy="2431435"/>
          </a:xfrm>
          <a:prstGeom prst="rect">
            <a:avLst/>
          </a:prstGeom>
        </p:spPr>
        <p:txBody>
          <a:bodyPr wrap="none">
            <a:spAutoFit/>
          </a:bodyPr>
          <a:lstStyle/>
          <a:p>
            <a:pPr marL="342900" indent="-342900">
              <a:buFont typeface="Courier New" pitchFamily="49" charset="0"/>
              <a:buChar char="o"/>
            </a:pPr>
            <a:r>
              <a:rPr lang="en-US" sz="2400" dirty="0" smtClean="0">
                <a:solidFill>
                  <a:srgbClr val="003E89"/>
                </a:solidFill>
                <a:latin typeface="Arial" pitchFamily="34" charset="0"/>
                <a:cs typeface="Arial" pitchFamily="34" charset="0"/>
                <a:sym typeface="Symbol"/>
              </a:rPr>
              <a:t>Electrons wiggle in the E-field </a:t>
            </a:r>
          </a:p>
          <a:p>
            <a:pPr marL="342900" indent="-342900"/>
            <a:r>
              <a:rPr lang="en-US" sz="2400" dirty="0" smtClean="0">
                <a:solidFill>
                  <a:srgbClr val="003E89"/>
                </a:solidFill>
                <a:latin typeface="Arial" pitchFamily="34" charset="0"/>
                <a:cs typeface="Arial" pitchFamily="34" charset="0"/>
                <a:sym typeface="Symbol"/>
              </a:rPr>
              <a:t>    (via Lorentz force)</a:t>
            </a:r>
          </a:p>
          <a:p>
            <a:pPr marL="342900" indent="-342900"/>
            <a:endParaRPr lang="en-US" sz="2400" dirty="0" smtClean="0">
              <a:solidFill>
                <a:srgbClr val="003E89"/>
              </a:solidFill>
              <a:latin typeface="Arial" pitchFamily="34" charset="0"/>
              <a:cs typeface="Arial" pitchFamily="34" charset="0"/>
              <a:sym typeface="Symbol"/>
            </a:endParaRPr>
          </a:p>
          <a:p>
            <a:pPr marL="342900" indent="-342900"/>
            <a:r>
              <a:rPr lang="en-US" sz="2000" dirty="0" smtClean="0">
                <a:solidFill>
                  <a:srgbClr val="003E89"/>
                </a:solidFill>
                <a:latin typeface="Arial" pitchFamily="34" charset="0"/>
                <a:cs typeface="Arial" pitchFamily="34" charset="0"/>
                <a:sym typeface="Symbol"/>
              </a:rPr>
              <a:t>	- ions remain immobile in their positions</a:t>
            </a:r>
          </a:p>
          <a:p>
            <a:pPr marL="342900" indent="-342900"/>
            <a:r>
              <a:rPr lang="en-US" sz="2000" dirty="0" smtClean="0">
                <a:solidFill>
                  <a:srgbClr val="003E89"/>
                </a:solidFill>
                <a:latin typeface="Arial" pitchFamily="34" charset="0"/>
                <a:cs typeface="Arial" pitchFamily="34" charset="0"/>
                <a:sym typeface="Symbol"/>
              </a:rPr>
              <a:t>	- fast time ~ laser period</a:t>
            </a:r>
          </a:p>
          <a:p>
            <a:pPr marL="342900" indent="-342900"/>
            <a:r>
              <a:rPr lang="en-US" sz="2000" dirty="0" smtClean="0">
                <a:solidFill>
                  <a:srgbClr val="003E89"/>
                </a:solidFill>
                <a:latin typeface="Arial" pitchFamily="34" charset="0"/>
                <a:cs typeface="Arial" pitchFamily="34" charset="0"/>
                <a:sym typeface="Symbol"/>
              </a:rPr>
              <a:t>	- the net charge separation is zero</a:t>
            </a:r>
          </a:p>
          <a:p>
            <a:pPr marL="457200" indent="-457200"/>
            <a:r>
              <a:rPr lang="en-US" sz="2000" dirty="0" smtClean="0">
                <a:solidFill>
                  <a:srgbClr val="003E89"/>
                </a:solidFill>
              </a:rPr>
              <a:t>	</a:t>
            </a:r>
            <a:endParaRPr lang="nl-NL" sz="2000" dirty="0">
              <a:solidFill>
                <a:srgbClr val="003E89"/>
              </a:solidFill>
            </a:endParaRPr>
          </a:p>
        </p:txBody>
      </p:sp>
      <p:sp>
        <p:nvSpPr>
          <p:cNvPr id="18" name="Rectangle 17"/>
          <p:cNvSpPr/>
          <p:nvPr/>
        </p:nvSpPr>
        <p:spPr>
          <a:xfrm>
            <a:off x="279959" y="-3001"/>
            <a:ext cx="5787162" cy="584775"/>
          </a:xfrm>
          <a:prstGeom prst="rect">
            <a:avLst/>
          </a:prstGeom>
        </p:spPr>
        <p:txBody>
          <a:bodyPr wrap="none">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Propagation of light in plasmas</a:t>
            </a:r>
            <a:endParaRPr lang="nl-NL" sz="24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389125" name="Object 5"/>
          <p:cNvGraphicFramePr>
            <a:graphicFrameLocks noChangeAspect="1"/>
          </p:cNvGraphicFramePr>
          <p:nvPr/>
        </p:nvGraphicFramePr>
        <p:xfrm>
          <a:off x="5220072" y="3924027"/>
          <a:ext cx="2986087" cy="873125"/>
        </p:xfrm>
        <a:graphic>
          <a:graphicData uri="http://schemas.openxmlformats.org/presentationml/2006/ole">
            <p:oleObj spid="_x0000_s389125" name="Equation" r:id="rId4" imgW="1688760" imgH="495000" progId="Equation.3">
              <p:embed/>
            </p:oleObj>
          </a:graphicData>
        </a:graphic>
      </p:graphicFrame>
      <p:graphicFrame>
        <p:nvGraphicFramePr>
          <p:cNvPr id="389126" name="Object 6"/>
          <p:cNvGraphicFramePr>
            <a:graphicFrameLocks noChangeAspect="1"/>
          </p:cNvGraphicFramePr>
          <p:nvPr/>
        </p:nvGraphicFramePr>
        <p:xfrm>
          <a:off x="5292080" y="5208984"/>
          <a:ext cx="2649538" cy="841375"/>
        </p:xfrm>
        <a:graphic>
          <a:graphicData uri="http://schemas.openxmlformats.org/presentationml/2006/ole">
            <p:oleObj spid="_x0000_s389126" name="Equation" r:id="rId5" imgW="1498320" imgH="482400" progId="Equation.3">
              <p:embed/>
            </p:oleObj>
          </a:graphicData>
        </a:graphic>
      </p:graphicFrame>
      <p:pic>
        <p:nvPicPr>
          <p:cNvPr id="27" name="Picture 26" descr="plasma.bmp"/>
          <p:cNvPicPr>
            <a:picLocks noChangeAspect="1"/>
          </p:cNvPicPr>
          <p:nvPr/>
        </p:nvPicPr>
        <p:blipFill>
          <a:blip r:embed="rId6" cstate="print"/>
          <a:stretch>
            <a:fillRect/>
          </a:stretch>
        </p:blipFill>
        <p:spPr>
          <a:xfrm>
            <a:off x="1691680" y="908720"/>
            <a:ext cx="1656184" cy="1293352"/>
          </a:xfrm>
          <a:prstGeom prst="rect">
            <a:avLst/>
          </a:prstGeom>
        </p:spPr>
      </p:pic>
      <p:graphicFrame>
        <p:nvGraphicFramePr>
          <p:cNvPr id="389128" name="Object 8"/>
          <p:cNvGraphicFramePr>
            <a:graphicFrameLocks noChangeAspect="1"/>
          </p:cNvGraphicFramePr>
          <p:nvPr/>
        </p:nvGraphicFramePr>
        <p:xfrm>
          <a:off x="467544" y="2888680"/>
          <a:ext cx="1944687" cy="468312"/>
        </p:xfrm>
        <a:graphic>
          <a:graphicData uri="http://schemas.openxmlformats.org/presentationml/2006/ole">
            <p:oleObj spid="_x0000_s389128" name="Equation" r:id="rId7" imgW="1054080" imgH="253800" progId="Equation.3">
              <p:embed/>
            </p:oleObj>
          </a:graphicData>
        </a:graphic>
      </p:graphicFrame>
      <p:sp>
        <p:nvSpPr>
          <p:cNvPr id="30" name="Rectangle 29"/>
          <p:cNvSpPr/>
          <p:nvPr/>
        </p:nvSpPr>
        <p:spPr>
          <a:xfrm>
            <a:off x="611560" y="980728"/>
            <a:ext cx="338554" cy="369332"/>
          </a:xfrm>
          <a:prstGeom prst="rect">
            <a:avLst/>
          </a:prstGeom>
        </p:spPr>
        <p:txBody>
          <a:bodyPr wrap="none">
            <a:spAutoFit/>
          </a:bodyPr>
          <a:lstStyle/>
          <a:p>
            <a:r>
              <a:rPr lang="en-US" i="1" dirty="0" smtClean="0">
                <a:solidFill>
                  <a:srgbClr val="FF0000"/>
                </a:solidFill>
                <a:latin typeface="Arial" pitchFamily="34" charset="0"/>
                <a:cs typeface="Arial" pitchFamily="34" charset="0"/>
              </a:rPr>
              <a:t>E</a:t>
            </a:r>
          </a:p>
        </p:txBody>
      </p:sp>
      <p:pic>
        <p:nvPicPr>
          <p:cNvPr id="31" name="Picture 30" descr="sinusoidalwave.bmp"/>
          <p:cNvPicPr>
            <a:picLocks noChangeAspect="1"/>
          </p:cNvPicPr>
          <p:nvPr/>
        </p:nvPicPr>
        <p:blipFill>
          <a:blip r:embed="rId8" cstate="print"/>
          <a:stretch>
            <a:fillRect/>
          </a:stretch>
        </p:blipFill>
        <p:spPr>
          <a:xfrm>
            <a:off x="72008" y="1268760"/>
            <a:ext cx="1403648" cy="665381"/>
          </a:xfrm>
          <a:prstGeom prst="rect">
            <a:avLst/>
          </a:prstGeom>
        </p:spPr>
      </p:pic>
      <p:cxnSp>
        <p:nvCxnSpPr>
          <p:cNvPr id="35" name="Straight Arrow Connector 34"/>
          <p:cNvCxnSpPr/>
          <p:nvPr/>
        </p:nvCxnSpPr>
        <p:spPr bwMode="auto">
          <a:xfrm>
            <a:off x="1259632" y="1484784"/>
            <a:ext cx="360040" cy="0"/>
          </a:xfrm>
          <a:prstGeom prst="straightConnector1">
            <a:avLst/>
          </a:prstGeom>
          <a:solidFill>
            <a:srgbClr val="003E89"/>
          </a:solidFill>
          <a:ln w="31750">
            <a:solidFill>
              <a:srgbClr val="FF0000"/>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865088" y="4140454"/>
            <a:ext cx="3960440" cy="504056"/>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002060"/>
              </a:solidFill>
            </a:endParaRPr>
          </a:p>
        </p:txBody>
      </p:sp>
      <p:graphicFrame>
        <p:nvGraphicFramePr>
          <p:cNvPr id="22530" name="Object 2"/>
          <p:cNvGraphicFramePr>
            <a:graphicFrameLocks noChangeAspect="1"/>
          </p:cNvGraphicFramePr>
          <p:nvPr/>
        </p:nvGraphicFramePr>
        <p:xfrm>
          <a:off x="395536" y="1689482"/>
          <a:ext cx="1008112" cy="476761"/>
        </p:xfrm>
        <a:graphic>
          <a:graphicData uri="http://schemas.openxmlformats.org/presentationml/2006/ole">
            <p:oleObj spid="_x0000_s388098" name="Equation" r:id="rId3" imgW="533160" imgH="253800" progId="Equation.3">
              <p:embed/>
            </p:oleObj>
          </a:graphicData>
        </a:graphic>
      </p:graphicFrame>
      <p:cxnSp>
        <p:nvCxnSpPr>
          <p:cNvPr id="5" name="Straight Arrow Connector 4"/>
          <p:cNvCxnSpPr/>
          <p:nvPr/>
        </p:nvCxnSpPr>
        <p:spPr>
          <a:xfrm>
            <a:off x="1637602" y="1923036"/>
            <a:ext cx="648072"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893468" y="1700808"/>
            <a:ext cx="6143028" cy="1077218"/>
          </a:xfrm>
          <a:prstGeom prst="rect">
            <a:avLst/>
          </a:prstGeom>
        </p:spPr>
        <p:txBody>
          <a:bodyPr wrap="none">
            <a:spAutoFit/>
          </a:bodyPr>
          <a:lstStyle/>
          <a:p>
            <a:r>
              <a:rPr lang="en-US" sz="2400" dirty="0" smtClean="0">
                <a:solidFill>
                  <a:srgbClr val="003E89"/>
                </a:solidFill>
                <a:latin typeface="Arial" pitchFamily="34" charset="0"/>
                <a:cs typeface="Arial" pitchFamily="34" charset="0"/>
              </a:rPr>
              <a:t>Plasma refractive index becomes imaginary</a:t>
            </a:r>
          </a:p>
          <a:p>
            <a:pPr>
              <a:buFont typeface="Symbol" pitchFamily="18" charset="2"/>
              <a:buChar char="®"/>
            </a:pPr>
            <a:r>
              <a:rPr lang="en-US" sz="2000" dirty="0" smtClean="0">
                <a:solidFill>
                  <a:srgbClr val="003E89"/>
                </a:solidFill>
                <a:latin typeface="Arial" pitchFamily="34" charset="0"/>
                <a:cs typeface="Arial" pitchFamily="34" charset="0"/>
              </a:rPr>
              <a:t> Plasma becomes not transparent</a:t>
            </a:r>
          </a:p>
          <a:p>
            <a:pPr>
              <a:buFont typeface="Symbol" pitchFamily="18" charset="2"/>
              <a:buChar char="®"/>
            </a:pPr>
            <a:r>
              <a:rPr lang="en-US" sz="2000" dirty="0" smtClean="0">
                <a:solidFill>
                  <a:srgbClr val="003E89"/>
                </a:solidFill>
                <a:latin typeface="Arial" pitchFamily="34" charset="0"/>
                <a:cs typeface="Arial" pitchFamily="34" charset="0"/>
              </a:rPr>
              <a:t> Light will reflected by the plasma (like a mirror)</a:t>
            </a:r>
            <a:endParaRPr lang="nl-NL" sz="2000" dirty="0">
              <a:solidFill>
                <a:srgbClr val="003E89"/>
              </a:solidFill>
            </a:endParaRPr>
          </a:p>
        </p:txBody>
      </p:sp>
      <p:sp>
        <p:nvSpPr>
          <p:cNvPr id="9" name="Rectangle 8"/>
          <p:cNvSpPr/>
          <p:nvPr/>
        </p:nvSpPr>
        <p:spPr>
          <a:xfrm>
            <a:off x="287668" y="3198167"/>
            <a:ext cx="2448272" cy="461665"/>
          </a:xfrm>
          <a:prstGeom prst="rect">
            <a:avLst/>
          </a:prstGeom>
        </p:spPr>
        <p:txBody>
          <a:bodyPr wrap="square">
            <a:spAutoFit/>
          </a:bodyPr>
          <a:lstStyle/>
          <a:p>
            <a:pPr>
              <a:buFont typeface="Courier New" pitchFamily="49" charset="0"/>
              <a:buChar char="o"/>
            </a:pPr>
            <a:r>
              <a:rPr lang="en-US" sz="2400" dirty="0" smtClean="0">
                <a:solidFill>
                  <a:srgbClr val="003E89"/>
                </a:solidFill>
                <a:latin typeface="Arial" pitchFamily="34" charset="0"/>
                <a:cs typeface="Arial" pitchFamily="34" charset="0"/>
              </a:rPr>
              <a:t> Critical density</a:t>
            </a:r>
          </a:p>
        </p:txBody>
      </p:sp>
      <p:graphicFrame>
        <p:nvGraphicFramePr>
          <p:cNvPr id="12" name="Object 5"/>
          <p:cNvGraphicFramePr>
            <a:graphicFrameLocks noChangeAspect="1"/>
          </p:cNvGraphicFramePr>
          <p:nvPr/>
        </p:nvGraphicFramePr>
        <p:xfrm>
          <a:off x="2699792" y="4184940"/>
          <a:ext cx="1952625" cy="430212"/>
        </p:xfrm>
        <a:graphic>
          <a:graphicData uri="http://schemas.openxmlformats.org/presentationml/2006/ole">
            <p:oleObj spid="_x0000_s388099" name="Equation" r:id="rId4" imgW="1168200" imgH="241200" progId="Equation.3">
              <p:embed/>
            </p:oleObj>
          </a:graphicData>
        </a:graphic>
      </p:graphicFrame>
      <p:graphicFrame>
        <p:nvGraphicFramePr>
          <p:cNvPr id="14" name="Object 5"/>
          <p:cNvGraphicFramePr>
            <a:graphicFrameLocks noChangeAspect="1"/>
          </p:cNvGraphicFramePr>
          <p:nvPr/>
        </p:nvGraphicFramePr>
        <p:xfrm>
          <a:off x="971600" y="4193905"/>
          <a:ext cx="1376984" cy="450585"/>
        </p:xfrm>
        <a:graphic>
          <a:graphicData uri="http://schemas.openxmlformats.org/presentationml/2006/ole">
            <p:oleObj spid="_x0000_s388100" name="Equation" r:id="rId5" imgW="825480" imgH="253800" progId="Equation.3">
              <p:embed/>
            </p:oleObj>
          </a:graphicData>
        </a:graphic>
      </p:graphicFrame>
      <p:graphicFrame>
        <p:nvGraphicFramePr>
          <p:cNvPr id="22537" name="Object 9"/>
          <p:cNvGraphicFramePr>
            <a:graphicFrameLocks noChangeAspect="1"/>
          </p:cNvGraphicFramePr>
          <p:nvPr/>
        </p:nvGraphicFramePr>
        <p:xfrm>
          <a:off x="683320" y="4901715"/>
          <a:ext cx="2016472" cy="471501"/>
        </p:xfrm>
        <a:graphic>
          <a:graphicData uri="http://schemas.openxmlformats.org/presentationml/2006/ole">
            <p:oleObj spid="_x0000_s388101" name="Equation" r:id="rId6" imgW="1079280" imgH="253800" progId="Equation.3">
              <p:embed/>
            </p:oleObj>
          </a:graphicData>
        </a:graphic>
      </p:graphicFrame>
      <p:sp>
        <p:nvSpPr>
          <p:cNvPr id="17" name="Rectangle 16"/>
          <p:cNvSpPr/>
          <p:nvPr/>
        </p:nvSpPr>
        <p:spPr>
          <a:xfrm>
            <a:off x="3779912" y="4905020"/>
            <a:ext cx="3096344" cy="461665"/>
          </a:xfrm>
          <a:prstGeom prst="rect">
            <a:avLst/>
          </a:prstGeom>
        </p:spPr>
        <p:txBody>
          <a:bodyPr wrap="square">
            <a:spAutoFit/>
          </a:bodyPr>
          <a:lstStyle/>
          <a:p>
            <a:r>
              <a:rPr lang="en-US" sz="2400" dirty="0" err="1" smtClean="0">
                <a:solidFill>
                  <a:srgbClr val="003E89"/>
                </a:solidFill>
                <a:latin typeface="Arial" pitchFamily="34" charset="0"/>
                <a:cs typeface="Arial" pitchFamily="34" charset="0"/>
              </a:rPr>
              <a:t>Overdense</a:t>
            </a:r>
            <a:r>
              <a:rPr lang="en-US" sz="2400" dirty="0" smtClean="0">
                <a:solidFill>
                  <a:srgbClr val="003E89"/>
                </a:solidFill>
                <a:latin typeface="Arial" pitchFamily="34" charset="0"/>
                <a:cs typeface="Arial" pitchFamily="34" charset="0"/>
              </a:rPr>
              <a:t> plasma</a:t>
            </a:r>
          </a:p>
        </p:txBody>
      </p:sp>
      <p:graphicFrame>
        <p:nvGraphicFramePr>
          <p:cNvPr id="22538" name="Object 10"/>
          <p:cNvGraphicFramePr>
            <a:graphicFrameLocks noChangeAspect="1"/>
          </p:cNvGraphicFramePr>
          <p:nvPr/>
        </p:nvGraphicFramePr>
        <p:xfrm>
          <a:off x="683568" y="5633090"/>
          <a:ext cx="1944216" cy="460206"/>
        </p:xfrm>
        <a:graphic>
          <a:graphicData uri="http://schemas.openxmlformats.org/presentationml/2006/ole">
            <p:oleObj spid="_x0000_s388102" name="Equation" r:id="rId7" imgW="1066680" imgH="253800" progId="Equation.3">
              <p:embed/>
            </p:oleObj>
          </a:graphicData>
        </a:graphic>
      </p:graphicFrame>
      <p:sp>
        <p:nvSpPr>
          <p:cNvPr id="19" name="Rectangle 18"/>
          <p:cNvSpPr/>
          <p:nvPr/>
        </p:nvSpPr>
        <p:spPr>
          <a:xfrm>
            <a:off x="3788877" y="5634065"/>
            <a:ext cx="5112568" cy="769441"/>
          </a:xfrm>
          <a:prstGeom prst="rect">
            <a:avLst/>
          </a:prstGeom>
        </p:spPr>
        <p:txBody>
          <a:bodyPr wrap="square">
            <a:spAutoFit/>
          </a:bodyPr>
          <a:lstStyle/>
          <a:p>
            <a:r>
              <a:rPr lang="en-US" sz="2400" dirty="0" err="1" smtClean="0">
                <a:solidFill>
                  <a:srgbClr val="003E89"/>
                </a:solidFill>
                <a:latin typeface="Arial" pitchFamily="34" charset="0"/>
                <a:cs typeface="Arial" pitchFamily="34" charset="0"/>
              </a:rPr>
              <a:t>Underdense</a:t>
            </a:r>
            <a:r>
              <a:rPr lang="en-US" sz="2400" dirty="0" smtClean="0">
                <a:solidFill>
                  <a:srgbClr val="003E89"/>
                </a:solidFill>
                <a:latin typeface="Arial" pitchFamily="34" charset="0"/>
                <a:cs typeface="Arial" pitchFamily="34" charset="0"/>
              </a:rPr>
              <a:t> plasma</a:t>
            </a:r>
          </a:p>
          <a:p>
            <a:r>
              <a:rPr lang="en-US" sz="2000" dirty="0" smtClean="0">
                <a:solidFill>
                  <a:srgbClr val="003E89"/>
                </a:solidFill>
                <a:latin typeface="Arial" pitchFamily="34" charset="0"/>
                <a:cs typeface="Arial" pitchFamily="34" charset="0"/>
                <a:sym typeface="Symbol"/>
              </a:rPr>
              <a:t> </a:t>
            </a:r>
            <a:r>
              <a:rPr lang="en-US" sz="2000" dirty="0" smtClean="0">
                <a:solidFill>
                  <a:srgbClr val="003E89"/>
                </a:solidFill>
                <a:latin typeface="Arial" pitchFamily="34" charset="0"/>
                <a:cs typeface="Arial" pitchFamily="34" charset="0"/>
              </a:rPr>
              <a:t>Regime for laser electron acceleration</a:t>
            </a:r>
          </a:p>
        </p:txBody>
      </p:sp>
      <p:sp>
        <p:nvSpPr>
          <p:cNvPr id="16" name="Rectangle 15"/>
          <p:cNvSpPr/>
          <p:nvPr/>
        </p:nvSpPr>
        <p:spPr>
          <a:xfrm>
            <a:off x="279959" y="-3001"/>
            <a:ext cx="5787162" cy="584775"/>
          </a:xfrm>
          <a:prstGeom prst="rect">
            <a:avLst/>
          </a:prstGeom>
        </p:spPr>
        <p:txBody>
          <a:bodyPr wrap="none">
            <a:spAutoFit/>
          </a:bodyPr>
          <a:lstStyle/>
          <a:p>
            <a:r>
              <a:rPr lang="en-US"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Propagation of light in plasmas</a:t>
            </a:r>
            <a:endParaRPr lang="nl-NL" sz="24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388103" name="Object 7"/>
          <p:cNvGraphicFramePr>
            <a:graphicFrameLocks noChangeAspect="1"/>
          </p:cNvGraphicFramePr>
          <p:nvPr/>
        </p:nvGraphicFramePr>
        <p:xfrm>
          <a:off x="2483768" y="1805915"/>
          <a:ext cx="225425" cy="287337"/>
        </p:xfrm>
        <a:graphic>
          <a:graphicData uri="http://schemas.openxmlformats.org/presentationml/2006/ole">
            <p:oleObj spid="_x0000_s388103" name="Equation" r:id="rId8" imgW="126720" imgH="164880" progId="Equation.3">
              <p:embed/>
            </p:oleObj>
          </a:graphicData>
        </a:graphic>
      </p:graphicFrame>
      <p:graphicFrame>
        <p:nvGraphicFramePr>
          <p:cNvPr id="388104" name="Object 8"/>
          <p:cNvGraphicFramePr>
            <a:graphicFrameLocks noChangeAspect="1"/>
          </p:cNvGraphicFramePr>
          <p:nvPr/>
        </p:nvGraphicFramePr>
        <p:xfrm>
          <a:off x="4346302" y="692696"/>
          <a:ext cx="1593850" cy="841375"/>
        </p:xfrm>
        <a:graphic>
          <a:graphicData uri="http://schemas.openxmlformats.org/presentationml/2006/ole">
            <p:oleObj spid="_x0000_s388104" name="Equation" r:id="rId9" imgW="901440" imgH="482400" progId="Equation.3">
              <p:embed/>
            </p:oleObj>
          </a:graphicData>
        </a:graphic>
      </p:graphicFrame>
      <p:sp>
        <p:nvSpPr>
          <p:cNvPr id="20" name="Rectangle 19"/>
          <p:cNvSpPr/>
          <p:nvPr/>
        </p:nvSpPr>
        <p:spPr>
          <a:xfrm>
            <a:off x="278415" y="926938"/>
            <a:ext cx="3655168" cy="461665"/>
          </a:xfrm>
          <a:prstGeom prst="rect">
            <a:avLst/>
          </a:prstGeom>
        </p:spPr>
        <p:txBody>
          <a:bodyPr wrap="none">
            <a:spAutoFit/>
          </a:bodyPr>
          <a:lstStyle/>
          <a:p>
            <a:pPr>
              <a:buFont typeface="Courier New" pitchFamily="49" charset="0"/>
              <a:buChar char="o"/>
            </a:pPr>
            <a:r>
              <a:rPr lang="en-US" sz="2400" dirty="0" smtClean="0">
                <a:solidFill>
                  <a:srgbClr val="003E89"/>
                </a:solidFill>
                <a:latin typeface="Arial" pitchFamily="34" charset="0"/>
                <a:cs typeface="Arial" pitchFamily="34" charset="0"/>
              </a:rPr>
              <a:t> Plasma refractive index</a:t>
            </a:r>
            <a:endParaRPr lang="nl-NL" sz="2400" dirty="0">
              <a:solidFill>
                <a:srgbClr val="003E89"/>
              </a:solidFill>
            </a:endParaRPr>
          </a:p>
        </p:txBody>
      </p:sp>
      <p:graphicFrame>
        <p:nvGraphicFramePr>
          <p:cNvPr id="388105" name="Object 9"/>
          <p:cNvGraphicFramePr>
            <a:graphicFrameLocks noChangeAspect="1"/>
          </p:cNvGraphicFramePr>
          <p:nvPr/>
        </p:nvGraphicFramePr>
        <p:xfrm>
          <a:off x="2987824" y="2997200"/>
          <a:ext cx="3568700" cy="863600"/>
        </p:xfrm>
        <a:graphic>
          <a:graphicData uri="http://schemas.openxmlformats.org/presentationml/2006/ole">
            <p:oleObj spid="_x0000_s388105" name="Equation" r:id="rId10" imgW="2019240" imgH="495000" progId="Equation.3">
              <p:embed/>
            </p:oleObj>
          </a:graphicData>
        </a:graphic>
      </p:graphicFrame>
      <p:sp>
        <p:nvSpPr>
          <p:cNvPr id="18" name="Rectangle 17"/>
          <p:cNvSpPr/>
          <p:nvPr/>
        </p:nvSpPr>
        <p:spPr>
          <a:xfrm>
            <a:off x="4959584" y="4221088"/>
            <a:ext cx="2808782" cy="400110"/>
          </a:xfrm>
          <a:prstGeom prst="rect">
            <a:avLst/>
          </a:prstGeom>
        </p:spPr>
        <p:txBody>
          <a:bodyPr wrap="none">
            <a:spAutoFit/>
          </a:bodyPr>
          <a:lstStyle/>
          <a:p>
            <a:r>
              <a:rPr lang="en-US" sz="2000" dirty="0" smtClean="0">
                <a:solidFill>
                  <a:srgbClr val="002060"/>
                </a:solidFill>
                <a:latin typeface="Arial" pitchFamily="34" charset="0"/>
                <a:cs typeface="Arial" pitchFamily="34" charset="0"/>
                <a:sym typeface="Symbol"/>
              </a:rPr>
              <a:t> ~ </a:t>
            </a:r>
            <a:r>
              <a:rPr lang="en-US" sz="2000" dirty="0" smtClean="0">
                <a:solidFill>
                  <a:srgbClr val="002060"/>
                </a:solidFill>
                <a:latin typeface="Arial" pitchFamily="34" charset="0"/>
                <a:cs typeface="Arial" pitchFamily="34" charset="0"/>
              </a:rPr>
              <a:t>35 bar Helium gas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3E89"/>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003E89"/>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3E89"/>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003E89"/>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enutzerdefiniertes Design">
  <a:themeElements>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nutzerdefiniertes 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3E89"/>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003E89"/>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lnDef>
    <a:txDef>
      <a:spPr bwMode="auto">
        <a:solidFill>
          <a:schemeClr val="accent1"/>
        </a:solidFill>
        <a:ln w="9525">
          <a:noFill/>
          <a:round/>
          <a:headEnd/>
          <a:tailEnd/>
        </a:ln>
        <a:effectLst/>
      </a:spPr>
      <a:bodyPr wrap="none" lIns="90000" tIns="46800" rIns="90000" bIns="46800">
        <a:spAutoFit/>
      </a:bodyPr>
      <a:lstStyle>
        <a:def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dirty="0" smtClean="0"/>
        </a:defPPr>
      </a:lstStyle>
    </a:txDef>
  </a:objectDefaults>
  <a:extraClrSchemeLst>
    <a:extraClrScheme>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nutzerdefiniertes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nutzerdefiniertes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nutzerdefiniertes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nutzerdefiniertes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nutzerdefiniertes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nutzerdefiniertes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nutzerdefiniertes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nutzerdefiniertes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nutzerdefiniertes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nutzerdefiniertes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nutzerdefiniertes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18309</TotalTime>
  <Words>2247</Words>
  <Application>Microsoft Office PowerPoint</Application>
  <PresentationFormat>Overhead</PresentationFormat>
  <Paragraphs>400</Paragraphs>
  <Slides>42</Slides>
  <Notes>14</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42</vt:i4>
      </vt:variant>
    </vt:vector>
  </HeadingPairs>
  <TitlesOfParts>
    <vt:vector size="46" baseType="lpstr">
      <vt:lpstr>Standarddesign</vt:lpstr>
      <vt:lpstr>1_Standarddesign</vt:lpstr>
      <vt:lpstr>Benutzerdefiniertes Design</vt:lpstr>
      <vt:lpstr>Equation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vector>
  </TitlesOfParts>
  <Company>Forschungszentrum Rossendorf e.V.</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Administrator</dc:creator>
  <cp:lastModifiedBy>ariemeliadriaan</cp:lastModifiedBy>
  <cp:revision>774</cp:revision>
  <dcterms:created xsi:type="dcterms:W3CDTF">2007-03-26T08:55:35Z</dcterms:created>
  <dcterms:modified xsi:type="dcterms:W3CDTF">2014-09-29T09:25:14Z</dcterms:modified>
</cp:coreProperties>
</file>