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tiff" ContentType="image/tiff"/>
  <Default Extension="gif" ContentType="image/gif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58" r:id="rId1"/>
    <p:sldMasterId id="2147483661" r:id="rId2"/>
  </p:sldMasterIdLst>
  <p:notesMasterIdLst>
    <p:notesMasterId r:id="rId27"/>
  </p:notesMasterIdLst>
  <p:handoutMasterIdLst>
    <p:handoutMasterId r:id="rId28"/>
  </p:handoutMasterIdLst>
  <p:sldIdLst>
    <p:sldId id="366" r:id="rId3"/>
    <p:sldId id="552" r:id="rId4"/>
    <p:sldId id="615" r:id="rId5"/>
    <p:sldId id="632" r:id="rId6"/>
    <p:sldId id="616" r:id="rId7"/>
    <p:sldId id="617" r:id="rId8"/>
    <p:sldId id="618" r:id="rId9"/>
    <p:sldId id="619" r:id="rId10"/>
    <p:sldId id="633" r:id="rId11"/>
    <p:sldId id="638" r:id="rId12"/>
    <p:sldId id="634" r:id="rId13"/>
    <p:sldId id="635" r:id="rId14"/>
    <p:sldId id="636" r:id="rId15"/>
    <p:sldId id="637" r:id="rId16"/>
    <p:sldId id="629" r:id="rId17"/>
    <p:sldId id="639" r:id="rId18"/>
    <p:sldId id="640" r:id="rId19"/>
    <p:sldId id="642" r:id="rId20"/>
    <p:sldId id="623" r:id="rId21"/>
    <p:sldId id="624" r:id="rId22"/>
    <p:sldId id="641" r:id="rId23"/>
    <p:sldId id="628" r:id="rId24"/>
    <p:sldId id="643" r:id="rId25"/>
    <p:sldId id="644" r:id="rId26"/>
  </p:sldIdLst>
  <p:sldSz cx="9906000" cy="6858000" type="A4"/>
  <p:notesSz cx="6858000" cy="9144000"/>
  <p:embeddedFontLs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Cambria" panose="02040503050406030204" pitchFamily="18" charset="0"/>
      <p:regular r:id="rId33"/>
      <p:bold r:id="rId34"/>
      <p:italic r:id="rId35"/>
      <p:boldItalic r:id="rId36"/>
    </p:embeddedFont>
    <p:embeddedFont>
      <p:font typeface="ＭＳ Ｐゴシック" panose="020B0600070205080204" pitchFamily="34" charset="-128"/>
      <p:regular r:id="rId37"/>
    </p:embeddedFont>
    <p:embeddedFont>
      <p:font typeface="Rage Italic" panose="03070502040507070304" pitchFamily="66" charset="0"/>
      <p:regular r:id="rId3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201"/>
    <a:srgbClr val="FDF103"/>
    <a:srgbClr val="FFB19F"/>
    <a:srgbClr val="FF53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03" autoAdjust="0"/>
    <p:restoredTop sz="84875" autoAdjust="0"/>
  </p:normalViewPr>
  <p:slideViewPr>
    <p:cSldViewPr snapToGrid="0" snapToObjects="1">
      <p:cViewPr>
        <p:scale>
          <a:sx n="100" d="100"/>
          <a:sy n="100" d="100"/>
        </p:scale>
        <p:origin x="-636" y="408"/>
      </p:cViewPr>
      <p:guideLst>
        <p:guide orient="horz" pos="1292"/>
        <p:guide pos="35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8" d="100"/>
          <a:sy n="98" d="100"/>
        </p:scale>
        <p:origin x="-35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6.fntdata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1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36" Type="http://schemas.openxmlformats.org/officeDocument/2006/relationships/font" Target="fonts/font8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font" Target="fonts/font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08.09.2011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75883-5BA1-B245-AB5A-D62BEE1304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63750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08.09.2011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5ED40-D732-8547-95CE-FE60EF82A9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3700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52500" y="685800"/>
            <a:ext cx="4953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D1D963-71B0-46DD-9D1E-1D60181F7D7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08.09.2011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Make a</a:t>
            </a:r>
            <a:r>
              <a:rPr lang="en-US" baseline="0" dirty="0" smtClean="0"/>
              <a:t> distinction of what does who, why it is complementary to have different sources.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Make a</a:t>
            </a:r>
            <a:r>
              <a:rPr lang="en-US" baseline="0" dirty="0" smtClean="0"/>
              <a:t> distinction of what does who, why it is complementary to have different sources.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Make a</a:t>
            </a:r>
            <a:r>
              <a:rPr lang="en-US" baseline="0" dirty="0" smtClean="0"/>
              <a:t> distinction of what does who, why it is complementary to have different sources.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Make a</a:t>
            </a:r>
            <a:r>
              <a:rPr lang="en-US" baseline="0" dirty="0" smtClean="0"/>
              <a:t> distinction of what does who, why it is complementary to have different sources.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46D209-EE5F-42D2-A69D-069CF2857F7A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46D209-EE5F-42D2-A69D-069CF2857F7A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Make a</a:t>
            </a:r>
            <a:r>
              <a:rPr lang="en-US" baseline="0" dirty="0" smtClean="0"/>
              <a:t> distinction of what does who, why it is complementary to have different sources.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CERN, GSI, POLITO, RHP, RRC KI, UM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/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/>
              </a:rPr>
              <a:t>Alessandro Bertarelli - CERN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76072" y="1282640"/>
            <a:ext cx="8232706" cy="48853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790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Alessandro Bertarelli - CERN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52000" y="8"/>
            <a:ext cx="7056000" cy="576000"/>
          </a:xfrm>
          <a:prstGeom prst="rect">
            <a:avLst/>
          </a:prstGeom>
        </p:spPr>
        <p:txBody>
          <a:bodyPr lIns="72000" tIns="36000" rIns="72000" bIns="36000"/>
          <a:lstStyle>
            <a:lvl1pPr algn="ctr"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888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00" y="8"/>
            <a:ext cx="8445528" cy="720000"/>
          </a:xfrm>
          <a:prstGeom prst="rect">
            <a:avLst/>
          </a:prstGeom>
        </p:spPr>
        <p:txBody>
          <a:bodyPr/>
          <a:lstStyle>
            <a:lvl1pPr algn="ctr"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Alessandro Bertarelli - CERN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274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220" y="6408010"/>
            <a:ext cx="23114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r>
              <a:rPr lang="en-US" smtClean="0"/>
              <a:t>WP11 Tasks 11.2/3 – 10.12.2013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08010"/>
            <a:ext cx="31369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r>
              <a:rPr lang="fr-FR" smtClean="0"/>
              <a:t>Alessandro Bertarelli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28000" y="6408010"/>
            <a:ext cx="23114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486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000" y="2181663"/>
            <a:ext cx="273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3091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Alessandro Bertarelli - CERN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08000" y="8"/>
            <a:ext cx="7344000" cy="576000"/>
          </a:xfrm>
          <a:prstGeom prst="rect">
            <a:avLst/>
          </a:prstGeom>
        </p:spPr>
        <p:txBody>
          <a:bodyPr lIns="72000" tIns="36000" rIns="72000" bIns="36000"/>
          <a:lstStyle>
            <a:lvl1pPr algn="ctr"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3623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WP11 Tasks 11.2/3 – 10.12.2013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FB95B-7719-470A-9C7F-2C49A93A0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427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219" y="6588000"/>
            <a:ext cx="2847729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/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95823" y="6588000"/>
            <a:ext cx="2457254" cy="2134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/>
              </a:rPr>
              <a:t>Alessandro Bertarelli - CERN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28000" y="6588000"/>
            <a:ext cx="23114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597220" y="6516000"/>
            <a:ext cx="8856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>
            <a:spLocks/>
          </p:cNvSpPr>
          <p:nvPr userDrawn="1"/>
        </p:nvSpPr>
        <p:spPr bwMode="auto">
          <a:xfrm rot="16200000">
            <a:off x="-1152000" y="3543843"/>
            <a:ext cx="3130009" cy="384721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ffectLst/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500" spc="-40" dirty="0">
                <a:solidFill>
                  <a:srgbClr val="0055A0"/>
                </a:solidFill>
                <a:latin typeface="Calibri" pitchFamily="34" charset="0"/>
                <a:ea typeface="Palatino" charset="0"/>
                <a:cs typeface="Calibri" pitchFamily="34" charset="0"/>
              </a:rPr>
              <a:t>Engineering Department</a:t>
            </a:r>
          </a:p>
        </p:txBody>
      </p:sp>
      <p:sp>
        <p:nvSpPr>
          <p:cNvPr id="13" name="Oval 12"/>
          <p:cNvSpPr>
            <a:spLocks noChangeAspect="1"/>
          </p:cNvSpPr>
          <p:nvPr userDrawn="1"/>
        </p:nvSpPr>
        <p:spPr bwMode="auto">
          <a:xfrm rot="16200000">
            <a:off x="108000" y="1440000"/>
            <a:ext cx="614768" cy="666000"/>
          </a:xfrm>
          <a:prstGeom prst="ellipse">
            <a:avLst/>
          </a:prstGeom>
          <a:solidFill>
            <a:srgbClr val="6E6E6E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blurRad="79375" dist="38100" dir="2700000" algn="ctr" rotWithShape="0">
              <a:schemeClr val="bg1">
                <a:lumMod val="65000"/>
                <a:alpha val="92000"/>
              </a:schemeClr>
            </a:outerShdw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EN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0">
            <a:off x="108000" y="5517712"/>
            <a:ext cx="576960" cy="576000"/>
          </a:xfrm>
          <a:prstGeom prst="rect">
            <a:avLst/>
          </a:prstGeom>
        </p:spPr>
      </p:pic>
      <p:pic>
        <p:nvPicPr>
          <p:cNvPr id="17" name="Picture 6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0" y="72000"/>
            <a:ext cx="900000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56456" y="1152000"/>
            <a:ext cx="792000" cy="508531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18" name="Picture 2" descr="Home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000" y="108000"/>
            <a:ext cx="1548000" cy="593400"/>
          </a:xfrm>
          <a:prstGeom prst="rect">
            <a:avLst/>
          </a:prstGeom>
          <a:solidFill>
            <a:schemeClr val="bg1"/>
          </a:solidFill>
          <a:effectLst/>
        </p:spPr>
      </p:pic>
    </p:spTree>
    <p:extLst>
      <p:ext uri="{BB962C8B-B14F-4D97-AF65-F5344CB8AC3E}">
        <p14:creationId xmlns:p14="http://schemas.microsoft.com/office/powerpoint/2010/main" val="255583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5" r:id="rId3"/>
    <p:sldLayoutId id="2147483666" r:id="rId4"/>
    <p:sldLayoutId id="2147483667" r:id="rId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/>
  <p:txStyles>
    <p:titleStyle>
      <a:lvl1pPr algn="r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219" y="6588000"/>
            <a:ext cx="2847729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/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95823" y="6588000"/>
            <a:ext cx="2457254" cy="2134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/>
              </a:rPr>
              <a:t>Alessandro Bertarelli - CERN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28000" y="6588000"/>
            <a:ext cx="23114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597220" y="6516000"/>
            <a:ext cx="8856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>
            <a:spLocks/>
          </p:cNvSpPr>
          <p:nvPr userDrawn="1"/>
        </p:nvSpPr>
        <p:spPr bwMode="auto">
          <a:xfrm rot="16200000">
            <a:off x="-1152000" y="3543843"/>
            <a:ext cx="3130009" cy="384721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ffectLst/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500" spc="-40" dirty="0">
                <a:solidFill>
                  <a:srgbClr val="0055A0"/>
                </a:solidFill>
                <a:latin typeface="Calibri" pitchFamily="34" charset="0"/>
                <a:ea typeface="Palatino" charset="0"/>
                <a:cs typeface="Calibri" pitchFamily="34" charset="0"/>
              </a:rPr>
              <a:t>Engineering Department</a:t>
            </a:r>
          </a:p>
        </p:txBody>
      </p:sp>
      <p:sp>
        <p:nvSpPr>
          <p:cNvPr id="13" name="Oval 12"/>
          <p:cNvSpPr>
            <a:spLocks noChangeAspect="1"/>
          </p:cNvSpPr>
          <p:nvPr userDrawn="1"/>
        </p:nvSpPr>
        <p:spPr bwMode="auto">
          <a:xfrm rot="16200000">
            <a:off x="108000" y="1440000"/>
            <a:ext cx="614768" cy="666000"/>
          </a:xfrm>
          <a:prstGeom prst="ellipse">
            <a:avLst/>
          </a:prstGeom>
          <a:solidFill>
            <a:srgbClr val="6E6E6E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blurRad="79375" dist="38100" dir="2700000" algn="ctr" rotWithShape="0">
              <a:schemeClr val="bg1">
                <a:lumMod val="65000"/>
                <a:alpha val="92000"/>
              </a:schemeClr>
            </a:outerShdw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EN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0">
            <a:off x="108000" y="5517712"/>
            <a:ext cx="576960" cy="576000"/>
          </a:xfrm>
          <a:prstGeom prst="rect">
            <a:avLst/>
          </a:prstGeom>
        </p:spPr>
      </p:pic>
      <p:pic>
        <p:nvPicPr>
          <p:cNvPr id="17" name="Picture 6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0" y="72000"/>
            <a:ext cx="900000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56456" y="1152000"/>
            <a:ext cx="792000" cy="508531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7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iming>
    <p:tnLst>
      <p:par>
        <p:cTn id="1" dur="indefinite" restart="never" nodeType="tmRoot"/>
      </p:par>
    </p:tnLst>
  </p:timing>
  <p:hf hdr="0"/>
  <p:txStyles>
    <p:titleStyle>
      <a:lvl1pPr algn="r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4.jpeg"/><Relationship Id="rId5" Type="http://schemas.openxmlformats.org/officeDocument/2006/relationships/image" Target="../media/image48.png"/><Relationship Id="rId10" Type="http://schemas.openxmlformats.org/officeDocument/2006/relationships/image" Target="../media/image53.jpeg"/><Relationship Id="rId4" Type="http://schemas.openxmlformats.org/officeDocument/2006/relationships/image" Target="../media/image47.jpeg"/><Relationship Id="rId9" Type="http://schemas.openxmlformats.org/officeDocument/2006/relationships/image" Target="../media/image5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4.jpeg"/><Relationship Id="rId5" Type="http://schemas.openxmlformats.org/officeDocument/2006/relationships/image" Target="../media/image48.png"/><Relationship Id="rId10" Type="http://schemas.openxmlformats.org/officeDocument/2006/relationships/image" Target="../media/image53.jpeg"/><Relationship Id="rId4" Type="http://schemas.openxmlformats.org/officeDocument/2006/relationships/image" Target="../media/image47.jpeg"/><Relationship Id="rId9" Type="http://schemas.openxmlformats.org/officeDocument/2006/relationships/image" Target="../media/image5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4.jpeg"/><Relationship Id="rId5" Type="http://schemas.openxmlformats.org/officeDocument/2006/relationships/image" Target="../media/image48.png"/><Relationship Id="rId10" Type="http://schemas.openxmlformats.org/officeDocument/2006/relationships/image" Target="../media/image53.jpeg"/><Relationship Id="rId4" Type="http://schemas.openxmlformats.org/officeDocument/2006/relationships/image" Target="../media/image47.jpeg"/><Relationship Id="rId9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4.jpeg"/><Relationship Id="rId5" Type="http://schemas.openxmlformats.org/officeDocument/2006/relationships/image" Target="../media/image48.png"/><Relationship Id="rId10" Type="http://schemas.openxmlformats.org/officeDocument/2006/relationships/image" Target="../media/image53.jpeg"/><Relationship Id="rId4" Type="http://schemas.openxmlformats.org/officeDocument/2006/relationships/image" Target="../media/image47.jpeg"/><Relationship Id="rId9" Type="http://schemas.openxmlformats.org/officeDocument/2006/relationships/image" Target="../media/image5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4.jpeg"/><Relationship Id="rId5" Type="http://schemas.openxmlformats.org/officeDocument/2006/relationships/image" Target="../media/image48.png"/><Relationship Id="rId10" Type="http://schemas.openxmlformats.org/officeDocument/2006/relationships/image" Target="../media/image53.jpeg"/><Relationship Id="rId4" Type="http://schemas.openxmlformats.org/officeDocument/2006/relationships/image" Target="../media/image47.jpeg"/><Relationship Id="rId9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4.jpeg"/><Relationship Id="rId5" Type="http://schemas.openxmlformats.org/officeDocument/2006/relationships/image" Target="../media/image48.png"/><Relationship Id="rId10" Type="http://schemas.openxmlformats.org/officeDocument/2006/relationships/image" Target="../media/image53.jpeg"/><Relationship Id="rId4" Type="http://schemas.openxmlformats.org/officeDocument/2006/relationships/image" Target="../media/image47.jpeg"/><Relationship Id="rId9" Type="http://schemas.openxmlformats.org/officeDocument/2006/relationships/image" Target="../media/image5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hyperlink" Target="http://www.google.ch/url?sa=i&amp;rct=j&amp;q=&amp;esrc=s&amp;frm=1&amp;source=images&amp;cd=&amp;cad=rja&amp;docid=xLSqDj1NG-FJFM&amp;tbnid=Fv7KswkUCnPeKM:&amp;ved=0CAUQjRw&amp;url=http://www.forumscp.com/index.php?action%3Dprintpage;topic%3D47461.0&amp;ei=EHaLUt7uFPCg0wWl0ICwAw&amp;bvm=bv.56643336,d.d2k&amp;psig=AFQjCNF_ZsDQ8CiCZEPz_7xfaGPMVIWN_Q&amp;ust=1384957775342440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19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18.jpeg"/><Relationship Id="rId5" Type="http://schemas.microsoft.com/office/2007/relationships/hdphoto" Target="../media/hdphoto2.wdp"/><Relationship Id="rId10" Type="http://schemas.openxmlformats.org/officeDocument/2006/relationships/image" Target="../media/image17.jpeg"/><Relationship Id="rId4" Type="http://schemas.openxmlformats.org/officeDocument/2006/relationships/image" Target="../media/image14.jpeg"/><Relationship Id="rId9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microsoft.com/office/2007/relationships/hdphoto" Target="../media/hdphoto6.wdp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tiff"/><Relationship Id="rId5" Type="http://schemas.openxmlformats.org/officeDocument/2006/relationships/image" Target="../media/image18.jpeg"/><Relationship Id="rId4" Type="http://schemas.microsoft.com/office/2007/relationships/hdphoto" Target="../media/hdphoto7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285750" y="1447800"/>
            <a:ext cx="9170988" cy="49434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GB" sz="3200" b="1" dirty="0" smtClean="0">
                <a:solidFill>
                  <a:srgbClr val="002060"/>
                </a:solidFill>
              </a:rPr>
              <a:t>Introduction to Tasks 11.2 and 11.3 of WP11:  </a:t>
            </a:r>
            <a:br>
              <a:rPr lang="en-GB" sz="3200" b="1" dirty="0" smtClean="0">
                <a:solidFill>
                  <a:srgbClr val="002060"/>
                </a:solidFill>
              </a:rPr>
            </a:br>
            <a:r>
              <a:rPr lang="en-GB" sz="3200" b="1" dirty="0" smtClean="0">
                <a:solidFill>
                  <a:srgbClr val="002060"/>
                </a:solidFill>
              </a:rPr>
              <a:t>Status of Materials R&amp;D </a:t>
            </a:r>
            <a:br>
              <a:rPr lang="en-GB" sz="3200" b="1" dirty="0" smtClean="0">
                <a:solidFill>
                  <a:srgbClr val="002060"/>
                </a:solidFill>
              </a:rPr>
            </a:br>
            <a:r>
              <a:rPr lang="en-GB" sz="3200" b="1" dirty="0" smtClean="0">
                <a:solidFill>
                  <a:srgbClr val="002060"/>
                </a:solidFill>
              </a:rPr>
              <a:t>and Work Proposal</a:t>
            </a:r>
            <a:r>
              <a:rPr lang="en-GB" sz="4000" b="1" dirty="0" smtClean="0">
                <a:solidFill>
                  <a:srgbClr val="002060"/>
                </a:solidFill>
              </a:rPr>
              <a:t/>
            </a:r>
            <a:br>
              <a:rPr lang="en-GB" sz="4000" b="1" dirty="0" smtClean="0">
                <a:solidFill>
                  <a:srgbClr val="002060"/>
                </a:solidFill>
              </a:rPr>
            </a:br>
            <a:r>
              <a:rPr lang="en-GB" sz="4000" b="1" dirty="0" smtClean="0">
                <a:solidFill>
                  <a:srgbClr val="002060"/>
                </a:solidFill>
              </a:rPr>
              <a:t/>
            </a:r>
            <a:br>
              <a:rPr lang="en-GB" sz="40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Alessandro Bertarelli (CERN)</a:t>
            </a:r>
            <a:r>
              <a:rPr lang="en-US" sz="3200" b="1" dirty="0" smtClean="0">
                <a:solidFill>
                  <a:srgbClr val="002060"/>
                </a:solidFill>
              </a:rPr>
              <a:t/>
            </a:r>
            <a:br>
              <a:rPr lang="en-US" sz="3200" b="1" dirty="0" smtClean="0">
                <a:solidFill>
                  <a:srgbClr val="002060"/>
                </a:solidFill>
              </a:rPr>
            </a:br>
            <a:r>
              <a:rPr lang="en-US" sz="3200" b="1" dirty="0" smtClean="0">
                <a:solidFill>
                  <a:srgbClr val="002060"/>
                </a:solidFill>
              </a:rPr>
              <a:t/>
            </a:r>
            <a:br>
              <a:rPr lang="en-US" sz="3200" b="1" dirty="0" smtClean="0">
                <a:solidFill>
                  <a:srgbClr val="002060"/>
                </a:solidFill>
              </a:rPr>
            </a:br>
            <a:r>
              <a:rPr lang="en-US" sz="2400" b="1" i="1" dirty="0" smtClean="0">
                <a:solidFill>
                  <a:srgbClr val="002060"/>
                </a:solidFill>
              </a:rPr>
              <a:t/>
            </a:r>
            <a:br>
              <a:rPr lang="en-US" sz="2400" b="1" i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>  EuCARD2 – WP11 Tasks 11.2/11.3 Meeting</a:t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>CERN, Geneva – </a:t>
            </a:r>
            <a:r>
              <a:rPr lang="en-US" sz="2000" b="1" i="1" dirty="0" smtClean="0">
                <a:solidFill>
                  <a:srgbClr val="002060"/>
                </a:solidFill>
              </a:rPr>
              <a:t>10 December, 2013</a:t>
            </a:r>
            <a:endParaRPr lang="en-US" sz="2400" b="1" dirty="0" smtClean="0">
              <a:solidFill>
                <a:srgbClr val="002060"/>
              </a:solidFill>
            </a:endParaRPr>
          </a:p>
        </p:txBody>
      </p:sp>
      <p:pic>
        <p:nvPicPr>
          <p:cNvPr id="12" name="Picture 11" descr="ColMat-HDED-LOGO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228" y="134632"/>
            <a:ext cx="2732528" cy="872295"/>
          </a:xfrm>
          <a:prstGeom prst="rect">
            <a:avLst/>
          </a:prstGeom>
        </p:spPr>
      </p:pic>
      <p:sp>
        <p:nvSpPr>
          <p:cNvPr id="4" name="AutoShape 2" descr="data:image/jpeg;base64,/9j/4AAQSkZJRgABAQAAAQABAAD/2wCEAAkGBxQTEhMTEhQWFhQWFRYZGRcVGBoXHBMbFh0WGxkYGBgaKCggIB8nGxYYIjEhJSkrLi8uGCEzOzMsNygtLisBCgoKDg0OGxAQGzckICY3Ny0uNCw3NDQ0MjcsLzIxLywsLiwsNC80NDQsNCwsLC0sLDAsNDQsLywsNCwsLC4sLP/AABEIAIIBhAMBEQACEQEDEQH/xAAcAAEAAgIDAQAAAAAAAAAAAAAABAcDBQECBgj/xABOEAABAwIDAwUKCggFAgcAAAABAAIDBBEFEiETMUEGIlFhcQcUFTJTgZGSstEjMzRzdJOhsbPBFkJSVWJylOEkQ1SC8URjJTVkosLS8P/EABsBAQACAwEBAAAAAAAAAAAAAAACBQEDBAYH/8QAPREAAgECAwUDCgUEAgIDAAAAAAECAxEEITEFEhNBUTJhcSJSgZGhscHR4fAGFDNCUxUjJJJD8RaiJTRi/9oADAMBAAIRAxEAPwDwGKfHTfOP9or1tPsLwKafaZGUyIQBAEAQBAEAQBAEAQBAEAQBAEAQBAEAQBAEAQF5dwn5BN9Kf+HAqHan6q8PiyywnYLHVadIQBAEAQBAEAQHD9x7EBSbcLxC3/m8P9fIrvi0P4n/AKoq+HV/k9pz4MxD97Q/18icWh/E/wDVDh1f5PaPBmIfvaH+vkTi0P4n/qhw6v8AJ7R4LxD97Q/18icWh/E/9UOHV/k9o8F4h+9of6+ROLR/if8Aqhw6v8ntOHYdXgEnF4bD/wBfIsqpRf8AxP8A1RhwqpX4ntNZR4jXiVmWuLiHggPqn5HZTezg4gZTbW/BdM8PR3XeKXoz9hwQx1RzSjvP3e1r2l9UlQ2RjXtLXBw3tcHDrs4aHXReblFxdmejTurmZYMhAEAQBAEAQHyfinx03zj/AGivW0+wvApp9pkZTIhAEAQBAEAQBAEAQBAdnsI0IINgdehwBB84IPnUYzjJXi76r1Oz9TyZlxccmdVIwEAQBAEAQBAEAQBAEBeXcJ+QTfSn/hwKh2p+qvD4sssJ2Cx1WnSEAQBAEAQBAEB1fuPYgKCbQ4RYf4mq+qb7l6DfxXmr1lQ4Yfzmc95YR/qar6pvuTfxXmr1mNzDecx3lhH+pq/qm+5N/FeavWNzDecx3lhH+pq/qm+5N/FeavWNzDecx3lhH+pq/qm+5N/FeavWN3DeczT7GlL7CSVrL73NBIHSQN56guvNR6srr1XOySUe/p6DLiENEHWhknc22rntaLnqA3DtUaW+1epk+42YhyUrUVddWWd3JcWg2RpGSue8ZpA1zMoY0luZrTx5xv8A7iqjaNOW/wAS2Wha4Co9zdk89cuRYarSwCAIAgCAIAgPk/FPjpvnH+0V62n2F4FNPtMjKZEIAgCAIAgCAICYcNf3uKi3wZkMfnADr9m8doXIsbSeKeFv5ajvei9vvxN3AlwuLyvYhrrNJvuSuE09S/ZSyvjkJ5oAFn9Qcdx36Ee5UW29o4zAUuNRpqcFrdu677c14P5nfgqFGtLdnJpnseXOB0oaKiZ748rWxtbGBzy2+UC43249AXjfwvtfaE5PCUYqd25tyvle13l38urLbaOFoJcSbtbLIrE9XvX05d55p9xKwnD3VEzIWWzPJAvuFgST6AVzY7GU8Hh5V6nZj/17zbQoyrTUI6siuaQSCLEGxB4EbwulNNXWhraadmcLJgIAgCAIAgCAIC8u4T8gm+lP/DgVDtT9VeHxZZYTsFjqtOkIAgCAIAgCAIDq/cexAUC3lLSWH/hcP1si9D+Xq/yMp+PT8w5/SWk/dcP1kix+XqfyMcen5g/SWk/dcP1kifl6n8jHHp+YP0kpP3XD9ZIn5ep/Ixx6fmGrrsUikeXMpI4220a1zjbrJO8rppxcI2k7+Jw14yqT3ovdXRHetxaF4YI6OOMNGtnvc556XE/cB/bFOLjdydyVZOaSg923pb8QMXgEWQUcecnWQveT2NG4fam5Jz3m8ug0pbiefX5Enk3yjjpJ2zd7Aubus9zcoOjjbicpOh0UcRS40N1OxnC3oz3pyb9h9B007ZGNewgte0OaRuIcLgjzFeaaadmeiTTV0ZFgyEAQBAEAQHyfinx03zj/AGivW0+wvApp9pkZTIhAEAQBAEAQErDasRSB7o2StG9kguHD8j1/fuXNi8PLEUnTjNwfJx1Xz717tTbRqKnO7Sfcy5hTwbARbGO2z2gpyG/zeLu8bS9t6+MOrjPzjrOrLtbjqZ+Gvhna+h67dp8Pd3VpfdKYxCr2sheGMjB3MjaGtaOA03nrK+0YXDvD0lTc3NrVyd2/vojyNapxJuVku5GXBcSNPKJmtDntDsubcC4FuYgb7AnTRado4GONoPDzbUXa9tWk727r21JYevwZ76V3yJtZynnmhfDORIHODg4gB0bgb6W0ta4t16WXHh9g4TC4iOIwy3GlutLSStzvzvZ37s7m6eOq1KbhUzv7DSK6OIsvueVcT45JHQxROhABmADcwde9ydxsNeGo3L5p+L6GJp1YUqdWU41LtQzdmraW1WeXPLmej2XUpyg5Sik48zV90iVjJBFHBE3O0SOlDG5nlxO51tNRcneb+m1/B1OrVoOtVrSluvcUG3aNktVfPLRaLx05trTjGW5GKzzvzPEL2xShAEAQBAEAQBAXl3CfkE30p/4cCodqfqrw+LLLCdgsdVp0hAEAQBAEAQBAcO3G29AVK2PlH/F6aRW/+B97xXv8392Odnyj/i9NJ70/wPveMf5f3Y4LOUY1Jd61J70/wfveH+X92NI+qxesIhLnSkXdlBgA04kiw85PHrXaqdHDLftYrHXWNfCvvc+fv0MFIcTeO9YySHOJyNMPOI4lw3jTeTbQKc1CL40vW/l9LmqlKlUX5anmm9FfP0/WxxTSYnGXwRkhzzlc1hhcXHdlzi59B6UnGE0qktFmr/L6CnUpUpSoU9Xk7X96+Z1HhKllNjkkaLaGB+W/pAP2rNo4iHVelfIjvUcHV5KXr+ZxX0WJRua6YEOfzhndC5xvxc0kn1h0rNKpGacYaLLL4P5GK9KhSanVWbzzu36Vr60Wr3OMRqZqZ3fbTma8hr7NAkb1BmnNNxu6OtUeOowp1LRL/A4jj0974WPWLiO0IAgCAIAgPk/FPjpvnH+0V62n2F4FNPtMjKZEIAgCAIAgJvgx/e/fNuZtdn58ua/Zw7Vx/nqX5v8AKX8vd3/Re3r+Bu4EuDxeV7EIFdhpJDq6Qy7YyO2t757nNft+zsXOsLQVHgKC3LW3bZW8DY603Pfvn1MDnXJJ3k3W9JJWRBu7ucLJgIAgMvfL8mzzHJmzZb6F1gLkcTYDfu861cGnxOLu+Va1+dtbfPrz0RPiS3dy+QkqHOa1rnEtZfKCb5b2uB0DTcswo04SlOKs5a99uvzEqkpJJvJaGfCMOdUTMhZ4zr79wsCTf0LRj8bTwWHlXq6R+LsToUZVpqEeZEc0g2IsRvB4dRXUmmro1NWdmcLJgIAgCAIAgLy7hPyCb6U/8OBUO1P1V4fFllhOwWOq06QgCAIAgCAIAgCAIAgPI8vcYysFPGefJ41uDf2e1x+wdatNm4felxZaLTx+hRbaxjhBUIay18OnpNDXHvSDvdnyiYAzEb2NO6IW4669vWLdtP8AyKnFfZjp395WVv8ADo8CH6ku13Lzfv4oVDu8odm35VK0bRw3wsO5gPAnj/wUivzVTffYjp3vr9/MVGsBR4cf1Javoun38g3/AAMV/wDq5W6X/wCnYeP85/8A3W/+3O37F7X8vvwL/wCPp3/5Zf8Aqvn9+PWlhbSMFRMM079Yo3a5f+7J+Q/PVuZyeIlwqeUVq/gvv6xpwjhIKvWzm84p8v8A9P4fPSZyb5PvqnmpqSSwm+u+U/k3s82i1YrFxoR4VLX3fU6cBs+eKn+YxGj9v0LAYwAAAAACwA0AA4AKjbbd2eoSSVkdlgyEAQBAEAQHyfinx03zj/aK9bT7C8Cmn2mRlMiEAQBAEBJw6rEUgeY2SAb2SDM1w/I9f/C58Vh3XpOmpuDeji7NffQ20anDmpWv3MueKKAwti2MQzR7QUxDOp3i2t4x8a29fF6k8YsXKs6sspbjqZ+Gt+mdr6Hrlw3TUd1aX3cimMRrNrIXhjIwdzI2hrWjgNN56z/ZfZ8Jhvy1JU99za1cm236/csjyNarxJuVkvAjLpNQQBAEAQBAEBZvc9rInRSSPhhidFZpnAazOHb7ngdBfWxuF8y/F2GxMK8KNOrOaqXahm7W6dedsrqx6TZlWEqblKKVuehp+6RKxkoijgiZnaJDK1jc8mYn9a2moN+J++4/B1KpUoOvVrSk09xRbdo2S5X6acl4nJtaajLcjFK+d+bPFL2pTBAEAQBAEBeXcJ+QTfSn/hwKh2p+qvD4sssJ2Cx1WnSEAQBAEAQBAEAQBARsRrGwxvlf4rRft6AOsmw862UqbqTUFzNVetGjTdSWiK7wmbM+avnGYMN2g7nSnxGjqaLdmh4K9rxtGOGp89fDm/SeUws96c8bWztp3y5L0ezJjBzbaV8/Oyu+DB/zJTqPM3f5upZr57uGp5de5fX71MYXLextfO2nfL6fehxhIttK+o51nfBg/wCbKdR5m/l1WStnbDUsuvcvr96jC5b2Nr555d8vkvvQ64awHaV1Vzmh3Naf86Tg3+UejTqIWartbD0cnz7l8zGHipb2NxGavkvOfTwX3oSuT+FvrpnVE+sYOv8AGeDG9DQN/wDe614mvHC01Sp6/eZuwOFnj6zr1uz7+5dxYrWgAACwG4DgqBu56tK2SOUMhAEAQBAEAQHyfinx03zj/aK9bT7C8Cmn2mRlMiEAQBAEAQGd9ZIZNqXu2l757nNfpB3haI4ajGjwFBblrWtlbpY2OrNz3759TE95JJO8kk9pW6MVFJLkQbbd2dVkwEAQBAEAQBAZe+HZNnmOTMXZeGYgDNbpsAFr4MOJxbeVa1+dtbeFyW/Ld3L5anEk7nNa1ziWsvlBN8oO8DoGm5I0oRlKUVZy17/ESnKSSb0Ma2EQgCAIAgCAvLuE/IJvpT/w4FQ7U/VXh8WWWE7BY6rTpCAIAgCAIAgCAIAgPDd0DEC58dKzU3DnAcXHRjfz84VzsykoxdaX31Z5vbmIc5Rw0PF/Bffca7GoTmgw+HXJbOeDpX6uJ6gCey5HBb8PLKeJnz08EcuMg3KngaXLXxfP0feh1xRm3niooPi4uYD0nfJIfQfQelZovhUpV6mrz+SI4mPHrwwlHsxy+b+/icVo76qI6aDSGLmNPAAePIe23n06Vmm+BSdap2nn8kKy/N4iOHpdiOS9Gr+/icVA78qI6eDSGMZWdAaPGkPST9unEpD/ABqTq1O0838EYqL87iI0KOUI5Lw5v0lj0VK2JjY2CzWiwH5nrJ1VBUqSqScpas9bSpRpQUIKyRnUDYEAQBAEAQBAEB8n4p8dN84/2ivW0+wvApp9pkZTIhAEAQHLW3NhqTwHFYbSV2Er5I9Pyc5ISzOkE0b4wInZS9rmXkOjN9ri+p7F5ja34lwuFhB0akZtyV91p2j+7TuyXiWeE2dOo3vxayyvlnyNJXYRPCA6WJ7ATYFwsCegK7w20cJiZONCopNdHc4quHq0lecbEJdppCAIAgCAIAgCAyQQue4NY0ucdzWgknsA1WurVhSg51JJJat5L1slGMpO0VdnpcO5HTPpp5HRvbK0s2bHAtLgPH0PURbravN4r8TYWljaNGFRODvvNNNLzc133v3O5Y0tnVJUZScWpcviaCuw6WEgSxuYTqA4Wv1hX+GxmHxScqE1JLWzucFSjOllNWIq6TWEAQBAEBeXcJ+QTfSn/hwKh2p+qvD4sssJ2Cx1WnSEAQBAEAQBAEAQHSaUNa5zjZrQST0AakrMU5OyIykoxcnoit8En2lRPWyjmxB0lv4nXEbfd2BegxEdylDDw1eXzZ5LBz4lepi6mkc/TyRiwWcsZUVjvH1YwnjLLqXDrAuewqWIipyhQWmr8EQwdR041MXLXReL19Rxhx73pJJ/8yYmKPpDf8x4+6/AhKv96vGnyjm/gjGHf5fCyr/un5MfDm/vmIv8NRl26Wpu0dLYm+Mf9x07LdCP+9iLfth7/oI/4uD3v31MvCPP1/eh6zkLhOyh2jhz5bHsb+qPPv8AOOhVm0cRxKm6tF7y82PhODR35dqWfo5fM9Kq8twgCAIAgCAIAgCA+T8U+Om+cf7RXrafYXgU0+0yMpkQgCAIAgLD5M8rGU1IwVEjpHue7KxtnOjjFhzieFw4gE3sRbRfPNt/hurj9oSeFgoRS8pvJSk7vL0Wu0ra3zL/AAmPjRoLiyu+XcjzfLau21SXtl2kRa0x6+ICBduX9U5gbg67l6X8N4R4XAqlOnuTTal3u+TvzytblyRX7Rq8StdSuuRoFfHAEAQBAEAQBAEBy1xBBBsRqCNCCOIWGk1ZmU2ndFpYfy0gijp455HSSFgMjwMwjJF7PI3kXsbAnTXVfLcZ+FcVia1athoKEE3uxeW9bK8b6J6q7SzyyPS09pUqcIxqSu7Zvp4ldY5K51RKXSbQ53WfcHO2/NII0ta2g3L6Ns2nCnhacYQ3FZeTpZ80+++r56lBiZN1ZXd+8grtNAQBAEAQF5dwn5BN9Kf+HAqHan6q8PiyywnYLHVadIQBAEAQBAEAQBAed5dVuzpXNG+Qhnm3u+wW8679nU9+sn0zKrbNbh4Vpayy+fsPIVnwNBDHudO8yO/lbYNHYdCrSn/cxUpcoqy8XqUNb+xgYQ5ze8/BafBnfGoiyOko2jnEB7h0ySmzQesC484WMPJSnUrvTReCJYyDhTo4SOur8ZfI74zBtaqGjjPMiDYhbp3yP7en+VYoS4dGVeWrz+S++pLFw42KhhYaRtH5v76HMkQrK9sbR8EyzABuEcW+3ab2/mCwpPD4VyfaefpZmUVjMcqcexHL0R+fxLJAXnz1xygCAIAgCAIAgCAID5PxT46b5x/tFetp9heBTT7TIymRCAIAgCAIAgCAIAgCAIAgCAIAEAQBAEAQBAEAQF5dwn5BN9Kf+HAqHan6q8PiyywnYLHVadIQBAEAQBAEAQBAeB7oUpknhgbvA/8AdIbD2R6Vd7MioU5VH92PMbck6lanRj93dvgR8VhE2IRU4HMj2cdv4WDM77LjzLZRk6eFlUeru/XkjViYKttCFFaRsvQs2KGcS4hNO7VkQkk7WxjK3/4lYqQdPCxprV2XrzM0aiq7QnWlpG79WS+ZFwCUtFVVu8ZrCAf+5MbAjs19K24mKbp0Fo37EaMDNxVbFS1Sy8ZfftN33N6GzZZiNSQxvYLF3pJHqrj2rVzjT9JYbAoWjKq+eS+P33HtVUHoggCAIAgCAIAgCAID5PxT46b5x/tFetp9heBTT7TIymRCAIAgCAk4dTNkkDHyNiB/XeCWg9dt3buXNi686NJ1IQc2uStf0X92vQ20YRnLdlKxY45Ct7z2JlbtNptdrbTda1r7svXv1Xzl/i+X9S46pvc3dzd563v43y8Mj0H9Lj+X4e9ne9yucSp2RyFkcolA/XaLAnjlvvHXxX0bB1qlakqlSm4N8m7v0208PXnkefrQjCe7GV+8irpNQQBAEAQBAEB7/kNyYY57KkTMla2/MAIIcQRZ4O617+jgvA/ifb9WnSng+FKEna0m1ZpO94tdfZzsy92dgYOSqqV10+ZpOVXJuOkJ+HDnOJLIg05g2+hcb6aceJHba72HtyrtNX4LSWsr5X6JWzz9XPlfjxuChh/358kebXoyuCAIAgCAIC8u4T8gm+lP/DgVDtT9VeHxZZYTsFjqtOkIAgCAIAgCAIAgK+d8Ni/U1/o2Tb+01Xn6eA8V738jy7/vbV7k/cvmReT896iqqf2I5pB/M46D0ErbioWpU6PVpGnA1N7EVsR0Un69CJhnMo6qTi8xxNPaS549AC21vKxFOPS7+Rz4byMHVn1tFe9+w7VHweHxN4zTPeeyMZbemxWIeXipPzUl68zNT+3s+EfPk36sj3/Jal2dLC3iWBx7X8781R4ye/Wk/R6sj1GzqXDw0I91/XmbVcx2hAEAQBAEAQBAEAQHyfinx03zj/aK9bT7C8Cmn2mRlMiEAQBAEAQI9qOX7muaxsLe9WsEezPjFoFr5hoDbhYjh1rxb/B1OcXVnVfHb3t5aJ3va3NX53vzy0Lj+rNPdUfI0tzPFvtc2va+l99uF+tezje3lalRK18jiyyYCAIAgCAAJoAgN/gHKU0kMjYmDbSOF3u1DWtGgA4m5dv0Gm9UG1NhQ2liISry/twTyWrb1u+Sslpm+7n34bGvD02oLymR+UmMireyUsySBga+3iuyk2c3iN9rHoGpXRsfZb2dSlQjLehe8b6q+qfLXO/e8jXi8SsQ1O1nozUK3OQIAgCAIAgLy7hPyCb6U/8ADgVDtT9VeHxZZYTsFjqtOkIAgCAIAgCA4LgN5CC51Ezb2zC/RcLO6+hHeXUrjApf8TWTfsxVD/OT/cq/xMf7NOHVxR5TBT/ya1XopP2kbCebRVjv2tiwesb/AGFbK/lYmnHxZowt44KtPrZe3P3nFQMuHRD9uoe/1W5FmLvi5d0bet3MVFu7Oh3yb9SsduULDajhHCnYf90hN/uCxhWr1Kj6v2Esem+BRXmr1ss1j2gZQ4aaWuNLLzrUnmexTisrmQOUSRygCAIAgCAIAgCAID5PxT46b5x/tFetp9heBTT7TIymRCAIAgCAIAgJWG0zJJAx8oiB/XcCQD123Dr3LmxdepRpOpTpubXJa+i+vhr0NtGEZy3ZSsWMeQzO8hCZQHiQy7XLpqLWtfdlA47xdfOF+Lqn9TddU3uuO5uXz1vfTW9+WmR6D+mR/L8Pe53uVxiMDGSOZHJtWjTOG5Q48cupuOvj9q+j4SrVq0lOrDcb5Xu149/d8Tz9aEYTcYu/eRl0moz1lI+JwbICCWscL9DwHD7D6QQtGHxFOvFypu6Ta9MXZ+1erMnUpypu0vH1mBbyB77kLyajc+OpE7ZGsveMNILXEEAPueF79dl4L8UberUqU8G6Tg5aSvk1fPdt106q+eZe7OwUHJVVK9uRp+VnJuKkJtOC5xJZEGHMGk6ZnX0AGl+Nu21xsLblfaUVei0kvKlfJu3JW68uXN6X5Mdg6eHfazeiPMr0pWhAEAQBAEAQBAXl3CfkE30p/wCHAqHan6q8PiyywnYLHVadJjmLrc0An+Jxb9wKzG3MjJy/avv1MgTirPiGnb253e5b4/l12r+w5p/mn2d1eN38iDNRYg7dURN/lZ/9gVujUwi1g36TmnRx8tKiXgvnchy4HXu31nou32QFtWJwi/4zRLBY+Wtb4e4jP5K1h31ZPa+QrYsdhlpT9iNL2VjHrWfrZgfyInO+dp7S4rYtp0lpD3GqWxMRLWpf1mP9AJfKx+hyl/Vqfmsh/wCP1fPRPwHkfJBPHK6RhDc2gvc3a4D7StGJ2hGrScEnn8zqwWx54evGo5J2+R3wrklJEyoaZGEyxFgIvpffdRrY+FSUGlo7ksNsmdGFROSbkrHEXJGQUr4NozM6UPvY2sABbtusvHwdZVLZJWEdkzjhZUN5Xbvc4rOSEj6enhEjAYtrc62dncCLdgSntCEas5ta29iMVdkVJ0KdJSXk39N2Z6/ks+SoilztDYxELWNyI7Xt9qhSx0YUpQtm7+0219mSqYiFXeVo2y8CDifIqSWaSQSMAe9zgCDoCdFuo7ShTpqO68jlxOxalarKpvrN3I36AS+Vj9Dlt/qsPNZp/oFXz0ZWciagbp2jsLgoPaVF6w9xsWxcQtKvvMzeSlWN1WR2PkUXj8O9afsRNbKxi0re1maPk9XDdWHzuefvUHi8K/8Aj9xtjs/HR0r+9+8kMwrEBuq2+doP3ha3Xwj/AOP2/U2rC7QX/MvV9CVFS143zwu7WH8rLW54R/ta9JujTxy1nF+j5EqIVg8Y057A9v5lapfl+V/Yb4/ml2t1+tfMnQOk/Xa0fyuJ+wgLTJR/a/v1nRFz/cl6H9DMokwgPk/FPjpvnH+0V62n2F4FNPtMjKZEIAgCAIAgCAIEe0PL9+fKIW97BuTZnxi21r5t17cLW4da8Z/4dScOI6j4997e5X17PS/ffn3Fx/Vnvbqj5GljxjrXNr24X32617JXtmVDtfI9FyMhppZWwVEJe55OV7XuFrAmzmgjSwOo/wCPPfiKrjsNh3icLVUVHVNJ87XTaefc/wDuw2fGjUnw6kbt6M9ry/p6ZkQnmg2r9I22c5gF8xGbKRzRr6baXXiPwpXx1Wu8LQrbkc5yyTb0TtdPN5d3PPQuNpRoxhxJwu9F9SqCfN+S+sI8szeYDyjdSRStiaNrI4Xe7UNa0aWbxN3O36bt/Cj2psOG0q9OVeX9uCfkrm3rd8lZLTPw592Gxrw9NqC8p8zDyjxrvt0cjmBsgZlfl8V1jdrgN43nTXcNVu2Rsv8ApsJ0YS3oN3jfVX1T66XTy5kMXivzDUmrPRmoVucgQBAEAQBAEAQF5dwn5BN9Kf8AhwKh2p+qvD4sssJ2Cx1WnSEB4PlKJIqqeaqiqJqTIzZvp5XN71DR8ITGxzTe/OL9bADrA76O7KCjBpS53WvTO3sOWpeM3KSbXdy9AxupElXS5G1FRC+ic9rIJXRl3OjyyEl7L8021N+duSnHdpyvZO9s145aMzNqUlq1bkSquu7xqw55eKeWjcQ17nPySUozEXcTqYyeslvFQjDjU7LVP3/Uy5cOWelvcaeojmYzCxNt5XzOqJJY45XMe9z2GQNBztADLjTMBZnp3JxbqbtklZJtd9unM1yv5CfPUn8qYpmx4eyl2sMhkke1j5HOcXNjklEcrszswLm5SMxGvQtdBxcpudmvqldE6sWlFRyM3JuoZXyVjnGTZP70e1okewxkxc5oLCCLOBBA3kFYrRdFRS1z94ptVHLpl7jT00ZbgctSJJds6OQF5mlcRllcBYFxDTZoFwAVubvilCytlyXQ1xyouXP6m8ixOWTEaRr4ZoG7Co5sj2ESfFWNo3OGnX+0tHDjGjJpp5rT09Ubt5uolax15YPca2kZknlaYqgmKCXZFxaYrOJzsGlzx4ph7cKTulms2r9e5irnNL3Go5U1TIavI8VOzFBEGNimkaY5HSyNY5784AN7DO4kbr3W6hFyp3Vr3eqWll3exGqo1GVnfQmcpKuRlNQ0lTUiGaYXmm2gjy7JhJ5+mpkMY036qFGKc51IRulovF/K5Oo3uxjJ2bMOK4nLWYZQ7KRzJqiRsbnMcWnOxk2bUcC+P0FShTjSrz3ldLP2r4MjKTqU42ebI36QSVFVQTte5sTTSxyNa4hrpapkpcHAaHLljGv7SlwYwhOLWedvBNfUjxHKUXfLK/p+0bKkG0xCra+KplDaiINeyYsjhGzjNnM2jbi9zo071ql5NGNmlk+Wbzfd8TYlebun6/qa/HJpr1lBHJIJJaxj43B7szY5InTEMO8NDoXNsN11spKNo1Wsks/Q7fEjNy8qCed/h9DFW8o5nw1NZE9zdnR0UY15rZKlzXSPy7szWvbr/dSjQipRpyWrb9C0IyquzmuSXtPQYnTd5z0BhfLaWbYytfI+QShzHEPcHk85pbfMLHUjdouaEuLCe8lkrrI3SW5KLXgedw2qe+ZkcRqBVGtmcZHSuEToI5nCRuVzsrrNsMrW3Gh03rpnFKLcrbtlyzu1ly+Jqi7ysr3v6LXJdfXyurail2r44p6uKMy5j8G3YMdsYz+o+Q3AOnHeVCMIqnGdrtJu3p1fgZlJ77je138NPSWLFGGgNG4AAak6DrOqr27nWdlgBAfJ+KfHTfOP9or1tPsLwKafaZGUyIQBAEAQBAEAQBAEBJw+vfC/PEcr8pAda5bm0JF9xtcX61zYrCUsVT4VZXjdNrrbNX7r52NlKrKlLejqd24pLs5Ii9zmSEFzXHNzgc2YX3OvvI38bqLwGHdWFZQSlHJNZZWtbLVW0T05EvzFTdcG7pkNdZpCAIAgCAIAgCAIAgCAvLuE/IJvpT/w4FQ7U/VXh8WWWE7BY6rTpCA0WKcnnTGQGqqGxSiz4mmPKRYNLWlzC5oIGtjxPSt8KyhbyVdc8/ma5U96+epxWcl2OfE+KaanMMOxZsSy2S7TlOdrv2R6EjiGk1JJ3d8/ow6aumna2R2xjkxHVQxQzvkfsntfnJbmeW3BD7C1nAkEABKdeVOTlFWuJ0lNJSMuOYEKh0L9rLE+EvLHRZL88ZTfO1w3fesUq24mrJp9foZnT3mnfQ1FVU0cUsEdRXEzU0jnjbPja4mRjgBJZoFssmlrcFtjGrKLcIZPpfl0IOUE0pSzRkp5KDD56i9Q2N9Q5srmSOADb5tW6CwJLjqSsNVq8V5N0sjC4dOTz1OK7DaODDhRy1BbBIHNa8uaXvzuMnMsLHfwadEjUqTrcSMc1/0HGEae63kbFjaeZ8NcyYFkUcrQ4Obs8r8ucuPAjJ0i2t1r8uCdJrW3iT8l2ncwUdXSVdVHNDUB8sMcgDGuFiyQsu8gi5F2ixBtqpSjUpwcZRyb9xhShKV08yJG/D62okLahsr5aXYOiDhYxhznFwFs2a7t4OlgpvjUoK8bWd795j+3NuzvlYkYdhtPHVNY6d01QylbGGSlriImuvnsAOcTlBPHKFCc5yhe1k3fLqZjGKlrnYxUeD0ranZMmdtY531exzN5hlbkOlrhnPuBfe7fbRSlVqOF2smt2/h8TEYQUrJ56mChweh2M2ymOzirDUyODm/ByREPLCbaMAaBbfbjxUpVau8rrNqy8HkYjCmk7dbippadmeubiEsMVQ9riWOi2biAGC2ZhO5nT0rClN2puCbXjf3hqK8vesmZsaFFBXRVdROI5hEWtY4gNcLvGe1r357he+4rFPizpOnBXVxPhxmpSeZmwLkxStpJIYyZaepJkJcd7ZGtDQ0gCzQ0C3ELFWvUdRSeTWXqMwpQUWlozPQ8mwySOSWeacwgiISllo8wsXcxrczraZnXOqjKveLSSV9bfV+4kqdmm3ex1/RSLIxofIHR1D6hkgLczXvc5zm3tYsOYtLSNR6U/MSu3bVWDpL4nas5LQyirDy899OY52oBjdG1rWujNtCMoOt9erRI4iUXFr9v3mHSi795uaaItY1pc55a0AudbM63F1gBc9QC0t3dyaMiwZCA+T8U+Om+cf7RXrafYXgU0+0yMpkQgCAIAgCAIAgCAIAgCAIAgCAIAgCAIAgCAIAgLy7hPyCb6U/8OBUO1P1V4fFllhOwWOq06QgCAIAgCAr+ejqJ6nF4IWw5JTCx75XOuwOgaLtY1pDiASdSNQFYKUIQpylfK+nicrjKUpxXO3uIWNbalmqGQ5XsjoKWOV0jS9zYgZWOkDAQHEC7iCdylT3akYuWrbat1yyIy3oNpdEbPCaZsOIUUefPEMMyQPNrPeHszlnWY8p04LXUk5UZu2e9n9+JOKtUiuVsjT4vq3FC3Wl7/pdpbxSBs++L268ubsK3U9afnbrt7bfQ1y/d0uvqexbi0grW05bCYnwySRvYSXZWGMWcN2pdwvuXHw48LfzunZnRvvf3eR5DkQZHnDI5sjImRSTQOaDmmcA9j43OJ0LWvLrAai2uhXXid1cRx1bs+7vNFFt7qfoMTMRdt2YjsZMjq0jbnII+9ngU7R42bxmtfq21zv6Zbi3XRvnbTnfXp6NTG9nxLc9e7Qy41WmmrKrEGgnZzmBwGt2upWFoPVtms9ZYpx4lONLqr/8At8hNqEnU9Hs+ZjgpzSUWLwHxmwQF3W6aBrXnzvDlly4lWlPvfsfyEVuQnH7zRCxeiOSpw+x2dE2sqR0ZXRh0Av0h08nqKdOWcavOVl7c/cvWQlFWdPkrv5Hp66aV+IUz4JIo3Ow9xzTNL2kGSM2sHNN72N78CuWCiqMlJN+Vy8H3M3tviJroe4iNwDcHTeNx7Fws6TsgCAIAgCAICkKvDoS95MUfjO/Ub0nqV1GpOyzORxXQxeDIfIx+o33LPEn1Y3Y9B4Mh8jH6jfcnEn1Y3Y9B4Mh8jH6jfcnEn1Y3Y9B4Mh8jH6jfcnEn1Y3Y9B4Mh8jH6jfcnEn1Y3Y9B4Mh8jH6jfcnEn1Y3Y9B4Mh8jH6jfcnEn1Y3Y9B4Mh8jH6jfcnEn1Y3Y9B4Mh8jH6jfcnEn1Y3Y9B4Mh8jH6jfcnEn1Y3Y9B4Mh8jH6jfcnEn1Y3Y9B4Mh8jH6jfcnEn1Y3Y9B4Mh8jH6jfcnEn1Y3Y9B4Mh8jH6jfcnEn1Y3Y9B4Mh8jH6jfcnEn1Y3Y9B4Mh8jH6jfcnEn1Y3Y9B4Mh8jH6jfcnEn1Y3Y9B4Mh8jH6jfcnEn1Y3Y9B4Mh8jH6jfcnEn1Y3Y9B4Mh8jH6jfcnEn1Y3Y9B4Mh8jH6jfcnEn1Y3Y9B4Mh8jH6jfcnEn1Y3Y9B4Mh8jH6jfcnEn1Y3Y9Cx+5rA1lNIGNa0bdxs0AC+SPXTsVdjJNzV+hvpKyPWrlNgQBAEAQBARqenY2SVzWtDnlpc4AAvsLDMd5sNNVJybSTMJZnHerNo92RuZzA1zsou5ozWaTxGp06ym87JXFlc19ZhUDqURuhidGzxWFjS1libZWkWG87lsVSandN3IOMXGzRsKKjjZE2NkbGx5bZGtAbY7xlGmtz6VrlKTldvMmkkrEDBMIp4nSOigijdci8cbWG3Rdo3dS2VKs5JKTbIxhFaIy+DohFE0RRhsbrsbkbaM84XaLWGhI06Ssb8t5u+osrIyyUERp9iY2GLIBs8rclhawybrdVlhTlv718zNlu2OrsPiLZAYoyHyNe4FjSHuGSznC2pGVup10HQm/K6zFlY4rMPifts8UbtoIw/Mxp2gYeaHXGtuF9yRnJWs9DEop3ujLNRRkykxsJfGGvJaCXt53NceI1Oh6SsKUlbPQy0syDiODU8gj2kEL8rA1ueNjsoG4NuNB1BbIVZxvaTRGUIvVG0oYGsjYxjQ1rQAGtAaGgcABoAtUm222TWhnUTIQBAEAQBAf/Z"/>
          <p:cNvSpPr>
            <a:spLocks noChangeAspect="1" noChangeArrowheads="1"/>
          </p:cNvSpPr>
          <p:nvPr/>
        </p:nvSpPr>
        <p:spPr bwMode="auto">
          <a:xfrm>
            <a:off x="63500" y="-593725"/>
            <a:ext cx="369570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8" name="Picture 4" descr="http://www.bc3research.org/images/stories/research_lines/eu_fp7_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926" y="98425"/>
            <a:ext cx="2211112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20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009934" y="8"/>
            <a:ext cx="7342496" cy="720000"/>
          </a:xfrm>
        </p:spPr>
        <p:txBody>
          <a:bodyPr/>
          <a:lstStyle/>
          <a:p>
            <a:r>
              <a:rPr lang="en-US" dirty="0" smtClean="0"/>
              <a:t>HRMT09: Post-irradiation observation</a:t>
            </a:r>
            <a:endParaRPr lang="en-GB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792806" y="1067139"/>
            <a:ext cx="4557038" cy="5040000"/>
            <a:chOff x="1154474" y="801008"/>
            <a:chExt cx="4882538" cy="5400000"/>
          </a:xfrm>
        </p:grpSpPr>
        <p:pic>
          <p:nvPicPr>
            <p:cNvPr id="10" name="Picture 2" descr="G:\Departments\EN\Groups\MME_MechanicalEngineering\Federico.Carra\HiRadMat\TCTA_HRMT09\HRMT09_pictures_from_867_Corrected\BEBB_photos\20130124_104041_Route Adams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154474" y="801008"/>
              <a:ext cx="4882538" cy="54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Left Arrow 15"/>
            <p:cNvSpPr/>
            <p:nvPr/>
          </p:nvSpPr>
          <p:spPr>
            <a:xfrm>
              <a:off x="3627719" y="3510016"/>
              <a:ext cx="666550" cy="144016"/>
            </a:xfrm>
            <a:prstGeom prst="left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isometricLeftDown">
                <a:rot lat="1920000" lon="4200000" rev="0"/>
              </a:camera>
              <a:lightRig rig="balanced" dir="t"/>
            </a:scene3d>
            <a:sp3d prstMaterial="flat">
              <a:bevelT w="38100" h="38100"/>
              <a:bevelB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19" name="Left Arrow 18"/>
            <p:cNvSpPr/>
            <p:nvPr/>
          </p:nvSpPr>
          <p:spPr>
            <a:xfrm>
              <a:off x="2350053" y="2933952"/>
              <a:ext cx="666550" cy="144016"/>
            </a:xfrm>
            <a:prstGeom prst="left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isometricLeftDown">
                <a:rot lat="3000000" lon="7500000" rev="0"/>
              </a:camera>
              <a:lightRig rig="balanced" dir="t"/>
            </a:scene3d>
            <a:sp3d prstMaterial="flat">
              <a:bevelT w="38100" h="38100"/>
              <a:bevelB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20" name="Left Arrow 19"/>
            <p:cNvSpPr/>
            <p:nvPr/>
          </p:nvSpPr>
          <p:spPr>
            <a:xfrm>
              <a:off x="2403583" y="3582024"/>
              <a:ext cx="666550" cy="144016"/>
            </a:xfrm>
            <a:prstGeom prst="left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isometricLeftDown">
                <a:rot lat="3000000" lon="6900000" rev="0"/>
              </a:camera>
              <a:lightRig rig="balanced" dir="t"/>
            </a:scene3d>
            <a:sp3d prstMaterial="flat">
              <a:bevelT w="38100" h="38100"/>
              <a:bevelB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94522" y="2686610"/>
            <a:ext cx="1816552" cy="478968"/>
          </a:xfrm>
          <a:prstGeom prst="rect">
            <a:avLst/>
          </a:prstGeom>
          <a:ln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>
            <a:spAutoFit/>
          </a:bodyPr>
          <a:lstStyle>
            <a:defPPr>
              <a:defRPr lang="en-US"/>
            </a:defPPr>
            <a:lvl1pPr algn="ctr">
              <a:lnSpc>
                <a:spcPct val="110000"/>
              </a:lnSpc>
              <a:spcBef>
                <a:spcPct val="0"/>
              </a:spcBef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200" dirty="0"/>
              <a:t>Test 1</a:t>
            </a:r>
          </a:p>
          <a:p>
            <a:r>
              <a:rPr lang="en-US" sz="1200" dirty="0"/>
              <a:t>(1 LHC bunch @ 7TeV)</a:t>
            </a:r>
            <a:endParaRPr lang="en-GB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382882" y="3977835"/>
            <a:ext cx="1728192" cy="478968"/>
          </a:xfrm>
          <a:prstGeom prst="rect">
            <a:avLst/>
          </a:prstGeom>
          <a:ln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>
            <a:spAutoFit/>
          </a:bodyPr>
          <a:lstStyle>
            <a:defPPr>
              <a:defRPr lang="en-US"/>
            </a:defPPr>
            <a:lvl1pPr algn="ctr">
              <a:lnSpc>
                <a:spcPct val="110000"/>
              </a:lnSpc>
              <a:spcBef>
                <a:spcPct val="0"/>
              </a:spcBef>
              <a:defRPr sz="12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Test 2</a:t>
            </a:r>
          </a:p>
          <a:p>
            <a:r>
              <a:rPr lang="en-US" dirty="0"/>
              <a:t>(Onset of Damage)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3508806" y="3977835"/>
            <a:ext cx="1728192" cy="478968"/>
          </a:xfrm>
          <a:prstGeom prst="rect">
            <a:avLst/>
          </a:prstGeom>
          <a:ln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>
            <a:spAutoFit/>
          </a:bodyPr>
          <a:lstStyle>
            <a:defPPr>
              <a:defRPr lang="en-US"/>
            </a:defPPr>
            <a:lvl1pPr algn="ctr">
              <a:lnSpc>
                <a:spcPct val="110000"/>
              </a:lnSpc>
              <a:spcBef>
                <a:spcPct val="0"/>
              </a:spcBef>
              <a:defRPr sz="12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Test 3</a:t>
            </a:r>
          </a:p>
          <a:p>
            <a:r>
              <a:rPr lang="en-US" dirty="0"/>
              <a:t>(72 SPS bunches)</a:t>
            </a:r>
            <a:endParaRPr lang="en-GB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5865332" y="801008"/>
            <a:ext cx="3362608" cy="2268000"/>
            <a:chOff x="6151936" y="801008"/>
            <a:chExt cx="3816424" cy="2574087"/>
          </a:xfrm>
        </p:grpSpPr>
        <p:pic>
          <p:nvPicPr>
            <p:cNvPr id="13" name="Picture 6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151936" y="801008"/>
              <a:ext cx="3287464" cy="2574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" name="Straight Arrow Connector 13"/>
            <p:cNvCxnSpPr/>
            <p:nvPr/>
          </p:nvCxnSpPr>
          <p:spPr>
            <a:xfrm>
              <a:off x="9029616" y="1377072"/>
              <a:ext cx="0" cy="851272"/>
            </a:xfrm>
            <a:prstGeom prst="straightConnector1">
              <a:avLst/>
            </a:prstGeom>
            <a:ln w="25400">
              <a:solidFill>
                <a:srgbClr val="C00000"/>
              </a:solidFill>
              <a:headEnd type="triangle" w="lg" len="lg"/>
              <a:tailEnd type="triangle" w="lg" len="lg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9176272" y="1685499"/>
              <a:ext cx="792088" cy="24724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1200" b="1" dirty="0" smtClean="0">
                  <a:solidFill>
                    <a:schemeClr val="lt1"/>
                  </a:solidFill>
                </a:rPr>
                <a:t>~8.5 mm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053975" y="873015"/>
              <a:ext cx="1546235" cy="2880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1050" b="1" dirty="0" smtClean="0">
                  <a:solidFill>
                    <a:schemeClr val="lt1"/>
                  </a:solidFill>
                </a:rPr>
                <a:t>24 bunches 440 GeV</a:t>
              </a:r>
              <a:endParaRPr lang="en-GB" sz="1050" dirty="0">
                <a:solidFill>
                  <a:schemeClr val="lt1"/>
                </a:solidFill>
              </a:endParaRPr>
            </a:p>
          </p:txBody>
        </p:sp>
      </p:grpSp>
      <p:sp>
        <p:nvSpPr>
          <p:cNvPr id="26" name="Rettangolo 26"/>
          <p:cNvSpPr>
            <a:spLocks noChangeArrowheads="1"/>
          </p:cNvSpPr>
          <p:nvPr/>
        </p:nvSpPr>
        <p:spPr bwMode="auto">
          <a:xfrm>
            <a:off x="5652556" y="3384965"/>
            <a:ext cx="4119241" cy="2811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rIns="0">
            <a:spAutoFit/>
          </a:bodyPr>
          <a:lstStyle/>
          <a:p>
            <a:pPr marL="361950" lvl="1" indent="-361950" eaLnBrk="0" hangingPunct="0">
              <a:lnSpc>
                <a:spcPts val="22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002060"/>
                </a:solidFill>
                <a:latin typeface="+mj-lt"/>
              </a:rPr>
              <a:t>Good matching between tests and simulations (e.g. groove height)</a:t>
            </a:r>
            <a:endParaRPr lang="en-GB" sz="1600" i="1" dirty="0" smtClean="0">
              <a:solidFill>
                <a:srgbClr val="002060"/>
              </a:solidFill>
              <a:latin typeface="+mj-lt"/>
            </a:endParaRPr>
          </a:p>
          <a:p>
            <a:pPr marL="361950" lvl="1" indent="-361950" eaLnBrk="0" hangingPunct="0">
              <a:lnSpc>
                <a:spcPts val="22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002060"/>
                </a:solidFill>
                <a:latin typeface="+mj-lt"/>
              </a:rPr>
              <a:t>Impressive </a:t>
            </a:r>
            <a:r>
              <a:rPr lang="en-GB" sz="1600" b="1" dirty="0" smtClean="0">
                <a:solidFill>
                  <a:srgbClr val="002060"/>
                </a:solidFill>
                <a:latin typeface="+mj-lt"/>
              </a:rPr>
              <a:t>quantity of tungsten ejected </a:t>
            </a:r>
            <a:r>
              <a:rPr lang="en-GB" sz="1600" dirty="0" smtClean="0">
                <a:solidFill>
                  <a:srgbClr val="002060"/>
                </a:solidFill>
                <a:latin typeface="+mj-lt"/>
              </a:rPr>
              <a:t>(partly bonded to the opposite jaw, partly fallen on tank bottom or towards entrance and exit flanges)</a:t>
            </a:r>
          </a:p>
          <a:p>
            <a:pPr marL="361950" lvl="1" indent="-361950" eaLnBrk="0" hangingPunct="0">
              <a:lnSpc>
                <a:spcPts val="22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1600" b="1" dirty="0" smtClean="0">
                <a:solidFill>
                  <a:srgbClr val="002060"/>
                </a:solidFill>
                <a:latin typeface="+mj-lt"/>
              </a:rPr>
              <a:t>Vacuum degraded</a:t>
            </a:r>
          </a:p>
          <a:p>
            <a:pPr marL="361950" lvl="1" indent="-361950" eaLnBrk="0" hangingPunct="0">
              <a:lnSpc>
                <a:spcPts val="22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1600" b="1" dirty="0">
                <a:solidFill>
                  <a:srgbClr val="002060"/>
                </a:solidFill>
                <a:latin typeface="+mj-lt"/>
              </a:rPr>
              <a:t>T</a:t>
            </a:r>
            <a:r>
              <a:rPr lang="en-GB" sz="1600" b="1" dirty="0" smtClean="0">
                <a:solidFill>
                  <a:srgbClr val="002060"/>
                </a:solidFill>
                <a:latin typeface="+mj-lt"/>
              </a:rPr>
              <a:t>ank contaminated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Alessandro Bertarelli - CERN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15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Alessandro Bertarelli - CERN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HRMT14 Experiment</a:t>
            </a:r>
            <a:endParaRPr lang="en-GB" sz="3200" dirty="0"/>
          </a:p>
        </p:txBody>
      </p:sp>
      <p:sp>
        <p:nvSpPr>
          <p:cNvPr id="21" name="Title 10"/>
          <p:cNvSpPr txBox="1">
            <a:spLocks/>
          </p:cNvSpPr>
          <p:nvPr/>
        </p:nvSpPr>
        <p:spPr>
          <a:xfrm>
            <a:off x="818540" y="808137"/>
            <a:ext cx="9087459" cy="2016223"/>
          </a:xfrm>
          <a:prstGeom prst="rect">
            <a:avLst/>
          </a:prstGeom>
        </p:spPr>
        <p:txBody>
          <a:bodyPr lIns="72000" rIns="72000"/>
          <a:lstStyle/>
          <a:p>
            <a:pPr marL="360000" indent="-360000" defTabSz="457200" fontAlgn="base">
              <a:spcAft>
                <a:spcPts val="1200"/>
              </a:spcAft>
              <a:buClr>
                <a:srgbClr val="A63212"/>
              </a:buClr>
              <a:buSzPct val="95000"/>
              <a:buFont typeface="Wingdings" charset="2"/>
              <a:buChar char="§"/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+mn-lt"/>
                <a:ea typeface="ＭＳ Ｐゴシック"/>
              </a:rPr>
              <a:t>Benchmark</a:t>
            </a:r>
            <a:r>
              <a:rPr lang="en-US" sz="1600" dirty="0" smtClean="0">
                <a:solidFill>
                  <a:srgbClr val="002060"/>
                </a:solidFill>
                <a:latin typeface="+mn-lt"/>
                <a:ea typeface="ＭＳ Ｐゴシック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+mn-lt"/>
                <a:ea typeface="ＭＳ Ｐゴシック"/>
              </a:rPr>
              <a:t>advanced numerical </a:t>
            </a:r>
            <a:r>
              <a:rPr lang="en-US" sz="1600" dirty="0" smtClean="0">
                <a:solidFill>
                  <a:srgbClr val="002060"/>
                </a:solidFill>
                <a:latin typeface="+mn-lt"/>
                <a:ea typeface="ＭＳ Ｐゴシック"/>
              </a:rPr>
              <a:t>simulations and </a:t>
            </a:r>
            <a:r>
              <a:rPr lang="en-US" sz="1600" b="1" dirty="0" smtClean="0">
                <a:solidFill>
                  <a:srgbClr val="002060"/>
                </a:solidFill>
                <a:latin typeface="+mn-lt"/>
                <a:ea typeface="ＭＳ Ｐゴシック"/>
              </a:rPr>
              <a:t>material </a:t>
            </a:r>
            <a:r>
              <a:rPr lang="en-US" sz="1600" b="1" dirty="0">
                <a:solidFill>
                  <a:srgbClr val="002060"/>
                </a:solidFill>
                <a:latin typeface="+mn-lt"/>
                <a:ea typeface="ＭＳ Ｐゴシック"/>
              </a:rPr>
              <a:t>constitutive </a:t>
            </a:r>
            <a:r>
              <a:rPr lang="en-US" sz="1600" b="1" dirty="0" smtClean="0">
                <a:solidFill>
                  <a:srgbClr val="002060"/>
                </a:solidFill>
                <a:latin typeface="+mn-lt"/>
                <a:ea typeface="ＭＳ Ｐゴシック"/>
              </a:rPr>
              <a:t>models</a:t>
            </a:r>
            <a:r>
              <a:rPr lang="en-US" sz="1600" dirty="0" smtClean="0">
                <a:solidFill>
                  <a:srgbClr val="002060"/>
                </a:solidFill>
                <a:latin typeface="+mn-lt"/>
                <a:ea typeface="ＭＳ Ｐゴシック"/>
              </a:rPr>
              <a:t> through extensive acquisition system.</a:t>
            </a:r>
            <a:endParaRPr lang="en-US" sz="1600" dirty="0">
              <a:solidFill>
                <a:srgbClr val="002060"/>
              </a:solidFill>
              <a:latin typeface="+mn-lt"/>
              <a:ea typeface="ＭＳ Ｐゴシック"/>
            </a:endParaRPr>
          </a:p>
          <a:p>
            <a:pPr marL="360000" indent="-360000" defTabSz="457200" fontAlgn="base">
              <a:spcAft>
                <a:spcPts val="1200"/>
              </a:spcAft>
              <a:buClr>
                <a:srgbClr val="A63212"/>
              </a:buClr>
              <a:buSzPct val="95000"/>
              <a:buFont typeface="Wingdings" charset="2"/>
              <a:buChar char="§"/>
              <a:defRPr/>
            </a:pPr>
            <a:r>
              <a:rPr lang="en-US" sz="1600" dirty="0" smtClean="0">
                <a:solidFill>
                  <a:srgbClr val="002060"/>
                </a:solidFill>
                <a:latin typeface="+mn-lt"/>
                <a:ea typeface="ＭＳ Ｐゴシック"/>
              </a:rPr>
              <a:t>Characterize in one go </a:t>
            </a:r>
            <a:r>
              <a:rPr lang="en-US" sz="1600" b="1" dirty="0" smtClean="0">
                <a:solidFill>
                  <a:srgbClr val="002060"/>
                </a:solidFill>
                <a:latin typeface="+mn-lt"/>
                <a:ea typeface="ＭＳ Ｐゴシック"/>
              </a:rPr>
              <a:t>six</a:t>
            </a:r>
            <a:r>
              <a:rPr lang="en-US" sz="1600" dirty="0" smtClean="0">
                <a:solidFill>
                  <a:srgbClr val="002060"/>
                </a:solidFill>
                <a:latin typeface="+mn-lt"/>
                <a:ea typeface="ＭＳ Ｐゴシック"/>
              </a:rPr>
              <a:t> </a:t>
            </a:r>
            <a:r>
              <a:rPr lang="en-US" sz="1600" b="1" dirty="0" smtClean="0">
                <a:solidFill>
                  <a:srgbClr val="002060"/>
                </a:solidFill>
                <a:latin typeface="+mn-lt"/>
                <a:ea typeface="ＭＳ Ｐゴシック"/>
              </a:rPr>
              <a:t>existing</a:t>
            </a:r>
            <a:r>
              <a:rPr lang="en-US" sz="1600" dirty="0" smtClean="0">
                <a:solidFill>
                  <a:srgbClr val="002060"/>
                </a:solidFill>
                <a:latin typeface="+mn-lt"/>
                <a:ea typeface="ＭＳ Ｐゴシック"/>
              </a:rPr>
              <a:t> and </a:t>
            </a:r>
            <a:r>
              <a:rPr lang="en-US" sz="1600" b="1" dirty="0" smtClean="0">
                <a:solidFill>
                  <a:srgbClr val="002060"/>
                </a:solidFill>
                <a:latin typeface="+mn-lt"/>
                <a:ea typeface="ＭＳ Ｐゴシック"/>
              </a:rPr>
              <a:t>novel </a:t>
            </a:r>
            <a:r>
              <a:rPr lang="en-US" sz="1600" b="1" dirty="0">
                <a:solidFill>
                  <a:srgbClr val="002060"/>
                </a:solidFill>
                <a:latin typeface="+mn-lt"/>
                <a:ea typeface="ＭＳ Ｐゴシック"/>
              </a:rPr>
              <a:t>materials </a:t>
            </a:r>
            <a:r>
              <a:rPr lang="en-US" sz="1600" dirty="0" smtClean="0">
                <a:solidFill>
                  <a:srgbClr val="002060"/>
                </a:solidFill>
                <a:latin typeface="+mn-lt"/>
                <a:ea typeface="ＭＳ Ｐゴシック"/>
              </a:rPr>
              <a:t>under development: Inermet180, Molybdenum, Glidcop, Mo-CD, Cu-CD, Mo-Gr. </a:t>
            </a:r>
            <a:r>
              <a:rPr lang="en-US" sz="1600" b="1" dirty="0" smtClean="0">
                <a:solidFill>
                  <a:srgbClr val="002060"/>
                </a:solidFill>
                <a:ea typeface="ＭＳ Ｐゴシック"/>
              </a:rPr>
              <a:t>2 sample types, 12 target stations, 88 samples</a:t>
            </a:r>
            <a:r>
              <a:rPr lang="en-US" sz="1600" dirty="0" smtClean="0">
                <a:solidFill>
                  <a:srgbClr val="002060"/>
                </a:solidFill>
                <a:ea typeface="ＭＳ Ｐゴシック"/>
              </a:rPr>
              <a:t>.</a:t>
            </a:r>
            <a:endParaRPr lang="en-US" sz="1600" dirty="0">
              <a:solidFill>
                <a:srgbClr val="002060"/>
              </a:solidFill>
              <a:latin typeface="+mn-lt"/>
              <a:ea typeface="ＭＳ Ｐゴシック"/>
            </a:endParaRPr>
          </a:p>
          <a:p>
            <a:pPr marL="360000" indent="-360000" defTabSz="457200" fontAlgn="base">
              <a:spcAft>
                <a:spcPts val="1200"/>
              </a:spcAft>
              <a:buClr>
                <a:srgbClr val="A63212"/>
              </a:buClr>
              <a:buSzPct val="95000"/>
              <a:buFont typeface="Wingdings" charset="2"/>
              <a:buChar char="§"/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+mn-lt"/>
                <a:ea typeface="ＭＳ Ｐゴシック"/>
              </a:rPr>
              <a:t>Collect</a:t>
            </a:r>
            <a:r>
              <a:rPr lang="en-US" sz="1600" dirty="0">
                <a:solidFill>
                  <a:srgbClr val="002060"/>
                </a:solidFill>
                <a:latin typeface="+mn-lt"/>
                <a:ea typeface="ＭＳ Ｐゴシック"/>
              </a:rPr>
              <a:t>, mostly in real time,  </a:t>
            </a:r>
            <a:r>
              <a:rPr lang="en-US" sz="1600" b="1" dirty="0">
                <a:solidFill>
                  <a:srgbClr val="002060"/>
                </a:solidFill>
                <a:latin typeface="+mn-lt"/>
                <a:ea typeface="ＭＳ Ｐゴシック"/>
              </a:rPr>
              <a:t>experimental data </a:t>
            </a:r>
            <a:r>
              <a:rPr lang="en-US" sz="1600" dirty="0" smtClean="0">
                <a:solidFill>
                  <a:srgbClr val="002060"/>
                </a:solidFill>
                <a:latin typeface="+mn-lt"/>
                <a:ea typeface="ＭＳ Ｐゴシック"/>
              </a:rPr>
              <a:t>from different acquisition devices (Strain </a:t>
            </a:r>
            <a:r>
              <a:rPr lang="en-US" sz="1600" dirty="0">
                <a:solidFill>
                  <a:srgbClr val="002060"/>
                </a:solidFill>
                <a:latin typeface="+mn-lt"/>
              </a:rPr>
              <a:t>G</a:t>
            </a:r>
            <a:r>
              <a:rPr lang="en-US" sz="1600" dirty="0" smtClean="0">
                <a:solidFill>
                  <a:srgbClr val="002060"/>
                </a:solidFill>
                <a:latin typeface="+mn-lt"/>
                <a:ea typeface="ＭＳ Ｐゴシック"/>
              </a:rPr>
              <a:t>auges, Laser </a:t>
            </a:r>
            <a:r>
              <a:rPr lang="en-US" sz="1600" dirty="0">
                <a:solidFill>
                  <a:srgbClr val="002060"/>
                </a:solidFill>
                <a:latin typeface="+mn-lt"/>
                <a:ea typeface="ＭＳ Ｐゴシック"/>
              </a:rPr>
              <a:t>D</a:t>
            </a:r>
            <a:r>
              <a:rPr lang="en-US" sz="1600" dirty="0" smtClean="0">
                <a:solidFill>
                  <a:srgbClr val="002060"/>
                </a:solidFill>
                <a:latin typeface="+mn-lt"/>
                <a:ea typeface="ＭＳ Ｐゴシック"/>
              </a:rPr>
              <a:t>oppler </a:t>
            </a:r>
            <a:r>
              <a:rPr lang="en-US" sz="1600" dirty="0" err="1" smtClean="0">
                <a:solidFill>
                  <a:srgbClr val="002060"/>
                </a:solidFill>
                <a:latin typeface="+mn-lt"/>
                <a:ea typeface="ＭＳ Ｐゴシック"/>
              </a:rPr>
              <a:t>Vibrometer</a:t>
            </a:r>
            <a:r>
              <a:rPr lang="en-US" sz="1600" dirty="0" smtClean="0">
                <a:solidFill>
                  <a:srgbClr val="002060"/>
                </a:solidFill>
                <a:latin typeface="+mn-lt"/>
                <a:ea typeface="ＭＳ Ｐゴシック"/>
              </a:rPr>
              <a:t>, High </a:t>
            </a:r>
            <a:r>
              <a:rPr lang="en-US" sz="1600" dirty="0">
                <a:solidFill>
                  <a:srgbClr val="002060"/>
                </a:solidFill>
                <a:latin typeface="+mn-lt"/>
              </a:rPr>
              <a:t>S</a:t>
            </a:r>
            <a:r>
              <a:rPr lang="en-US" sz="1600" dirty="0" smtClean="0">
                <a:solidFill>
                  <a:srgbClr val="002060"/>
                </a:solidFill>
                <a:latin typeface="+mn-lt"/>
                <a:ea typeface="ＭＳ Ｐゴシック"/>
              </a:rPr>
              <a:t>peed video Camera, Temperature and Vacuum probes).</a:t>
            </a:r>
            <a:endParaRPr lang="en-US" sz="1600" dirty="0">
              <a:solidFill>
                <a:srgbClr val="002060"/>
              </a:solidFill>
              <a:latin typeface="+mn-lt"/>
              <a:ea typeface="ＭＳ Ｐゴシック"/>
            </a:endParaRPr>
          </a:p>
        </p:txBody>
      </p:sp>
      <p:pic>
        <p:nvPicPr>
          <p:cNvPr id="9" name="Picture 8" descr="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996" y="2808000"/>
            <a:ext cx="2589961" cy="3996000"/>
          </a:xfrm>
          <a:prstGeom prst="rect">
            <a:avLst/>
          </a:prstGeom>
        </p:spPr>
      </p:pic>
      <p:sp>
        <p:nvSpPr>
          <p:cNvPr id="10" name="Content Placeholder 4"/>
          <p:cNvSpPr>
            <a:spLocks/>
          </p:cNvSpPr>
          <p:nvPr/>
        </p:nvSpPr>
        <p:spPr bwMode="auto">
          <a:xfrm>
            <a:off x="8232162" y="3018006"/>
            <a:ext cx="1633575" cy="33239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marL="0" lvl="1"/>
            <a:r>
              <a:rPr lang="en-US" sz="1600" b="1" dirty="0">
                <a:solidFill>
                  <a:schemeClr val="tx1"/>
                </a:solidFill>
                <a:latin typeface="+mj-lt"/>
              </a:rPr>
              <a:t>High </a:t>
            </a: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Intensity Samples </a:t>
            </a:r>
            <a:br>
              <a:rPr lang="en-US" sz="1600" b="1" dirty="0" smtClean="0">
                <a:solidFill>
                  <a:schemeClr val="tx1"/>
                </a:solidFill>
                <a:latin typeface="+mj-lt"/>
              </a:rPr>
            </a:b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(Type 2)</a:t>
            </a:r>
          </a:p>
          <a:p>
            <a:pPr marL="0" lvl="1"/>
            <a:endParaRPr lang="en-US" sz="300" b="1" dirty="0">
              <a:solidFill>
                <a:schemeClr val="tx1"/>
              </a:solidFill>
              <a:latin typeface="+mj-lt"/>
            </a:endParaRPr>
          </a:p>
          <a:p>
            <a:pPr marL="179388" lvl="1" indent="-179388" defTabSz="4572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  <a:defRPr/>
            </a:pPr>
            <a:r>
              <a:rPr lang="en-US" sz="1200" dirty="0">
                <a:solidFill>
                  <a:schemeClr val="tx1"/>
                </a:solidFill>
              </a:rPr>
              <a:t>Strain measurements on sample outer surface;</a:t>
            </a:r>
          </a:p>
          <a:p>
            <a:pPr marL="179388" lvl="1" indent="-179388" defTabSz="4572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  <a:defRPr/>
            </a:pP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Fast 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speed camera to 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capture fragment front formation 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and propagation;</a:t>
            </a:r>
          </a:p>
          <a:p>
            <a:pPr marL="179388" lvl="1" indent="-179388" defTabSz="4572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  <a:defRPr/>
            </a:pP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Temperature 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measurements;</a:t>
            </a:r>
          </a:p>
          <a:p>
            <a:pPr marL="179388" lvl="1" indent="-179388" defTabSz="4572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  <a:defRPr/>
            </a:pP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Sound measurements.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Content Placeholder 4"/>
          <p:cNvSpPr>
            <a:spLocks/>
          </p:cNvSpPr>
          <p:nvPr/>
        </p:nvSpPr>
        <p:spPr bwMode="auto">
          <a:xfrm>
            <a:off x="4314824" y="3294715"/>
            <a:ext cx="1728000" cy="25656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marL="0" lvl="1"/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Medium Intensity  Samples </a:t>
            </a:r>
            <a:br>
              <a:rPr lang="en-US" sz="1600" b="1" dirty="0" smtClean="0">
                <a:solidFill>
                  <a:schemeClr val="tx1"/>
                </a:solidFill>
                <a:latin typeface="+mj-lt"/>
              </a:rPr>
            </a:b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(Type 1)</a:t>
            </a:r>
          </a:p>
          <a:p>
            <a:pPr marL="0" lvl="1"/>
            <a:endParaRPr lang="en-US" sz="300" b="1" dirty="0">
              <a:solidFill>
                <a:schemeClr val="tx1"/>
              </a:solidFill>
              <a:latin typeface="+mj-lt"/>
            </a:endParaRPr>
          </a:p>
          <a:p>
            <a:pPr marL="179388" lvl="1" indent="-179388" defTabSz="4572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  <a:defRPr/>
            </a:pPr>
            <a:r>
              <a:rPr lang="en-US" sz="1200" dirty="0">
                <a:solidFill>
                  <a:schemeClr val="tx1"/>
                </a:solidFill>
                <a:latin typeface="+mj-lt"/>
              </a:rPr>
              <a:t>S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train measurements on sample outer surface;</a:t>
            </a:r>
          </a:p>
          <a:p>
            <a:pPr marL="179388" lvl="1" indent="-179388" defTabSz="4572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  <a:defRPr/>
            </a:pP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Radial velocity measurements (LDV);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  <a:p>
            <a:pPr marL="179388" lvl="1" indent="-179388" defTabSz="4572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  <a:defRPr/>
            </a:pP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Temperature 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measurements;</a:t>
            </a:r>
          </a:p>
          <a:p>
            <a:pPr marL="179388" lvl="1" indent="-179388" defTabSz="4572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  <a:defRPr/>
            </a:pP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Sound measurements.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4" name="Straight Connector 3"/>
          <p:cNvCxnSpPr>
            <a:stCxn id="11" idx="3"/>
          </p:cNvCxnSpPr>
          <p:nvPr/>
        </p:nvCxnSpPr>
        <p:spPr>
          <a:xfrm flipV="1">
            <a:off x="6042824" y="4522458"/>
            <a:ext cx="500851" cy="55104"/>
          </a:xfrm>
          <a:prstGeom prst="lin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Straight Connector 12"/>
          <p:cNvCxnSpPr>
            <a:stCxn id="10" idx="1"/>
          </p:cNvCxnSpPr>
          <p:nvPr/>
        </p:nvCxnSpPr>
        <p:spPr>
          <a:xfrm flipH="1" flipV="1">
            <a:off x="7781625" y="4522458"/>
            <a:ext cx="450537" cy="157542"/>
          </a:xfrm>
          <a:prstGeom prst="lin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17" name="Picture 8" descr="\\cern.ch\dfs\Workspaces\m\MechanicalMeasurement\Data\2012\EDMS_1168519\Pictures\The best\Installation\DSC_095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2664000"/>
            <a:ext cx="3987902" cy="41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Left Arrow 27"/>
          <p:cNvSpPr/>
          <p:nvPr/>
        </p:nvSpPr>
        <p:spPr>
          <a:xfrm>
            <a:off x="3159450" y="3920925"/>
            <a:ext cx="1152000" cy="360000"/>
          </a:xfrm>
          <a:prstGeom prst="leftArrow">
            <a:avLst>
              <a:gd name="adj1" fmla="val 50000"/>
              <a:gd name="adj2" fmla="val 81996"/>
            </a:avLst>
          </a:prstGeom>
          <a:solidFill>
            <a:srgbClr val="FF0000"/>
          </a:solidFill>
          <a:ln w="0">
            <a:noFill/>
          </a:ln>
          <a:effectLst/>
          <a:scene3d>
            <a:camera prst="isometricRightUp">
              <a:rot lat="300000" lon="2700000" rev="0"/>
            </a:camera>
            <a:lightRig rig="threePt" dir="t"/>
          </a:scene3d>
          <a:sp3d extrusionH="25400" prstMaterial="plastic">
            <a:bevelT w="63500" h="38100"/>
            <a:bevelB w="63500" h="82550"/>
            <a:extrusionClr>
              <a:srgbClr val="FF0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tIns="0" rtlCol="0" anchor="ctr" anchorCtr="0">
            <a:noAutofit/>
          </a:bodyPr>
          <a:lstStyle/>
          <a:p>
            <a:pPr algn="ctr"/>
            <a:r>
              <a:rPr lang="en-US" sz="1600" dirty="0" smtClean="0"/>
              <a:t>Beam</a:t>
            </a:r>
            <a:endParaRPr lang="en-GB" sz="1600" dirty="0"/>
          </a:p>
        </p:txBody>
      </p:sp>
      <p:sp>
        <p:nvSpPr>
          <p:cNvPr id="29" name="Left Arrow 28"/>
          <p:cNvSpPr/>
          <p:nvPr/>
        </p:nvSpPr>
        <p:spPr>
          <a:xfrm>
            <a:off x="6998025" y="5602582"/>
            <a:ext cx="936000" cy="216000"/>
          </a:xfrm>
          <a:prstGeom prst="leftArrow">
            <a:avLst>
              <a:gd name="adj1" fmla="val 50000"/>
              <a:gd name="adj2" fmla="val 81996"/>
            </a:avLst>
          </a:prstGeom>
          <a:solidFill>
            <a:srgbClr val="FF0000"/>
          </a:solidFill>
          <a:ln w="0">
            <a:noFill/>
          </a:ln>
          <a:effectLst/>
          <a:scene3d>
            <a:camera prst="isometricRightUp">
              <a:rot lat="1200000" lon="3000000" rev="0"/>
            </a:camera>
            <a:lightRig rig="threePt" dir="t"/>
          </a:scene3d>
          <a:sp3d extrusionH="12700" prstMaterial="plastic">
            <a:bevelT w="25400" h="25400"/>
            <a:bevelB w="25400" h="25400"/>
            <a:extrusionClr>
              <a:srgbClr val="FF0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Autofit/>
          </a:bodyPr>
          <a:lstStyle/>
          <a:p>
            <a:pPr algn="ctr"/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205791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Alessandro Bertarelli - CERN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12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GB" sz="2800" dirty="0" smtClean="0"/>
              <a:t>HRTM14: High Intensity Tests</a:t>
            </a:r>
            <a:endParaRPr lang="en-GB" sz="2800" dirty="0"/>
          </a:p>
        </p:txBody>
      </p:sp>
      <p:sp>
        <p:nvSpPr>
          <p:cNvPr id="8" name="Rectangle 189"/>
          <p:cNvSpPr/>
          <p:nvPr/>
        </p:nvSpPr>
        <p:spPr>
          <a:xfrm>
            <a:off x="1291428" y="692594"/>
            <a:ext cx="8054060" cy="369974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  <a:effectLst>
            <a:outerShdw blurRad="50800" dist="127000" dir="8100000" rotWithShape="0">
              <a:srgbClr val="000000">
                <a:alpha val="44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/>
          <a:p>
            <a:pPr lvl="1"/>
            <a:r>
              <a:rPr lang="en-GB" dirty="0" err="1"/>
              <a:t>Inermet</a:t>
            </a:r>
            <a:r>
              <a:rPr lang="en-GB" dirty="0"/>
              <a:t> </a:t>
            </a:r>
            <a:r>
              <a:rPr lang="en-GB" dirty="0" smtClean="0"/>
              <a:t>samples </a:t>
            </a:r>
            <a:r>
              <a:rPr lang="en-GB" dirty="0"/>
              <a:t>as seen from viewport and camera</a:t>
            </a:r>
          </a:p>
        </p:txBody>
      </p:sp>
      <p:pic>
        <p:nvPicPr>
          <p:cNvPr id="10" name="HiRadMat (1)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1556" r="1197" b="1614"/>
          <a:stretch/>
        </p:blipFill>
        <p:spPr>
          <a:xfrm>
            <a:off x="1515209" y="1556792"/>
            <a:ext cx="7830279" cy="4316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08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24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Alessandro Bertarelli - CERN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13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Title 6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GB" sz="2800" dirty="0" smtClean="0"/>
              <a:t>HRMT14: High Intensity Tests</a:t>
            </a:r>
            <a:endParaRPr lang="en-GB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000" y="864000"/>
            <a:ext cx="3414430" cy="396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00" y="1224000"/>
            <a:ext cx="3960000" cy="3960000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>
            <a:off x="704528" y="1823206"/>
            <a:ext cx="900000" cy="14400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94528" y="1393394"/>
            <a:ext cx="720000" cy="3240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r>
              <a:rPr lang="en-GB" dirty="0"/>
              <a:t>Beam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485835"/>
              </p:ext>
            </p:extLst>
          </p:nvPr>
        </p:nvGraphicFramePr>
        <p:xfrm>
          <a:off x="1568623" y="5048340"/>
          <a:ext cx="7632849" cy="1350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9549"/>
                <a:gridCol w="984884"/>
                <a:gridCol w="1046439"/>
                <a:gridCol w="984884"/>
                <a:gridCol w="1107994"/>
                <a:gridCol w="1107994"/>
                <a:gridCol w="1231105"/>
              </a:tblGrid>
              <a:tr h="48131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Case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Bunches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p/bunch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Total Intensity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Beam Sigma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Specimen Slot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Velocity</a:t>
                      </a:r>
                      <a:endParaRPr lang="en-GB" sz="1400" dirty="0"/>
                    </a:p>
                  </a:txBody>
                  <a:tcPr anchor="ctr"/>
                </a:tc>
              </a:tr>
              <a:tr h="427129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Simulation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60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1.5e11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9.0e12 p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2.5 mm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C00000"/>
                          </a:solidFill>
                        </a:rPr>
                        <a:t>316 m/s</a:t>
                      </a:r>
                      <a:endParaRPr lang="en-GB" sz="1400" b="1" dirty="0">
                        <a:solidFill>
                          <a:srgbClr val="C00000"/>
                        </a:solidFill>
                      </a:endParaRPr>
                    </a:p>
                  </a:txBody>
                  <a:tcPr marL="36000" marR="36000" marT="36000" marB="36000" anchor="ctr"/>
                </a:tc>
              </a:tr>
              <a:tr h="40512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Experiment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72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1.26e11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9.0e12</a:t>
                      </a:r>
                      <a:r>
                        <a:rPr lang="en-GB" sz="1400" baseline="0" dirty="0" smtClean="0"/>
                        <a:t> p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1.9 mm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 (partly 9)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C00000"/>
                          </a:solidFill>
                        </a:rPr>
                        <a:t>~275 m/s</a:t>
                      </a:r>
                      <a:endParaRPr lang="en-GB" sz="1400" b="1" dirty="0">
                        <a:solidFill>
                          <a:srgbClr val="C00000"/>
                        </a:solidFill>
                      </a:endParaRPr>
                    </a:p>
                  </a:txBody>
                  <a:tcPr marL="36000" marR="36000" marT="36000" marB="36000" anchor="ctr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343025" y="781050"/>
            <a:ext cx="3990975" cy="442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89"/>
          <p:cNvSpPr/>
          <p:nvPr/>
        </p:nvSpPr>
        <p:spPr>
          <a:xfrm>
            <a:off x="1514528" y="692594"/>
            <a:ext cx="7830960" cy="369974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  <a:effectLst>
            <a:outerShdw blurRad="50800" dist="127000" dir="8100000" rotWithShape="0">
              <a:srgbClr val="000000">
                <a:alpha val="44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/>
          <a:p>
            <a:pPr lvl="1"/>
            <a:r>
              <a:rPr lang="en-GB" dirty="0" err="1"/>
              <a:t>Inermet</a:t>
            </a:r>
            <a:r>
              <a:rPr lang="en-GB" dirty="0"/>
              <a:t> </a:t>
            </a:r>
            <a:r>
              <a:rPr lang="en-GB" dirty="0" smtClean="0"/>
              <a:t>: </a:t>
            </a:r>
            <a:r>
              <a:rPr lang="en-GB" dirty="0"/>
              <a:t>comparison </a:t>
            </a:r>
            <a:r>
              <a:rPr lang="en-GB" dirty="0" err="1" smtClean="0"/>
              <a:t>Autodyn</a:t>
            </a:r>
            <a:r>
              <a:rPr lang="en-GB" dirty="0" smtClean="0"/>
              <a:t> (SPH) between </a:t>
            </a:r>
            <a:r>
              <a:rPr lang="en-GB" dirty="0"/>
              <a:t>simulation and experiment</a:t>
            </a:r>
          </a:p>
        </p:txBody>
      </p:sp>
    </p:spTree>
    <p:extLst>
      <p:ext uri="{BB962C8B-B14F-4D97-AF65-F5344CB8AC3E}">
        <p14:creationId xmlns:p14="http://schemas.microsoft.com/office/powerpoint/2010/main" val="249519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Alessandro Bertarelli - CERN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HRMT14: High Intensity Tests</a:t>
            </a:r>
            <a:endParaRPr lang="en-GB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60912" y="614671"/>
            <a:ext cx="258867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44850" y="620968"/>
            <a:ext cx="258867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66340" y="3423654"/>
            <a:ext cx="258686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46660" y="3423654"/>
            <a:ext cx="2586860" cy="2520000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7" descr="G:\Workspaces\m\MechanicalMeasurement\Data\2012\EDMS_1168519\Pictures\PostIrradiation\060313\CuD3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80592" y="3423654"/>
            <a:ext cx="2588671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80592" y="614671"/>
            <a:ext cx="2588671" cy="2526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Rectangle 189"/>
          <p:cNvSpPr/>
          <p:nvPr/>
        </p:nvSpPr>
        <p:spPr>
          <a:xfrm>
            <a:off x="1280592" y="3068960"/>
            <a:ext cx="2588671" cy="308419"/>
          </a:xfrm>
          <a:prstGeom prst="rect">
            <a:avLst/>
          </a:prstGeom>
          <a:noFill/>
          <a:ln>
            <a:headEnd/>
            <a:tailEnd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/>
          <a:p>
            <a:pPr marL="457200" lvl="2" algn="ctr"/>
            <a:r>
              <a:rPr lang="en-GB" sz="1400" i="1" dirty="0" err="1">
                <a:solidFill>
                  <a:schemeClr val="tx1"/>
                </a:solidFill>
              </a:rPr>
              <a:t>Inermet</a:t>
            </a:r>
            <a:r>
              <a:rPr lang="en-GB" sz="1400" i="1" dirty="0">
                <a:solidFill>
                  <a:schemeClr val="tx1"/>
                </a:solidFill>
              </a:rPr>
              <a:t> </a:t>
            </a:r>
            <a:r>
              <a:rPr lang="en-GB" sz="1400" i="1" dirty="0" smtClean="0">
                <a:solidFill>
                  <a:schemeClr val="tx1"/>
                </a:solidFill>
              </a:rPr>
              <a:t>180, 72 bunches</a:t>
            </a:r>
            <a:endParaRPr lang="en-GB" sz="1400" i="1" dirty="0">
              <a:solidFill>
                <a:schemeClr val="tx1"/>
              </a:solidFill>
            </a:endParaRPr>
          </a:p>
        </p:txBody>
      </p:sp>
      <p:sp>
        <p:nvSpPr>
          <p:cNvPr id="30" name="Rectangle 189"/>
          <p:cNvSpPr/>
          <p:nvPr/>
        </p:nvSpPr>
        <p:spPr>
          <a:xfrm>
            <a:off x="4112773" y="3068960"/>
            <a:ext cx="2732687" cy="308419"/>
          </a:xfrm>
          <a:prstGeom prst="rect">
            <a:avLst/>
          </a:prstGeom>
          <a:noFill/>
          <a:ln>
            <a:headEnd/>
            <a:tailEnd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/>
          <a:p>
            <a:pPr marL="0" lvl="1" algn="ctr"/>
            <a:r>
              <a:rPr lang="en-GB" sz="1400" i="1" dirty="0">
                <a:solidFill>
                  <a:schemeClr val="tx1"/>
                </a:solidFill>
              </a:rPr>
              <a:t>Molybdenum, 72 &amp; 144 bunches</a:t>
            </a:r>
          </a:p>
        </p:txBody>
      </p:sp>
      <p:sp>
        <p:nvSpPr>
          <p:cNvPr id="31" name="Rectangle 189"/>
          <p:cNvSpPr/>
          <p:nvPr/>
        </p:nvSpPr>
        <p:spPr>
          <a:xfrm>
            <a:off x="7044849" y="3068960"/>
            <a:ext cx="2588671" cy="308419"/>
          </a:xfrm>
          <a:prstGeom prst="rect">
            <a:avLst/>
          </a:prstGeom>
          <a:noFill/>
          <a:ln>
            <a:headEnd/>
            <a:tailEnd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/>
          <a:p>
            <a:pPr marL="0" lvl="1" algn="ctr"/>
            <a:r>
              <a:rPr lang="en-GB" sz="1400" i="1" dirty="0" err="1">
                <a:solidFill>
                  <a:schemeClr val="tx1"/>
                </a:solidFill>
              </a:rPr>
              <a:t>Glidcop</a:t>
            </a:r>
            <a:r>
              <a:rPr lang="en-GB" sz="1400" i="1" dirty="0">
                <a:solidFill>
                  <a:schemeClr val="tx1"/>
                </a:solidFill>
              </a:rPr>
              <a:t>, </a:t>
            </a:r>
            <a:r>
              <a:rPr lang="en-GB" sz="1400" i="1" dirty="0" smtClean="0">
                <a:solidFill>
                  <a:schemeClr val="tx1"/>
                </a:solidFill>
              </a:rPr>
              <a:t>72 bunches (2 x) </a:t>
            </a:r>
            <a:endParaRPr lang="en-GB" sz="1400" i="1" dirty="0">
              <a:solidFill>
                <a:schemeClr val="tx1"/>
              </a:solidFill>
            </a:endParaRPr>
          </a:p>
        </p:txBody>
      </p:sp>
      <p:sp>
        <p:nvSpPr>
          <p:cNvPr id="32" name="Rectangle 189"/>
          <p:cNvSpPr/>
          <p:nvPr/>
        </p:nvSpPr>
        <p:spPr>
          <a:xfrm>
            <a:off x="1234462" y="5871646"/>
            <a:ext cx="2664939" cy="523862"/>
          </a:xfrm>
          <a:prstGeom prst="rect">
            <a:avLst/>
          </a:prstGeom>
          <a:noFill/>
          <a:ln>
            <a:headEnd/>
            <a:tailEnd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/>
          <a:p>
            <a:pPr marL="0" lvl="1" algn="ctr"/>
            <a:r>
              <a:rPr lang="en-GB" sz="1400" i="1" dirty="0" smtClean="0">
                <a:solidFill>
                  <a:schemeClr val="tx1"/>
                </a:solidFill>
              </a:rPr>
              <a:t>Copper-Diamond</a:t>
            </a:r>
            <a:endParaRPr lang="en-GB" sz="1400" i="1" dirty="0">
              <a:solidFill>
                <a:schemeClr val="tx1"/>
              </a:solidFill>
            </a:endParaRPr>
          </a:p>
          <a:p>
            <a:pPr marL="0" lvl="1" algn="ctr"/>
            <a:r>
              <a:rPr lang="en-GB" sz="1400" i="1" dirty="0">
                <a:solidFill>
                  <a:schemeClr val="tx1"/>
                </a:solidFill>
              </a:rPr>
              <a:t>144 bunches </a:t>
            </a:r>
          </a:p>
        </p:txBody>
      </p:sp>
      <p:sp>
        <p:nvSpPr>
          <p:cNvPr id="33" name="Rectangle 189"/>
          <p:cNvSpPr/>
          <p:nvPr/>
        </p:nvSpPr>
        <p:spPr>
          <a:xfrm>
            <a:off x="4110586" y="5874451"/>
            <a:ext cx="2680118" cy="523862"/>
          </a:xfrm>
          <a:prstGeom prst="rect">
            <a:avLst/>
          </a:prstGeom>
          <a:noFill/>
          <a:ln>
            <a:headEnd/>
            <a:tailEnd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/>
          <a:p>
            <a:pPr marL="0" lvl="1" algn="ctr"/>
            <a:r>
              <a:rPr lang="en-GB" sz="1400" i="1" dirty="0" smtClean="0">
                <a:solidFill>
                  <a:schemeClr val="tx1"/>
                </a:solidFill>
              </a:rPr>
              <a:t>Molybdenum-Copper-Diamond </a:t>
            </a:r>
            <a:r>
              <a:rPr lang="en-GB" sz="1400" i="1" dirty="0">
                <a:solidFill>
                  <a:schemeClr val="tx1"/>
                </a:solidFill>
              </a:rPr>
              <a:t>144 bunches </a:t>
            </a:r>
          </a:p>
        </p:txBody>
      </p:sp>
      <p:sp>
        <p:nvSpPr>
          <p:cNvPr id="34" name="Rectangle 189"/>
          <p:cNvSpPr/>
          <p:nvPr/>
        </p:nvSpPr>
        <p:spPr>
          <a:xfrm>
            <a:off x="6770453" y="5879065"/>
            <a:ext cx="3168351" cy="523862"/>
          </a:xfrm>
          <a:prstGeom prst="rect">
            <a:avLst/>
          </a:prstGeom>
          <a:noFill/>
          <a:ln>
            <a:headEnd/>
            <a:tailEnd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/>
          <a:p>
            <a:pPr marL="0" lvl="1" algn="ctr"/>
            <a:r>
              <a:rPr lang="en-GB" sz="1400" i="1" dirty="0" smtClean="0">
                <a:solidFill>
                  <a:schemeClr val="tx1"/>
                </a:solidFill>
              </a:rPr>
              <a:t>Molybdenum-Graphite (3 grades) </a:t>
            </a:r>
            <a:endParaRPr lang="en-GB" sz="1400" i="1" dirty="0">
              <a:solidFill>
                <a:schemeClr val="tx1"/>
              </a:solidFill>
            </a:endParaRPr>
          </a:p>
          <a:p>
            <a:pPr marL="0" lvl="1" algn="ctr"/>
            <a:r>
              <a:rPr lang="en-GB" sz="1400" i="1" dirty="0">
                <a:solidFill>
                  <a:schemeClr val="tx1"/>
                </a:solidFill>
              </a:rPr>
              <a:t>144 bunches </a:t>
            </a:r>
          </a:p>
        </p:txBody>
      </p:sp>
      <p:sp>
        <p:nvSpPr>
          <p:cNvPr id="2" name="Parallelogram 1"/>
          <p:cNvSpPr/>
          <p:nvPr/>
        </p:nvSpPr>
        <p:spPr>
          <a:xfrm rot="5618313">
            <a:off x="7696961" y="4562637"/>
            <a:ext cx="644507" cy="442393"/>
          </a:xfrm>
          <a:prstGeom prst="parallelogram">
            <a:avLst>
              <a:gd name="adj" fmla="val 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597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CERN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ffectLst/>
        </p:spPr>
        <p:txBody>
          <a:bodyPr/>
          <a:lstStyle/>
          <a:p>
            <a:r>
              <a:rPr lang="en-US" dirty="0" smtClean="0"/>
              <a:t>Tasks 11.2 and 11.3 Framework</a:t>
            </a:r>
            <a:endParaRPr lang="en-US" sz="18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4294967295"/>
          </p:nvPr>
        </p:nvSpPr>
        <p:spPr>
          <a:xfrm>
            <a:off x="1028700" y="800100"/>
            <a:ext cx="8496300" cy="487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eaLnBrk="0" hangingPunc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b="1" dirty="0" smtClean="0">
                <a:solidFill>
                  <a:srgbClr val="002060"/>
                </a:solidFill>
                <a:latin typeface="+mj-lt"/>
              </a:rPr>
              <a:t>“Global” Collimation Objectives (relevant to Tasks 11.2 and 11.3) </a:t>
            </a:r>
            <a:r>
              <a:rPr lang="en-GB" b="1" dirty="0">
                <a:solidFill>
                  <a:srgbClr val="002060"/>
                </a:solidFill>
                <a:latin typeface="+mj-lt"/>
              </a:rPr>
              <a:t>and (aggressive</a:t>
            </a:r>
            <a:r>
              <a:rPr lang="en-GB" b="1" dirty="0" smtClean="0">
                <a:solidFill>
                  <a:srgbClr val="002060"/>
                </a:solidFill>
                <a:latin typeface="+mj-lt"/>
              </a:rPr>
              <a:t>) Timing</a:t>
            </a:r>
            <a:endParaRPr lang="en-GB" dirty="0" smtClean="0">
              <a:solidFill>
                <a:srgbClr val="002060"/>
              </a:solidFill>
              <a:latin typeface="+mj-lt"/>
            </a:endParaRPr>
          </a:p>
          <a:p>
            <a:pPr marL="457200"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002060"/>
                </a:solidFill>
                <a:latin typeface="+mj-lt"/>
              </a:rPr>
              <a:t>Choose a novel, robust (low-Z) material for HL-LHC Primary and Secondary Collimators (</a:t>
            </a:r>
            <a:r>
              <a:rPr lang="en-US" sz="1800" dirty="0" err="1" smtClean="0">
                <a:solidFill>
                  <a:srgbClr val="002060"/>
                </a:solidFill>
                <a:latin typeface="+mj-lt"/>
              </a:rPr>
              <a:t>TCSx</a:t>
            </a:r>
            <a:r>
              <a:rPr lang="en-US" sz="1800" dirty="0" smtClean="0">
                <a:solidFill>
                  <a:srgbClr val="002060"/>
                </a:solidFill>
                <a:latin typeface="+mj-lt"/>
              </a:rPr>
              <a:t>) – 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Mid 2014</a:t>
            </a:r>
            <a:endParaRPr lang="en-US" sz="1600" b="1" dirty="0" smtClean="0">
              <a:solidFill>
                <a:srgbClr val="002060"/>
              </a:solidFill>
              <a:latin typeface="+mj-lt"/>
            </a:endParaRPr>
          </a:p>
          <a:p>
            <a:pPr marL="457200" lvl="1">
              <a:spcAft>
                <a:spcPts val="600"/>
              </a:spcAft>
            </a:pPr>
            <a:r>
              <a:rPr lang="en-US" sz="1800" dirty="0" smtClean="0">
                <a:solidFill>
                  <a:srgbClr val="002060"/>
                </a:solidFill>
                <a:latin typeface="+mj-lt"/>
              </a:rPr>
              <a:t>Design, build and install a test bench for one or more HL-LHC Collimator full jaws in HiRadMat</a:t>
            </a:r>
            <a:r>
              <a:rPr lang="en-US" sz="1800" baseline="30000" dirty="0" smtClean="0">
                <a:solidFill>
                  <a:srgbClr val="002060"/>
                </a:solidFill>
                <a:latin typeface="+mj-lt"/>
              </a:rPr>
              <a:t>2</a:t>
            </a:r>
            <a:r>
              <a:rPr lang="en-US" sz="1800" dirty="0" smtClean="0">
                <a:solidFill>
                  <a:srgbClr val="002060"/>
                </a:solidFill>
                <a:latin typeface="+mj-lt"/>
              </a:rPr>
              <a:t> – 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Early 2015</a:t>
            </a:r>
            <a:endParaRPr lang="en-US" sz="1800" dirty="0" smtClean="0">
              <a:solidFill>
                <a:srgbClr val="002060"/>
              </a:solidFill>
              <a:latin typeface="+mj-lt"/>
            </a:endParaRPr>
          </a:p>
          <a:p>
            <a:pPr marL="457200" lvl="1">
              <a:spcAft>
                <a:spcPts val="600"/>
              </a:spcAft>
            </a:pPr>
            <a:r>
              <a:rPr lang="en-US" sz="1800" dirty="0" smtClean="0">
                <a:solidFill>
                  <a:srgbClr val="002060"/>
                </a:solidFill>
                <a:latin typeface="+mj-lt"/>
              </a:rPr>
              <a:t>Investigate alternative, more robust materials for Tertiary Collimators and Absorbers – Mid 2014</a:t>
            </a:r>
          </a:p>
          <a:p>
            <a:pPr marL="457200" lvl="1">
              <a:spcAft>
                <a:spcPts val="600"/>
              </a:spcAft>
            </a:pPr>
            <a:r>
              <a:rPr lang="en-US" sz="1800" dirty="0">
                <a:solidFill>
                  <a:srgbClr val="002060"/>
                </a:solidFill>
              </a:rPr>
              <a:t>Design, build and install a test bench </a:t>
            </a:r>
            <a:r>
              <a:rPr lang="en-US" sz="1800" dirty="0" smtClean="0">
                <a:solidFill>
                  <a:srgbClr val="002060"/>
                </a:solidFill>
              </a:rPr>
              <a:t>to assess and qualify a palette of materials samples </a:t>
            </a:r>
            <a:r>
              <a:rPr lang="en-US" sz="1800" dirty="0">
                <a:solidFill>
                  <a:srgbClr val="002060"/>
                </a:solidFill>
              </a:rPr>
              <a:t>in HiRadMat</a:t>
            </a:r>
            <a:r>
              <a:rPr lang="en-US" sz="1800" baseline="30000" dirty="0">
                <a:solidFill>
                  <a:srgbClr val="002060"/>
                </a:solidFill>
              </a:rPr>
              <a:t>2</a:t>
            </a:r>
            <a:r>
              <a:rPr lang="en-US" sz="1800" dirty="0" smtClean="0">
                <a:solidFill>
                  <a:srgbClr val="002060"/>
                </a:solidFill>
              </a:rPr>
              <a:t> </a:t>
            </a:r>
            <a:r>
              <a:rPr lang="en-US" sz="1800" dirty="0">
                <a:solidFill>
                  <a:srgbClr val="002060"/>
                </a:solidFill>
              </a:rPr>
              <a:t>– </a:t>
            </a:r>
            <a:r>
              <a:rPr lang="en-US" sz="1800" b="1" dirty="0" smtClean="0">
                <a:solidFill>
                  <a:srgbClr val="002060"/>
                </a:solidFill>
              </a:rPr>
              <a:t>Mid 2015</a:t>
            </a:r>
          </a:p>
          <a:p>
            <a:pPr marL="457200" lvl="1">
              <a:spcAft>
                <a:spcPts val="600"/>
              </a:spcAft>
            </a:pPr>
            <a:r>
              <a:rPr lang="en-US" sz="1800" dirty="0" smtClean="0">
                <a:solidFill>
                  <a:srgbClr val="002060"/>
                </a:solidFill>
              </a:rPr>
              <a:t>Design, build and install in the LHC a prototype of HL-LHC Secondary Collimator embarking novel advanced materials – </a:t>
            </a:r>
            <a:r>
              <a:rPr lang="en-US" sz="1800" b="1" dirty="0" smtClean="0">
                <a:solidFill>
                  <a:srgbClr val="002060"/>
                </a:solidFill>
              </a:rPr>
              <a:t>Early 2016</a:t>
            </a:r>
            <a:endParaRPr lang="en-US" sz="1800" b="1" dirty="0">
              <a:solidFill>
                <a:srgbClr val="002060"/>
              </a:solidFill>
            </a:endParaRPr>
          </a:p>
          <a:p>
            <a:pPr marL="457200" lvl="1"/>
            <a:endParaRPr lang="en-US" sz="1800" dirty="0">
              <a:solidFill>
                <a:srgbClr val="002060"/>
              </a:solidFill>
              <a:latin typeface="+mj-lt"/>
            </a:endParaRPr>
          </a:p>
          <a:p>
            <a:pPr marL="457200" lvl="1"/>
            <a:endParaRPr lang="en-GB" sz="18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rcRect l="3846" t="4824" r="77923" b="78235"/>
          <a:stretch>
            <a:fillRect/>
          </a:stretch>
        </p:blipFill>
        <p:spPr>
          <a:xfrm>
            <a:off x="2952000" y="5508000"/>
            <a:ext cx="924299" cy="432000"/>
          </a:xfrm>
          <a:prstGeom prst="rect">
            <a:avLst/>
          </a:prstGeom>
        </p:spPr>
      </p:pic>
      <p:pic>
        <p:nvPicPr>
          <p:cNvPr id="12" name="Content Placeholder 9" descr="HUD_homepage-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253" y="5508183"/>
            <a:ext cx="781300" cy="72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0000" y="5508000"/>
            <a:ext cx="752818" cy="684000"/>
          </a:xfrm>
          <a:prstGeom prst="rect">
            <a:avLst/>
          </a:prstGeom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6" cstate="print"/>
          <a:srcRect l="57389"/>
          <a:stretch>
            <a:fillRect/>
          </a:stretch>
        </p:blipFill>
        <p:spPr bwMode="auto">
          <a:xfrm>
            <a:off x="1931568" y="5525927"/>
            <a:ext cx="800531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000" y="6012000"/>
            <a:ext cx="144361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Content Placeholder 9" descr="HUD_homepage-logo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92000" y="5508000"/>
            <a:ext cx="548107" cy="691955"/>
          </a:xfrm>
          <a:prstGeom prst="rect">
            <a:avLst/>
          </a:prstGeom>
        </p:spPr>
      </p:pic>
      <p:pic>
        <p:nvPicPr>
          <p:cNvPr id="20" name="Picture 19" descr="UM-logo.jpg"/>
          <p:cNvPicPr>
            <a:picLocks noChangeAspect="1"/>
          </p:cNvPicPr>
          <p:nvPr/>
        </p:nvPicPr>
        <p:blipFill rotWithShape="1">
          <a:blip r:embed="rId9"/>
          <a:srcRect t="10198" b="8560"/>
          <a:stretch/>
        </p:blipFill>
        <p:spPr>
          <a:xfrm>
            <a:off x="5112000" y="5472000"/>
            <a:ext cx="1008103" cy="756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15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19" name="Content Placeholder 9" descr="HUD_homepage-logo.jpg"/>
          <p:cNvPicPr>
            <a:picLocks noChangeAspect="1"/>
          </p:cNvPicPr>
          <p:nvPr/>
        </p:nvPicPr>
        <p:blipFill rotWithShape="1">
          <a:blip r:embed="rId10"/>
          <a:srcRect l="-3881" r="-6431"/>
          <a:stretch/>
        </p:blipFill>
        <p:spPr>
          <a:xfrm>
            <a:off x="6825300" y="5508000"/>
            <a:ext cx="1021563" cy="720000"/>
          </a:xfrm>
          <a:prstGeom prst="rect">
            <a:avLst/>
          </a:prstGeom>
        </p:spPr>
      </p:pic>
      <p:pic>
        <p:nvPicPr>
          <p:cNvPr id="21" name="Picture 20" descr="logobrevettibizz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0" y="5508000"/>
            <a:ext cx="1872000" cy="262574"/>
          </a:xfrm>
          <a:prstGeom prst="rect">
            <a:avLst/>
          </a:prstGeom>
        </p:spPr>
      </p:pic>
      <p:pic>
        <p:nvPicPr>
          <p:cNvPr id="22" name="Picture 18" descr="REVBG_Slide4_Blue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06" t="90145" r="1589" b="1984"/>
          <a:stretch/>
        </p:blipFill>
        <p:spPr bwMode="auto">
          <a:xfrm>
            <a:off x="7920000" y="5796000"/>
            <a:ext cx="1324800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543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CERN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ffectLst/>
        </p:spPr>
        <p:txBody>
          <a:bodyPr/>
          <a:lstStyle/>
          <a:p>
            <a:r>
              <a:rPr lang="en-US" dirty="0" smtClean="0"/>
              <a:t>Activities within Task 11.2 (I)</a:t>
            </a:r>
            <a:endParaRPr lang="en-US" sz="18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4294967295"/>
          </p:nvPr>
        </p:nvSpPr>
        <p:spPr>
          <a:xfrm>
            <a:off x="1028700" y="800100"/>
            <a:ext cx="8496300" cy="2700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0" hangingPunc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b="1" dirty="0" smtClean="0">
                <a:solidFill>
                  <a:srgbClr val="002060"/>
                </a:solidFill>
                <a:latin typeface="+mj-lt"/>
              </a:rPr>
              <a:t>Research and Development of Novel Materials</a:t>
            </a:r>
            <a:endParaRPr lang="en-GB" dirty="0" smtClean="0">
              <a:solidFill>
                <a:srgbClr val="002060"/>
              </a:solidFill>
              <a:latin typeface="+mj-lt"/>
            </a:endParaRPr>
          </a:p>
          <a:p>
            <a:pPr marL="457200" lvl="1">
              <a:spcBef>
                <a:spcPts val="0"/>
              </a:spcBef>
            </a:pPr>
            <a:r>
              <a:rPr lang="en-US" sz="1800" dirty="0" smtClean="0">
                <a:solidFill>
                  <a:srgbClr val="002060"/>
                </a:solidFill>
                <a:latin typeface="+mj-lt"/>
              </a:rPr>
              <a:t>Low-Z materials for HL-LHC Primary and Secondary Collimators</a:t>
            </a:r>
          </a:p>
          <a:p>
            <a:pPr marL="722376" lvl="2"/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Continue development of Mo-Gr particularly in view of improving mechanical strength</a:t>
            </a:r>
          </a:p>
          <a:p>
            <a:pPr marL="722376" lvl="2"/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Optimize methods to coat or clad Mo-Gr with pure Molybdenum (hot cladding, sputtered coating etc.)</a:t>
            </a:r>
          </a:p>
          <a:p>
            <a:pPr marL="722376" lvl="2"/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Explore alternatives for high-Z materials, with high thermal conductivity and good electrical conductivity (Molybdenum, high strength refractory carbides or ceramics, </a:t>
            </a:r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SiC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, C-</a:t>
            </a:r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SiC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 …)</a:t>
            </a:r>
          </a:p>
          <a:p>
            <a:pPr marL="722376" lvl="2"/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Continue investigations on existing “traditional” materials (particularly Carbon-based).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3846" t="4824" r="77923" b="78235"/>
          <a:stretch>
            <a:fillRect/>
          </a:stretch>
        </p:blipFill>
        <p:spPr>
          <a:xfrm>
            <a:off x="2952000" y="5508000"/>
            <a:ext cx="924299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Content Placeholder 9" descr="HUD_homepage-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253" y="5508183"/>
            <a:ext cx="781300" cy="720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320000" y="5508000"/>
            <a:ext cx="752818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57389"/>
          <a:stretch>
            <a:fillRect/>
          </a:stretch>
        </p:blipFill>
        <p:spPr bwMode="auto">
          <a:xfrm>
            <a:off x="1931568" y="5525927"/>
            <a:ext cx="800531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000" y="6012000"/>
            <a:ext cx="144361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Content Placeholder 9" descr="HUD_homepage-logo.jpg"/>
          <p:cNvPicPr>
            <a:picLocks noChangeAspect="1"/>
          </p:cNvPicPr>
          <p:nvPr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192000" y="5508000"/>
            <a:ext cx="548107" cy="691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8" descr="UM-logo.jpg"/>
          <p:cNvPicPr>
            <a:picLocks noChangeAspect="1"/>
          </p:cNvPicPr>
          <p:nvPr/>
        </p:nvPicPr>
        <p:blipFill rotWithShape="1">
          <a:blip r:embed="rId9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0198" b="8560"/>
          <a:stretch/>
        </p:blipFill>
        <p:spPr>
          <a:xfrm>
            <a:off x="5112000" y="5472000"/>
            <a:ext cx="1008103" cy="7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Content Placeholder 9" descr="HUD_homepage-logo.jpg"/>
          <p:cNvPicPr>
            <a:picLocks noChangeAspect="1"/>
          </p:cNvPicPr>
          <p:nvPr/>
        </p:nvPicPr>
        <p:blipFill rotWithShape="1"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-3881" r="-6431"/>
          <a:stretch/>
        </p:blipFill>
        <p:spPr>
          <a:xfrm>
            <a:off x="6825300" y="5508000"/>
            <a:ext cx="1021563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 descr="logobrevettibizz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0" y="5508000"/>
            <a:ext cx="1872000" cy="262574"/>
          </a:xfrm>
          <a:prstGeom prst="rect">
            <a:avLst/>
          </a:prstGeom>
        </p:spPr>
      </p:pic>
      <p:pic>
        <p:nvPicPr>
          <p:cNvPr id="32" name="Picture 18" descr="REVBG_Slide4_Blue"/>
          <p:cNvPicPr>
            <a:picLocks noChangeAspect="1" noChangeArrowheads="1"/>
          </p:cNvPicPr>
          <p:nvPr/>
        </p:nvPicPr>
        <p:blipFill rotWithShape="1">
          <a:blip r:embed="rId1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06" t="90145" r="1589" b="1984"/>
          <a:stretch/>
        </p:blipFill>
        <p:spPr bwMode="auto">
          <a:xfrm>
            <a:off x="7920000" y="5796000"/>
            <a:ext cx="13248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665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CERN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ffectLst/>
        </p:spPr>
        <p:txBody>
          <a:bodyPr/>
          <a:lstStyle/>
          <a:p>
            <a:r>
              <a:rPr lang="en-US" dirty="0" smtClean="0"/>
              <a:t>Activities within Task 11.2 (II)</a:t>
            </a:r>
            <a:endParaRPr lang="en-US" sz="18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4294967295"/>
          </p:nvPr>
        </p:nvSpPr>
        <p:spPr>
          <a:xfrm>
            <a:off x="1028700" y="695325"/>
            <a:ext cx="8496300" cy="529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0" hangingPunc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smtClean="0">
                <a:solidFill>
                  <a:srgbClr val="002060"/>
                </a:solidFill>
                <a:latin typeface="+mj-lt"/>
              </a:rPr>
              <a:t>Characterization </a:t>
            </a:r>
            <a:r>
              <a:rPr lang="en-US" b="1" dirty="0">
                <a:solidFill>
                  <a:srgbClr val="002060"/>
                </a:solidFill>
                <a:latin typeface="+mj-lt"/>
              </a:rPr>
              <a:t>and </a:t>
            </a:r>
            <a:r>
              <a:rPr lang="en-US" b="1" dirty="0" err="1">
                <a:solidFill>
                  <a:srgbClr val="002060"/>
                </a:solidFill>
                <a:latin typeface="+mj-lt"/>
              </a:rPr>
              <a:t>physio</a:t>
            </a:r>
            <a:r>
              <a:rPr lang="en-US" b="1" dirty="0">
                <a:solidFill>
                  <a:srgbClr val="002060"/>
                </a:solidFill>
                <a:latin typeface="+mj-lt"/>
              </a:rPr>
              <a:t>-mechanical testing </a:t>
            </a:r>
            <a:r>
              <a:rPr lang="en-US" b="1" dirty="0" smtClean="0">
                <a:solidFill>
                  <a:srgbClr val="002060"/>
                </a:solidFill>
                <a:latin typeface="+mj-lt"/>
              </a:rPr>
              <a:t>of Collimator Materials (novel and existing)</a:t>
            </a:r>
            <a:endParaRPr lang="en-GB" dirty="0" smtClean="0">
              <a:solidFill>
                <a:srgbClr val="002060"/>
              </a:solidFill>
              <a:latin typeface="+mj-lt"/>
            </a:endParaRPr>
          </a:p>
          <a:p>
            <a:pPr marL="457200" lvl="1">
              <a:spcBef>
                <a:spcPts val="0"/>
              </a:spcBef>
            </a:pPr>
            <a:r>
              <a:rPr lang="en-US" sz="1800" dirty="0" smtClean="0">
                <a:solidFill>
                  <a:srgbClr val="002060"/>
                </a:solidFill>
                <a:latin typeface="+mj-lt"/>
              </a:rPr>
              <a:t>Microscopic Analyses</a:t>
            </a:r>
          </a:p>
          <a:p>
            <a:pPr marL="722376" lvl="2"/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SEM, TEM, Spectroscopy, </a:t>
            </a:r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Metallograpies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 etc.</a:t>
            </a:r>
          </a:p>
          <a:p>
            <a:pPr marL="457200" lvl="1"/>
            <a:r>
              <a:rPr lang="en-US" sz="1800" dirty="0" smtClean="0">
                <a:solidFill>
                  <a:srgbClr val="002060"/>
                </a:solidFill>
                <a:latin typeface="+mj-lt"/>
              </a:rPr>
              <a:t>Thermo-physical characterization up to 2000° C</a:t>
            </a:r>
          </a:p>
          <a:p>
            <a:pPr marL="722376" lvl="2"/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Density, Thermal Diffusivity, Specific Heat, CTE etc.</a:t>
            </a:r>
          </a:p>
          <a:p>
            <a:pPr marL="457200" lvl="1"/>
            <a:r>
              <a:rPr lang="en-US" sz="1800" dirty="0" smtClean="0">
                <a:solidFill>
                  <a:srgbClr val="002060"/>
                </a:solidFill>
                <a:latin typeface="+mj-lt"/>
              </a:rPr>
              <a:t>Mechanical Testing</a:t>
            </a:r>
          </a:p>
          <a:p>
            <a:pPr marL="722376" lvl="2"/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Strength </a:t>
            </a:r>
            <a:r>
              <a:rPr lang="en-US" sz="1600" dirty="0">
                <a:solidFill>
                  <a:srgbClr val="002060"/>
                </a:solidFill>
                <a:latin typeface="+mj-lt"/>
              </a:rPr>
              <a:t>tests at different temperatures, strains and strain 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rates</a:t>
            </a:r>
          </a:p>
          <a:p>
            <a:pPr marL="722376" lvl="2"/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Static and dynamic (spall) fracture tests.</a:t>
            </a:r>
          </a:p>
          <a:p>
            <a:pPr marL="457200" lvl="1"/>
            <a:r>
              <a:rPr lang="en-US" sz="1800" dirty="0" smtClean="0">
                <a:solidFill>
                  <a:srgbClr val="002060"/>
                </a:solidFill>
                <a:latin typeface="+mj-lt"/>
              </a:rPr>
              <a:t>Irradiation </a:t>
            </a:r>
            <a:r>
              <a:rPr lang="en-US" sz="1800" dirty="0">
                <a:solidFill>
                  <a:srgbClr val="002060"/>
                </a:solidFill>
                <a:latin typeface="+mj-lt"/>
              </a:rPr>
              <a:t>and radiation damage characterization in situ and </a:t>
            </a:r>
            <a:r>
              <a:rPr lang="en-US" sz="1800" dirty="0" smtClean="0">
                <a:solidFill>
                  <a:srgbClr val="002060"/>
                </a:solidFill>
                <a:latin typeface="+mj-lt"/>
              </a:rPr>
              <a:t>off-line</a:t>
            </a:r>
          </a:p>
          <a:p>
            <a:pPr marL="722376" lvl="2"/>
            <a:r>
              <a:rPr lang="en-US" sz="1600" dirty="0">
                <a:solidFill>
                  <a:srgbClr val="002060"/>
                </a:solidFill>
                <a:latin typeface="+mj-lt"/>
              </a:rPr>
              <a:t>On-line and in-situ SEM monitoring of (heavy) ions radiation-induced damage on material structure (with particular reference to carbon-based composite materials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)</a:t>
            </a:r>
          </a:p>
          <a:p>
            <a:pPr marL="722376" lvl="2"/>
            <a:r>
              <a:rPr lang="en-US" sz="1600" dirty="0">
                <a:solidFill>
                  <a:srgbClr val="002060"/>
                </a:solidFill>
                <a:latin typeface="+mj-lt"/>
              </a:rPr>
              <a:t>On-line thermal camera studies of thermal conductivity degradation induced in irradiated materials (with particular reference to carbon-based composite materials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)</a:t>
            </a:r>
          </a:p>
          <a:p>
            <a:pPr marL="722376" lvl="2"/>
            <a:r>
              <a:rPr lang="en-US" sz="1600" dirty="0">
                <a:solidFill>
                  <a:srgbClr val="002060"/>
                </a:solidFill>
                <a:latin typeface="+mj-lt"/>
              </a:rPr>
              <a:t>Off-line RAMAN spectroscopy on irradiated 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materials</a:t>
            </a:r>
          </a:p>
          <a:p>
            <a:pPr marL="722376" lvl="2"/>
            <a:r>
              <a:rPr lang="en-US" sz="1600" dirty="0">
                <a:solidFill>
                  <a:srgbClr val="002060"/>
                </a:solidFill>
                <a:latin typeface="+mj-lt"/>
              </a:rPr>
              <a:t>Laser induced spall studies on pristine and irradiated materials</a:t>
            </a:r>
            <a:endParaRPr lang="en-US" sz="1600" dirty="0" smtClean="0">
              <a:solidFill>
                <a:srgbClr val="002060"/>
              </a:solidFill>
              <a:latin typeface="+mj-lt"/>
            </a:endParaRPr>
          </a:p>
          <a:p>
            <a:pPr marL="457200" lvl="1"/>
            <a:endParaRPr lang="en-US" sz="1800" dirty="0" smtClean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rcRect l="3846" t="4824" r="77923" b="78235"/>
          <a:stretch>
            <a:fillRect/>
          </a:stretch>
        </p:blipFill>
        <p:spPr>
          <a:xfrm>
            <a:off x="2952000" y="5698500"/>
            <a:ext cx="924299" cy="432000"/>
          </a:xfrm>
          <a:prstGeom prst="rect">
            <a:avLst/>
          </a:prstGeom>
        </p:spPr>
      </p:pic>
      <p:pic>
        <p:nvPicPr>
          <p:cNvPr id="19" name="Content Placeholder 9" descr="HUD_homepage-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253" y="5698683"/>
            <a:ext cx="781300" cy="72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320000" y="5698500"/>
            <a:ext cx="752818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6" cstate="print"/>
          <a:srcRect l="57389"/>
          <a:stretch>
            <a:fillRect/>
          </a:stretch>
        </p:blipFill>
        <p:spPr bwMode="auto">
          <a:xfrm>
            <a:off x="1931568" y="5716427"/>
            <a:ext cx="800531" cy="720000"/>
          </a:xfrm>
          <a:prstGeom prst="rect">
            <a:avLst/>
          </a:prstGeom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000" y="6202500"/>
            <a:ext cx="1443610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Content Placeholder 9" descr="HUD_homepage-logo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92000" y="5698500"/>
            <a:ext cx="548107" cy="691955"/>
          </a:xfrm>
          <a:prstGeom prst="rect">
            <a:avLst/>
          </a:prstGeom>
        </p:spPr>
      </p:pic>
      <p:pic>
        <p:nvPicPr>
          <p:cNvPr id="25" name="Picture 24" descr="UM-logo.jpg"/>
          <p:cNvPicPr>
            <a:picLocks noChangeAspect="1"/>
          </p:cNvPicPr>
          <p:nvPr/>
        </p:nvPicPr>
        <p:blipFill rotWithShape="1">
          <a:blip r:embed="rId9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0198" b="8560"/>
          <a:stretch/>
        </p:blipFill>
        <p:spPr>
          <a:xfrm>
            <a:off x="5112000" y="5662500"/>
            <a:ext cx="1008103" cy="7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Content Placeholder 9" descr="HUD_homepage-logo.jpg"/>
          <p:cNvPicPr>
            <a:picLocks noChangeAspect="1"/>
          </p:cNvPicPr>
          <p:nvPr/>
        </p:nvPicPr>
        <p:blipFill rotWithShape="1"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-3881" r="-6431"/>
          <a:stretch/>
        </p:blipFill>
        <p:spPr>
          <a:xfrm>
            <a:off x="6825300" y="5698500"/>
            <a:ext cx="1021563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 descr="logobrevettibizz.jpg"/>
          <p:cNvPicPr>
            <a:picLocks noChangeAspect="1"/>
          </p:cNvPicPr>
          <p:nvPr/>
        </p:nvPicPr>
        <p:blipFill>
          <a:blip r:embed="rId11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0" y="5698500"/>
            <a:ext cx="1872000" cy="262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8" descr="REVBG_Slide4_Blue"/>
          <p:cNvPicPr>
            <a:picLocks noChangeAspect="1" noChangeArrowheads="1"/>
          </p:cNvPicPr>
          <p:nvPr/>
        </p:nvPicPr>
        <p:blipFill rotWithShape="1">
          <a:blip r:embed="rId1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06" t="90145" r="1589" b="1984"/>
          <a:stretch/>
        </p:blipFill>
        <p:spPr bwMode="auto">
          <a:xfrm>
            <a:off x="7920000" y="5986500"/>
            <a:ext cx="13248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923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CERN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ffectLst/>
        </p:spPr>
        <p:txBody>
          <a:bodyPr/>
          <a:lstStyle/>
          <a:p>
            <a:r>
              <a:rPr lang="en-US" dirty="0" smtClean="0"/>
              <a:t>Activities within Task 11.2 (III)</a:t>
            </a:r>
            <a:endParaRPr lang="en-US" sz="18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4294967295"/>
          </p:nvPr>
        </p:nvSpPr>
        <p:spPr>
          <a:xfrm>
            <a:off x="1028700" y="695325"/>
            <a:ext cx="8763300" cy="4965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0" hangingPunc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>
                <a:solidFill>
                  <a:srgbClr val="002060"/>
                </a:solidFill>
                <a:latin typeface="+mj-lt"/>
              </a:rPr>
              <a:t>Experimental tests </a:t>
            </a:r>
            <a:r>
              <a:rPr lang="en-US" b="1" dirty="0" smtClean="0">
                <a:solidFill>
                  <a:srgbClr val="002060"/>
                </a:solidFill>
                <a:latin typeface="+mj-lt"/>
              </a:rPr>
              <a:t>at HiRadMat</a:t>
            </a:r>
            <a:r>
              <a:rPr lang="en-US" b="1" baseline="30000" dirty="0" smtClean="0">
                <a:solidFill>
                  <a:srgbClr val="002060"/>
                </a:solidFill>
                <a:latin typeface="+mj-lt"/>
              </a:rPr>
              <a:t>2</a:t>
            </a:r>
            <a:endParaRPr lang="en-US" b="1" baseline="30000" dirty="0">
              <a:solidFill>
                <a:srgbClr val="002060"/>
              </a:solidFill>
              <a:latin typeface="+mj-lt"/>
            </a:endParaRPr>
          </a:p>
          <a:p>
            <a:pPr marL="2286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rgbClr val="002060"/>
                </a:solidFill>
                <a:latin typeface="+mj-lt"/>
              </a:rPr>
              <a:t>Although very successful, a number of intrinsic limitations exist for HRMT-14 (and HRM-09) experiments:</a:t>
            </a:r>
          </a:p>
          <a:p>
            <a:pPr marL="457200" lvl="1"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2060"/>
                </a:solidFill>
                <a:latin typeface="+mj-lt"/>
              </a:rPr>
              <a:t>Intrinsically low signal to noise ratio for resistive strain gauges.</a:t>
            </a:r>
          </a:p>
          <a:p>
            <a:pPr marL="457200" lvl="1"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2060"/>
                </a:solidFill>
                <a:latin typeface="+mj-lt"/>
              </a:rPr>
              <a:t>Low signal for low-Z materials (those which better survived the impact …).</a:t>
            </a:r>
          </a:p>
          <a:p>
            <a:pPr marL="457200" lvl="1"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2060"/>
                </a:solidFill>
                <a:latin typeface="+mj-lt"/>
              </a:rPr>
              <a:t>Relatively low resolution / acquisition rate for high speed camera.</a:t>
            </a:r>
          </a:p>
          <a:p>
            <a:pPr marL="457200" lvl="1"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2060"/>
                </a:solidFill>
                <a:latin typeface="+mj-lt"/>
              </a:rPr>
              <a:t>Lighting with limited reliability.</a:t>
            </a:r>
          </a:p>
          <a:p>
            <a:pPr marL="457200" lvl="1"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2060"/>
                </a:solidFill>
                <a:latin typeface="+mj-lt"/>
              </a:rPr>
              <a:t>Pollution by molten material of viewports.</a:t>
            </a:r>
          </a:p>
          <a:p>
            <a:pPr marL="457200" lvl="1"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2060"/>
                </a:solidFill>
                <a:latin typeface="+mj-lt"/>
              </a:rPr>
              <a:t>LDV acquisition on one single specimen per target station.</a:t>
            </a:r>
          </a:p>
          <a:p>
            <a:pPr marL="457200" lvl="1"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2060"/>
                </a:solidFill>
                <a:latin typeface="+mj-lt"/>
              </a:rPr>
              <a:t>Non-optimized specimen aspect ratio (length to radius).</a:t>
            </a:r>
          </a:p>
          <a:p>
            <a:pPr marL="457200" lvl="1"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2060"/>
                </a:solidFill>
                <a:latin typeface="+mj-lt"/>
              </a:rPr>
              <a:t>Signal attenuation on cables.</a:t>
            </a:r>
          </a:p>
          <a:p>
            <a:pPr marL="2286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rgbClr val="002060"/>
                </a:solidFill>
                <a:latin typeface="+mj-lt"/>
              </a:rPr>
              <a:t>And most notably:</a:t>
            </a:r>
          </a:p>
          <a:p>
            <a:pPr marL="457200" lvl="1">
              <a:spcBef>
                <a:spcPts val="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002060"/>
                </a:solidFill>
                <a:latin typeface="+mj-lt"/>
              </a:rPr>
              <a:t>A number of novel materials yet to test </a:t>
            </a:r>
            <a:r>
              <a:rPr lang="en-US" sz="2000" b="1" dirty="0" smtClean="0">
                <a:solidFill>
                  <a:srgbClr val="002060"/>
                </a:solidFill>
                <a:latin typeface="+mj-lt"/>
              </a:rPr>
              <a:t>…</a:t>
            </a:r>
            <a:endParaRPr lang="en-US" sz="20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3846" t="4824" r="77923" b="78235"/>
          <a:stretch>
            <a:fillRect/>
          </a:stretch>
        </p:blipFill>
        <p:spPr>
          <a:xfrm>
            <a:off x="2952000" y="5698500"/>
            <a:ext cx="924299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Content Placeholder 9" descr="HUD_homepage-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253" y="5698683"/>
            <a:ext cx="781300" cy="72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0000" y="5698500"/>
            <a:ext cx="752818" cy="684000"/>
          </a:xfrm>
          <a:prstGeom prst="rect">
            <a:avLst/>
          </a:prstGeom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6" cstate="print"/>
          <a:srcRect l="57389"/>
          <a:stretch>
            <a:fillRect/>
          </a:stretch>
        </p:blipFill>
        <p:spPr bwMode="auto">
          <a:xfrm>
            <a:off x="1931568" y="5716427"/>
            <a:ext cx="800531" cy="720000"/>
          </a:xfrm>
          <a:prstGeom prst="rect">
            <a:avLst/>
          </a:prstGeom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000" y="6202500"/>
            <a:ext cx="1443610" cy="252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Content Placeholder 9" descr="HUD_homepage-logo.jpg"/>
          <p:cNvPicPr>
            <a:picLocks noChangeAspect="1"/>
          </p:cNvPicPr>
          <p:nvPr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192000" y="5698500"/>
            <a:ext cx="548107" cy="691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4" descr="UM-logo.jpg"/>
          <p:cNvPicPr>
            <a:picLocks noChangeAspect="1"/>
          </p:cNvPicPr>
          <p:nvPr/>
        </p:nvPicPr>
        <p:blipFill rotWithShape="1">
          <a:blip r:embed="rId9"/>
          <a:srcRect t="10198" b="8560"/>
          <a:stretch/>
        </p:blipFill>
        <p:spPr>
          <a:xfrm>
            <a:off x="5112000" y="5662500"/>
            <a:ext cx="1008103" cy="756000"/>
          </a:xfrm>
          <a:prstGeom prst="rect">
            <a:avLst/>
          </a:prstGeom>
        </p:spPr>
      </p:pic>
      <p:pic>
        <p:nvPicPr>
          <p:cNvPr id="26" name="Content Placeholder 9" descr="HUD_homepage-logo.jpg"/>
          <p:cNvPicPr>
            <a:picLocks noChangeAspect="1"/>
          </p:cNvPicPr>
          <p:nvPr/>
        </p:nvPicPr>
        <p:blipFill rotWithShape="1">
          <a:blip r:embed="rId10"/>
          <a:srcRect l="-3881" r="-6431"/>
          <a:stretch/>
        </p:blipFill>
        <p:spPr>
          <a:xfrm>
            <a:off x="6825300" y="5698500"/>
            <a:ext cx="1021563" cy="720000"/>
          </a:xfrm>
          <a:prstGeom prst="rect">
            <a:avLst/>
          </a:prstGeom>
        </p:spPr>
      </p:pic>
      <p:pic>
        <p:nvPicPr>
          <p:cNvPr id="27" name="Picture 26" descr="logobrevettibizz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0" y="5698500"/>
            <a:ext cx="1872000" cy="262574"/>
          </a:xfrm>
          <a:prstGeom prst="rect">
            <a:avLst/>
          </a:prstGeom>
        </p:spPr>
      </p:pic>
      <p:pic>
        <p:nvPicPr>
          <p:cNvPr id="28" name="Picture 18" descr="REVBG_Slide4_Blue"/>
          <p:cNvPicPr>
            <a:picLocks noChangeAspect="1" noChangeArrowheads="1"/>
          </p:cNvPicPr>
          <p:nvPr/>
        </p:nvPicPr>
        <p:blipFill rotWithShape="1">
          <a:blip r:embed="rId1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06" t="90145" r="1589" b="1984"/>
          <a:stretch/>
        </p:blipFill>
        <p:spPr bwMode="auto">
          <a:xfrm>
            <a:off x="7920000" y="5986500"/>
            <a:ext cx="13248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338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080000" y="8"/>
            <a:ext cx="8136000" cy="720000"/>
          </a:xfrm>
          <a:prstGeom prst="rect">
            <a:avLst/>
          </a:prstGeom>
        </p:spPr>
        <p:txBody>
          <a:bodyPr/>
          <a:lstStyle>
            <a:lvl1pPr algn="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US" sz="2800" b="1" dirty="0" smtClean="0"/>
              <a:t>Proposed Types of Experiments</a:t>
            </a:r>
            <a:endParaRPr lang="en-GB" sz="2800" b="1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WP11 Tasks 11.2/3 – 10.12.2013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Alessandro Bertarelli - CERN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972000" y="836712"/>
            <a:ext cx="8640960" cy="1092607"/>
          </a:xfrm>
          <a:prstGeom prst="rect">
            <a:avLst/>
          </a:prstGeom>
          <a:solidFill>
            <a:srgbClr val="FF0000">
              <a:alpha val="40000"/>
            </a:srgbClr>
          </a:solidFill>
        </p:spPr>
        <p:txBody>
          <a:bodyPr wrap="square">
            <a:spAutoFit/>
          </a:bodyPr>
          <a:lstStyle/>
          <a:p>
            <a:pPr marL="457200" indent="-457200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rgbClr val="002060"/>
                </a:solidFill>
                <a:latin typeface="+mj-lt"/>
              </a:rPr>
              <a:t>Integrally </a:t>
            </a:r>
            <a:r>
              <a:rPr lang="en-GB" sz="2000" dirty="0">
                <a:solidFill>
                  <a:srgbClr val="002060"/>
                </a:solidFill>
                <a:latin typeface="+mj-lt"/>
              </a:rPr>
              <a:t>test under full SPS beam (288 b) jaws and collimators of latest generation (</a:t>
            </a:r>
            <a:r>
              <a:rPr lang="en-GB" sz="2000" dirty="0" err="1">
                <a:solidFill>
                  <a:srgbClr val="002060"/>
                </a:solidFill>
                <a:latin typeface="+mj-lt"/>
              </a:rPr>
              <a:t>TCSx</a:t>
            </a:r>
            <a:r>
              <a:rPr lang="en-GB" sz="2000" dirty="0">
                <a:solidFill>
                  <a:srgbClr val="002060"/>
                </a:solidFill>
                <a:latin typeface="+mj-lt"/>
              </a:rPr>
              <a:t>, </a:t>
            </a:r>
            <a:r>
              <a:rPr lang="en-GB" sz="2000" dirty="0" err="1">
                <a:solidFill>
                  <a:srgbClr val="002060"/>
                </a:solidFill>
                <a:latin typeface="+mj-lt"/>
              </a:rPr>
              <a:t>TCTPx</a:t>
            </a:r>
            <a:r>
              <a:rPr lang="en-GB" sz="2000" dirty="0">
                <a:solidFill>
                  <a:srgbClr val="002060"/>
                </a:solidFill>
                <a:latin typeface="+mj-lt"/>
              </a:rPr>
              <a:t>, BBLRC, SLAC Phase II …)</a:t>
            </a: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2060"/>
                </a:solidFill>
                <a:latin typeface="+mj-lt"/>
              </a:rPr>
              <a:t>Acquire online data on response to impact of full jaws</a:t>
            </a:r>
            <a:r>
              <a:rPr lang="en-GB" sz="2000" dirty="0" smtClean="0">
                <a:solidFill>
                  <a:srgbClr val="002060"/>
                </a:solidFill>
                <a:latin typeface="+mj-lt"/>
              </a:rPr>
              <a:t>.</a:t>
            </a:r>
            <a:endParaRPr lang="en-GB" sz="20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72000" y="3284984"/>
            <a:ext cx="8640000" cy="2939266"/>
          </a:xfrm>
          <a:prstGeom prst="rect">
            <a:avLst/>
          </a:prstGeom>
          <a:solidFill>
            <a:srgbClr val="00B050">
              <a:alpha val="40000"/>
            </a:srgbClr>
          </a:solidFill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5000"/>
            </a:pPr>
            <a:r>
              <a:rPr lang="en-GB" sz="2000" b="1" dirty="0" smtClean="0">
                <a:solidFill>
                  <a:srgbClr val="002060"/>
                </a:solidFill>
                <a:latin typeface="+mj-lt"/>
              </a:rPr>
              <a:t>Experiment 1: Integral Test of Fully </a:t>
            </a:r>
            <a:r>
              <a:rPr lang="en-GB" sz="2000" b="1" dirty="0">
                <a:solidFill>
                  <a:srgbClr val="002060"/>
                </a:solidFill>
                <a:latin typeface="+mj-lt"/>
              </a:rPr>
              <a:t>A</a:t>
            </a:r>
            <a:r>
              <a:rPr lang="en-GB" sz="2000" b="1" dirty="0" smtClean="0">
                <a:solidFill>
                  <a:srgbClr val="002060"/>
                </a:solidFill>
                <a:latin typeface="+mj-lt"/>
              </a:rPr>
              <a:t>ssembled </a:t>
            </a:r>
            <a:r>
              <a:rPr lang="en-GB" sz="2000" b="1" dirty="0">
                <a:solidFill>
                  <a:srgbClr val="002060"/>
                </a:solidFill>
                <a:latin typeface="+mj-lt"/>
              </a:rPr>
              <a:t>J</a:t>
            </a:r>
            <a:r>
              <a:rPr lang="en-GB" sz="2000" b="1" dirty="0" smtClean="0">
                <a:solidFill>
                  <a:srgbClr val="002060"/>
                </a:solidFill>
                <a:latin typeface="+mj-lt"/>
              </a:rPr>
              <a:t>aws</a:t>
            </a: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rgbClr val="002060"/>
                </a:solidFill>
                <a:latin typeface="+mj-lt"/>
              </a:rPr>
              <a:t>Include in one tank (at least) two superposed jaws.</a:t>
            </a: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2060"/>
                </a:solidFill>
                <a:latin typeface="+mj-lt"/>
              </a:rPr>
              <a:t>Equip the jaws with set of strain gauges, </a:t>
            </a:r>
            <a:r>
              <a:rPr lang="en-GB" sz="2000" dirty="0" smtClean="0">
                <a:solidFill>
                  <a:srgbClr val="002060"/>
                </a:solidFill>
                <a:latin typeface="+mj-lt"/>
              </a:rPr>
              <a:t>displacement monitors, temperature </a:t>
            </a:r>
            <a:r>
              <a:rPr lang="en-GB" sz="2000" dirty="0">
                <a:solidFill>
                  <a:srgbClr val="002060"/>
                </a:solidFill>
                <a:latin typeface="+mj-lt"/>
              </a:rPr>
              <a:t>sensors, </a:t>
            </a:r>
            <a:r>
              <a:rPr lang="en-GB" sz="2000" dirty="0" smtClean="0">
                <a:solidFill>
                  <a:srgbClr val="002060"/>
                </a:solidFill>
                <a:latin typeface="+mj-lt"/>
              </a:rPr>
              <a:t>PVDF etc. for online acquisition</a:t>
            </a:r>
            <a:r>
              <a:rPr lang="en-GB" sz="2000" dirty="0" smtClean="0">
                <a:solidFill>
                  <a:srgbClr val="002060"/>
                </a:solidFill>
                <a:latin typeface="+mj-lt"/>
              </a:rPr>
              <a:t>.</a:t>
            </a: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+mj-lt"/>
              </a:rPr>
              <a:t>Equip test bench with advanced </a:t>
            </a:r>
            <a:r>
              <a:rPr lang="en-US" sz="2000" dirty="0" err="1" smtClean="0">
                <a:solidFill>
                  <a:srgbClr val="002060"/>
                </a:solidFill>
                <a:latin typeface="+mj-lt"/>
              </a:rPr>
              <a:t>microphonic</a:t>
            </a:r>
            <a:r>
              <a:rPr lang="en-US" sz="2000" dirty="0" smtClean="0">
                <a:solidFill>
                  <a:srgbClr val="002060"/>
                </a:solidFill>
                <a:latin typeface="+mj-lt"/>
              </a:rPr>
              <a:t> sensors.</a:t>
            </a:r>
            <a:endParaRPr lang="en-GB" sz="2000" dirty="0">
              <a:solidFill>
                <a:srgbClr val="002060"/>
              </a:solidFill>
              <a:latin typeface="+mj-lt"/>
            </a:endParaRP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rgbClr val="002060"/>
                </a:solidFill>
                <a:latin typeface="+mj-lt"/>
              </a:rPr>
              <a:t>Design a special, mobile tank equipped with viewports for optical acquisition, LDV, electric connections etc.</a:t>
            </a:r>
            <a:endParaRPr lang="en-GB" sz="2000" dirty="0">
              <a:solidFill>
                <a:srgbClr val="002060"/>
              </a:solidFill>
              <a:latin typeface="+mj-lt"/>
            </a:endParaRP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rgbClr val="002060"/>
                </a:solidFill>
                <a:latin typeface="+mj-lt"/>
              </a:rPr>
              <a:t>Assess the test-bench compatibility with 288 bunch pulses </a:t>
            </a:r>
            <a:r>
              <a:rPr lang="en-GB" sz="2000" dirty="0" smtClean="0">
                <a:solidFill>
                  <a:srgbClr val="002060"/>
                </a:solidFill>
                <a:latin typeface="+mj-lt"/>
              </a:rPr>
              <a:t>…</a:t>
            </a:r>
            <a:endParaRPr lang="en-GB" sz="2000" dirty="0" smtClean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2050" name="Picture 2" descr="C:\Users\abertare\AppData\Local\Microsoft\Windows\Temporary Internet Files\Content.IE5\93PSXJV4\MC900432677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143" y="1628800"/>
            <a:ext cx="18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765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17"/>
          <p:cNvSpPr/>
          <p:nvPr/>
        </p:nvSpPr>
        <p:spPr>
          <a:xfrm>
            <a:off x="715992" y="1029484"/>
            <a:ext cx="606580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GB" b="1" dirty="0" smtClean="0">
                <a:solidFill>
                  <a:srgbClr val="002060"/>
                </a:solidFill>
                <a:latin typeface="+mj-lt"/>
              </a:rPr>
              <a:t>LHC 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is reaching unprecedented </a:t>
            </a:r>
            <a:r>
              <a:rPr lang="en-GB" b="1" dirty="0">
                <a:solidFill>
                  <a:srgbClr val="002060"/>
                </a:solidFill>
                <a:latin typeface="+mj-lt"/>
              </a:rPr>
              <a:t>beam </a:t>
            </a:r>
            <a:r>
              <a:rPr lang="en-GB" b="1" dirty="0" smtClean="0">
                <a:solidFill>
                  <a:srgbClr val="002060"/>
                </a:solidFill>
                <a:latin typeface="+mj-lt"/>
              </a:rPr>
              <a:t>brightness  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and </a:t>
            </a:r>
            <a:r>
              <a:rPr lang="en-GB" b="1" dirty="0" smtClean="0">
                <a:solidFill>
                  <a:srgbClr val="002060"/>
                </a:solidFill>
                <a:latin typeface="+mj-lt"/>
              </a:rPr>
              <a:t>energy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 leading to extreme </a:t>
            </a:r>
            <a:r>
              <a:rPr lang="en-GB" b="1" dirty="0" smtClean="0">
                <a:solidFill>
                  <a:srgbClr val="002060"/>
                </a:solidFill>
                <a:latin typeface="+mj-lt"/>
              </a:rPr>
              <a:t>energy density 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(</a:t>
            </a:r>
            <a:r>
              <a:rPr lang="en-GB" b="1" dirty="0" smtClean="0">
                <a:solidFill>
                  <a:srgbClr val="002060"/>
                </a:solidFill>
                <a:latin typeface="+mj-lt"/>
              </a:rPr>
              <a:t>15 GJ/mm</a:t>
            </a:r>
            <a:r>
              <a:rPr lang="en-GB" b="1" baseline="30000" dirty="0" smtClean="0">
                <a:solidFill>
                  <a:srgbClr val="002060"/>
                </a:solidFill>
                <a:latin typeface="+mj-lt"/>
              </a:rPr>
              <a:t>2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).</a:t>
            </a:r>
            <a:endParaRPr lang="en-GB" b="1" dirty="0" smtClean="0">
              <a:solidFill>
                <a:srgbClr val="002060"/>
              </a:solidFill>
              <a:latin typeface="+mj-lt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GB" dirty="0" smtClean="0">
                <a:solidFill>
                  <a:srgbClr val="002060"/>
                </a:solidFill>
                <a:latin typeface="+mj-lt"/>
              </a:rPr>
              <a:t>At such energy densities </a:t>
            </a:r>
            <a:r>
              <a:rPr lang="en-GB" b="1" dirty="0" smtClean="0">
                <a:solidFill>
                  <a:srgbClr val="002060"/>
                </a:solidFill>
                <a:latin typeface="+mj-lt"/>
              </a:rPr>
              <a:t>Beam-induced </a:t>
            </a:r>
            <a:r>
              <a:rPr lang="en-GB" b="1" dirty="0">
                <a:solidFill>
                  <a:srgbClr val="002060"/>
                </a:solidFill>
                <a:latin typeface="+mj-lt"/>
              </a:rPr>
              <a:t>accidents 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are among the </a:t>
            </a:r>
            <a:r>
              <a:rPr lang="en-GB" dirty="0">
                <a:solidFill>
                  <a:srgbClr val="002060"/>
                </a:solidFill>
                <a:latin typeface="+mj-lt"/>
              </a:rPr>
              <a:t>most dangerous 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events </a:t>
            </a:r>
            <a:r>
              <a:rPr lang="en-GB" dirty="0">
                <a:solidFill>
                  <a:srgbClr val="002060"/>
                </a:solidFill>
                <a:latin typeface="+mj-lt"/>
              </a:rPr>
              <a:t>for 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particle accelerators.</a:t>
            </a: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GB" b="1" dirty="0" smtClean="0">
                <a:solidFill>
                  <a:srgbClr val="002060"/>
                </a:solidFill>
                <a:latin typeface="+mj-lt"/>
              </a:rPr>
              <a:t>Collimators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 are inherently exposed to such extreme events (</a:t>
            </a:r>
            <a:r>
              <a:rPr lang="en-GB" b="1" i="1" dirty="0" smtClean="0">
                <a:solidFill>
                  <a:srgbClr val="002060"/>
                </a:solidFill>
                <a:latin typeface="Symbol" panose="05050102010706020507" pitchFamily="18" charset="2"/>
              </a:rPr>
              <a:t>b</a:t>
            </a:r>
            <a:r>
              <a:rPr lang="en-GB" b="1" i="1" dirty="0" smtClean="0">
                <a:solidFill>
                  <a:srgbClr val="002060"/>
                </a:solidFill>
                <a:latin typeface="+mj-lt"/>
              </a:rPr>
              <a:t>* </a:t>
            </a:r>
            <a:r>
              <a:rPr lang="en-GB" b="1" dirty="0" smtClean="0">
                <a:solidFill>
                  <a:srgbClr val="002060"/>
                </a:solidFill>
                <a:latin typeface="+mj-lt"/>
              </a:rPr>
              <a:t>reach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 is determined by collimator constraints) </a:t>
            </a: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GB" dirty="0" smtClean="0">
                <a:solidFill>
                  <a:srgbClr val="002060"/>
                </a:solidFill>
                <a:latin typeface="+mj-lt"/>
              </a:rPr>
              <a:t>Collimators are, by far, the highest contributors to machine </a:t>
            </a:r>
            <a:r>
              <a:rPr lang="en-GB" b="1" dirty="0" smtClean="0">
                <a:solidFill>
                  <a:srgbClr val="002060"/>
                </a:solidFill>
                <a:latin typeface="+mj-lt"/>
              </a:rPr>
              <a:t>impedance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, potentially leading to serious </a:t>
            </a:r>
            <a:r>
              <a:rPr lang="en-GB" b="1" dirty="0" smtClean="0">
                <a:solidFill>
                  <a:srgbClr val="002060"/>
                </a:solidFill>
                <a:latin typeface="+mj-lt"/>
              </a:rPr>
              <a:t>instabilities</a:t>
            </a:r>
            <a:r>
              <a:rPr lang="en-GB" dirty="0" smtClean="0">
                <a:solidFill>
                  <a:srgbClr val="002060"/>
                </a:solidFill>
                <a:latin typeface="+mj-lt"/>
              </a:rPr>
              <a:t>.</a:t>
            </a:r>
            <a:endParaRPr lang="en-GB" b="1" dirty="0" smtClean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Alessandro Bertarelli - CERN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Context</a:t>
            </a:r>
            <a:endParaRPr lang="en-GB" dirty="0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6" r="-1136"/>
          <a:stretch/>
        </p:blipFill>
        <p:spPr bwMode="auto">
          <a:xfrm>
            <a:off x="49288" y="4587696"/>
            <a:ext cx="3240000" cy="1890000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10" name="Group 9"/>
          <p:cNvGrpSpPr/>
          <p:nvPr/>
        </p:nvGrpSpPr>
        <p:grpSpPr>
          <a:xfrm>
            <a:off x="6856243" y="4337705"/>
            <a:ext cx="2950486" cy="2039168"/>
            <a:chOff x="6726203" y="2591735"/>
            <a:chExt cx="2950486" cy="203916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099865" y="2591735"/>
              <a:ext cx="2576824" cy="2039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6726203" y="2773468"/>
              <a:ext cx="276999" cy="1662054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 anchorCtr="0">
              <a:spAutoFit/>
            </a:bodyPr>
            <a:lstStyle/>
            <a:p>
              <a:pPr algn="ctr"/>
              <a:r>
                <a:rPr lang="en-GB" sz="900" b="1" dirty="0" smtClean="0"/>
                <a:t>Collimators impedance/</a:t>
              </a:r>
              <a:br>
                <a:rPr lang="en-GB" sz="900" b="1" dirty="0" smtClean="0"/>
              </a:br>
              <a:r>
                <a:rPr lang="en-GB" sz="900" b="1" dirty="0" smtClean="0"/>
                <a:t>LHC Impedance</a:t>
              </a:r>
              <a:endParaRPr lang="en-GB" sz="900" b="1" dirty="0"/>
            </a:p>
          </p:txBody>
        </p:sp>
      </p:grpSp>
      <p:pic>
        <p:nvPicPr>
          <p:cNvPr id="1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76000" y="4587693"/>
            <a:ext cx="3587264" cy="16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" r="-262"/>
          <a:stretch/>
        </p:blipFill>
        <p:spPr bwMode="auto">
          <a:xfrm>
            <a:off x="6660000" y="898161"/>
            <a:ext cx="3240000" cy="33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 rot="19716008">
            <a:off x="1430320" y="2456310"/>
            <a:ext cx="7699373" cy="1712740"/>
          </a:xfrm>
          <a:prstGeom prst="rect">
            <a:avLst/>
          </a:prstGeom>
          <a:ln>
            <a:noFill/>
            <a:headEnd/>
            <a:tailEnd/>
          </a:ln>
          <a:effectLst>
            <a:outerShdw blurRad="50800" dist="88900" dir="12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144000" rIns="0" bIns="144000" anchor="ctr" anchorCtr="0">
            <a:spAutoFit/>
          </a:bodyPr>
          <a:lstStyle>
            <a:defPPr>
              <a:defRPr lang="en-US"/>
            </a:defPPr>
            <a:lvl1pPr>
              <a:lnSpc>
                <a:spcPct val="110000"/>
              </a:lnSpc>
              <a:spcBef>
                <a:spcPct val="0"/>
              </a:spcBef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GB" sz="2800" b="0" dirty="0" smtClean="0"/>
              <a:t>Development of  </a:t>
            </a:r>
            <a:r>
              <a:rPr lang="en-GB" sz="2800" dirty="0" smtClean="0"/>
              <a:t>advanced </a:t>
            </a:r>
            <a:r>
              <a:rPr lang="en-GB" sz="2800" dirty="0"/>
              <a:t>materials</a:t>
            </a:r>
            <a:r>
              <a:rPr lang="en-GB" sz="2800" b="0" dirty="0"/>
              <a:t>, </a:t>
            </a:r>
            <a:r>
              <a:rPr lang="en-GB" sz="2800" b="0" dirty="0" smtClean="0"/>
              <a:t/>
            </a:r>
            <a:br>
              <a:rPr lang="en-GB" sz="2800" b="0" dirty="0" smtClean="0"/>
            </a:br>
            <a:r>
              <a:rPr lang="en-GB" sz="2800" b="0" dirty="0" smtClean="0"/>
              <a:t>along with </a:t>
            </a:r>
            <a:r>
              <a:rPr lang="en-GB" sz="2800" dirty="0"/>
              <a:t>state-of-the-art simulations</a:t>
            </a:r>
            <a:r>
              <a:rPr lang="en-GB" sz="2800" b="0" dirty="0"/>
              <a:t>, </a:t>
            </a:r>
            <a:r>
              <a:rPr lang="en-GB" sz="2800" b="0" dirty="0" smtClean="0"/>
              <a:t/>
            </a:r>
            <a:br>
              <a:rPr lang="en-GB" sz="2800" b="0" dirty="0" smtClean="0"/>
            </a:br>
            <a:r>
              <a:rPr lang="en-GB" sz="2800" b="0" dirty="0" smtClean="0"/>
              <a:t>are instrumental in </a:t>
            </a:r>
            <a:r>
              <a:rPr lang="en-GB" sz="2800" dirty="0" smtClean="0"/>
              <a:t>facing these challenges</a:t>
            </a:r>
            <a:r>
              <a:rPr lang="en-GB" sz="2800" b="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581341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080000" y="8"/>
            <a:ext cx="8136000" cy="720000"/>
          </a:xfrm>
          <a:prstGeom prst="rect">
            <a:avLst/>
          </a:prstGeom>
        </p:spPr>
        <p:txBody>
          <a:bodyPr/>
          <a:lstStyle>
            <a:lvl1pPr algn="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US" sz="2800" b="1" dirty="0" smtClean="0"/>
              <a:t>Proposed Types of Experiments</a:t>
            </a:r>
            <a:endParaRPr lang="en-GB" sz="2800" b="1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WP11 Tasks 11.2/3 – 10.12.2013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Alessandro Bertarelli - CERN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972000" y="836712"/>
            <a:ext cx="8640960" cy="1477328"/>
          </a:xfrm>
          <a:prstGeom prst="rect">
            <a:avLst/>
          </a:prstGeom>
          <a:solidFill>
            <a:srgbClr val="FF0000">
              <a:alpha val="40000"/>
            </a:srgbClr>
          </a:solidFill>
        </p:spPr>
        <p:txBody>
          <a:bodyPr wrap="square">
            <a:spAutoFit/>
          </a:bodyPr>
          <a:lstStyle/>
          <a:p>
            <a:pPr marL="457200" indent="-457200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2060"/>
                </a:solidFill>
                <a:latin typeface="+mj-lt"/>
              </a:rPr>
              <a:t>Test samples of novel materials for collimators and other (future) BIDs (TDI, TCDI, TCDQ, …)</a:t>
            </a: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2060"/>
                </a:solidFill>
                <a:latin typeface="+mj-lt"/>
              </a:rPr>
              <a:t>Acquire online exploitable data for low-Z materials</a:t>
            </a: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2060"/>
                </a:solidFill>
                <a:latin typeface="+mj-lt"/>
              </a:rPr>
              <a:t>Benchmark not-yet-explored effects such as code coupling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72000" y="3789040"/>
            <a:ext cx="8640000" cy="2708434"/>
          </a:xfrm>
          <a:prstGeom prst="rect">
            <a:avLst/>
          </a:prstGeom>
          <a:solidFill>
            <a:srgbClr val="00B050">
              <a:alpha val="40000"/>
            </a:srgbClr>
          </a:solidFill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5000"/>
            </a:pPr>
            <a:r>
              <a:rPr lang="en-GB" sz="2000" b="1" dirty="0" smtClean="0">
                <a:solidFill>
                  <a:srgbClr val="002060"/>
                </a:solidFill>
                <a:latin typeface="+mj-lt"/>
              </a:rPr>
              <a:t>Experiment 2: </a:t>
            </a:r>
            <a:r>
              <a:rPr lang="en-GB" sz="2000" b="1" dirty="0">
                <a:solidFill>
                  <a:srgbClr val="002060"/>
                </a:solidFill>
                <a:latin typeface="+mj-lt"/>
              </a:rPr>
              <a:t>Multi-material sample holder </a:t>
            </a:r>
            <a:r>
              <a:rPr lang="en-GB" sz="2000" b="1" dirty="0" smtClean="0">
                <a:solidFill>
                  <a:srgbClr val="002060"/>
                </a:solidFill>
                <a:latin typeface="+mj-lt"/>
              </a:rPr>
              <a:t>(v2)</a:t>
            </a: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rgbClr val="002060"/>
                </a:solidFill>
                <a:latin typeface="+mj-lt"/>
              </a:rPr>
              <a:t>Evolve </a:t>
            </a:r>
            <a:r>
              <a:rPr lang="en-GB" sz="2000" dirty="0">
                <a:solidFill>
                  <a:srgbClr val="002060"/>
                </a:solidFill>
                <a:latin typeface="+mj-lt"/>
              </a:rPr>
              <a:t>sample holder </a:t>
            </a:r>
            <a:r>
              <a:rPr lang="en-GB" sz="2000" dirty="0" smtClean="0">
                <a:solidFill>
                  <a:srgbClr val="002060"/>
                </a:solidFill>
                <a:latin typeface="+mj-lt"/>
              </a:rPr>
              <a:t>v1 (up to 288 SPS bunches)</a:t>
            </a:r>
            <a:endParaRPr lang="en-GB" sz="2000" dirty="0">
              <a:solidFill>
                <a:srgbClr val="002060"/>
              </a:solidFill>
              <a:latin typeface="+mj-lt"/>
            </a:endParaRP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rgbClr val="002060"/>
                </a:solidFill>
                <a:latin typeface="+mj-lt"/>
              </a:rPr>
              <a:t>Optimize dimensions </a:t>
            </a:r>
            <a:r>
              <a:rPr lang="en-GB" sz="2000" dirty="0">
                <a:solidFill>
                  <a:srgbClr val="002060"/>
                </a:solidFill>
                <a:latin typeface="+mj-lt"/>
              </a:rPr>
              <a:t>of material specimens </a:t>
            </a:r>
            <a:r>
              <a:rPr lang="en-GB" sz="2000" dirty="0" smtClean="0">
                <a:solidFill>
                  <a:srgbClr val="002060"/>
                </a:solidFill>
                <a:latin typeface="+mj-lt"/>
              </a:rPr>
              <a:t>(specific to each material ?)</a:t>
            </a: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2060"/>
                </a:solidFill>
                <a:latin typeface="+mj-lt"/>
              </a:rPr>
              <a:t>Use faster </a:t>
            </a:r>
            <a:r>
              <a:rPr lang="en-GB" sz="2000" dirty="0" smtClean="0">
                <a:solidFill>
                  <a:srgbClr val="002060"/>
                </a:solidFill>
                <a:latin typeface="+mj-lt"/>
              </a:rPr>
              <a:t>camera. Improve lighting system. </a:t>
            </a:r>
            <a:endParaRPr lang="en-GB" sz="2000" dirty="0">
              <a:solidFill>
                <a:srgbClr val="002060"/>
              </a:solidFill>
              <a:latin typeface="+mj-lt"/>
            </a:endParaRP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+mj-lt"/>
              </a:rPr>
              <a:t>Optimize strain gauges.</a:t>
            </a:r>
            <a:endParaRPr lang="en-GB" sz="2000" dirty="0" smtClean="0">
              <a:solidFill>
                <a:srgbClr val="002060"/>
              </a:solidFill>
              <a:latin typeface="+mj-lt"/>
            </a:endParaRP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rgbClr val="002060"/>
                </a:solidFill>
                <a:latin typeface="+mj-lt"/>
              </a:rPr>
              <a:t>Complement LDV with VISAR (?) for higher sample velocity acquisition</a:t>
            </a:r>
            <a:r>
              <a:rPr lang="en-GB" sz="2000" dirty="0" smtClean="0">
                <a:solidFill>
                  <a:srgbClr val="002060"/>
                </a:solidFill>
                <a:latin typeface="+mj-lt"/>
              </a:rPr>
              <a:t>.</a:t>
            </a: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</a:rPr>
              <a:t>Equip test bench with advanced </a:t>
            </a:r>
            <a:r>
              <a:rPr lang="en-US" sz="2000" dirty="0" err="1">
                <a:solidFill>
                  <a:srgbClr val="002060"/>
                </a:solidFill>
              </a:rPr>
              <a:t>microphonic</a:t>
            </a:r>
            <a:r>
              <a:rPr lang="en-US" sz="2000" dirty="0">
                <a:solidFill>
                  <a:srgbClr val="002060"/>
                </a:solidFill>
              </a:rPr>
              <a:t> sensors</a:t>
            </a:r>
            <a:r>
              <a:rPr lang="en-US" sz="2000" dirty="0" smtClean="0">
                <a:solidFill>
                  <a:srgbClr val="002060"/>
                </a:solidFill>
              </a:rPr>
              <a:t>.</a:t>
            </a:r>
            <a:endParaRPr lang="en-GB" sz="20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abertare\AppData\Local\Microsoft\Windows\Temporary Internet Files\Content.IE5\93PSXJV4\MC900432677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143" y="2132856"/>
            <a:ext cx="18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562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CERN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ffectLst/>
        </p:spPr>
        <p:txBody>
          <a:bodyPr/>
          <a:lstStyle/>
          <a:p>
            <a:r>
              <a:rPr lang="en-US" dirty="0" smtClean="0"/>
              <a:t>Activities within Task 11.2 (IV)</a:t>
            </a:r>
            <a:endParaRPr lang="en-US" sz="18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4294967295"/>
          </p:nvPr>
        </p:nvSpPr>
        <p:spPr>
          <a:xfrm>
            <a:off x="1028700" y="1076325"/>
            <a:ext cx="8496300" cy="3550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0" hangingPunc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smtClean="0">
                <a:solidFill>
                  <a:srgbClr val="002060"/>
                </a:solidFill>
                <a:latin typeface="+mj-lt"/>
              </a:rPr>
              <a:t>Long-term </a:t>
            </a:r>
            <a:r>
              <a:rPr lang="en-US" b="1" dirty="0">
                <a:solidFill>
                  <a:srgbClr val="002060"/>
                </a:solidFill>
                <a:latin typeface="+mj-lt"/>
              </a:rPr>
              <a:t>irradiation tests </a:t>
            </a:r>
            <a:r>
              <a:rPr lang="en-US" b="1" dirty="0" smtClean="0">
                <a:solidFill>
                  <a:srgbClr val="002060"/>
                </a:solidFill>
                <a:latin typeface="+mj-lt"/>
              </a:rPr>
              <a:t>and assessment </a:t>
            </a:r>
            <a:r>
              <a:rPr lang="en-US" b="1" dirty="0">
                <a:solidFill>
                  <a:srgbClr val="002060"/>
                </a:solidFill>
                <a:latin typeface="+mj-lt"/>
              </a:rPr>
              <a:t>of material property changes </a:t>
            </a:r>
            <a:endParaRPr lang="en-GB" dirty="0" smtClean="0">
              <a:solidFill>
                <a:srgbClr val="002060"/>
              </a:solidFill>
              <a:latin typeface="+mj-lt"/>
            </a:endParaRPr>
          </a:p>
          <a:p>
            <a:pPr marL="457200" lvl="1">
              <a:spcBef>
                <a:spcPts val="0"/>
              </a:spcBef>
            </a:pPr>
            <a:r>
              <a:rPr lang="en-US" sz="1800" dirty="0" smtClean="0">
                <a:solidFill>
                  <a:srgbClr val="002060"/>
                </a:solidFill>
                <a:latin typeface="+mj-lt"/>
              </a:rPr>
              <a:t>Continuation of Irradiation studies at KI-RRC and reports </a:t>
            </a:r>
          </a:p>
          <a:p>
            <a:pPr marL="722376" lvl="2">
              <a:spcBef>
                <a:spcPts val="0"/>
              </a:spcBef>
            </a:pP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Cu-CD </a:t>
            </a:r>
          </a:p>
          <a:p>
            <a:pPr marL="722376" lvl="2">
              <a:spcBef>
                <a:spcPts val="0"/>
              </a:spcBef>
            </a:pPr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MoCuCD</a:t>
            </a:r>
            <a:endParaRPr lang="en-US" sz="1600" dirty="0">
              <a:solidFill>
                <a:srgbClr val="002060"/>
              </a:solidFill>
              <a:latin typeface="+mj-lt"/>
            </a:endParaRPr>
          </a:p>
          <a:p>
            <a:pPr marL="722376" lvl="2">
              <a:spcBef>
                <a:spcPts val="0"/>
              </a:spcBef>
            </a:pPr>
            <a:r>
              <a:rPr lang="en-US" sz="1600" dirty="0" err="1" smtClean="0">
                <a:solidFill>
                  <a:srgbClr val="002060"/>
                </a:solidFill>
                <a:latin typeface="+mj-lt"/>
              </a:rPr>
              <a:t>SiC</a:t>
            </a:r>
            <a:endParaRPr lang="en-US" sz="1600" dirty="0" smtClean="0">
              <a:solidFill>
                <a:srgbClr val="002060"/>
              </a:solidFill>
              <a:latin typeface="+mj-lt"/>
            </a:endParaRPr>
          </a:p>
          <a:p>
            <a:pPr marL="457200" lvl="1"/>
            <a:r>
              <a:rPr lang="en-US" sz="1800" dirty="0" smtClean="0">
                <a:solidFill>
                  <a:srgbClr val="002060"/>
                </a:solidFill>
                <a:latin typeface="+mj-lt"/>
              </a:rPr>
              <a:t>Continuation of Irradiation studies at BNL and reports</a:t>
            </a:r>
          </a:p>
          <a:p>
            <a:pPr marL="722376" lvl="2"/>
            <a:r>
              <a:rPr lang="en-US" sz="1400" dirty="0" smtClean="0">
                <a:solidFill>
                  <a:srgbClr val="002060"/>
                </a:solidFill>
                <a:latin typeface="+mj-lt"/>
              </a:rPr>
              <a:t>Cu-CD</a:t>
            </a:r>
          </a:p>
          <a:p>
            <a:pPr marL="722376" lvl="2"/>
            <a:r>
              <a:rPr lang="en-US" sz="1400" dirty="0" smtClean="0">
                <a:solidFill>
                  <a:srgbClr val="002060"/>
                </a:solidFill>
                <a:latin typeface="+mj-lt"/>
              </a:rPr>
              <a:t>Mo-Gr</a:t>
            </a:r>
          </a:p>
          <a:p>
            <a:pPr marL="722376" lvl="2"/>
            <a:r>
              <a:rPr lang="en-US" sz="1400" dirty="0" smtClean="0">
                <a:solidFill>
                  <a:srgbClr val="002060"/>
                </a:solidFill>
                <a:latin typeface="+mj-lt"/>
              </a:rPr>
              <a:t>Molybdenum</a:t>
            </a:r>
          </a:p>
          <a:p>
            <a:pPr marL="722376" lvl="2"/>
            <a:r>
              <a:rPr lang="en-US" sz="1400" dirty="0" err="1" smtClean="0">
                <a:solidFill>
                  <a:srgbClr val="002060"/>
                </a:solidFill>
                <a:latin typeface="+mj-lt"/>
              </a:rPr>
              <a:t>Glidcop</a:t>
            </a:r>
            <a:endParaRPr lang="en-US" sz="1400" dirty="0" smtClean="0">
              <a:solidFill>
                <a:srgbClr val="002060"/>
              </a:solidFill>
              <a:latin typeface="+mj-lt"/>
            </a:endParaRPr>
          </a:p>
          <a:p>
            <a:pPr marL="457200" lvl="1"/>
            <a:endParaRPr lang="en-US" sz="1800" dirty="0" smtClean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21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3846" t="4824" r="77923" b="78235"/>
          <a:stretch>
            <a:fillRect/>
          </a:stretch>
        </p:blipFill>
        <p:spPr>
          <a:xfrm>
            <a:off x="2952000" y="5508000"/>
            <a:ext cx="924299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Content Placeholder 9" descr="HUD_homepage-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253" y="5508183"/>
            <a:ext cx="781300" cy="72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320000" y="5508000"/>
            <a:ext cx="752818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57389"/>
          <a:stretch>
            <a:fillRect/>
          </a:stretch>
        </p:blipFill>
        <p:spPr bwMode="auto">
          <a:xfrm>
            <a:off x="1931568" y="5525927"/>
            <a:ext cx="800531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000" y="6012000"/>
            <a:ext cx="1443610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Content Placeholder 9" descr="HUD_homepage-logo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92000" y="5508000"/>
            <a:ext cx="548107" cy="691955"/>
          </a:xfrm>
          <a:prstGeom prst="rect">
            <a:avLst/>
          </a:prstGeom>
        </p:spPr>
      </p:pic>
      <p:pic>
        <p:nvPicPr>
          <p:cNvPr id="26" name="Picture 25" descr="UM-logo.jpg"/>
          <p:cNvPicPr>
            <a:picLocks noChangeAspect="1"/>
          </p:cNvPicPr>
          <p:nvPr/>
        </p:nvPicPr>
        <p:blipFill rotWithShape="1">
          <a:blip r:embed="rId9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0198" b="8560"/>
          <a:stretch/>
        </p:blipFill>
        <p:spPr>
          <a:xfrm>
            <a:off x="5112000" y="5472000"/>
            <a:ext cx="1008103" cy="7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Content Placeholder 9" descr="HUD_homepage-logo.jpg"/>
          <p:cNvPicPr>
            <a:picLocks noChangeAspect="1"/>
          </p:cNvPicPr>
          <p:nvPr/>
        </p:nvPicPr>
        <p:blipFill rotWithShape="1"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-3881" r="-6431"/>
          <a:stretch/>
        </p:blipFill>
        <p:spPr>
          <a:xfrm>
            <a:off x="6825300" y="5508000"/>
            <a:ext cx="1021563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7" descr="logobrevettibizz.jpg"/>
          <p:cNvPicPr>
            <a:picLocks noChangeAspect="1"/>
          </p:cNvPicPr>
          <p:nvPr/>
        </p:nvPicPr>
        <p:blipFill>
          <a:blip r:embed="rId11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0" y="5508000"/>
            <a:ext cx="1872000" cy="262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18" descr="REVBG_Slide4_Blue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06" t="90145" r="1589" b="1984"/>
          <a:stretch/>
        </p:blipFill>
        <p:spPr bwMode="auto">
          <a:xfrm>
            <a:off x="7920000" y="5796000"/>
            <a:ext cx="1324800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871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CERN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ffectLst/>
        </p:spPr>
        <p:txBody>
          <a:bodyPr/>
          <a:lstStyle/>
          <a:p>
            <a:r>
              <a:rPr lang="en-US" dirty="0" smtClean="0"/>
              <a:t>Tasks 11.3</a:t>
            </a:r>
            <a:endParaRPr lang="en-US" sz="18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4294967295"/>
          </p:nvPr>
        </p:nvSpPr>
        <p:spPr>
          <a:xfrm>
            <a:off x="767550" y="876301"/>
            <a:ext cx="8477250" cy="351472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GB" sz="2400" b="1" dirty="0" smtClean="0"/>
              <a:t>Activities to pursue</a:t>
            </a:r>
            <a:endParaRPr lang="en-GB" sz="1800" dirty="0" smtClean="0">
              <a:solidFill>
                <a:srgbClr val="002060"/>
              </a:solidFill>
              <a:latin typeface="+mj-lt"/>
            </a:endParaRPr>
          </a:p>
          <a:p>
            <a:pPr lvl="1"/>
            <a:r>
              <a:rPr lang="en-GB" sz="1800" dirty="0" smtClean="0">
                <a:solidFill>
                  <a:srgbClr val="002060"/>
                </a:solidFill>
                <a:latin typeface="+mj-lt"/>
              </a:rPr>
              <a:t>Theoretical modelling of materials and novel composites (Equations of State, Strength models, Failure models). </a:t>
            </a:r>
          </a:p>
          <a:p>
            <a:pPr lvl="1"/>
            <a:r>
              <a:rPr lang="en-GB" sz="1800" dirty="0" smtClean="0">
                <a:solidFill>
                  <a:srgbClr val="002060"/>
                </a:solidFill>
                <a:latin typeface="+mj-lt"/>
              </a:rPr>
              <a:t>Energy deposition calculations  </a:t>
            </a:r>
            <a:r>
              <a:rPr lang="en-GB" sz="1800" dirty="0" smtClean="0">
                <a:solidFill>
                  <a:srgbClr val="002060"/>
                </a:solidFill>
                <a:latin typeface="+mj-lt"/>
              </a:rPr>
              <a:t>(FLUKA) and </a:t>
            </a:r>
            <a:r>
              <a:rPr lang="en-GB" sz="1800" dirty="0" smtClean="0">
                <a:solidFill>
                  <a:srgbClr val="002060"/>
                </a:solidFill>
                <a:latin typeface="+mj-lt"/>
              </a:rPr>
              <a:t>coupling with hydrocodes.</a:t>
            </a:r>
          </a:p>
          <a:p>
            <a:pPr lvl="1"/>
            <a:r>
              <a:rPr lang="en-GB" sz="1800" dirty="0" smtClean="0">
                <a:solidFill>
                  <a:srgbClr val="002060"/>
                </a:solidFill>
                <a:latin typeface="+mj-lt"/>
              </a:rPr>
              <a:t>Modelling of dynamic phenomena (stress and shock waves, spall, melting, fragmentation, tunnelling …) induced by fast abnormal </a:t>
            </a:r>
            <a:r>
              <a:rPr lang="en-GB" sz="1800" dirty="0">
                <a:solidFill>
                  <a:srgbClr val="002060"/>
                </a:solidFill>
                <a:latin typeface="+mj-lt"/>
              </a:rPr>
              <a:t>beam loss events.</a:t>
            </a:r>
          </a:p>
          <a:p>
            <a:pPr lvl="1"/>
            <a:r>
              <a:rPr lang="en-GB" sz="1800" dirty="0" smtClean="0">
                <a:solidFill>
                  <a:srgbClr val="002060"/>
                </a:solidFill>
                <a:latin typeface="+mj-lt"/>
              </a:rPr>
              <a:t>Modelling of long-term </a:t>
            </a:r>
            <a:r>
              <a:rPr lang="en-GB" sz="1800" dirty="0">
                <a:solidFill>
                  <a:srgbClr val="002060"/>
                </a:solidFill>
                <a:latin typeface="+mj-lt"/>
              </a:rPr>
              <a:t>radiation damage</a:t>
            </a:r>
            <a:r>
              <a:rPr lang="en-GB" sz="1800" dirty="0" smtClean="0">
                <a:solidFill>
                  <a:srgbClr val="002060"/>
                </a:solidFill>
                <a:latin typeface="+mj-lt"/>
              </a:rPr>
              <a:t>. Equivalence between high </a:t>
            </a:r>
            <a:r>
              <a:rPr lang="en-GB" sz="1800" dirty="0" err="1" smtClean="0">
                <a:solidFill>
                  <a:srgbClr val="002060"/>
                </a:solidFill>
                <a:latin typeface="+mj-lt"/>
              </a:rPr>
              <a:t>fluence</a:t>
            </a:r>
            <a:r>
              <a:rPr lang="en-GB" sz="1800" dirty="0" smtClean="0">
                <a:solidFill>
                  <a:srgbClr val="002060"/>
                </a:solidFill>
                <a:latin typeface="+mj-lt"/>
              </a:rPr>
              <a:t>, low energy and lower </a:t>
            </a:r>
            <a:r>
              <a:rPr lang="en-GB" sz="1800" dirty="0" err="1" smtClean="0">
                <a:solidFill>
                  <a:srgbClr val="002060"/>
                </a:solidFill>
                <a:latin typeface="+mj-lt"/>
              </a:rPr>
              <a:t>fluence</a:t>
            </a:r>
            <a:r>
              <a:rPr lang="en-GB" sz="1800" dirty="0" smtClean="0">
                <a:solidFill>
                  <a:srgbClr val="002060"/>
                </a:solidFill>
                <a:latin typeface="+mj-lt"/>
              </a:rPr>
              <a:t>, high energy irradiation with various species. </a:t>
            </a:r>
            <a:endParaRPr lang="en-GB" sz="1800" dirty="0">
              <a:solidFill>
                <a:srgbClr val="002060"/>
              </a:solidFill>
              <a:latin typeface="+mj-lt"/>
            </a:endParaRPr>
          </a:p>
          <a:p>
            <a:pPr lvl="1"/>
            <a:r>
              <a:rPr lang="en-GB" sz="1800" dirty="0" smtClean="0">
                <a:solidFill>
                  <a:srgbClr val="002060"/>
                </a:solidFill>
                <a:latin typeface="+mj-lt"/>
              </a:rPr>
              <a:t>Benchmark numerical results </a:t>
            </a:r>
            <a:r>
              <a:rPr lang="en-GB" sz="1800" dirty="0">
                <a:solidFill>
                  <a:srgbClr val="002060"/>
                </a:solidFill>
                <a:latin typeface="+mj-lt"/>
              </a:rPr>
              <a:t>with experimental data</a:t>
            </a:r>
            <a:r>
              <a:rPr lang="en-GB" sz="1800" dirty="0" smtClean="0">
                <a:solidFill>
                  <a:srgbClr val="002060"/>
                </a:solidFill>
                <a:latin typeface="+mj-lt"/>
              </a:rPr>
              <a:t>.</a:t>
            </a:r>
            <a:endParaRPr lang="en-GB" sz="18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22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rcRect l="3846" t="4824" r="77923" b="78235"/>
          <a:stretch>
            <a:fillRect/>
          </a:stretch>
        </p:blipFill>
        <p:spPr>
          <a:xfrm>
            <a:off x="2952000" y="5508000"/>
            <a:ext cx="924299" cy="432000"/>
          </a:xfrm>
          <a:prstGeom prst="rect">
            <a:avLst/>
          </a:prstGeom>
        </p:spPr>
      </p:pic>
      <p:pic>
        <p:nvPicPr>
          <p:cNvPr id="13" name="Content Placeholder 9" descr="HUD_homepage-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253" y="5508183"/>
            <a:ext cx="781300" cy="72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320000" y="5508000"/>
            <a:ext cx="752818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 cstate="print"/>
          <a:srcRect l="57389"/>
          <a:stretch>
            <a:fillRect/>
          </a:stretch>
        </p:blipFill>
        <p:spPr bwMode="auto">
          <a:xfrm>
            <a:off x="1931568" y="5525927"/>
            <a:ext cx="800531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000" y="6012000"/>
            <a:ext cx="1443610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Content Placeholder 9" descr="HUD_homepage-logo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92000" y="5508000"/>
            <a:ext cx="548107" cy="691955"/>
          </a:xfrm>
          <a:prstGeom prst="rect">
            <a:avLst/>
          </a:prstGeom>
        </p:spPr>
      </p:pic>
      <p:pic>
        <p:nvPicPr>
          <p:cNvPr id="19" name="Picture 18" descr="UM-logo.jpg"/>
          <p:cNvPicPr>
            <a:picLocks noChangeAspect="1"/>
          </p:cNvPicPr>
          <p:nvPr/>
        </p:nvPicPr>
        <p:blipFill rotWithShape="1">
          <a:blip r:embed="rId9"/>
          <a:srcRect t="10198" b="8560"/>
          <a:stretch/>
        </p:blipFill>
        <p:spPr>
          <a:xfrm>
            <a:off x="5112000" y="5472000"/>
            <a:ext cx="1008103" cy="756000"/>
          </a:xfrm>
          <a:prstGeom prst="rect">
            <a:avLst/>
          </a:prstGeom>
        </p:spPr>
      </p:pic>
      <p:pic>
        <p:nvPicPr>
          <p:cNvPr id="20" name="Content Placeholder 9" descr="HUD_homepage-logo.jpg"/>
          <p:cNvPicPr>
            <a:picLocks noChangeAspect="1"/>
          </p:cNvPicPr>
          <p:nvPr/>
        </p:nvPicPr>
        <p:blipFill rotWithShape="1"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-3881" r="-6431"/>
          <a:stretch/>
        </p:blipFill>
        <p:spPr>
          <a:xfrm>
            <a:off x="6825300" y="5508000"/>
            <a:ext cx="1021563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logobrevettibizz.jpg"/>
          <p:cNvPicPr>
            <a:picLocks noChangeAspect="1"/>
          </p:cNvPicPr>
          <p:nvPr/>
        </p:nvPicPr>
        <p:blipFill>
          <a:blip r:embed="rId11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0" y="5508000"/>
            <a:ext cx="1872000" cy="262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8" descr="REVBG_Slide4_Blue"/>
          <p:cNvPicPr>
            <a:picLocks noChangeAspect="1" noChangeArrowheads="1"/>
          </p:cNvPicPr>
          <p:nvPr/>
        </p:nvPicPr>
        <p:blipFill rotWithShape="1">
          <a:blip r:embed="rId1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06" t="90145" r="1589" b="1984"/>
          <a:stretch/>
        </p:blipFill>
        <p:spPr bwMode="auto">
          <a:xfrm>
            <a:off x="7920000" y="5796000"/>
            <a:ext cx="13248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644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WP11 Tasks 11.2/3 – 10.12.2013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CERN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Perspectives</a:t>
            </a:r>
            <a:endParaRPr lang="en-GB" dirty="0"/>
          </a:p>
        </p:txBody>
      </p:sp>
      <p:pic>
        <p:nvPicPr>
          <p:cNvPr id="16388" name="Picture 4" descr="http://blogs.uhaul.com/detroit/files/Bright-Future-Sig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643" y="1021332"/>
            <a:ext cx="5226792" cy="4599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810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7650" y="4643735"/>
            <a:ext cx="9432693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Thank you for your attention!</a:t>
            </a:r>
            <a:endParaRPr lang="en-US" sz="6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608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Metal Matrix Composites</a:t>
            </a:r>
            <a:endParaRPr lang="en-GB" dirty="0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96036" y="959159"/>
            <a:ext cx="5158315" cy="36878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36000" tIns="46038" rIns="36000" bIns="46038">
            <a:spAutoFit/>
          </a:bodyPr>
          <a:lstStyle>
            <a:defPPr>
              <a:defRPr lang="en-US"/>
            </a:defPPr>
            <a:lvl1pPr marL="180975" indent="-180975">
              <a:lnSpc>
                <a:spcPct val="110000"/>
              </a:lnSpc>
              <a:spcBef>
                <a:spcPct val="0"/>
              </a:spcBef>
              <a:spcAft>
                <a:spcPts val="300"/>
              </a:spcAft>
              <a:buFont typeface="Arial" pitchFamily="34" charset="0"/>
              <a:buChar char="•"/>
              <a:defRPr sz="1600">
                <a:solidFill>
                  <a:srgbClr val="002060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>
              <a:spcAft>
                <a:spcPts val="1200"/>
              </a:spcAft>
            </a:pPr>
            <a:r>
              <a:rPr lang="en-US" dirty="0"/>
              <a:t>Materials </a:t>
            </a:r>
            <a:r>
              <a:rPr lang="en-US" dirty="0" smtClean="0"/>
              <a:t>investigated </a:t>
            </a:r>
            <a:r>
              <a:rPr lang="en-US" dirty="0"/>
              <a:t>are </a:t>
            </a:r>
            <a:r>
              <a:rPr lang="en-US" b="1" dirty="0" smtClean="0"/>
              <a:t>Copper-Diamond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b="1" dirty="0"/>
              <a:t>Cu-CD</a:t>
            </a:r>
            <a:r>
              <a:rPr lang="en-US" dirty="0"/>
              <a:t>), </a:t>
            </a:r>
            <a:r>
              <a:rPr lang="en-US" b="1" dirty="0" smtClean="0"/>
              <a:t>Molybdenum-Diamond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b="1" dirty="0"/>
              <a:t>Mo-CD</a:t>
            </a:r>
            <a:r>
              <a:rPr lang="en-US" dirty="0"/>
              <a:t>), </a:t>
            </a:r>
            <a:r>
              <a:rPr lang="en-US" b="1" dirty="0" smtClean="0"/>
              <a:t>Silver-Diamond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b="1" dirty="0"/>
              <a:t>Ag-CD</a:t>
            </a:r>
            <a:r>
              <a:rPr lang="en-US" dirty="0"/>
              <a:t>), </a:t>
            </a:r>
            <a:r>
              <a:rPr lang="en-US" b="1" dirty="0" smtClean="0"/>
              <a:t>Molybdenum-Graphite </a:t>
            </a:r>
            <a:r>
              <a:rPr lang="en-US" dirty="0"/>
              <a:t>(</a:t>
            </a:r>
            <a:r>
              <a:rPr lang="en-US" b="1" dirty="0"/>
              <a:t>Mo-Gr</a:t>
            </a:r>
            <a:r>
              <a:rPr lang="en-US" dirty="0"/>
              <a:t>)</a:t>
            </a:r>
          </a:p>
          <a:p>
            <a:pPr>
              <a:spcAft>
                <a:spcPts val="1200"/>
              </a:spcAft>
            </a:pPr>
            <a:r>
              <a:rPr lang="en-US" dirty="0"/>
              <a:t>Most </a:t>
            </a:r>
            <a:r>
              <a:rPr lang="en-US" b="1" dirty="0"/>
              <a:t>promising materials </a:t>
            </a:r>
            <a:r>
              <a:rPr lang="en-US" dirty="0"/>
              <a:t>are </a:t>
            </a:r>
            <a:r>
              <a:rPr lang="en-US" b="1" dirty="0"/>
              <a:t>Cu-CD </a:t>
            </a:r>
            <a:r>
              <a:rPr lang="en-US" dirty="0"/>
              <a:t>and </a:t>
            </a:r>
            <a:r>
              <a:rPr lang="en-US" b="1" dirty="0"/>
              <a:t>Mo-Gr</a:t>
            </a:r>
            <a:r>
              <a:rPr lang="en-US" dirty="0"/>
              <a:t>.</a:t>
            </a:r>
          </a:p>
          <a:p>
            <a:pPr>
              <a:spcAft>
                <a:spcPts val="1200"/>
              </a:spcAft>
            </a:pPr>
            <a:r>
              <a:rPr lang="en-US" dirty="0"/>
              <a:t>Ag-CD and Mo-CD </a:t>
            </a:r>
            <a:r>
              <a:rPr lang="en-US" dirty="0" smtClean="0"/>
              <a:t>are, </a:t>
            </a:r>
            <a:r>
              <a:rPr lang="en-US" dirty="0"/>
              <a:t>by </a:t>
            </a:r>
            <a:r>
              <a:rPr lang="en-US" dirty="0" smtClean="0"/>
              <a:t>now, </a:t>
            </a:r>
            <a:r>
              <a:rPr lang="en-US" dirty="0"/>
              <a:t>sidelined as they </a:t>
            </a:r>
            <a:r>
              <a:rPr lang="en-US" dirty="0" smtClean="0"/>
              <a:t>are limited by (relatively) low </a:t>
            </a:r>
            <a:r>
              <a:rPr lang="en-US" dirty="0"/>
              <a:t>melting temperature (Ag-CD) and </a:t>
            </a:r>
            <a:r>
              <a:rPr lang="en-US" dirty="0" smtClean="0"/>
              <a:t>insufficient toughness </a:t>
            </a:r>
            <a:r>
              <a:rPr lang="en-US" dirty="0"/>
              <a:t>(</a:t>
            </a:r>
            <a:r>
              <a:rPr lang="en-US" dirty="0" smtClean="0"/>
              <a:t>Mo-CD).</a:t>
            </a:r>
          </a:p>
          <a:p>
            <a:pPr>
              <a:spcAft>
                <a:spcPts val="1200"/>
              </a:spcAft>
            </a:pPr>
            <a:r>
              <a:rPr lang="en-US" b="1" dirty="0" smtClean="0"/>
              <a:t>Mo-Gr</a:t>
            </a:r>
            <a:r>
              <a:rPr lang="en-US" dirty="0" smtClean="0"/>
              <a:t> is particularly appealing as it is </a:t>
            </a:r>
            <a:r>
              <a:rPr lang="en-US" b="1" dirty="0" smtClean="0"/>
              <a:t>easy to machine</a:t>
            </a:r>
            <a:r>
              <a:rPr lang="en-US" dirty="0" smtClean="0"/>
              <a:t>, is </a:t>
            </a:r>
            <a:r>
              <a:rPr lang="en-US" b="1" dirty="0" smtClean="0"/>
              <a:t>versatile </a:t>
            </a:r>
            <a:r>
              <a:rPr lang="en-US" dirty="0" smtClean="0"/>
              <a:t>and can be </a:t>
            </a:r>
            <a:r>
              <a:rPr lang="en-US" b="1" dirty="0" smtClean="0"/>
              <a:t>coated with </a:t>
            </a:r>
            <a:r>
              <a:rPr lang="en-US" dirty="0" smtClean="0"/>
              <a:t>a</a:t>
            </a:r>
            <a:r>
              <a:rPr lang="en-US" b="1" dirty="0" smtClean="0"/>
              <a:t> Mo layer </a:t>
            </a:r>
            <a:r>
              <a:rPr lang="en-US" dirty="0" smtClean="0"/>
              <a:t>dramatically </a:t>
            </a:r>
            <a:r>
              <a:rPr lang="en-US" b="1" dirty="0" smtClean="0"/>
              <a:t>increasing electrical conductivity </a:t>
            </a:r>
            <a:r>
              <a:rPr lang="en-US" dirty="0" smtClean="0"/>
              <a:t>…</a:t>
            </a:r>
            <a:endParaRPr lang="en-US" dirty="0"/>
          </a:p>
          <a:p>
            <a:endParaRPr lang="en-US" dirty="0"/>
          </a:p>
        </p:txBody>
      </p:sp>
      <p:pic>
        <p:nvPicPr>
          <p:cNvPr id="18434" name="Picture 2" descr="\\cern.ch\dfs\Departments\EN\Groups\MME_MechanicalEngineering\Alessandro.Bertarelli\Projects\Collimators\CollimationUpgrade\EuCARD\EuCARDMeetings\4thAnnualMeeting(2013)\Materials Pictures\CuCD\WP_20130606_01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54352" y="1218471"/>
            <a:ext cx="3780000" cy="97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\\cern.ch\dfs\Departments\EN\Groups\MME_MechanicalEngineering\Alessandro.Bertarelli\Projects\Collimators\CollimationUpgrade\EuCARD\EuCARDMeetings\4thAnnualMeeting(2013)\Materials Pictures\MoCuCD\Thermal Sample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68000" y="2258704"/>
            <a:ext cx="3672000" cy="2265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\\cern.ch\dfs\Departments\EN\Groups\MME_MechanicalEngineering\Alessandro.Bertarelli\Projects\Collimators\CollimationUpgrade\EuCARD\EuCARDMeetings\4thAnnualMeeting(2013)\Materials Pictures\AgCD_EPFL\WP_20130606_022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68000" y="4667536"/>
            <a:ext cx="3672000" cy="170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5" descr="\\cern.ch\dfs\Departments\EN\Groups\MME_MechanicalEngineering\Alessandro.Bertarelli\Projects\Collimators\CollimationUpgrade\EuCARD\EuCARDMeetings\4thAnnualMeeting(2013)\Materials Pictures\MoGRCF\WP_20130606_016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69492" y="4299045"/>
            <a:ext cx="3439236" cy="207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rhp_logo_vert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748000" y="385831"/>
            <a:ext cx="252000" cy="134163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68000" y="1008000"/>
            <a:ext cx="1098645" cy="360000"/>
          </a:xfrm>
          <a:prstGeom prst="rect">
            <a:avLst/>
          </a:prstGeom>
          <a:ln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en-US"/>
            </a:defPPr>
            <a:lvl1pPr>
              <a:lnSpc>
                <a:spcPct val="110000"/>
              </a:lnSpc>
              <a:spcBef>
                <a:spcPct val="0"/>
              </a:spcBef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GB" dirty="0"/>
              <a:t>Cu-CD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04000" y="2286592"/>
            <a:ext cx="1098645" cy="374014"/>
          </a:xfrm>
          <a:prstGeom prst="rect">
            <a:avLst/>
          </a:prstGeom>
          <a:ln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en-US"/>
            </a:defPPr>
            <a:lvl1pPr algn="ctr">
              <a:lnSpc>
                <a:spcPct val="110000"/>
              </a:lnSpc>
              <a:spcBef>
                <a:spcPct val="0"/>
              </a:spcBef>
              <a:defRPr b="1"/>
            </a:lvl1pPr>
          </a:lstStyle>
          <a:p>
            <a:r>
              <a:rPr lang="en-GB" dirty="0"/>
              <a:t>Mo-CD</a:t>
            </a:r>
          </a:p>
        </p:txBody>
      </p:sp>
      <p:pic>
        <p:nvPicPr>
          <p:cNvPr id="18" name="Picture 17" descr="logobrevettibizz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006" y="4243563"/>
            <a:ext cx="1668284" cy="2340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904000" y="4710046"/>
            <a:ext cx="1098645" cy="374014"/>
          </a:xfrm>
          <a:prstGeom prst="rect">
            <a:avLst/>
          </a:prstGeom>
          <a:ln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en-US"/>
            </a:defPPr>
            <a:lvl1pPr algn="ctr">
              <a:lnSpc>
                <a:spcPct val="110000"/>
              </a:lnSpc>
              <a:spcBef>
                <a:spcPct val="0"/>
              </a:spcBef>
              <a:defRPr b="1"/>
            </a:lvl1pPr>
          </a:lstStyle>
          <a:p>
            <a:r>
              <a:rPr lang="en-GB" dirty="0" smtClean="0"/>
              <a:t>Ag-CD</a:t>
            </a:r>
            <a:endParaRPr lang="en-GB" dirty="0"/>
          </a:p>
        </p:txBody>
      </p:sp>
      <p:pic>
        <p:nvPicPr>
          <p:cNvPr id="20" name="Picture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7400" y="4696400"/>
            <a:ext cx="8226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1569492" y="4335869"/>
            <a:ext cx="1098645" cy="374014"/>
          </a:xfrm>
          <a:prstGeom prst="rect">
            <a:avLst/>
          </a:prstGeom>
          <a:ln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en-US"/>
            </a:defPPr>
            <a:lvl1pPr algn="ctr">
              <a:lnSpc>
                <a:spcPct val="110000"/>
              </a:lnSpc>
              <a:spcBef>
                <a:spcPct val="0"/>
              </a:spcBef>
              <a:defRPr b="1"/>
            </a:lvl1pPr>
          </a:lstStyle>
          <a:p>
            <a:r>
              <a:rPr lang="en-GB" dirty="0" smtClean="0"/>
              <a:t>Mo-Gr</a:t>
            </a:r>
            <a:endParaRPr lang="en-GB" dirty="0"/>
          </a:p>
        </p:txBody>
      </p:sp>
      <p:pic>
        <p:nvPicPr>
          <p:cNvPr id="22" name="Picture 21" descr="logobrevettibizz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490" y="4335869"/>
            <a:ext cx="1668284" cy="234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Alessandro Bertarelli - CERN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7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27898" y="4041281"/>
            <a:ext cx="3888000" cy="2387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Copper-Diamond Composite</a:t>
            </a:r>
            <a:endParaRPr lang="en-GB" dirty="0"/>
          </a:p>
        </p:txBody>
      </p:sp>
      <p:sp>
        <p:nvSpPr>
          <p:cNvPr id="14" name="AutoShape 4"/>
          <p:cNvSpPr>
            <a:spLocks/>
          </p:cNvSpPr>
          <p:nvPr/>
        </p:nvSpPr>
        <p:spPr bwMode="auto">
          <a:xfrm>
            <a:off x="7845013" y="5917782"/>
            <a:ext cx="1890782" cy="738664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7481"/>
              <a:gd name="adj5" fmla="val -79631"/>
              <a:gd name="adj6" fmla="val -58394"/>
            </a:avLst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36000" rIns="36000" anchor="ctr" anchorCtr="1">
            <a:spAutoFit/>
          </a:bodyPr>
          <a:lstStyle/>
          <a:p>
            <a:pPr eaLnBrk="0" hangingPunct="0"/>
            <a:r>
              <a:rPr lang="en-US" sz="1400" dirty="0" smtClean="0">
                <a:solidFill>
                  <a:schemeClr val="bg1"/>
                </a:solidFill>
              </a:rPr>
              <a:t>BC “bridge” stuck on CD surface.</a:t>
            </a:r>
          </a:p>
          <a:p>
            <a:pPr eaLnBrk="0" hangingPunct="0"/>
            <a:r>
              <a:rPr lang="en-US" sz="1400" dirty="0" smtClean="0">
                <a:solidFill>
                  <a:schemeClr val="bg1"/>
                </a:solidFill>
              </a:rPr>
              <a:t>No CD graphitization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10173" y="1940261"/>
            <a:ext cx="4917725" cy="3958007"/>
            <a:chOff x="910173" y="1610638"/>
            <a:chExt cx="4917725" cy="3958007"/>
          </a:xfrm>
        </p:grpSpPr>
        <p:sp>
          <p:nvSpPr>
            <p:cNvPr id="20" name="Rectangle 19"/>
            <p:cNvSpPr/>
            <p:nvPr/>
          </p:nvSpPr>
          <p:spPr>
            <a:xfrm>
              <a:off x="910173" y="1610638"/>
              <a:ext cx="4917725" cy="39580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975" indent="-180975">
                <a:lnSpc>
                  <a:spcPct val="110000"/>
                </a:lnSpc>
                <a:spcBef>
                  <a:spcPct val="0"/>
                </a:spcBef>
                <a:spcAft>
                  <a:spcPts val="1200"/>
                </a:spcAft>
                <a:buFont typeface="Arial" pitchFamily="34" charset="0"/>
                <a:buChar char="•"/>
              </a:pPr>
              <a:r>
                <a:rPr lang="en-GB" sz="1600" dirty="0" smtClean="0">
                  <a:solidFill>
                    <a:srgbClr val="002060"/>
                  </a:solidFill>
                  <a:latin typeface="+mj-lt"/>
                </a:rPr>
                <a:t>No diamond degradation (in reducing </a:t>
              </a:r>
              <a:r>
                <a:rPr lang="en-GB" sz="1600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atmosphere graphitisation starts at </a:t>
              </a:r>
              <a:r>
                <a:rPr lang="en-GB" sz="1600" b="1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~ 1300 °C</a:t>
              </a:r>
              <a:r>
                <a:rPr lang="en-GB" sz="1600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)</a:t>
              </a:r>
            </a:p>
            <a:p>
              <a:pPr marL="180975" indent="-180975">
                <a:lnSpc>
                  <a:spcPct val="110000"/>
                </a:lnSpc>
                <a:spcBef>
                  <a:spcPct val="0"/>
                </a:spcBef>
                <a:spcAft>
                  <a:spcPts val="1200"/>
                </a:spcAft>
                <a:buFont typeface="Arial" pitchFamily="34" charset="0"/>
                <a:buChar char="•"/>
              </a:pPr>
              <a:r>
                <a:rPr lang="en-GB" sz="1600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Very good thermal (</a:t>
              </a:r>
              <a:r>
                <a:rPr lang="en-GB" sz="1600" b="1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~490 Wm</a:t>
              </a:r>
              <a:r>
                <a:rPr lang="en-GB" sz="1600" b="1" baseline="30000" dirty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-1</a:t>
              </a:r>
              <a:r>
                <a:rPr lang="en-GB" sz="1600" b="1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K</a:t>
              </a:r>
              <a:r>
                <a:rPr lang="en-GB" sz="1600" b="1" baseline="30000" dirty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-1</a:t>
              </a:r>
              <a:r>
                <a:rPr lang="en-GB" sz="1600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) and electrical conductivity (</a:t>
              </a:r>
              <a:r>
                <a:rPr lang="en-GB" sz="1600" b="1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~12.6 MSm</a:t>
              </a:r>
              <a:r>
                <a:rPr lang="en-GB" sz="1600" b="1" baseline="30000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-1</a:t>
              </a:r>
              <a:r>
                <a:rPr lang="en-GB" sz="1600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).</a:t>
              </a:r>
            </a:p>
            <a:p>
              <a:pPr marL="180975" indent="-180975">
                <a:lnSpc>
                  <a:spcPct val="110000"/>
                </a:lnSpc>
                <a:spcBef>
                  <a:spcPct val="0"/>
                </a:spcBef>
                <a:spcAft>
                  <a:spcPts val="1200"/>
                </a:spcAft>
                <a:buFont typeface="Arial" pitchFamily="34" charset="0"/>
                <a:buChar char="•"/>
              </a:pPr>
              <a:r>
                <a:rPr lang="en-GB" sz="1600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No direct interface between Cu and CD (lack of affinity). Partial bonding bridging assured by Boron Carbides limits mechanical strength (</a:t>
              </a:r>
              <a:r>
                <a:rPr lang="en-GB" sz="1600" b="1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~120 </a:t>
              </a:r>
              <a:r>
                <a:rPr lang="en-GB" sz="1600" b="1" dirty="0" err="1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MPa</a:t>
              </a:r>
              <a:r>
                <a:rPr lang="en-GB" sz="1600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).</a:t>
              </a:r>
            </a:p>
            <a:p>
              <a:pPr marL="180975" indent="-180975">
                <a:lnSpc>
                  <a:spcPct val="110000"/>
                </a:lnSpc>
                <a:spcBef>
                  <a:spcPct val="0"/>
                </a:spcBef>
                <a:spcAft>
                  <a:spcPts val="1200"/>
                </a:spcAft>
                <a:buFont typeface="Arial" pitchFamily="34" charset="0"/>
                <a:buChar char="•"/>
              </a:pPr>
              <a:r>
                <a:rPr lang="en-GB" sz="1600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Cu low melting point (</a:t>
              </a:r>
              <a:r>
                <a:rPr lang="en-GB" sz="1600" b="1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1083 °C</a:t>
              </a:r>
              <a:r>
                <a:rPr lang="en-GB" sz="1600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) may limit Cu-CD applications for highly energetic accidents.</a:t>
              </a:r>
            </a:p>
            <a:p>
              <a:pPr marL="180975" indent="-180975">
                <a:lnSpc>
                  <a:spcPct val="110000"/>
                </a:lnSpc>
                <a:spcBef>
                  <a:spcPct val="0"/>
                </a:spcBef>
                <a:spcAft>
                  <a:spcPts val="1200"/>
                </a:spcAft>
                <a:buFont typeface="Arial" pitchFamily="34" charset="0"/>
                <a:buChar char="•"/>
              </a:pPr>
              <a:r>
                <a:rPr lang="en-GB" sz="1600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CTE increases significantly with T due to high Cu content (from ~</a:t>
              </a:r>
              <a:r>
                <a:rPr lang="en-GB" sz="1600" b="1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6 ppmK</a:t>
              </a:r>
              <a:r>
                <a:rPr lang="en-GB" sz="1600" b="1" baseline="30000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-1</a:t>
              </a:r>
              <a:r>
                <a:rPr lang="en-GB" sz="1600" b="1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 at RT </a:t>
              </a:r>
              <a:r>
                <a:rPr lang="en-GB" sz="1600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up to </a:t>
              </a:r>
              <a:r>
                <a:rPr lang="en-GB" sz="1600" b="1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~12 ppmK</a:t>
              </a:r>
              <a:r>
                <a:rPr lang="en-GB" sz="1600" b="1" baseline="30000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-1</a:t>
              </a:r>
              <a:r>
                <a:rPr lang="en-GB" sz="1600" b="1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 at  900 °C</a:t>
              </a:r>
              <a:r>
                <a:rPr lang="en-GB" sz="1600" dirty="0" smtClean="0">
                  <a:solidFill>
                    <a:srgbClr val="002060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)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970602" y="1706255"/>
              <a:ext cx="145398" cy="3472122"/>
              <a:chOff x="970602" y="1663723"/>
              <a:chExt cx="145398" cy="3472122"/>
            </a:xfrm>
          </p:grpSpPr>
          <p:sp>
            <p:nvSpPr>
              <p:cNvPr id="15" name="Up Arrow 14"/>
              <p:cNvSpPr/>
              <p:nvPr/>
            </p:nvSpPr>
            <p:spPr>
              <a:xfrm>
                <a:off x="972000" y="1663723"/>
                <a:ext cx="144000" cy="432000"/>
              </a:xfrm>
              <a:prstGeom prst="upArrow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Up Arrow 20"/>
              <p:cNvSpPr/>
              <p:nvPr/>
            </p:nvSpPr>
            <p:spPr>
              <a:xfrm>
                <a:off x="972000" y="2369039"/>
                <a:ext cx="144000" cy="432000"/>
              </a:xfrm>
              <a:prstGeom prst="upArrow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Down Arrow 22"/>
              <p:cNvSpPr/>
              <p:nvPr/>
            </p:nvSpPr>
            <p:spPr>
              <a:xfrm>
                <a:off x="970602" y="4054850"/>
                <a:ext cx="144000" cy="360000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Down Arrow 23"/>
              <p:cNvSpPr/>
              <p:nvPr/>
            </p:nvSpPr>
            <p:spPr>
              <a:xfrm>
                <a:off x="972000" y="4703845"/>
                <a:ext cx="144000" cy="432000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732000" y="992165"/>
            <a:ext cx="3038285" cy="2999232"/>
            <a:chOff x="6664180" y="992165"/>
            <a:chExt cx="3038285" cy="2999232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4180" y="992165"/>
              <a:ext cx="3038285" cy="299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 descr="rhp_logo_vert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8288229" y="189606"/>
              <a:ext cx="405765" cy="2160270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8000421" y="3577937"/>
              <a:ext cx="1571324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150 x 150 x 4mm</a:t>
              </a:r>
              <a:r>
                <a:rPr lang="en-GB" sz="1400" baseline="30000" dirty="0" smtClean="0"/>
                <a:t>3</a:t>
              </a:r>
              <a:endParaRPr lang="en-GB" dirty="0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874837" y="1088766"/>
            <a:ext cx="5718063" cy="3427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36000" tIns="46038" rIns="36000" bIns="46038">
            <a:spAutoFit/>
          </a:bodyPr>
          <a:lstStyle/>
          <a:p>
            <a:pPr marL="180975" indent="-180975">
              <a:lnSpc>
                <a:spcPct val="110000"/>
              </a:lnSpc>
              <a:spcBef>
                <a:spcPct val="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  <a:latin typeface="+mj-lt"/>
              </a:rPr>
              <a:t>Developed by </a:t>
            </a:r>
            <a:r>
              <a:rPr lang="en-GB" sz="1600" b="1" dirty="0" smtClean="0">
                <a:solidFill>
                  <a:srgbClr val="002060"/>
                </a:solidFill>
                <a:latin typeface="+mj-lt"/>
              </a:rPr>
              <a:t>RHP-Technology </a:t>
            </a:r>
            <a:r>
              <a:rPr lang="en-GB" sz="1600" dirty="0" smtClean="0">
                <a:solidFill>
                  <a:srgbClr val="002060"/>
                </a:solidFill>
                <a:latin typeface="+mj-lt"/>
              </a:rPr>
              <a:t>(Austria)</a:t>
            </a:r>
          </a:p>
        </p:txBody>
      </p:sp>
      <p:sp>
        <p:nvSpPr>
          <p:cNvPr id="8" name="Left-Right Arrow 7"/>
          <p:cNvSpPr/>
          <p:nvPr/>
        </p:nvSpPr>
        <p:spPr>
          <a:xfrm>
            <a:off x="733243" y="3405588"/>
            <a:ext cx="432000" cy="180000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Alessandro Bertarelli - CERN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38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Alessandro Bertarelli - CERN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Molybdenum-Graphite Composites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863999" y="1363469"/>
            <a:ext cx="4860525" cy="2039020"/>
          </a:xfrm>
          <a:prstGeom prst="rect">
            <a:avLst/>
          </a:prstGeom>
          <a:noFill/>
        </p:spPr>
        <p:txBody>
          <a:bodyPr wrap="square" lIns="72000" rIns="0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b="1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Why Graphite?</a:t>
            </a:r>
            <a:endParaRPr lang="en-GB" b="1" dirty="0">
              <a:solidFill>
                <a:srgbClr val="002060"/>
              </a:solidFill>
              <a:latin typeface="+mj-lt"/>
              <a:ea typeface="+mn-ea"/>
              <a:cs typeface="+mn-cs"/>
            </a:endParaRPr>
          </a:p>
          <a:p>
            <a:pPr marL="180000" indent="-180000">
              <a:spcAft>
                <a:spcPts val="300"/>
              </a:spcAft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-GB" sz="1600" dirty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Low CTE</a:t>
            </a:r>
          </a:p>
          <a:p>
            <a:pPr marL="180000" indent="-180000">
              <a:spcAft>
                <a:spcPts val="300"/>
              </a:spcAft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-GB" sz="1600" dirty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Low Density</a:t>
            </a:r>
          </a:p>
          <a:p>
            <a:pPr marL="180000" indent="-180000">
              <a:spcAft>
                <a:spcPts val="300"/>
              </a:spcAft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-GB" sz="1600" dirty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High Thermal </a:t>
            </a:r>
            <a:r>
              <a:rPr lang="en-GB" sz="1600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Conductivity (natural graphite flakes)</a:t>
            </a:r>
          </a:p>
          <a:p>
            <a:pPr marL="180000" indent="-180000">
              <a:spcAft>
                <a:spcPts val="300"/>
              </a:spcAft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Very High Service Temperatures (also allowing elevated processing temperatures)</a:t>
            </a:r>
            <a:endParaRPr lang="en-GB" sz="1600" dirty="0">
              <a:solidFill>
                <a:srgbClr val="002060"/>
              </a:solidFill>
              <a:latin typeface="+mj-lt"/>
              <a:ea typeface="+mn-ea"/>
              <a:cs typeface="+mn-cs"/>
            </a:endParaRPr>
          </a:p>
          <a:p>
            <a:pPr marL="180000" indent="-180000">
              <a:spcAft>
                <a:spcPts val="300"/>
              </a:spcAft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-GB" sz="1600" dirty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High </a:t>
            </a:r>
            <a:r>
              <a:rPr lang="en-GB" sz="1600" dirty="0">
                <a:solidFill>
                  <a:srgbClr val="002060"/>
                </a:solidFill>
                <a:latin typeface="+mj-lt"/>
              </a:rPr>
              <a:t>S</a:t>
            </a:r>
            <a:r>
              <a:rPr lang="en-GB" sz="1600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hockwave </a:t>
            </a:r>
            <a:r>
              <a:rPr lang="en-GB" sz="1600" dirty="0">
                <a:solidFill>
                  <a:srgbClr val="002060"/>
                </a:solidFill>
                <a:latin typeface="+mj-lt"/>
              </a:rPr>
              <a:t>D</a:t>
            </a:r>
            <a:r>
              <a:rPr lang="en-GB" sz="1600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amping</a:t>
            </a:r>
            <a:endParaRPr lang="en-GB" sz="1600" dirty="0">
              <a:solidFill>
                <a:srgbClr val="002060"/>
              </a:solidFill>
              <a:latin typeface="+mj-lt"/>
              <a:ea typeface="+mn-ea"/>
              <a:cs typeface="+mn-cs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248"/>
          <a:stretch/>
        </p:blipFill>
        <p:spPr bwMode="auto">
          <a:xfrm>
            <a:off x="5714360" y="2537325"/>
            <a:ext cx="3996000" cy="1886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864000" y="972000"/>
            <a:ext cx="4224087" cy="3638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36000" tIns="46038" rIns="36000" bIns="46038">
            <a:spAutoFit/>
          </a:bodyPr>
          <a:lstStyle>
            <a:defPPr>
              <a:defRPr lang="en-US"/>
            </a:defPPr>
            <a:lvl1pPr marL="180975" indent="-180975">
              <a:lnSpc>
                <a:spcPct val="110000"/>
              </a:lnSpc>
              <a:spcBef>
                <a:spcPct val="0"/>
              </a:spcBef>
              <a:spcAft>
                <a:spcPts val="300"/>
              </a:spcAft>
              <a:buFont typeface="Arial" pitchFamily="34" charset="0"/>
              <a:buChar char="•"/>
              <a:defRPr sz="1600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en-GB" dirty="0">
                <a:sym typeface="Wingdings" pitchFamily="2" charset="2"/>
              </a:rPr>
              <a:t>Co-developed by </a:t>
            </a:r>
            <a:r>
              <a:rPr lang="en-GB" b="1" dirty="0">
                <a:sym typeface="Wingdings" pitchFamily="2" charset="2"/>
              </a:rPr>
              <a:t>CERN</a:t>
            </a:r>
            <a:r>
              <a:rPr lang="en-GB" dirty="0">
                <a:sym typeface="Wingdings" pitchFamily="2" charset="2"/>
              </a:rPr>
              <a:t> and </a:t>
            </a:r>
            <a:r>
              <a:rPr lang="en-GB" b="1" dirty="0" err="1" smtClean="0">
                <a:sym typeface="Wingdings" pitchFamily="2" charset="2"/>
              </a:rPr>
              <a:t>Brevetti</a:t>
            </a:r>
            <a:r>
              <a:rPr lang="en-GB" b="1" dirty="0" smtClean="0">
                <a:sym typeface="Wingdings" pitchFamily="2" charset="2"/>
              </a:rPr>
              <a:t> </a:t>
            </a:r>
            <a:r>
              <a:rPr lang="en-GB" b="1" dirty="0" err="1" smtClean="0">
                <a:sym typeface="Wingdings" pitchFamily="2" charset="2"/>
              </a:rPr>
              <a:t>Bizz</a:t>
            </a:r>
            <a:r>
              <a:rPr lang="en-GB" dirty="0" smtClean="0">
                <a:sym typeface="Wingdings" pitchFamily="2" charset="2"/>
              </a:rPr>
              <a:t>.</a:t>
            </a:r>
            <a:endParaRPr lang="en-GB" dirty="0" smtClean="0"/>
          </a:p>
        </p:txBody>
      </p:sp>
      <p:grpSp>
        <p:nvGrpSpPr>
          <p:cNvPr id="11" name="Group 10"/>
          <p:cNvGrpSpPr/>
          <p:nvPr/>
        </p:nvGrpSpPr>
        <p:grpSpPr>
          <a:xfrm>
            <a:off x="5714360" y="4545758"/>
            <a:ext cx="3960000" cy="1840671"/>
            <a:chOff x="5832000" y="3240000"/>
            <a:chExt cx="3960000" cy="1840671"/>
          </a:xfrm>
        </p:grpSpPr>
        <p:pic>
          <p:nvPicPr>
            <p:cNvPr id="17410" name="Picture 2" descr="\\cern.ch\dfs\Departments\EN\Groups\MME_MechanicalEngineering\Alessandro.Bertarelli\Projects\Collimators\CollimationUpgrade\EuCARD\EuCARDMeetings\4thAnnualMeeting(2013)\Materials Pictures\MoGRCF\WP_20130606_014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832000" y="3240000"/>
              <a:ext cx="3960000" cy="18406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5" descr="logobrevettibizz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4360" y="3271329"/>
              <a:ext cx="2053295" cy="288000"/>
            </a:xfrm>
            <a:prstGeom prst="rect">
              <a:avLst/>
            </a:prstGeom>
          </p:spPr>
        </p:pic>
      </p:grpSp>
      <p:sp>
        <p:nvSpPr>
          <p:cNvPr id="35" name="TextBox 34"/>
          <p:cNvSpPr txBox="1"/>
          <p:nvPr/>
        </p:nvSpPr>
        <p:spPr>
          <a:xfrm>
            <a:off x="5714360" y="1030909"/>
            <a:ext cx="3960000" cy="1508105"/>
          </a:xfrm>
          <a:prstGeom prst="rect">
            <a:avLst/>
          </a:prstGeom>
          <a:noFill/>
        </p:spPr>
        <p:txBody>
          <a:bodyPr wrap="square" lIns="72000" rIns="0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b="1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Why Molybdenum?</a:t>
            </a:r>
          </a:p>
          <a:p>
            <a:pPr marL="180000" indent="-180000">
              <a:spcAft>
                <a:spcPts val="300"/>
              </a:spcAft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002060"/>
                </a:solidFill>
              </a:rPr>
              <a:t>Refractory metal</a:t>
            </a:r>
            <a:endParaRPr lang="en-GB" sz="1600" dirty="0">
              <a:solidFill>
                <a:srgbClr val="002060"/>
              </a:solidFill>
            </a:endParaRPr>
          </a:p>
          <a:p>
            <a:pPr marL="180000" indent="-180000">
              <a:spcAft>
                <a:spcPts val="300"/>
              </a:spcAft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002060"/>
                </a:solidFill>
              </a:rPr>
              <a:t>High mechanical strength</a:t>
            </a:r>
          </a:p>
          <a:p>
            <a:pPr marL="180000" indent="-180000">
              <a:spcAft>
                <a:spcPts val="300"/>
              </a:spcAft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Density lower than Tungsten</a:t>
            </a:r>
          </a:p>
          <a:p>
            <a:pPr>
              <a:buClr>
                <a:schemeClr val="accent1"/>
              </a:buClr>
              <a:buSzPct val="95000"/>
            </a:pPr>
            <a:endParaRPr lang="en-GB" sz="1600" b="1" dirty="0" smtClean="0">
              <a:solidFill>
                <a:srgbClr val="002060"/>
              </a:solidFill>
              <a:latin typeface="+mj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65525" y="4005799"/>
            <a:ext cx="5076000" cy="2339744"/>
            <a:chOff x="756000" y="4034374"/>
            <a:chExt cx="5076000" cy="2339744"/>
          </a:xfrm>
        </p:grpSpPr>
        <p:grpSp>
          <p:nvGrpSpPr>
            <p:cNvPr id="10" name="Group 9"/>
            <p:cNvGrpSpPr/>
            <p:nvPr/>
          </p:nvGrpSpPr>
          <p:grpSpPr>
            <a:xfrm>
              <a:off x="863999" y="4034374"/>
              <a:ext cx="4968001" cy="2339744"/>
              <a:chOff x="863999" y="3643849"/>
              <a:chExt cx="4968001" cy="2339744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863999" y="3643849"/>
                <a:ext cx="4968001" cy="2339744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lIns="72000" tIns="46038" rIns="0" bIns="46038">
                <a:spAutoFit/>
              </a:bodyPr>
              <a:lstStyle>
                <a:defPPr>
                  <a:defRPr lang="en-US"/>
                </a:defPPr>
                <a:lvl1pPr marL="180975" indent="-180975">
                  <a:lnSpc>
                    <a:spcPct val="110000"/>
                  </a:lnSpc>
                  <a:spcBef>
                    <a:spcPct val="0"/>
                  </a:spcBef>
                  <a:spcAft>
                    <a:spcPts val="600"/>
                  </a:spcAft>
                  <a:buClrTx/>
                  <a:buSzTx/>
                  <a:buFont typeface="Arial" pitchFamily="34" charset="0"/>
                  <a:buChar char="•"/>
                  <a:defRPr sz="1600">
                    <a:latin typeface="+mj-lt"/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>
                  <a:lnSpc>
                    <a:spcPct val="100000"/>
                  </a:lnSpc>
                  <a:spcAft>
                    <a:spcPts val="1200"/>
                  </a:spcAft>
                </a:pPr>
                <a:r>
                  <a:rPr lang="en-GB" dirty="0" smtClean="0">
                    <a:solidFill>
                      <a:srgbClr val="002060"/>
                    </a:solidFill>
                  </a:rPr>
                  <a:t>Very high melting point (</a:t>
                </a:r>
                <a:r>
                  <a:rPr lang="en-GB" b="1" dirty="0" smtClean="0">
                    <a:solidFill>
                      <a:srgbClr val="002060"/>
                    </a:solidFill>
                  </a:rPr>
                  <a:t>2500+</a:t>
                </a:r>
                <a:r>
                  <a:rPr lang="en-GB" b="1" dirty="0" smtClean="0">
                    <a:solidFill>
                      <a:srgbClr val="002060"/>
                    </a:solidFill>
                    <a:sym typeface="Symbol"/>
                  </a:rPr>
                  <a:t>C</a:t>
                </a:r>
                <a:r>
                  <a:rPr lang="en-GB" dirty="0" smtClean="0">
                    <a:solidFill>
                      <a:srgbClr val="002060"/>
                    </a:solidFill>
                    <a:sym typeface="Symbol"/>
                  </a:rPr>
                  <a:t>)</a:t>
                </a:r>
                <a:endParaRPr lang="en-GB" dirty="0">
                  <a:solidFill>
                    <a:srgbClr val="002060"/>
                  </a:solidFill>
                </a:endParaRPr>
              </a:p>
              <a:p>
                <a:pPr>
                  <a:lnSpc>
                    <a:spcPct val="100000"/>
                  </a:lnSpc>
                  <a:spcAft>
                    <a:spcPts val="1200"/>
                  </a:spcAft>
                </a:pPr>
                <a:r>
                  <a:rPr lang="en-GB" dirty="0" smtClean="0">
                    <a:solidFill>
                      <a:srgbClr val="002060"/>
                    </a:solidFill>
                  </a:rPr>
                  <a:t>Low Density (can be tailored)</a:t>
                </a:r>
                <a:endParaRPr lang="en-GB" dirty="0">
                  <a:solidFill>
                    <a:srgbClr val="002060"/>
                  </a:solidFill>
                </a:endParaRPr>
              </a:p>
              <a:p>
                <a:pPr>
                  <a:lnSpc>
                    <a:spcPct val="100000"/>
                  </a:lnSpc>
                  <a:spcAft>
                    <a:spcPts val="1200"/>
                  </a:spcAft>
                </a:pPr>
                <a:r>
                  <a:rPr lang="en-GB" b="1" dirty="0" smtClean="0">
                    <a:solidFill>
                      <a:srgbClr val="002060"/>
                    </a:solidFill>
                  </a:rPr>
                  <a:t>Very high thermal conductivity</a:t>
                </a:r>
              </a:p>
              <a:p>
                <a:pPr>
                  <a:lnSpc>
                    <a:spcPct val="100000"/>
                  </a:lnSpc>
                  <a:spcAft>
                    <a:spcPts val="1200"/>
                  </a:spcAft>
                </a:pPr>
                <a:r>
                  <a:rPr lang="en-US" dirty="0" smtClean="0">
                    <a:solidFill>
                      <a:srgbClr val="002060"/>
                    </a:solidFill>
                  </a:rPr>
                  <a:t>Highly stable (forms MoC</a:t>
                </a:r>
                <a:r>
                  <a:rPr lang="en-US" baseline="-25000" dirty="0" smtClean="0">
                    <a:solidFill>
                      <a:srgbClr val="002060"/>
                    </a:solidFill>
                  </a:rPr>
                  <a:t>1-x</a:t>
                </a:r>
                <a:r>
                  <a:rPr lang="en-US" dirty="0" smtClean="0">
                    <a:solidFill>
                      <a:srgbClr val="002060"/>
                    </a:solidFill>
                  </a:rPr>
                  <a:t> carbides)</a:t>
                </a:r>
                <a:endParaRPr lang="en-GB" dirty="0" smtClean="0">
                  <a:solidFill>
                    <a:srgbClr val="002060"/>
                  </a:solidFill>
                </a:endParaRPr>
              </a:p>
              <a:p>
                <a:pPr>
                  <a:lnSpc>
                    <a:spcPct val="100000"/>
                  </a:lnSpc>
                  <a:spcAft>
                    <a:spcPts val="1200"/>
                  </a:spcAft>
                </a:pPr>
                <a:r>
                  <a:rPr lang="en-GB" dirty="0" smtClean="0">
                    <a:solidFill>
                      <a:srgbClr val="002060"/>
                    </a:solidFill>
                  </a:rPr>
                  <a:t>Fair electrical conductivity</a:t>
                </a:r>
              </a:p>
              <a:p>
                <a:pPr>
                  <a:lnSpc>
                    <a:spcPct val="100000"/>
                  </a:lnSpc>
                  <a:spcAft>
                    <a:spcPts val="1200"/>
                  </a:spcAft>
                </a:pPr>
                <a:r>
                  <a:rPr lang="en-GB" dirty="0" smtClean="0">
                    <a:solidFill>
                      <a:srgbClr val="002060"/>
                    </a:solidFill>
                  </a:rPr>
                  <a:t>Mechanical </a:t>
                </a:r>
                <a:r>
                  <a:rPr lang="en-GB" dirty="0">
                    <a:solidFill>
                      <a:srgbClr val="002060"/>
                    </a:solidFill>
                  </a:rPr>
                  <a:t>strength </a:t>
                </a:r>
                <a:r>
                  <a:rPr lang="en-GB" dirty="0" smtClean="0">
                    <a:solidFill>
                      <a:srgbClr val="002060"/>
                    </a:solidFill>
                  </a:rPr>
                  <a:t>to be improved …</a:t>
                </a:r>
                <a:endParaRPr lang="en-GB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30" name="Up Arrow 29"/>
              <p:cNvSpPr/>
              <p:nvPr/>
            </p:nvSpPr>
            <p:spPr>
              <a:xfrm>
                <a:off x="907425" y="3672000"/>
                <a:ext cx="145581" cy="288000"/>
              </a:xfrm>
              <a:prstGeom prst="upArrow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Up Arrow 30"/>
              <p:cNvSpPr/>
              <p:nvPr/>
            </p:nvSpPr>
            <p:spPr>
              <a:xfrm>
                <a:off x="907425" y="4068000"/>
                <a:ext cx="145581" cy="288000"/>
              </a:xfrm>
              <a:prstGeom prst="upArrow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Down Arrow 33"/>
              <p:cNvSpPr/>
              <p:nvPr/>
            </p:nvSpPr>
            <p:spPr>
              <a:xfrm>
                <a:off x="907425" y="5688000"/>
                <a:ext cx="144000" cy="288000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940799" y="4798088"/>
                <a:ext cx="84751" cy="11555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Up Arrow 31"/>
              <p:cNvSpPr/>
              <p:nvPr/>
            </p:nvSpPr>
            <p:spPr>
              <a:xfrm>
                <a:off x="907425" y="4464000"/>
                <a:ext cx="145581" cy="288000"/>
              </a:xfrm>
              <a:prstGeom prst="upArrow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Up Arrow 32"/>
              <p:cNvSpPr/>
              <p:nvPr/>
            </p:nvSpPr>
            <p:spPr>
              <a:xfrm>
                <a:off x="907425" y="4882425"/>
                <a:ext cx="145581" cy="288000"/>
              </a:xfrm>
              <a:prstGeom prst="upArrow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2" name="Left-Right Arrow 21"/>
            <p:cNvSpPr/>
            <p:nvPr/>
          </p:nvSpPr>
          <p:spPr>
            <a:xfrm>
              <a:off x="756000" y="5688000"/>
              <a:ext cx="360000" cy="180000"/>
            </a:xfrm>
            <a:prstGeom prst="leftRight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Rectangle 7"/>
          <p:cNvSpPr/>
          <p:nvPr/>
        </p:nvSpPr>
        <p:spPr>
          <a:xfrm>
            <a:off x="765525" y="3645568"/>
            <a:ext cx="231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300"/>
              </a:spcAft>
            </a:pPr>
            <a:r>
              <a:rPr lang="en-GB" b="1" dirty="0" smtClean="0">
                <a:solidFill>
                  <a:srgbClr val="002060"/>
                </a:solidFill>
              </a:rPr>
              <a:t>Composite Features </a:t>
            </a:r>
            <a:endParaRPr lang="en-GB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44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G:\Departments\EN\Groups\MME_MechanicalEngineering\Nicola.Mariani\Pictures\NMariani SEM\Powders\CytecDKD Fibers\Cytec_DKD_Fibers_SEM_07.t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25"/>
          <a:stretch/>
        </p:blipFill>
        <p:spPr bwMode="auto">
          <a:xfrm>
            <a:off x="4788000" y="3096000"/>
            <a:ext cx="5082483" cy="33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Molybdenum-Graphite Composites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Alessandro Bertarelli - CERN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477" y="492347"/>
            <a:ext cx="33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4" name="Picture 2" descr="H:\Departments\EN\Groups\MME_MechanicalEngineering\Nicola.Mariani\Pictures\NMariani SEM\Powders\CF Granoc 3 mm second supply 052013\GRANOC_3mm_second_supply01.t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01"/>
          <a:stretch/>
        </p:blipFill>
        <p:spPr bwMode="auto">
          <a:xfrm>
            <a:off x="719999" y="3780000"/>
            <a:ext cx="3999999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892247" y="966749"/>
            <a:ext cx="5513230" cy="267765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80000" indent="-180000">
              <a:spcAft>
                <a:spcPts val="600"/>
              </a:spcAft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-GB" dirty="0" smtClean="0">
                <a:solidFill>
                  <a:srgbClr val="002060"/>
                </a:solidFill>
              </a:rPr>
              <a:t>Addition of </a:t>
            </a:r>
            <a:r>
              <a:rPr lang="en-GB" b="1" dirty="0" err="1" smtClean="0">
                <a:solidFill>
                  <a:srgbClr val="002060"/>
                </a:solidFill>
              </a:rPr>
              <a:t>mesophase</a:t>
            </a:r>
            <a:r>
              <a:rPr lang="en-GB" b="1" dirty="0" smtClean="0">
                <a:solidFill>
                  <a:srgbClr val="002060"/>
                </a:solidFill>
              </a:rPr>
              <a:t> pitch-base </a:t>
            </a:r>
            <a:r>
              <a:rPr lang="en-GB" b="1" dirty="0">
                <a:solidFill>
                  <a:srgbClr val="002060"/>
                </a:solidFill>
              </a:rPr>
              <a:t>carbon fibers</a:t>
            </a:r>
          </a:p>
          <a:p>
            <a:pPr marL="180000" indent="-180000">
              <a:spcAft>
                <a:spcPts val="600"/>
              </a:spcAft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-GB" b="1" dirty="0" smtClean="0">
                <a:solidFill>
                  <a:srgbClr val="002060"/>
                </a:solidFill>
              </a:rPr>
              <a:t>Liquid Phase </a:t>
            </a:r>
            <a:r>
              <a:rPr lang="en-GB" dirty="0" smtClean="0">
                <a:solidFill>
                  <a:srgbClr val="002060"/>
                </a:solidFill>
              </a:rPr>
              <a:t>Spark Plasma </a:t>
            </a:r>
            <a:r>
              <a:rPr lang="en-GB" b="1" dirty="0" smtClean="0">
                <a:solidFill>
                  <a:srgbClr val="002060"/>
                </a:solidFill>
              </a:rPr>
              <a:t>Sintering </a:t>
            </a:r>
            <a:r>
              <a:rPr lang="en-GB" dirty="0" smtClean="0">
                <a:solidFill>
                  <a:srgbClr val="002060"/>
                </a:solidFill>
              </a:rPr>
              <a:t>(</a:t>
            </a:r>
            <a:r>
              <a:rPr lang="en-GB" b="1" dirty="0" smtClean="0">
                <a:solidFill>
                  <a:srgbClr val="002060"/>
                </a:solidFill>
              </a:rPr>
              <a:t>&gt;2500</a:t>
            </a:r>
            <a:r>
              <a:rPr lang="en-GB" b="1" dirty="0" smtClean="0">
                <a:solidFill>
                  <a:srgbClr val="002060"/>
                </a:solidFill>
                <a:sym typeface="Symbol"/>
              </a:rPr>
              <a:t> C</a:t>
            </a:r>
            <a:r>
              <a:rPr lang="en-GB" dirty="0" smtClean="0">
                <a:solidFill>
                  <a:srgbClr val="002060"/>
                </a:solidFill>
                <a:sym typeface="Symbol"/>
              </a:rPr>
              <a:t>)</a:t>
            </a:r>
            <a:endParaRPr lang="en-GB" dirty="0" smtClean="0">
              <a:solidFill>
                <a:srgbClr val="002060"/>
              </a:solidFill>
            </a:endParaRPr>
          </a:p>
          <a:p>
            <a:pPr>
              <a:spcAft>
                <a:spcPts val="600"/>
              </a:spcAft>
              <a:buClr>
                <a:schemeClr val="accent1"/>
              </a:buClr>
              <a:buSzPct val="95000"/>
            </a:pPr>
            <a:endParaRPr lang="en-GB" sz="2000" b="1" dirty="0" smtClean="0">
              <a:solidFill>
                <a:srgbClr val="002060"/>
              </a:solidFill>
            </a:endParaRPr>
          </a:p>
          <a:p>
            <a:pPr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en-US" b="1" dirty="0" smtClean="0">
                <a:solidFill>
                  <a:srgbClr val="002060"/>
                </a:solidFill>
              </a:rPr>
              <a:t>Advantages of Carbon Fibers addition</a:t>
            </a:r>
          </a:p>
          <a:p>
            <a:pPr marL="180000" indent="-180000">
              <a:spcAft>
                <a:spcPts val="600"/>
              </a:spcAft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-US" sz="1600" dirty="0">
                <a:solidFill>
                  <a:srgbClr val="002060"/>
                </a:solidFill>
              </a:rPr>
              <a:t>Increase mechanical strength</a:t>
            </a:r>
          </a:p>
          <a:p>
            <a:pPr marL="180000" indent="-180000">
              <a:spcAft>
                <a:spcPts val="600"/>
              </a:spcAft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02060"/>
                </a:solidFill>
              </a:rPr>
              <a:t>Contribute to high thermal conductivity (</a:t>
            </a:r>
            <a:r>
              <a:rPr lang="en-US" sz="1600" dirty="0" err="1" smtClean="0">
                <a:solidFill>
                  <a:srgbClr val="002060"/>
                </a:solidFill>
              </a:rPr>
              <a:t>mesophase</a:t>
            </a:r>
            <a:r>
              <a:rPr lang="en-US" sz="1600" dirty="0" smtClean="0">
                <a:solidFill>
                  <a:srgbClr val="002060"/>
                </a:solidFill>
              </a:rPr>
              <a:t> pitch grade)</a:t>
            </a:r>
          </a:p>
          <a:p>
            <a:pPr marL="180000" indent="-180000">
              <a:spcAft>
                <a:spcPts val="600"/>
              </a:spcAft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02060"/>
                </a:solidFill>
              </a:rPr>
              <a:t>Along with MoC</a:t>
            </a:r>
            <a:r>
              <a:rPr lang="en-US" sz="1600" baseline="-25000" dirty="0" smtClean="0">
                <a:solidFill>
                  <a:srgbClr val="002060"/>
                </a:solidFill>
              </a:rPr>
              <a:t>1-x</a:t>
            </a:r>
            <a:r>
              <a:rPr lang="en-US" sz="1600" dirty="0" smtClean="0">
                <a:solidFill>
                  <a:srgbClr val="002060"/>
                </a:solidFill>
              </a:rPr>
              <a:t> , catalyze graphitization process</a:t>
            </a:r>
          </a:p>
        </p:txBody>
      </p:sp>
    </p:spTree>
    <p:extLst>
      <p:ext uri="{BB962C8B-B14F-4D97-AF65-F5344CB8AC3E}">
        <p14:creationId xmlns:p14="http://schemas.microsoft.com/office/powerpoint/2010/main" val="145583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Mo-Gr-CF Microstructures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Alessandro Bertarelli - CERN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36"/>
          <a:stretch/>
        </p:blipFill>
        <p:spPr bwMode="auto">
          <a:xfrm>
            <a:off x="36000" y="3191956"/>
            <a:ext cx="4932000" cy="3316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663" y="629733"/>
            <a:ext cx="4860000" cy="364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01"/>
          <a:stretch/>
        </p:blipFill>
        <p:spPr bwMode="auto">
          <a:xfrm>
            <a:off x="5020663" y="3449133"/>
            <a:ext cx="4860000" cy="3258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771524" y="1019871"/>
            <a:ext cx="4199699" cy="2416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indent="-180000">
              <a:spcAft>
                <a:spcPts val="600"/>
              </a:spcAft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-GB" dirty="0" smtClean="0">
                <a:solidFill>
                  <a:srgbClr val="002060"/>
                </a:solidFill>
              </a:rPr>
              <a:t>Homogeneous distribution of graphite, </a:t>
            </a:r>
            <a:r>
              <a:rPr lang="en-GB" dirty="0" err="1">
                <a:solidFill>
                  <a:srgbClr val="002060"/>
                </a:solidFill>
              </a:rPr>
              <a:t>f</a:t>
            </a:r>
            <a:r>
              <a:rPr lang="en-GB" dirty="0" err="1" smtClean="0">
                <a:solidFill>
                  <a:srgbClr val="002060"/>
                </a:solidFill>
              </a:rPr>
              <a:t>ibers</a:t>
            </a:r>
            <a:r>
              <a:rPr lang="en-GB" dirty="0" smtClean="0">
                <a:solidFill>
                  <a:srgbClr val="002060"/>
                </a:solidFill>
              </a:rPr>
              <a:t> and fine MoC</a:t>
            </a:r>
            <a:r>
              <a:rPr lang="en-GB" baseline="-25000" dirty="0" smtClean="0">
                <a:solidFill>
                  <a:srgbClr val="002060"/>
                </a:solidFill>
              </a:rPr>
              <a:t>1-x</a:t>
            </a:r>
            <a:r>
              <a:rPr lang="en-GB" dirty="0" smtClean="0">
                <a:solidFill>
                  <a:srgbClr val="002060"/>
                </a:solidFill>
              </a:rPr>
              <a:t> grains</a:t>
            </a:r>
          </a:p>
          <a:p>
            <a:pPr marL="180000" indent="-180000">
              <a:spcAft>
                <a:spcPts val="600"/>
              </a:spcAft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-GB" dirty="0" smtClean="0">
                <a:solidFill>
                  <a:srgbClr val="002060"/>
                </a:solidFill>
              </a:rPr>
              <a:t>Recrystallization of graphite and CF</a:t>
            </a:r>
          </a:p>
          <a:p>
            <a:pPr marL="180000" indent="-180000">
              <a:spcAft>
                <a:spcPts val="600"/>
              </a:spcAft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-GB" dirty="0" smtClean="0">
                <a:solidFill>
                  <a:srgbClr val="002060"/>
                </a:solidFill>
                <a:sym typeface="Wingdings" panose="05000000000000000000" pitchFamily="2" charset="2"/>
              </a:rPr>
              <a:t>Highly Oriented </a:t>
            </a:r>
            <a:r>
              <a:rPr lang="en-GB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Graphene</a:t>
            </a:r>
            <a:r>
              <a:rPr lang="en-GB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en-GB" dirty="0">
                <a:solidFill>
                  <a:srgbClr val="002060"/>
                </a:solidFill>
                <a:sym typeface="Wingdings" panose="05000000000000000000" pitchFamily="2" charset="2"/>
              </a:rPr>
              <a:t>planes </a:t>
            </a:r>
          </a:p>
          <a:p>
            <a:pPr marL="180000" indent="-180000">
              <a:spcAft>
                <a:spcPts val="600"/>
              </a:spcAft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-GB" dirty="0" smtClean="0">
                <a:solidFill>
                  <a:srgbClr val="002060"/>
                </a:solidFill>
                <a:sym typeface="Wingdings" panose="05000000000000000000" pitchFamily="2" charset="2"/>
              </a:rPr>
              <a:t>Strong </a:t>
            </a:r>
            <a:r>
              <a:rPr lang="en-GB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fiber</a:t>
            </a:r>
            <a:r>
              <a:rPr lang="en-GB" dirty="0" smtClean="0">
                <a:solidFill>
                  <a:srgbClr val="002060"/>
                </a:solidFill>
                <a:sym typeface="Wingdings" panose="05000000000000000000" pitchFamily="2" charset="2"/>
              </a:rPr>
              <a:t>-matrix bonding </a:t>
            </a:r>
          </a:p>
          <a:p>
            <a:pPr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</a:t>
            </a:r>
            <a:r>
              <a:rPr lang="en-GB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en-GB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Improved Mechanical Strength</a:t>
            </a:r>
          </a:p>
          <a:p>
            <a:pPr>
              <a:spcAft>
                <a:spcPts val="600"/>
              </a:spcAft>
              <a:buClr>
                <a:schemeClr val="accent1"/>
              </a:buClr>
              <a:buSzPct val="95000"/>
            </a:pPr>
            <a:endParaRPr lang="en-GB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sp>
        <p:nvSpPr>
          <p:cNvPr id="15" name="Rectangle 14"/>
          <p:cNvSpPr/>
          <p:nvPr/>
        </p:nvSpPr>
        <p:spPr>
          <a:xfrm rot="19763838">
            <a:off x="1420209" y="2349827"/>
            <a:ext cx="6832023" cy="2186716"/>
          </a:xfrm>
          <a:prstGeom prst="rect">
            <a:avLst/>
          </a:prstGeom>
          <a:ln>
            <a:noFill/>
            <a:headEnd/>
            <a:tailEnd/>
          </a:ln>
          <a:effectLst>
            <a:outerShdw blurRad="50800" dist="88900" dir="12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144000" rIns="0" bIns="144000" anchor="ctr" anchorCtr="0">
            <a:sp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</a:pPr>
            <a:r>
              <a:rPr lang="en-GB" sz="2800" b="1" dirty="0" smtClean="0"/>
              <a:t>Thermal Conductivity </a:t>
            </a:r>
            <a:r>
              <a:rPr lang="en-GB" sz="2800" b="1" dirty="0" smtClean="0">
                <a:solidFill>
                  <a:schemeClr val="lt1"/>
                </a:solidFill>
              </a:rPr>
              <a:t>700+ Wm</a:t>
            </a:r>
            <a:r>
              <a:rPr lang="en-GB" sz="2800" b="1" baseline="30000" dirty="0" smtClean="0">
                <a:solidFill>
                  <a:schemeClr val="lt1"/>
                </a:solidFill>
              </a:rPr>
              <a:t>-1</a:t>
            </a:r>
            <a:r>
              <a:rPr lang="en-GB" sz="2800" b="1" dirty="0" smtClean="0">
                <a:solidFill>
                  <a:schemeClr val="lt1"/>
                </a:solidFill>
              </a:rPr>
              <a:t>K</a:t>
            </a:r>
            <a:r>
              <a:rPr lang="en-GB" sz="2800" b="1" baseline="30000" dirty="0" smtClean="0"/>
              <a:t>-1</a:t>
            </a:r>
            <a:endParaRPr lang="en-GB" sz="2800" b="1" baseline="30000" dirty="0" smtClean="0">
              <a:solidFill>
                <a:schemeClr val="lt1"/>
              </a:solidFill>
            </a:endParaRPr>
          </a:p>
          <a:p>
            <a:pPr algn="ctr">
              <a:lnSpc>
                <a:spcPct val="110000"/>
              </a:lnSpc>
              <a:spcBef>
                <a:spcPct val="0"/>
              </a:spcBef>
            </a:pPr>
            <a:r>
              <a:rPr lang="en-GB" sz="2800" dirty="0" smtClean="0"/>
              <a:t>… almost </a:t>
            </a:r>
            <a:r>
              <a:rPr lang="en-GB" sz="2800" dirty="0"/>
              <a:t>twice pure </a:t>
            </a:r>
            <a:r>
              <a:rPr lang="en-GB" sz="2800" dirty="0" smtClean="0"/>
              <a:t>Cu </a:t>
            </a:r>
            <a:r>
              <a:rPr lang="en-GB" sz="2800" b="1" dirty="0" smtClean="0"/>
              <a:t>!!!</a:t>
            </a:r>
            <a:endParaRPr lang="en-GB" sz="2800" b="1" dirty="0"/>
          </a:p>
          <a:p>
            <a:pPr algn="ctr">
              <a:lnSpc>
                <a:spcPct val="110000"/>
              </a:lnSpc>
              <a:spcBef>
                <a:spcPct val="0"/>
              </a:spcBef>
            </a:pPr>
            <a:r>
              <a:rPr lang="en-GB" sz="2800" dirty="0" smtClean="0">
                <a:solidFill>
                  <a:schemeClr val="lt1"/>
                </a:solidFill>
              </a:rPr>
              <a:t>(97% of theoretical value) </a:t>
            </a:r>
          </a:p>
          <a:p>
            <a:pPr algn="ctr">
              <a:lnSpc>
                <a:spcPct val="110000"/>
              </a:lnSpc>
              <a:spcBef>
                <a:spcPct val="0"/>
              </a:spcBef>
            </a:pPr>
            <a:r>
              <a:rPr lang="en-GB" sz="2800" b="1" dirty="0" smtClean="0"/>
              <a:t>Mechanical Strength &gt; 75 MPa.</a:t>
            </a:r>
            <a:endParaRPr lang="en-GB" sz="2800" b="1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50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83419"/>
            <a:ext cx="5400000" cy="287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08000" y="750794"/>
            <a:ext cx="2592000" cy="21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Alessandro Bertarelli - CERN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Mo-coated Mo-Gr</a:t>
            </a:r>
            <a:endParaRPr lang="en-GB" dirty="0"/>
          </a:p>
        </p:txBody>
      </p:sp>
      <p:pic>
        <p:nvPicPr>
          <p:cNvPr id="27" name="Picture 26" descr="logobrevettibizz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9638" y="760320"/>
            <a:ext cx="1440000" cy="201980"/>
          </a:xfrm>
          <a:prstGeom prst="rect">
            <a:avLst/>
          </a:prstGeom>
        </p:spPr>
      </p:pic>
      <p:sp>
        <p:nvSpPr>
          <p:cNvPr id="21" name="Content Placeholder 2"/>
          <p:cNvSpPr txBox="1">
            <a:spLocks/>
          </p:cNvSpPr>
          <p:nvPr/>
        </p:nvSpPr>
        <p:spPr>
          <a:xfrm>
            <a:off x="716403" y="1068046"/>
            <a:ext cx="6196188" cy="12917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36000" tIns="46038" rIns="36000" bIns="46038">
            <a:spAutoFit/>
          </a:bodyPr>
          <a:lstStyle>
            <a:defPPr>
              <a:defRPr lang="en-US"/>
            </a:defPPr>
            <a:lvl1pPr marL="180975" indent="-180975">
              <a:lnSpc>
                <a:spcPct val="110000"/>
              </a:lnSpc>
              <a:spcBef>
                <a:spcPct val="0"/>
              </a:spcBef>
              <a:spcAft>
                <a:spcPts val="300"/>
              </a:spcAft>
              <a:buFont typeface="Arial" pitchFamily="34" charset="0"/>
              <a:buChar char="•"/>
              <a:defRPr sz="1600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en-GB" dirty="0">
                <a:sym typeface="Wingdings" pitchFamily="2" charset="2"/>
              </a:rPr>
              <a:t>Co-developed by </a:t>
            </a:r>
            <a:r>
              <a:rPr lang="en-GB" b="1" dirty="0">
                <a:sym typeface="Wingdings" pitchFamily="2" charset="2"/>
              </a:rPr>
              <a:t>CERN</a:t>
            </a:r>
            <a:r>
              <a:rPr lang="en-GB" dirty="0">
                <a:sym typeface="Wingdings" pitchFamily="2" charset="2"/>
              </a:rPr>
              <a:t> and </a:t>
            </a:r>
            <a:r>
              <a:rPr lang="en-GB" b="1" dirty="0" err="1" smtClean="0">
                <a:sym typeface="Wingdings" pitchFamily="2" charset="2"/>
              </a:rPr>
              <a:t>Brevetti</a:t>
            </a:r>
            <a:r>
              <a:rPr lang="en-GB" b="1" dirty="0" smtClean="0">
                <a:sym typeface="Wingdings" pitchFamily="2" charset="2"/>
              </a:rPr>
              <a:t> </a:t>
            </a:r>
            <a:r>
              <a:rPr lang="en-GB" b="1" dirty="0" err="1" smtClean="0">
                <a:sym typeface="Wingdings" pitchFamily="2" charset="2"/>
              </a:rPr>
              <a:t>Bizz</a:t>
            </a:r>
            <a:r>
              <a:rPr lang="en-GB" dirty="0">
                <a:sym typeface="Wingdings" pitchFamily="2" charset="2"/>
              </a:rPr>
              <a:t>.</a:t>
            </a:r>
            <a:endParaRPr lang="en-GB" dirty="0" smtClean="0"/>
          </a:p>
          <a:p>
            <a:r>
              <a:rPr lang="en-GB" dirty="0" smtClean="0"/>
              <a:t>Molybdenum </a:t>
            </a:r>
            <a:r>
              <a:rPr lang="en-GB" dirty="0"/>
              <a:t>– Graphite core with </a:t>
            </a:r>
            <a:r>
              <a:rPr lang="en-GB" b="1" dirty="0" smtClean="0"/>
              <a:t>pure Mo cladding</a:t>
            </a:r>
            <a:r>
              <a:rPr lang="en-GB" dirty="0" smtClean="0"/>
              <a:t>.</a:t>
            </a:r>
          </a:p>
          <a:p>
            <a:r>
              <a:rPr lang="en-GB" b="1" dirty="0" smtClean="0"/>
              <a:t>Sandwich structure </a:t>
            </a:r>
            <a:r>
              <a:rPr lang="en-GB" dirty="0" smtClean="0"/>
              <a:t>drastically increases </a:t>
            </a:r>
            <a:r>
              <a:rPr lang="en-GB" b="1" dirty="0"/>
              <a:t>electrical </a:t>
            </a:r>
            <a:r>
              <a:rPr lang="en-GB" b="1" dirty="0" smtClean="0"/>
              <a:t>conductivity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 smtClean="0"/>
              <a:t>Excellent adhesion of Mo cladding thanks to carbide interface.</a:t>
            </a:r>
            <a:endParaRPr lang="en-GB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08000" y="3002364"/>
            <a:ext cx="2592000" cy="1869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ight Arrow Callout 15"/>
          <p:cNvSpPr/>
          <p:nvPr/>
        </p:nvSpPr>
        <p:spPr>
          <a:xfrm>
            <a:off x="5517886" y="3002365"/>
            <a:ext cx="1794275" cy="471237"/>
          </a:xfrm>
          <a:prstGeom prst="rightArrowCallout">
            <a:avLst>
              <a:gd name="adj1" fmla="val 23965"/>
              <a:gd name="adj2" fmla="val 25000"/>
              <a:gd name="adj3" fmla="val 51924"/>
              <a:gd name="adj4" fmla="val 83283"/>
            </a:avLst>
          </a:prstGeom>
          <a:gradFill rotWithShape="1">
            <a:gsLst>
              <a:gs pos="51000">
                <a:srgbClr val="A63212">
                  <a:tint val="100000"/>
                  <a:shade val="100000"/>
                  <a:satMod val="100000"/>
                  <a:lumMod val="90000"/>
                </a:srgbClr>
              </a:gs>
              <a:gs pos="100000">
                <a:srgbClr val="A63212">
                  <a:tint val="95000"/>
                  <a:shade val="100000"/>
                  <a:satMod val="110000"/>
                  <a:lumMod val="105000"/>
                </a:srgbClr>
              </a:gs>
            </a:gsLst>
            <a:path path="circle">
              <a:fillToRect l="40000" t="100000" r="40000" b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Core:</a:t>
            </a:r>
            <a:r>
              <a:rPr kumimoji="0" lang="en-GB" sz="1400" b="0" i="0" u="none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1 MS/m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0" name="Right Arrow Callout 19"/>
          <p:cNvSpPr/>
          <p:nvPr/>
        </p:nvSpPr>
        <p:spPr>
          <a:xfrm>
            <a:off x="5517887" y="4420902"/>
            <a:ext cx="1782888" cy="503193"/>
          </a:xfrm>
          <a:prstGeom prst="rightArrowCallout">
            <a:avLst>
              <a:gd name="adj1" fmla="val 23965"/>
              <a:gd name="adj2" fmla="val 25000"/>
              <a:gd name="adj3" fmla="val 51924"/>
              <a:gd name="adj4" fmla="val 82688"/>
            </a:avLst>
          </a:prstGeom>
          <a:gradFill rotWithShape="1">
            <a:gsLst>
              <a:gs pos="51000">
                <a:srgbClr val="A63212">
                  <a:tint val="100000"/>
                  <a:shade val="100000"/>
                  <a:satMod val="100000"/>
                  <a:lumMod val="90000"/>
                </a:srgbClr>
              </a:gs>
              <a:gs pos="100000">
                <a:srgbClr val="A63212">
                  <a:tint val="95000"/>
                  <a:shade val="100000"/>
                  <a:satMod val="110000"/>
                  <a:lumMod val="105000"/>
                </a:srgbClr>
              </a:gs>
            </a:gsLst>
            <a:path path="circle">
              <a:fillToRect l="40000" t="100000" r="40000" b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Mo Coating: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18 MS/m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2" name="Right Arrow Callout 21"/>
          <p:cNvSpPr/>
          <p:nvPr/>
        </p:nvSpPr>
        <p:spPr>
          <a:xfrm>
            <a:off x="5517887" y="3758492"/>
            <a:ext cx="1787268" cy="470319"/>
          </a:xfrm>
          <a:prstGeom prst="rightArrowCallout">
            <a:avLst>
              <a:gd name="adj1" fmla="val 23965"/>
              <a:gd name="adj2" fmla="val 25000"/>
              <a:gd name="adj3" fmla="val 51924"/>
              <a:gd name="adj4" fmla="val 83686"/>
            </a:avLst>
          </a:prstGeom>
          <a:gradFill rotWithShape="1">
            <a:gsLst>
              <a:gs pos="51000">
                <a:srgbClr val="A63212">
                  <a:tint val="100000"/>
                  <a:shade val="100000"/>
                  <a:satMod val="100000"/>
                  <a:lumMod val="90000"/>
                </a:srgbClr>
              </a:gs>
              <a:gs pos="100000">
                <a:srgbClr val="A63212">
                  <a:tint val="95000"/>
                  <a:shade val="100000"/>
                  <a:satMod val="110000"/>
                  <a:lumMod val="105000"/>
                </a:srgbClr>
              </a:gs>
            </a:gsLst>
            <a:path path="circle">
              <a:fillToRect l="40000" t="100000" r="40000" b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Carbide layer: 1.5 MS/m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07735" y="2728308"/>
            <a:ext cx="1295081" cy="7242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72000" tIns="36000" rIns="72000" bIns="36000" rtlCol="0" anchor="ctr" anchorCtr="0">
            <a:spAutoFit/>
          </a:bodyPr>
          <a:lstStyle/>
          <a:p>
            <a:r>
              <a:rPr lang="en-GB" sz="1000" b="1" dirty="0" smtClean="0"/>
              <a:t>N. Mounet et al.</a:t>
            </a:r>
            <a:r>
              <a:rPr lang="en-GB" sz="1000" dirty="0" smtClean="0"/>
              <a:t>, </a:t>
            </a:r>
            <a:r>
              <a:rPr lang="en-GB" sz="1000" i="1" dirty="0" smtClean="0"/>
              <a:t>Impedance @ 2013 Collimation Review</a:t>
            </a:r>
            <a:r>
              <a:rPr lang="en-GB" sz="1000" dirty="0" smtClean="0"/>
              <a:t>, May 2013</a:t>
            </a:r>
            <a:endParaRPr lang="en-GB" sz="1000" dirty="0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735920" y="5389915"/>
            <a:ext cx="8703480" cy="342787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2075" tIns="46038" rIns="92075" bIns="46038">
            <a:spAutoFit/>
          </a:bodyPr>
          <a:lstStyle>
            <a:defPPr>
              <a:defRPr lang="en-US"/>
            </a:defPPr>
            <a:lvl1pPr marL="180975" indent="-180975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defRPr sz="1600">
                <a:solidFill>
                  <a:schemeClr val="dk1"/>
                </a:solidFill>
                <a:latin typeface="+mj-lt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dirty="0" smtClean="0">
                <a:solidFill>
                  <a:srgbClr val="002060"/>
                </a:solidFill>
              </a:rPr>
              <a:t>Collimator </a:t>
            </a:r>
            <a:r>
              <a:rPr lang="en-GB" b="1" dirty="0" smtClean="0">
                <a:solidFill>
                  <a:srgbClr val="002060"/>
                </a:solidFill>
              </a:rPr>
              <a:t>impedance reduced by a factor 10 </a:t>
            </a:r>
            <a:r>
              <a:rPr lang="en-GB" dirty="0" smtClean="0">
                <a:solidFill>
                  <a:srgbClr val="002060"/>
                </a:solidFill>
              </a:rPr>
              <a:t>through Mo-coated Mo-Gr.</a:t>
            </a:r>
          </a:p>
        </p:txBody>
      </p:sp>
      <p:sp>
        <p:nvSpPr>
          <p:cNvPr id="10" name="32-Point Star 9"/>
          <p:cNvSpPr/>
          <p:nvPr/>
        </p:nvSpPr>
        <p:spPr>
          <a:xfrm rot="20233259">
            <a:off x="1181733" y="1908864"/>
            <a:ext cx="7242251" cy="3290034"/>
          </a:xfrm>
          <a:prstGeom prst="star32">
            <a:avLst/>
          </a:prstGeom>
          <a:solidFill>
            <a:srgbClr val="FF9201"/>
          </a:solidFill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800" dirty="0"/>
              <a:t>… no surprise a full Collimator prototype is requested in LHC by 2016!</a:t>
            </a:r>
            <a:endParaRPr lang="en-GB" sz="2800" dirty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2198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tangolo 17"/>
          <p:cNvSpPr/>
          <p:nvPr/>
        </p:nvSpPr>
        <p:spPr>
          <a:xfrm>
            <a:off x="720079" y="1036082"/>
            <a:ext cx="9185921" cy="2682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eaLnBrk="0" hangingPunct="0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95000"/>
              <a:defRPr/>
            </a:pPr>
            <a:r>
              <a:rPr lang="en-GB" b="1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Why HiRadMat Experiments?</a:t>
            </a:r>
          </a:p>
          <a:p>
            <a:pPr marL="360000" indent="-360000" defTabSz="457200" eaLnBrk="0" hangingPunct="0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  <a:defRPr/>
            </a:pPr>
            <a:r>
              <a:rPr lang="en-GB" sz="1600" dirty="0" smtClean="0">
                <a:solidFill>
                  <a:srgbClr val="002060"/>
                </a:solidFill>
                <a:latin typeface="+mj-lt"/>
              </a:rPr>
              <a:t>With accidental beam impacts, one enters a relatively </a:t>
            </a:r>
            <a:r>
              <a:rPr lang="en-GB" sz="1600" b="1" dirty="0" smtClean="0">
                <a:solidFill>
                  <a:srgbClr val="002060"/>
                </a:solidFill>
                <a:latin typeface="+mj-lt"/>
              </a:rPr>
              <a:t>unknown territory</a:t>
            </a:r>
            <a:r>
              <a:rPr lang="en-GB" sz="1600" dirty="0">
                <a:solidFill>
                  <a:srgbClr val="002060"/>
                </a:solidFill>
                <a:latin typeface="+mj-lt"/>
              </a:rPr>
              <a:t>, that of high power explosions and ballistics.   </a:t>
            </a:r>
            <a:endParaRPr lang="en-GB" sz="1600" dirty="0" smtClean="0">
              <a:solidFill>
                <a:srgbClr val="002060"/>
              </a:solidFill>
              <a:latin typeface="+mj-lt"/>
            </a:endParaRPr>
          </a:p>
          <a:p>
            <a:pPr marL="360000" indent="-360000" defTabSz="457200" eaLnBrk="0" hangingPunct="0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  <a:defRPr/>
            </a:pPr>
            <a:r>
              <a:rPr lang="en-GB" sz="1600" dirty="0" smtClean="0">
                <a:solidFill>
                  <a:srgbClr val="002060"/>
                </a:solidFill>
                <a:latin typeface="+mj-lt"/>
              </a:rPr>
              <a:t>Existing material </a:t>
            </a:r>
            <a:r>
              <a:rPr lang="en-GB" sz="1600" b="1" dirty="0" smtClean="0">
                <a:solidFill>
                  <a:srgbClr val="002060"/>
                </a:solidFill>
                <a:latin typeface="+mj-lt"/>
              </a:rPr>
              <a:t>Constitutive Models </a:t>
            </a:r>
            <a:r>
              <a:rPr lang="en-GB" sz="1600" dirty="0" smtClean="0">
                <a:solidFill>
                  <a:srgbClr val="002060"/>
                </a:solidFill>
                <a:latin typeface="+mj-lt"/>
              </a:rPr>
              <a:t>at extreme conditions are limited and mostly drawn from military research (classified). </a:t>
            </a:r>
          </a:p>
          <a:p>
            <a:pPr marL="360000" indent="-360000" defTabSz="457200" eaLnBrk="0" hangingPunct="0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  <a:defRPr/>
            </a:pPr>
            <a:r>
              <a:rPr lang="en-GB" sz="1600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Simulations are </a:t>
            </a:r>
            <a:r>
              <a:rPr lang="en-GB" sz="1600" b="1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sophisticated</a:t>
            </a:r>
            <a:r>
              <a:rPr lang="en-GB" sz="1600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, but unavoidably affected by  </a:t>
            </a:r>
            <a:r>
              <a:rPr lang="en-GB" sz="1600" b="1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uncertainties and approximations</a:t>
            </a:r>
            <a:r>
              <a:rPr lang="en-GB" sz="1600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.</a:t>
            </a:r>
          </a:p>
          <a:p>
            <a:pPr marL="360000" indent="-360000" defTabSz="457200" eaLnBrk="0" hangingPunct="0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  <a:defRPr/>
            </a:pPr>
            <a:r>
              <a:rPr lang="en-US" sz="1600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Consequences on UHV, electronics, bellows cannot be easily anticipated by numerical simulations.</a:t>
            </a:r>
            <a:endParaRPr lang="en-GB" sz="1600" dirty="0" smtClean="0">
              <a:solidFill>
                <a:srgbClr val="00206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Tests in HiRadMat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WP11 Tasks 11.2/3 – 10.12.2013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Alessandro Bertarelli - CERN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Rettangolo 17"/>
          <p:cNvSpPr/>
          <p:nvPr/>
        </p:nvSpPr>
        <p:spPr>
          <a:xfrm>
            <a:off x="720079" y="3810828"/>
            <a:ext cx="9185921" cy="2505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0" indent="-360000" defTabSz="457200" eaLnBrk="0" hangingPunct="0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  <a:defRPr/>
            </a:pPr>
            <a:r>
              <a:rPr lang="en-GB" sz="1600" b="1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Only </a:t>
            </a:r>
            <a:r>
              <a:rPr lang="en-GB" sz="1600" b="1" dirty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dedicated material tests can provide the correct inputs </a:t>
            </a:r>
            <a:r>
              <a:rPr lang="en-GB" sz="1600" b="1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for numerical analyses and validate/benchmark simulation results</a:t>
            </a:r>
            <a:r>
              <a:rPr lang="en-GB" sz="1600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.</a:t>
            </a:r>
          </a:p>
          <a:p>
            <a:pPr marL="360000" indent="-360000" defTabSz="457200" eaLnBrk="0" hangingPunct="0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  <a:defRPr/>
            </a:pPr>
            <a:r>
              <a:rPr lang="en-US" sz="1600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Based on this, </a:t>
            </a:r>
            <a:r>
              <a:rPr lang="en-US" sz="1600" b="1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two complementary experiments </a:t>
            </a:r>
            <a:r>
              <a:rPr lang="en-US" sz="1600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at CERN </a:t>
            </a:r>
            <a:r>
              <a:rPr lang="en-US" sz="1600" b="1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HiRadMat</a:t>
            </a:r>
            <a:r>
              <a:rPr lang="en-US" sz="1600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 facility were approved:</a:t>
            </a:r>
          </a:p>
          <a:p>
            <a:pPr marL="817200" lvl="1" indent="-360000" defTabSz="457200" eaLnBrk="0" hangingPunct="0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  <a:defRPr/>
            </a:pPr>
            <a:r>
              <a:rPr lang="en-US" sz="1600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Destructive Test of a </a:t>
            </a:r>
            <a:r>
              <a:rPr lang="en-US" sz="1600" b="1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complete tertiary collimator </a:t>
            </a:r>
            <a:r>
              <a:rPr lang="en-US" sz="1600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for a thorough, integral assessment of beam accident consequences (</a:t>
            </a:r>
            <a:r>
              <a:rPr lang="en-US" sz="1600" b="1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HRMT09 – A. Rossi, O. Aberle, S. Redaelli, M. Cauchi </a:t>
            </a:r>
            <a:r>
              <a:rPr lang="en-US" sz="1600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et al.).</a:t>
            </a:r>
          </a:p>
          <a:p>
            <a:pPr marL="817200" lvl="1" indent="-360000" defTabSz="457200" eaLnBrk="0" hangingPunct="0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  <a:defRPr/>
            </a:pPr>
            <a:r>
              <a:rPr lang="en-US" sz="1600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Controlled test on a </a:t>
            </a:r>
            <a:r>
              <a:rPr lang="en-US" sz="1600" b="1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multi-material test bench </a:t>
            </a:r>
            <a:r>
              <a:rPr lang="en-US" sz="1600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hosting a variety of specimens conveniently instrumented for online and offline measurements (</a:t>
            </a:r>
            <a:r>
              <a:rPr lang="en-US" sz="1600" b="1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HRMT14 </a:t>
            </a:r>
            <a:r>
              <a:rPr lang="en-US" sz="1600" dirty="0" smtClean="0">
                <a:solidFill>
                  <a:srgbClr val="002060"/>
                </a:solidFill>
                <a:latin typeface="+mj-lt"/>
                <a:ea typeface="+mn-ea"/>
                <a:cs typeface="+mn-cs"/>
              </a:rPr>
              <a:t>).</a:t>
            </a:r>
            <a:endParaRPr lang="en-GB" sz="1600" dirty="0">
              <a:solidFill>
                <a:srgbClr val="002060"/>
              </a:solidFill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615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_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Sketchbook.thmx</Template>
  <TotalTime>20973</TotalTime>
  <Words>2154</Words>
  <Application>Microsoft Office PowerPoint</Application>
  <PresentationFormat>A4 Paper (210x297 mm)</PresentationFormat>
  <Paragraphs>315</Paragraphs>
  <Slides>24</Slides>
  <Notes>9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6" baseType="lpstr">
      <vt:lpstr>Arial</vt:lpstr>
      <vt:lpstr>Times New Roman</vt:lpstr>
      <vt:lpstr>Calibri</vt:lpstr>
      <vt:lpstr>Wingdings</vt:lpstr>
      <vt:lpstr>Cambria</vt:lpstr>
      <vt:lpstr>Palatino</vt:lpstr>
      <vt:lpstr>ＭＳ Ｐゴシック</vt:lpstr>
      <vt:lpstr>Rage Italic</vt:lpstr>
      <vt:lpstr>Symbol</vt:lpstr>
      <vt:lpstr>Lucida Grande</vt:lpstr>
      <vt:lpstr>2_Sketchbook</vt:lpstr>
      <vt:lpstr>3_Sketchbook</vt:lpstr>
      <vt:lpstr>Introduction to Tasks 11.2 and 11.3 of WP11:   Status of Materials R&amp;D  and Work Proposal   Alessandro Bertarelli (CERN)     EuCARD2 – WP11 Tasks 11.2/11.3 Meeting CERN, Geneva – 10 December, 2013</vt:lpstr>
      <vt:lpstr>Context</vt:lpstr>
      <vt:lpstr>Metal Matrix Composites</vt:lpstr>
      <vt:lpstr>Copper-Diamond Composite</vt:lpstr>
      <vt:lpstr>Molybdenum-Graphite Composites</vt:lpstr>
      <vt:lpstr>Molybdenum-Graphite Composites</vt:lpstr>
      <vt:lpstr>Mo-Gr-CF Microstructures</vt:lpstr>
      <vt:lpstr>Mo-coated Mo-Gr</vt:lpstr>
      <vt:lpstr>Material Tests in HiRadMat</vt:lpstr>
      <vt:lpstr>HRMT09: Post-irradiation observation</vt:lpstr>
      <vt:lpstr>HRMT14 Experiment</vt:lpstr>
      <vt:lpstr>HRTM14: High Intensity Tests</vt:lpstr>
      <vt:lpstr>HRMT14: High Intensity Tests</vt:lpstr>
      <vt:lpstr>HRMT14: High Intensity Tests</vt:lpstr>
      <vt:lpstr>Tasks 11.2 and 11.3 Framework</vt:lpstr>
      <vt:lpstr>Activities within Task 11.2 (I)</vt:lpstr>
      <vt:lpstr>Activities within Task 11.2 (II)</vt:lpstr>
      <vt:lpstr>Activities within Task 11.2 (III)</vt:lpstr>
      <vt:lpstr>PowerPoint Presentation</vt:lpstr>
      <vt:lpstr>PowerPoint Presentation</vt:lpstr>
      <vt:lpstr>Activities within Task 11.2 (IV)</vt:lpstr>
      <vt:lpstr>Tasks 11.3</vt:lpstr>
      <vt:lpstr>Summary and Perspectives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General Meeting</dc:title>
  <dc:creator>Roberto Saban</dc:creator>
  <cp:lastModifiedBy>abertare</cp:lastModifiedBy>
  <cp:revision>1425</cp:revision>
  <dcterms:created xsi:type="dcterms:W3CDTF">2010-12-06T08:06:36Z</dcterms:created>
  <dcterms:modified xsi:type="dcterms:W3CDTF">2013-12-10T07:00:47Z</dcterms:modified>
</cp:coreProperties>
</file>