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handoutMasterIdLst>
    <p:handoutMasterId r:id="rId37"/>
  </p:handoutMasterIdLst>
  <p:sldIdLst>
    <p:sldId id="399" r:id="rId2"/>
    <p:sldId id="412" r:id="rId3"/>
    <p:sldId id="450" r:id="rId4"/>
    <p:sldId id="446" r:id="rId5"/>
    <p:sldId id="447" r:id="rId6"/>
    <p:sldId id="398" r:id="rId7"/>
    <p:sldId id="429" r:id="rId8"/>
    <p:sldId id="439" r:id="rId9"/>
    <p:sldId id="426" r:id="rId10"/>
    <p:sldId id="440" r:id="rId11"/>
    <p:sldId id="396" r:id="rId12"/>
    <p:sldId id="406" r:id="rId13"/>
    <p:sldId id="430" r:id="rId14"/>
    <p:sldId id="434" r:id="rId15"/>
    <p:sldId id="442" r:id="rId16"/>
    <p:sldId id="428" r:id="rId17"/>
    <p:sldId id="448" r:id="rId18"/>
    <p:sldId id="441" r:id="rId19"/>
    <p:sldId id="420" r:id="rId20"/>
    <p:sldId id="445" r:id="rId21"/>
    <p:sldId id="417" r:id="rId22"/>
    <p:sldId id="418" r:id="rId23"/>
    <p:sldId id="422" r:id="rId24"/>
    <p:sldId id="423" r:id="rId25"/>
    <p:sldId id="424" r:id="rId26"/>
    <p:sldId id="425" r:id="rId27"/>
    <p:sldId id="444" r:id="rId28"/>
    <p:sldId id="427" r:id="rId29"/>
    <p:sldId id="443" r:id="rId30"/>
    <p:sldId id="449" r:id="rId31"/>
    <p:sldId id="451" r:id="rId32"/>
    <p:sldId id="437" r:id="rId33"/>
    <p:sldId id="435" r:id="rId34"/>
    <p:sldId id="436" r:id="rId35"/>
  </p:sldIdLst>
  <p:sldSz cx="9144000" cy="6858000" type="screen4x3"/>
  <p:notesSz cx="7099300" cy="10234613"/>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6699FF"/>
    <a:srgbClr val="B9D0FF"/>
    <a:srgbClr val="D6A300"/>
    <a:srgbClr val="FF00FF"/>
    <a:srgbClr val="FFD85B"/>
    <a:srgbClr val="FFFFCD"/>
    <a:srgbClr val="654321"/>
    <a:srgbClr val="FFD961"/>
    <a:srgbClr val="FFFFB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16" autoAdjust="0"/>
    <p:restoredTop sz="91344" autoAdjust="0"/>
  </p:normalViewPr>
  <p:slideViewPr>
    <p:cSldViewPr>
      <p:cViewPr>
        <p:scale>
          <a:sx n="90" d="100"/>
          <a:sy n="90" d="100"/>
        </p:scale>
        <p:origin x="-667" y="475"/>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898" y="-90"/>
      </p:cViewPr>
      <p:guideLst>
        <p:guide orient="horz" pos="3224"/>
        <p:guide pos="2236"/>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410" name="Rectangle 2"/>
          <p:cNvSpPr>
            <a:spLocks noGrp="1" noChangeArrowheads="1"/>
          </p:cNvSpPr>
          <p:nvPr>
            <p:ph type="hdr" sz="quarter"/>
          </p:nvPr>
        </p:nvSpPr>
        <p:spPr bwMode="auto">
          <a:xfrm>
            <a:off x="0" y="0"/>
            <a:ext cx="3074988" cy="512763"/>
          </a:xfrm>
          <a:prstGeom prst="rect">
            <a:avLst/>
          </a:prstGeom>
          <a:noFill/>
          <a:ln w="9525">
            <a:noFill/>
            <a:miter lim="800000"/>
            <a:headEnd/>
            <a:tailEnd/>
          </a:ln>
          <a:effectLst/>
        </p:spPr>
        <p:txBody>
          <a:bodyPr vert="horz" wrap="square" lIns="99024" tIns="49512" rIns="99024" bIns="49512" numCol="1" anchor="t" anchorCtr="0" compatLnSpc="1">
            <a:prstTxWarp prst="textNoShape">
              <a:avLst/>
            </a:prstTxWarp>
          </a:bodyPr>
          <a:lstStyle>
            <a:lvl1pPr defTabSz="992629">
              <a:defRPr sz="1200">
                <a:latin typeface="Arial" charset="0"/>
              </a:defRPr>
            </a:lvl1pPr>
          </a:lstStyle>
          <a:p>
            <a:pPr>
              <a:defRPr/>
            </a:pPr>
            <a:endParaRPr lang="en-US"/>
          </a:p>
        </p:txBody>
      </p:sp>
      <p:sp>
        <p:nvSpPr>
          <p:cNvPr id="273411" name="Rectangle 3"/>
          <p:cNvSpPr>
            <a:spLocks noGrp="1" noChangeArrowheads="1"/>
          </p:cNvSpPr>
          <p:nvPr>
            <p:ph type="dt" sz="quarter" idx="1"/>
          </p:nvPr>
        </p:nvSpPr>
        <p:spPr bwMode="auto">
          <a:xfrm>
            <a:off x="4021138" y="0"/>
            <a:ext cx="3074987" cy="512763"/>
          </a:xfrm>
          <a:prstGeom prst="rect">
            <a:avLst/>
          </a:prstGeom>
          <a:noFill/>
          <a:ln w="9525">
            <a:noFill/>
            <a:miter lim="800000"/>
            <a:headEnd/>
            <a:tailEnd/>
          </a:ln>
          <a:effectLst/>
        </p:spPr>
        <p:txBody>
          <a:bodyPr vert="horz" wrap="square" lIns="99024" tIns="49512" rIns="99024" bIns="49512" numCol="1" anchor="t" anchorCtr="0" compatLnSpc="1">
            <a:prstTxWarp prst="textNoShape">
              <a:avLst/>
            </a:prstTxWarp>
          </a:bodyPr>
          <a:lstStyle>
            <a:lvl1pPr algn="r" defTabSz="992629">
              <a:defRPr sz="1200">
                <a:latin typeface="Arial" charset="0"/>
              </a:defRPr>
            </a:lvl1pPr>
          </a:lstStyle>
          <a:p>
            <a:pPr>
              <a:defRPr/>
            </a:pPr>
            <a:endParaRPr lang="en-US"/>
          </a:p>
        </p:txBody>
      </p:sp>
      <p:sp>
        <p:nvSpPr>
          <p:cNvPr id="273412" name="Rectangle 4"/>
          <p:cNvSpPr>
            <a:spLocks noGrp="1" noChangeArrowheads="1"/>
          </p:cNvSpPr>
          <p:nvPr>
            <p:ph type="ftr" sz="quarter" idx="2"/>
          </p:nvPr>
        </p:nvSpPr>
        <p:spPr bwMode="auto">
          <a:xfrm>
            <a:off x="0" y="9718675"/>
            <a:ext cx="3074988" cy="512763"/>
          </a:xfrm>
          <a:prstGeom prst="rect">
            <a:avLst/>
          </a:prstGeom>
          <a:noFill/>
          <a:ln w="9525">
            <a:noFill/>
            <a:miter lim="800000"/>
            <a:headEnd/>
            <a:tailEnd/>
          </a:ln>
          <a:effectLst/>
        </p:spPr>
        <p:txBody>
          <a:bodyPr vert="horz" wrap="square" lIns="99024" tIns="49512" rIns="99024" bIns="49512" numCol="1" anchor="b" anchorCtr="0" compatLnSpc="1">
            <a:prstTxWarp prst="textNoShape">
              <a:avLst/>
            </a:prstTxWarp>
          </a:bodyPr>
          <a:lstStyle>
            <a:lvl1pPr defTabSz="992629">
              <a:defRPr sz="1200">
                <a:latin typeface="Arial" charset="0"/>
              </a:defRPr>
            </a:lvl1pPr>
          </a:lstStyle>
          <a:p>
            <a:pPr>
              <a:defRPr/>
            </a:pPr>
            <a:endParaRPr lang="en-US"/>
          </a:p>
        </p:txBody>
      </p:sp>
      <p:sp>
        <p:nvSpPr>
          <p:cNvPr id="273413" name="Rectangle 5"/>
          <p:cNvSpPr>
            <a:spLocks noGrp="1" noChangeArrowheads="1"/>
          </p:cNvSpPr>
          <p:nvPr>
            <p:ph type="sldNum" sz="quarter" idx="3"/>
          </p:nvPr>
        </p:nvSpPr>
        <p:spPr bwMode="auto">
          <a:xfrm>
            <a:off x="4021138" y="9718675"/>
            <a:ext cx="3074987" cy="512763"/>
          </a:xfrm>
          <a:prstGeom prst="rect">
            <a:avLst/>
          </a:prstGeom>
          <a:noFill/>
          <a:ln w="9525">
            <a:noFill/>
            <a:miter lim="800000"/>
            <a:headEnd/>
            <a:tailEnd/>
          </a:ln>
          <a:effectLst/>
        </p:spPr>
        <p:txBody>
          <a:bodyPr vert="horz" wrap="square" lIns="99024" tIns="49512" rIns="99024" bIns="49512" numCol="1" anchor="b" anchorCtr="0" compatLnSpc="1">
            <a:prstTxWarp prst="textNoShape">
              <a:avLst/>
            </a:prstTxWarp>
          </a:bodyPr>
          <a:lstStyle>
            <a:lvl1pPr algn="r" defTabSz="992629">
              <a:defRPr sz="1200">
                <a:latin typeface="Arial" charset="0"/>
              </a:defRPr>
            </a:lvl1pPr>
          </a:lstStyle>
          <a:p>
            <a:pPr>
              <a:defRPr/>
            </a:pPr>
            <a:fld id="{F23FFB64-4CEE-49EC-AFB1-9761D8E1D759}" type="slidenum">
              <a:rPr lang="en-US"/>
              <a:pPr>
                <a:defRPr/>
              </a:pPr>
              <a:t>‹N›</a:t>
            </a:fld>
            <a:endParaRPr lang="en-US"/>
          </a:p>
        </p:txBody>
      </p:sp>
    </p:spTree>
    <p:extLst>
      <p:ext uri="{BB962C8B-B14F-4D97-AF65-F5344CB8AC3E}">
        <p14:creationId xmlns:p14="http://schemas.microsoft.com/office/powerpoint/2010/main" xmlns="" val="28379167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4988" cy="512763"/>
          </a:xfrm>
          <a:prstGeom prst="rect">
            <a:avLst/>
          </a:prstGeom>
          <a:noFill/>
          <a:ln w="9525">
            <a:noFill/>
            <a:miter lim="800000"/>
            <a:headEnd/>
            <a:tailEnd/>
          </a:ln>
          <a:effectLst/>
        </p:spPr>
        <p:txBody>
          <a:bodyPr vert="horz" wrap="square" lIns="99024" tIns="49512" rIns="99024" bIns="49512" numCol="1" anchor="t" anchorCtr="0" compatLnSpc="1">
            <a:prstTxWarp prst="textNoShape">
              <a:avLst/>
            </a:prstTxWarp>
          </a:bodyPr>
          <a:lstStyle>
            <a:lvl1pPr defTabSz="992629">
              <a:defRPr sz="1200">
                <a:latin typeface="Arial" charset="0"/>
              </a:defRPr>
            </a:lvl1pPr>
          </a:lstStyle>
          <a:p>
            <a:pPr>
              <a:defRPr/>
            </a:pPr>
            <a:endParaRPr lang="it-IT"/>
          </a:p>
        </p:txBody>
      </p:sp>
      <p:sp>
        <p:nvSpPr>
          <p:cNvPr id="4099" name="Rectangle 3"/>
          <p:cNvSpPr>
            <a:spLocks noGrp="1" noChangeArrowheads="1"/>
          </p:cNvSpPr>
          <p:nvPr>
            <p:ph type="dt" idx="1"/>
          </p:nvPr>
        </p:nvSpPr>
        <p:spPr bwMode="auto">
          <a:xfrm>
            <a:off x="4021138" y="0"/>
            <a:ext cx="3074987" cy="512763"/>
          </a:xfrm>
          <a:prstGeom prst="rect">
            <a:avLst/>
          </a:prstGeom>
          <a:noFill/>
          <a:ln w="9525">
            <a:noFill/>
            <a:miter lim="800000"/>
            <a:headEnd/>
            <a:tailEnd/>
          </a:ln>
          <a:effectLst/>
        </p:spPr>
        <p:txBody>
          <a:bodyPr vert="horz" wrap="square" lIns="99024" tIns="49512" rIns="99024" bIns="49512" numCol="1" anchor="t" anchorCtr="0" compatLnSpc="1">
            <a:prstTxWarp prst="textNoShape">
              <a:avLst/>
            </a:prstTxWarp>
          </a:bodyPr>
          <a:lstStyle>
            <a:lvl1pPr algn="r" defTabSz="992629">
              <a:defRPr sz="1200">
                <a:latin typeface="Arial" charset="0"/>
              </a:defRPr>
            </a:lvl1pPr>
          </a:lstStyle>
          <a:p>
            <a:pPr>
              <a:defRPr/>
            </a:pPr>
            <a:endParaRPr lang="it-IT"/>
          </a:p>
        </p:txBody>
      </p:sp>
      <p:sp>
        <p:nvSpPr>
          <p:cNvPr id="23556" name="Rectangle 4"/>
          <p:cNvSpPr>
            <a:spLocks noGrp="1" noRot="1" noChangeAspect="1" noChangeArrowheads="1" noTextEdit="1"/>
          </p:cNvSpPr>
          <p:nvPr>
            <p:ph type="sldImg" idx="2"/>
          </p:nvPr>
        </p:nvSpPr>
        <p:spPr bwMode="auto">
          <a:xfrm>
            <a:off x="992188" y="766763"/>
            <a:ext cx="5114925" cy="38369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11200" y="4862513"/>
            <a:ext cx="5676900" cy="4605337"/>
          </a:xfrm>
          <a:prstGeom prst="rect">
            <a:avLst/>
          </a:prstGeom>
          <a:noFill/>
          <a:ln w="9525">
            <a:noFill/>
            <a:miter lim="800000"/>
            <a:headEnd/>
            <a:tailEnd/>
          </a:ln>
          <a:effectLst/>
        </p:spPr>
        <p:txBody>
          <a:bodyPr vert="horz" wrap="square" lIns="99024" tIns="49512" rIns="99024" bIns="49512"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4102" name="Rectangle 6"/>
          <p:cNvSpPr>
            <a:spLocks noGrp="1" noChangeArrowheads="1"/>
          </p:cNvSpPr>
          <p:nvPr>
            <p:ph type="ftr" sz="quarter" idx="4"/>
          </p:nvPr>
        </p:nvSpPr>
        <p:spPr bwMode="auto">
          <a:xfrm>
            <a:off x="0" y="9718675"/>
            <a:ext cx="3074988" cy="512763"/>
          </a:xfrm>
          <a:prstGeom prst="rect">
            <a:avLst/>
          </a:prstGeom>
          <a:noFill/>
          <a:ln w="9525">
            <a:noFill/>
            <a:miter lim="800000"/>
            <a:headEnd/>
            <a:tailEnd/>
          </a:ln>
          <a:effectLst/>
        </p:spPr>
        <p:txBody>
          <a:bodyPr vert="horz" wrap="square" lIns="99024" tIns="49512" rIns="99024" bIns="49512" numCol="1" anchor="b" anchorCtr="0" compatLnSpc="1">
            <a:prstTxWarp prst="textNoShape">
              <a:avLst/>
            </a:prstTxWarp>
          </a:bodyPr>
          <a:lstStyle>
            <a:lvl1pPr defTabSz="992629">
              <a:defRPr sz="1200">
                <a:latin typeface="Arial" charset="0"/>
              </a:defRPr>
            </a:lvl1pPr>
          </a:lstStyle>
          <a:p>
            <a:pPr>
              <a:defRPr/>
            </a:pPr>
            <a:endParaRPr lang="it-IT"/>
          </a:p>
        </p:txBody>
      </p:sp>
      <p:sp>
        <p:nvSpPr>
          <p:cNvPr id="4103" name="Rectangle 7"/>
          <p:cNvSpPr>
            <a:spLocks noGrp="1" noChangeArrowheads="1"/>
          </p:cNvSpPr>
          <p:nvPr>
            <p:ph type="sldNum" sz="quarter" idx="5"/>
          </p:nvPr>
        </p:nvSpPr>
        <p:spPr bwMode="auto">
          <a:xfrm>
            <a:off x="4021138" y="9718675"/>
            <a:ext cx="3074987" cy="512763"/>
          </a:xfrm>
          <a:prstGeom prst="rect">
            <a:avLst/>
          </a:prstGeom>
          <a:noFill/>
          <a:ln w="9525">
            <a:noFill/>
            <a:miter lim="800000"/>
            <a:headEnd/>
            <a:tailEnd/>
          </a:ln>
          <a:effectLst/>
        </p:spPr>
        <p:txBody>
          <a:bodyPr vert="horz" wrap="square" lIns="99024" tIns="49512" rIns="99024" bIns="49512" numCol="1" anchor="b" anchorCtr="0" compatLnSpc="1">
            <a:prstTxWarp prst="textNoShape">
              <a:avLst/>
            </a:prstTxWarp>
          </a:bodyPr>
          <a:lstStyle>
            <a:lvl1pPr algn="r" defTabSz="992629">
              <a:defRPr sz="1200">
                <a:latin typeface="Arial" charset="0"/>
              </a:defRPr>
            </a:lvl1pPr>
          </a:lstStyle>
          <a:p>
            <a:pPr>
              <a:defRPr/>
            </a:pPr>
            <a:fld id="{14E26980-00D1-44A2-A35B-094C76B3943C}" type="slidenum">
              <a:rPr lang="it-IT"/>
              <a:pPr>
                <a:defRPr/>
              </a:pPr>
              <a:t>‹N›</a:t>
            </a:fld>
            <a:endParaRPr lang="it-IT"/>
          </a:p>
        </p:txBody>
      </p:sp>
    </p:spTree>
    <p:extLst>
      <p:ext uri="{BB962C8B-B14F-4D97-AF65-F5344CB8AC3E}">
        <p14:creationId xmlns:p14="http://schemas.microsoft.com/office/powerpoint/2010/main" xmlns="" val="12597140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92188"/>
            <a:fld id="{F76C452C-51F1-4C59-A0FD-F4CFF6D0368C}" type="slidenum">
              <a:rPr lang="it-IT" smtClean="0"/>
              <a:pPr defTabSz="992188"/>
              <a:t>1</a:t>
            </a:fld>
            <a:endParaRPr lang="it-IT"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14E26980-00D1-44A2-A35B-094C76B3943C}" type="slidenum">
              <a:rPr lang="it-IT" smtClean="0"/>
              <a:pPr>
                <a:defRPr/>
              </a:pPr>
              <a:t>11</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92188"/>
            <a:fld id="{F76C452C-51F1-4C59-A0FD-F4CFF6D0368C}" type="slidenum">
              <a:rPr lang="it-IT" smtClean="0"/>
              <a:pPr defTabSz="992188"/>
              <a:t>30</a:t>
            </a:fld>
            <a:endParaRPr lang="it-IT"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92188"/>
            <a:fld id="{F76C452C-51F1-4C59-A0FD-F4CFF6D0368C}" type="slidenum">
              <a:rPr lang="it-IT" smtClean="0"/>
              <a:pPr defTabSz="992188"/>
              <a:t>31</a:t>
            </a:fld>
            <a:endParaRPr lang="it-IT"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pic>
        <p:nvPicPr>
          <p:cNvPr id="3" name="Immagine 2" descr="inermet.jpg"/>
          <p:cNvPicPr>
            <a:picLocks noChangeAspect="1"/>
          </p:cNvPicPr>
          <p:nvPr userDrawn="1"/>
        </p:nvPicPr>
        <p:blipFill>
          <a:blip r:embed="rId2" cstate="print">
            <a:lum bright="40000" contrast="-75000"/>
          </a:blip>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olo e contenuto">
    <p:spTree>
      <p:nvGrpSpPr>
        <p:cNvPr id="1" name=""/>
        <p:cNvGrpSpPr/>
        <p:nvPr/>
      </p:nvGrpSpPr>
      <p:grpSpPr>
        <a:xfrm>
          <a:off x="0" y="0"/>
          <a:ext cx="0" cy="0"/>
          <a:chOff x="0" y="0"/>
          <a:chExt cx="0" cy="0"/>
        </a:xfrm>
      </p:grpSpPr>
      <p:pic>
        <p:nvPicPr>
          <p:cNvPr id="15" name="Picture 3"/>
          <p:cNvPicPr>
            <a:picLocks noChangeAspect="1" noChangeArrowheads="1"/>
          </p:cNvPicPr>
          <p:nvPr userDrawn="1"/>
        </p:nvPicPr>
        <p:blipFill>
          <a:blip r:embed="rId2" cstate="print">
            <a:duotone>
              <a:prstClr val="black"/>
              <a:srgbClr val="968268">
                <a:tint val="45000"/>
                <a:satMod val="400000"/>
              </a:srgbClr>
            </a:duotone>
            <a:lum contrast="40000"/>
          </a:blip>
          <a:srcRect l="20867" r="75005" b="2123"/>
          <a:stretch>
            <a:fillRect/>
          </a:stretch>
        </p:blipFill>
        <p:spPr bwMode="auto">
          <a:xfrm>
            <a:off x="0" y="-32414"/>
            <a:ext cx="1979712" cy="817200"/>
          </a:xfrm>
          <a:prstGeom prst="rect">
            <a:avLst/>
          </a:prstGeom>
          <a:noFill/>
          <a:ln w="9525">
            <a:noFill/>
            <a:miter lim="800000"/>
            <a:headEnd/>
            <a:tailEnd/>
          </a:ln>
        </p:spPr>
      </p:pic>
      <p:pic>
        <p:nvPicPr>
          <p:cNvPr id="39" name="Picture 3"/>
          <p:cNvPicPr>
            <a:picLocks noChangeAspect="1" noChangeArrowheads="1"/>
          </p:cNvPicPr>
          <p:nvPr userDrawn="1"/>
        </p:nvPicPr>
        <p:blipFill>
          <a:blip r:embed="rId2" cstate="print">
            <a:duotone>
              <a:prstClr val="black"/>
              <a:srgbClr val="968268">
                <a:tint val="45000"/>
                <a:satMod val="400000"/>
              </a:srgbClr>
            </a:duotone>
            <a:lum contrast="40000"/>
          </a:blip>
          <a:srcRect l="18390" r="36309" b="2123"/>
          <a:stretch>
            <a:fillRect/>
          </a:stretch>
        </p:blipFill>
        <p:spPr bwMode="auto">
          <a:xfrm>
            <a:off x="1969773" y="-32414"/>
            <a:ext cx="3951235" cy="817200"/>
          </a:xfrm>
          <a:prstGeom prst="rect">
            <a:avLst/>
          </a:prstGeom>
          <a:noFill/>
          <a:ln w="9525">
            <a:noFill/>
            <a:miter lim="800000"/>
            <a:headEnd/>
            <a:tailEnd/>
          </a:ln>
        </p:spPr>
      </p:pic>
      <p:pic>
        <p:nvPicPr>
          <p:cNvPr id="18438" name="Picture 6"/>
          <p:cNvPicPr>
            <a:picLocks noChangeAspect="1" noChangeArrowheads="1"/>
          </p:cNvPicPr>
          <p:nvPr userDrawn="1"/>
        </p:nvPicPr>
        <p:blipFill>
          <a:blip r:embed="rId3" cstate="print"/>
          <a:srcRect/>
          <a:stretch>
            <a:fillRect/>
          </a:stretch>
        </p:blipFill>
        <p:spPr bwMode="auto">
          <a:xfrm>
            <a:off x="29817" y="43650"/>
            <a:ext cx="1655676" cy="685050"/>
          </a:xfrm>
          <a:prstGeom prst="rect">
            <a:avLst/>
          </a:prstGeom>
          <a:noFill/>
          <a:ln w="9525">
            <a:noFill/>
            <a:miter lim="800000"/>
            <a:headEnd/>
            <a:tailEnd/>
          </a:ln>
        </p:spPr>
      </p:pic>
      <p:sp>
        <p:nvSpPr>
          <p:cNvPr id="29" name="Rectangle 10"/>
          <p:cNvSpPr>
            <a:spLocks noChangeArrowheads="1"/>
          </p:cNvSpPr>
          <p:nvPr userDrawn="1"/>
        </p:nvSpPr>
        <p:spPr bwMode="auto">
          <a:xfrm>
            <a:off x="0" y="6296801"/>
            <a:ext cx="9144001" cy="574439"/>
          </a:xfrm>
          <a:prstGeom prst="rect">
            <a:avLst/>
          </a:prstGeom>
          <a:gradFill flip="none" rotWithShape="1">
            <a:gsLst>
              <a:gs pos="0">
                <a:srgbClr val="8FB7FF"/>
              </a:gs>
              <a:gs pos="100000">
                <a:srgbClr val="0051DC"/>
              </a:gs>
            </a:gsLst>
            <a:lin ang="0" scaled="1"/>
            <a:tileRect/>
          </a:gradFill>
          <a:ln w="9525">
            <a:noFill/>
            <a:miter lim="800000"/>
            <a:headEnd/>
            <a:tailEnd/>
          </a:ln>
          <a:effectLst/>
        </p:spPr>
        <p:txBody>
          <a:bodyPr wrap="none" anchor="ctr"/>
          <a:lstStyle/>
          <a:p>
            <a:pPr>
              <a:defRPr/>
            </a:pPr>
            <a:endParaRPr lang="it-IT"/>
          </a:p>
        </p:txBody>
      </p:sp>
      <p:sp>
        <p:nvSpPr>
          <p:cNvPr id="12" name="Rectangle 24"/>
          <p:cNvSpPr>
            <a:spLocks noChangeArrowheads="1"/>
          </p:cNvSpPr>
          <p:nvPr userDrawn="1"/>
        </p:nvSpPr>
        <p:spPr bwMode="auto">
          <a:xfrm>
            <a:off x="292100" y="6627192"/>
            <a:ext cx="8851900" cy="330200"/>
          </a:xfrm>
          <a:prstGeom prst="rect">
            <a:avLst/>
          </a:prstGeom>
          <a:solidFill>
            <a:schemeClr val="bg2">
              <a:alpha val="3000"/>
            </a:schemeClr>
          </a:solidFill>
          <a:ln w="9525">
            <a:noFill/>
            <a:miter lim="800000"/>
            <a:headEnd/>
            <a:tailEnd/>
          </a:ln>
          <a:effectLst/>
        </p:spPr>
        <p:txBody>
          <a:bodyPr wrap="none" anchor="ctr"/>
          <a:lstStyle/>
          <a:p>
            <a:pPr>
              <a:defRPr/>
            </a:pPr>
            <a:endParaRPr lang="it-IT"/>
          </a:p>
        </p:txBody>
      </p:sp>
      <p:cxnSp>
        <p:nvCxnSpPr>
          <p:cNvPr id="5" name="Connettore 1 4"/>
          <p:cNvCxnSpPr/>
          <p:nvPr userDrawn="1"/>
        </p:nvCxnSpPr>
        <p:spPr>
          <a:xfrm flipV="1">
            <a:off x="755576" y="910417"/>
            <a:ext cx="16995" cy="3600000"/>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2"/>
          <p:cNvSpPr>
            <a:spLocks noGrp="1" noChangeArrowheads="1"/>
          </p:cNvSpPr>
          <p:nvPr>
            <p:ph type="title"/>
          </p:nvPr>
        </p:nvSpPr>
        <p:spPr bwMode="auto">
          <a:xfrm>
            <a:off x="386828" y="6279492"/>
            <a:ext cx="8522020" cy="4952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3400">
                <a:solidFill>
                  <a:schemeClr val="bg1"/>
                </a:solidFill>
                <a:effectLst>
                  <a:outerShdw blurRad="38100" dist="38100" dir="2700000" algn="tl">
                    <a:srgbClr val="000000">
                      <a:alpha val="43137"/>
                    </a:srgbClr>
                  </a:outerShdw>
                </a:effectLst>
                <a:latin typeface="Calibri" pitchFamily="34" charset="0"/>
              </a:defRPr>
            </a:lvl1pPr>
          </a:lstStyle>
          <a:p>
            <a:pPr lvl="0"/>
            <a:r>
              <a:rPr lang="it-IT" dirty="0" smtClean="0"/>
              <a:t>Fare clic per modificare lo stile del titolo</a:t>
            </a:r>
          </a:p>
        </p:txBody>
      </p:sp>
      <p:cxnSp>
        <p:nvCxnSpPr>
          <p:cNvPr id="17" name="Connettore 1 16"/>
          <p:cNvCxnSpPr/>
          <p:nvPr userDrawn="1"/>
        </p:nvCxnSpPr>
        <p:spPr>
          <a:xfrm>
            <a:off x="-36512" y="6829982"/>
            <a:ext cx="9720000" cy="0"/>
          </a:xfrm>
          <a:prstGeom prst="line">
            <a:avLst/>
          </a:prstGeom>
          <a:ln w="88900" cap="rnd">
            <a:solidFill>
              <a:srgbClr val="2A241C"/>
            </a:solidFill>
          </a:ln>
          <a:effectLst/>
        </p:spPr>
        <p:style>
          <a:lnRef idx="1">
            <a:schemeClr val="accent1"/>
          </a:lnRef>
          <a:fillRef idx="0">
            <a:schemeClr val="accent1"/>
          </a:fillRef>
          <a:effectRef idx="0">
            <a:schemeClr val="accent1"/>
          </a:effectRef>
          <a:fontRef idx="minor">
            <a:schemeClr val="tx1"/>
          </a:fontRef>
        </p:style>
      </p:cxnSp>
      <p:cxnSp>
        <p:nvCxnSpPr>
          <p:cNvPr id="26" name="Connettore 1 25"/>
          <p:cNvCxnSpPr/>
          <p:nvPr userDrawn="1"/>
        </p:nvCxnSpPr>
        <p:spPr>
          <a:xfrm rot="16200000" flipV="1">
            <a:off x="7006823" y="4257292"/>
            <a:ext cx="360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1 29"/>
          <p:cNvCxnSpPr/>
          <p:nvPr userDrawn="1"/>
        </p:nvCxnSpPr>
        <p:spPr>
          <a:xfrm rot="10800000">
            <a:off x="359532" y="1088740"/>
            <a:ext cx="8640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ttore 1 34"/>
          <p:cNvCxnSpPr/>
          <p:nvPr userDrawn="1"/>
        </p:nvCxnSpPr>
        <p:spPr>
          <a:xfrm rot="10800000">
            <a:off x="251520" y="6021287"/>
            <a:ext cx="8640454"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CasellaDiTesto 30"/>
          <p:cNvSpPr txBox="1"/>
          <p:nvPr userDrawn="1"/>
        </p:nvSpPr>
        <p:spPr>
          <a:xfrm>
            <a:off x="775454" y="376164"/>
            <a:ext cx="1079176" cy="338554"/>
          </a:xfrm>
          <a:prstGeom prst="rect">
            <a:avLst/>
          </a:prstGeom>
          <a:noFill/>
        </p:spPr>
        <p:txBody>
          <a:bodyPr wrap="square" rtlCol="0">
            <a:spAutoFit/>
          </a:bodyPr>
          <a:lstStyle/>
          <a:p>
            <a:r>
              <a:rPr lang="it-IT" sz="1600" b="0" dirty="0" smtClean="0">
                <a:solidFill>
                  <a:schemeClr val="bg1"/>
                </a:solidFill>
                <a:latin typeface="Franklin Gothic Medium Cond" pitchFamily="34" charset="0"/>
              </a:rPr>
              <a:t>DIMEAS</a:t>
            </a:r>
            <a:endParaRPr lang="it-IT" sz="1600" b="0" dirty="0">
              <a:solidFill>
                <a:schemeClr val="bg1"/>
              </a:solidFill>
              <a:latin typeface="Franklin Gothic Medium Cond" pitchFamily="34" charset="0"/>
            </a:endParaRPr>
          </a:p>
        </p:txBody>
      </p:sp>
      <p:pic>
        <p:nvPicPr>
          <p:cNvPr id="14" name="Picture 1" descr="setuphopT_rid"/>
          <p:cNvPicPr>
            <a:picLocks noChangeAspect="1" noChangeArrowheads="1"/>
          </p:cNvPicPr>
          <p:nvPr userDrawn="1"/>
        </p:nvPicPr>
        <p:blipFill>
          <a:blip r:embed="rId4" cstate="print"/>
          <a:srcRect l="11580" t="34633" r="23249" b="43328"/>
          <a:stretch>
            <a:fillRect/>
          </a:stretch>
        </p:blipFill>
        <p:spPr bwMode="auto">
          <a:xfrm>
            <a:off x="5921102" y="-32414"/>
            <a:ext cx="3222898" cy="81720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98" r:id="rId1"/>
    <p:sldLayoutId id="2147483900" r:id="rId2"/>
  </p:sldLayoutIdLst>
  <p:timing>
    <p:tnLst>
      <p:par>
        <p:cTn id="1" dur="indefinite" restart="never" nodeType="tmRoot"/>
      </p:par>
    </p:tnLst>
  </p:timing>
  <p:hf hdr="0" ftr="0" dt="0"/>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Narrow" pitchFamily="34" charset="0"/>
        </a:defRPr>
      </a:lvl2pPr>
      <a:lvl3pPr algn="r" rtl="0" eaLnBrk="0" fontAlgn="base" hangingPunct="0">
        <a:spcBef>
          <a:spcPct val="0"/>
        </a:spcBef>
        <a:spcAft>
          <a:spcPct val="0"/>
        </a:spcAft>
        <a:defRPr sz="3200" b="1">
          <a:solidFill>
            <a:schemeClr val="bg1"/>
          </a:solidFill>
          <a:latin typeface="Arial Narrow" pitchFamily="34" charset="0"/>
        </a:defRPr>
      </a:lvl3pPr>
      <a:lvl4pPr algn="r" rtl="0" eaLnBrk="0" fontAlgn="base" hangingPunct="0">
        <a:spcBef>
          <a:spcPct val="0"/>
        </a:spcBef>
        <a:spcAft>
          <a:spcPct val="0"/>
        </a:spcAft>
        <a:defRPr sz="3200" b="1">
          <a:solidFill>
            <a:schemeClr val="bg1"/>
          </a:solidFill>
          <a:latin typeface="Arial Narrow" pitchFamily="34" charset="0"/>
        </a:defRPr>
      </a:lvl4pPr>
      <a:lvl5pPr algn="r" rtl="0" eaLnBrk="0" fontAlgn="base" hangingPunct="0">
        <a:spcBef>
          <a:spcPct val="0"/>
        </a:spcBef>
        <a:spcAft>
          <a:spcPct val="0"/>
        </a:spcAft>
        <a:defRPr sz="3200" b="1">
          <a:solidFill>
            <a:schemeClr val="bg1"/>
          </a:solidFill>
          <a:latin typeface="Arial Narrow" pitchFamily="34" charset="0"/>
        </a:defRPr>
      </a:lvl5pPr>
      <a:lvl6pPr marL="457200" algn="r" rtl="0" fontAlgn="base">
        <a:spcBef>
          <a:spcPct val="0"/>
        </a:spcBef>
        <a:spcAft>
          <a:spcPct val="0"/>
        </a:spcAft>
        <a:defRPr sz="3200" b="1">
          <a:solidFill>
            <a:schemeClr val="bg1"/>
          </a:solidFill>
          <a:latin typeface="Arial Narrow" pitchFamily="34" charset="0"/>
        </a:defRPr>
      </a:lvl6pPr>
      <a:lvl7pPr marL="914400" algn="r" rtl="0" fontAlgn="base">
        <a:spcBef>
          <a:spcPct val="0"/>
        </a:spcBef>
        <a:spcAft>
          <a:spcPct val="0"/>
        </a:spcAft>
        <a:defRPr sz="3200" b="1">
          <a:solidFill>
            <a:schemeClr val="bg1"/>
          </a:solidFill>
          <a:latin typeface="Arial Narrow" pitchFamily="34" charset="0"/>
        </a:defRPr>
      </a:lvl7pPr>
      <a:lvl8pPr marL="1371600" algn="r" rtl="0" fontAlgn="base">
        <a:spcBef>
          <a:spcPct val="0"/>
        </a:spcBef>
        <a:spcAft>
          <a:spcPct val="0"/>
        </a:spcAft>
        <a:defRPr sz="3200" b="1">
          <a:solidFill>
            <a:schemeClr val="bg1"/>
          </a:solidFill>
          <a:latin typeface="Arial Narrow" pitchFamily="34" charset="0"/>
        </a:defRPr>
      </a:lvl8pPr>
      <a:lvl9pPr marL="1828800" algn="r" rtl="0" fontAlgn="base">
        <a:spcBef>
          <a:spcPct val="0"/>
        </a:spcBef>
        <a:spcAft>
          <a:spcPct val="0"/>
        </a:spcAft>
        <a:defRPr sz="3200" b="1">
          <a:solidFill>
            <a:schemeClr val="bg1"/>
          </a:solidFill>
          <a:latin typeface="Arial Narrow"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41.jpeg"/><Relationship Id="rId18" Type="http://schemas.openxmlformats.org/officeDocument/2006/relationships/image" Target="../media/image46.jpeg"/><Relationship Id="rId26" Type="http://schemas.openxmlformats.org/officeDocument/2006/relationships/image" Target="../media/image54.jpeg"/><Relationship Id="rId3" Type="http://schemas.openxmlformats.org/officeDocument/2006/relationships/image" Target="../media/image31.jpeg"/><Relationship Id="rId21" Type="http://schemas.openxmlformats.org/officeDocument/2006/relationships/image" Target="../media/image49.jpeg"/><Relationship Id="rId7" Type="http://schemas.openxmlformats.org/officeDocument/2006/relationships/image" Target="../media/image35.jpeg"/><Relationship Id="rId12" Type="http://schemas.openxmlformats.org/officeDocument/2006/relationships/image" Target="../media/image40.jpeg"/><Relationship Id="rId17" Type="http://schemas.openxmlformats.org/officeDocument/2006/relationships/image" Target="../media/image45.jpeg"/><Relationship Id="rId25" Type="http://schemas.openxmlformats.org/officeDocument/2006/relationships/image" Target="../media/image53.jpeg"/><Relationship Id="rId2" Type="http://schemas.openxmlformats.org/officeDocument/2006/relationships/image" Target="../media/image30.jpeg"/><Relationship Id="rId16" Type="http://schemas.openxmlformats.org/officeDocument/2006/relationships/image" Target="../media/image44.jpeg"/><Relationship Id="rId20" Type="http://schemas.openxmlformats.org/officeDocument/2006/relationships/image" Target="../media/image48.jpeg"/><Relationship Id="rId29" Type="http://schemas.openxmlformats.org/officeDocument/2006/relationships/image" Target="../media/image57.jpeg"/><Relationship Id="rId1" Type="http://schemas.openxmlformats.org/officeDocument/2006/relationships/slideLayout" Target="../slideLayouts/slideLayout2.xml"/><Relationship Id="rId6" Type="http://schemas.openxmlformats.org/officeDocument/2006/relationships/image" Target="../media/image34.jpeg"/><Relationship Id="rId11" Type="http://schemas.openxmlformats.org/officeDocument/2006/relationships/image" Target="../media/image39.jpeg"/><Relationship Id="rId24" Type="http://schemas.openxmlformats.org/officeDocument/2006/relationships/image" Target="../media/image52.jpeg"/><Relationship Id="rId32" Type="http://schemas.openxmlformats.org/officeDocument/2006/relationships/image" Target="../media/image60.gif"/><Relationship Id="rId5" Type="http://schemas.openxmlformats.org/officeDocument/2006/relationships/image" Target="../media/image33.jpeg"/><Relationship Id="rId15" Type="http://schemas.openxmlformats.org/officeDocument/2006/relationships/image" Target="../media/image43.jpeg"/><Relationship Id="rId23" Type="http://schemas.openxmlformats.org/officeDocument/2006/relationships/image" Target="../media/image51.jpeg"/><Relationship Id="rId28" Type="http://schemas.openxmlformats.org/officeDocument/2006/relationships/image" Target="../media/image56.jpeg"/><Relationship Id="rId10" Type="http://schemas.openxmlformats.org/officeDocument/2006/relationships/image" Target="../media/image38.jpeg"/><Relationship Id="rId19" Type="http://schemas.openxmlformats.org/officeDocument/2006/relationships/image" Target="../media/image47.jpeg"/><Relationship Id="rId31" Type="http://schemas.openxmlformats.org/officeDocument/2006/relationships/image" Target="../media/image59.jpeg"/><Relationship Id="rId4" Type="http://schemas.openxmlformats.org/officeDocument/2006/relationships/image" Target="../media/image32.jpeg"/><Relationship Id="rId9" Type="http://schemas.openxmlformats.org/officeDocument/2006/relationships/image" Target="../media/image37.jpeg"/><Relationship Id="rId14" Type="http://schemas.openxmlformats.org/officeDocument/2006/relationships/image" Target="../media/image42.jpeg"/><Relationship Id="rId22" Type="http://schemas.openxmlformats.org/officeDocument/2006/relationships/image" Target="../media/image50.jpeg"/><Relationship Id="rId27" Type="http://schemas.openxmlformats.org/officeDocument/2006/relationships/image" Target="../media/image55.jpeg"/><Relationship Id="rId30" Type="http://schemas.openxmlformats.org/officeDocument/2006/relationships/image" Target="../media/image58.jpeg"/></Relationships>
</file>

<file path=ppt/slides/_rels/slide11.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image" Target="../media/image61.tiff"/><Relationship Id="rId7" Type="http://schemas.openxmlformats.org/officeDocument/2006/relationships/image" Target="../media/image65.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png"/></Relationships>
</file>

<file path=ppt/slides/_rels/slide12.xml.rels><?xml version="1.0" encoding="UTF-8" standalone="yes"?>
<Relationships xmlns="http://schemas.openxmlformats.org/package/2006/relationships"><Relationship Id="rId3" Type="http://schemas.openxmlformats.org/officeDocument/2006/relationships/image" Target="../media/image68.tiff"/><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tiff"/></Relationships>
</file>

<file path=ppt/slides/_rels/slide13.xml.rels><?xml version="1.0" encoding="UTF-8" standalone="yes"?>
<Relationships xmlns="http://schemas.openxmlformats.org/package/2006/relationships"><Relationship Id="rId3" Type="http://schemas.openxmlformats.org/officeDocument/2006/relationships/image" Target="../media/image74.jpeg"/><Relationship Id="rId7" Type="http://schemas.openxmlformats.org/officeDocument/2006/relationships/image" Target="../media/image77.png"/><Relationship Id="rId2" Type="http://schemas.openxmlformats.org/officeDocument/2006/relationships/image" Target="../media/image73.jpeg"/><Relationship Id="rId1" Type="http://schemas.openxmlformats.org/officeDocument/2006/relationships/slideLayout" Target="../slideLayouts/slideLayout2.xml"/><Relationship Id="rId6" Type="http://schemas.openxmlformats.org/officeDocument/2006/relationships/image" Target="../media/image76.gif"/><Relationship Id="rId5" Type="http://schemas.openxmlformats.org/officeDocument/2006/relationships/image" Target="../media/image75.png"/><Relationship Id="rId4" Type="http://schemas.openxmlformats.org/officeDocument/2006/relationships/image" Target="../media/image65.emf"/></Relationships>
</file>

<file path=ppt/slides/_rels/slide1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gif"/><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5.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image" Target="../media/image83.emf"/><Relationship Id="rId1" Type="http://schemas.openxmlformats.org/officeDocument/2006/relationships/slideLayout" Target="../slideLayouts/slideLayout2.xml"/><Relationship Id="rId6" Type="http://schemas.openxmlformats.org/officeDocument/2006/relationships/image" Target="../media/image11.wmf"/><Relationship Id="rId5" Type="http://schemas.openxmlformats.org/officeDocument/2006/relationships/image" Target="../media/image85.wmf"/><Relationship Id="rId4" Type="http://schemas.openxmlformats.org/officeDocument/2006/relationships/image" Target="../media/image84.gif"/></Relationships>
</file>

<file path=ppt/slides/_rels/slide1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9.emf"/><Relationship Id="rId5" Type="http://schemas.openxmlformats.org/officeDocument/2006/relationships/image" Target="../media/image88.png"/><Relationship Id="rId4" Type="http://schemas.openxmlformats.org/officeDocument/2006/relationships/image" Target="../media/image87.png"/></Relationships>
</file>

<file path=ppt/slides/_rels/slide17.xml.rels><?xml version="1.0" encoding="UTF-8" standalone="yes"?>
<Relationships xmlns="http://schemas.openxmlformats.org/package/2006/relationships"><Relationship Id="rId2" Type="http://schemas.openxmlformats.org/officeDocument/2006/relationships/image" Target="../media/image9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98.emf"/><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png"/><Relationship Id="rId1" Type="http://schemas.openxmlformats.org/officeDocument/2006/relationships/slideLayout" Target="../slideLayouts/slideLayout2.xml"/><Relationship Id="rId5" Type="http://schemas.openxmlformats.org/officeDocument/2006/relationships/image" Target="../media/image102.gif"/><Relationship Id="rId4" Type="http://schemas.openxmlformats.org/officeDocument/2006/relationships/image" Target="../media/image101.jpeg"/></Relationships>
</file>

<file path=ppt/slides/_rels/slide2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jpeg"/><Relationship Id="rId1" Type="http://schemas.openxmlformats.org/officeDocument/2006/relationships/slideLayout" Target="../slideLayouts/slideLayout2.xml"/><Relationship Id="rId4" Type="http://schemas.openxmlformats.org/officeDocument/2006/relationships/image" Target="../media/image105.emf"/></Relationships>
</file>

<file path=ppt/slides/_rels/slide24.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26.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116.em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emf"/></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17.png"/></Relationships>
</file>

<file path=ppt/slides/_rels/slide32.xml.rels><?xml version="1.0" encoding="UTF-8" standalone="yes"?>
<Relationships xmlns="http://schemas.openxmlformats.org/package/2006/relationships"><Relationship Id="rId8" Type="http://schemas.openxmlformats.org/officeDocument/2006/relationships/image" Target="../media/image123.gif"/><Relationship Id="rId3" Type="http://schemas.openxmlformats.org/officeDocument/2006/relationships/image" Target="../media/image119.jpeg"/><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2.emf"/><Relationship Id="rId11" Type="http://schemas.openxmlformats.org/officeDocument/2006/relationships/image" Target="../media/image103.jpeg"/><Relationship Id="rId5" Type="http://schemas.openxmlformats.org/officeDocument/2006/relationships/image" Target="../media/image121.gif"/><Relationship Id="rId10" Type="http://schemas.openxmlformats.org/officeDocument/2006/relationships/image" Target="../media/image124.jpeg"/><Relationship Id="rId4" Type="http://schemas.openxmlformats.org/officeDocument/2006/relationships/image" Target="../media/image120.emf"/><Relationship Id="rId9" Type="http://schemas.openxmlformats.org/officeDocument/2006/relationships/image" Target="../media/image111.jpeg"/></Relationships>
</file>

<file path=ppt/slides/_rels/slide33.xml.rels><?xml version="1.0" encoding="UTF-8" standalone="yes"?>
<Relationships xmlns="http://schemas.openxmlformats.org/package/2006/relationships"><Relationship Id="rId3" Type="http://schemas.openxmlformats.org/officeDocument/2006/relationships/image" Target="../media/image126.png"/><Relationship Id="rId7" Type="http://schemas.openxmlformats.org/officeDocument/2006/relationships/image" Target="../media/image130.jpeg"/><Relationship Id="rId2" Type="http://schemas.openxmlformats.org/officeDocument/2006/relationships/image" Target="../media/image125.png"/><Relationship Id="rId1" Type="http://schemas.openxmlformats.org/officeDocument/2006/relationships/slideLayout" Target="../slideLayouts/slideLayout2.xml"/><Relationship Id="rId6" Type="http://schemas.openxmlformats.org/officeDocument/2006/relationships/image" Target="../media/image129.wmf"/><Relationship Id="rId5" Type="http://schemas.openxmlformats.org/officeDocument/2006/relationships/image" Target="../media/image128.png"/><Relationship Id="rId4" Type="http://schemas.openxmlformats.org/officeDocument/2006/relationships/image" Target="../media/image127.png"/></Relationships>
</file>

<file path=ppt/slides/_rels/slide3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130.jpeg"/><Relationship Id="rId4" Type="http://schemas.openxmlformats.org/officeDocument/2006/relationships/image" Target="../media/image132.png"/></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gif"/><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
          <p:cNvPicPr>
            <a:picLocks noChangeAspect="1" noChangeArrowheads="1"/>
          </p:cNvPicPr>
          <p:nvPr/>
        </p:nvPicPr>
        <p:blipFill>
          <a:blip r:embed="rId3" cstate="print">
            <a:duotone>
              <a:prstClr val="black"/>
              <a:srgbClr val="9A856A">
                <a:tint val="45000"/>
                <a:satMod val="400000"/>
              </a:srgbClr>
            </a:duotone>
            <a:lum contrast="40000"/>
          </a:blip>
          <a:srcRect l="34296" r="36309" b="2123"/>
          <a:stretch>
            <a:fillRect/>
          </a:stretch>
        </p:blipFill>
        <p:spPr bwMode="auto">
          <a:xfrm flipH="1">
            <a:off x="6084168" y="5661248"/>
            <a:ext cx="3059832" cy="783402"/>
          </a:xfrm>
          <a:prstGeom prst="rect">
            <a:avLst/>
          </a:prstGeom>
          <a:noFill/>
          <a:ln w="9525">
            <a:noFill/>
            <a:miter lim="800000"/>
            <a:headEnd/>
            <a:tailEnd/>
          </a:ln>
        </p:spPr>
      </p:pic>
      <p:pic>
        <p:nvPicPr>
          <p:cNvPr id="39" name="Picture 3"/>
          <p:cNvPicPr>
            <a:picLocks noChangeAspect="1" noChangeArrowheads="1"/>
          </p:cNvPicPr>
          <p:nvPr/>
        </p:nvPicPr>
        <p:blipFill>
          <a:blip r:embed="rId3" cstate="print">
            <a:duotone>
              <a:prstClr val="black"/>
              <a:srgbClr val="9A856A">
                <a:tint val="45000"/>
                <a:satMod val="400000"/>
              </a:srgbClr>
            </a:duotone>
            <a:lum contrast="40000"/>
          </a:blip>
          <a:srcRect r="36309" b="2123"/>
          <a:stretch>
            <a:fillRect/>
          </a:stretch>
        </p:blipFill>
        <p:spPr bwMode="auto">
          <a:xfrm>
            <a:off x="467545" y="5661248"/>
            <a:ext cx="5616623" cy="783402"/>
          </a:xfrm>
          <a:prstGeom prst="rect">
            <a:avLst/>
          </a:prstGeom>
          <a:noFill/>
          <a:ln w="9525">
            <a:noFill/>
            <a:miter lim="800000"/>
            <a:headEnd/>
            <a:tailEnd/>
          </a:ln>
        </p:spPr>
      </p:pic>
      <p:cxnSp>
        <p:nvCxnSpPr>
          <p:cNvPr id="53" name="Connettore 1 52"/>
          <p:cNvCxnSpPr/>
          <p:nvPr/>
        </p:nvCxnSpPr>
        <p:spPr>
          <a:xfrm rot="5400000" flipH="1" flipV="1">
            <a:off x="6372200" y="2997520"/>
            <a:ext cx="4608512" cy="0"/>
          </a:xfrm>
          <a:prstGeom prst="line">
            <a:avLst/>
          </a:prstGeom>
          <a:ln>
            <a:solidFill>
              <a:srgbClr val="504536"/>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a:off x="467544" y="721272"/>
            <a:ext cx="8244916" cy="0"/>
          </a:xfrm>
          <a:prstGeom prst="line">
            <a:avLst/>
          </a:prstGeom>
          <a:ln>
            <a:solidFill>
              <a:srgbClr val="504536"/>
            </a:solidFill>
          </a:ln>
        </p:spPr>
        <p:style>
          <a:lnRef idx="1">
            <a:schemeClr val="accent1"/>
          </a:lnRef>
          <a:fillRef idx="0">
            <a:schemeClr val="accent1"/>
          </a:fillRef>
          <a:effectRef idx="0">
            <a:schemeClr val="accent1"/>
          </a:effectRef>
          <a:fontRef idx="minor">
            <a:schemeClr val="tx1"/>
          </a:fontRef>
        </p:style>
      </p:cxnSp>
      <p:sp>
        <p:nvSpPr>
          <p:cNvPr id="7170" name="Rectangle 4"/>
          <p:cNvSpPr>
            <a:spLocks noGrp="1" noChangeArrowheads="1"/>
          </p:cNvSpPr>
          <p:nvPr>
            <p:ph type="ctrTitle" idx="4294967295"/>
          </p:nvPr>
        </p:nvSpPr>
        <p:spPr bwMode="auto">
          <a:xfrm>
            <a:off x="791580" y="1305756"/>
            <a:ext cx="7978789" cy="4247480"/>
          </a:xfrm>
          <a:prstGeom prst="rect">
            <a:avLst/>
          </a:prstGeom>
          <a:ln>
            <a:miter lim="800000"/>
            <a:headEnd/>
            <a:tailEnd/>
          </a:ln>
        </p:spPr>
        <p:txBody>
          <a:bodyPr/>
          <a:lstStyle/>
          <a:p>
            <a:pPr eaLnBrk="1" hangingPunct="1">
              <a:defRPr/>
            </a:pPr>
            <a:r>
              <a:rPr lang="en-US" sz="480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Politecnico di Torino:    Possible Contributions to WP11 and Work Proposals</a:t>
            </a:r>
            <a:r>
              <a:rPr lang="en-US" sz="440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r>
            <a:br>
              <a:rPr lang="en-US" sz="440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br>
            <a:r>
              <a:rPr lang="en-US" sz="440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r>
            <a:br>
              <a:rPr lang="en-US" sz="440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br>
            <a:r>
              <a:rPr lang="en-US" sz="2400" u="sng" smtClean="0">
                <a:ln w="18000">
                  <a:noFill/>
                  <a:prstDash val="solid"/>
                  <a:miter lim="800000"/>
                </a:ln>
                <a:solidFill>
                  <a:schemeClr val="tx1"/>
                </a:solidFill>
                <a:effectLst>
                  <a:outerShdw blurRad="50800" dist="38100" dir="2700000" algn="tl" rotWithShape="0">
                    <a:prstClr val="black">
                      <a:alpha val="40000"/>
                    </a:prstClr>
                  </a:outerShdw>
                </a:effectLst>
                <a:latin typeface="Calibri" pitchFamily="34" charset="0"/>
                <a:cs typeface="Calibri" pitchFamily="34" charset="0"/>
              </a:rPr>
              <a:t>Lorenzo Peroni</a:t>
            </a:r>
            <a:r>
              <a:rPr lang="en-US" sz="2400" smtClean="0">
                <a:ln w="18000">
                  <a:noFill/>
                  <a:prstDash val="solid"/>
                  <a:miter lim="800000"/>
                </a:ln>
                <a:solidFill>
                  <a:schemeClr val="tx1"/>
                </a:solidFill>
                <a:effectLst>
                  <a:outerShdw blurRad="50800" dist="38100" dir="2700000" algn="tl" rotWithShape="0">
                    <a:prstClr val="black">
                      <a:alpha val="40000"/>
                    </a:prstClr>
                  </a:outerShdw>
                </a:effectLst>
                <a:latin typeface="Calibri" pitchFamily="34" charset="0"/>
                <a:cs typeface="Calibri" pitchFamily="34" charset="0"/>
              </a:rPr>
              <a:t>, Martina Scapin</a:t>
            </a:r>
            <a:endParaRPr lang="en-US" sz="4400" smtClean="0">
              <a:solidFill>
                <a:srgbClr val="2A53A6"/>
              </a:solidFill>
              <a:latin typeface="Calibri" pitchFamily="34" charset="0"/>
            </a:endParaRPr>
          </a:p>
        </p:txBody>
      </p:sp>
      <p:sp>
        <p:nvSpPr>
          <p:cNvPr id="10" name="CasellaDiTesto 9"/>
          <p:cNvSpPr txBox="1"/>
          <p:nvPr/>
        </p:nvSpPr>
        <p:spPr>
          <a:xfrm>
            <a:off x="1944216" y="5867980"/>
            <a:ext cx="6840252" cy="400110"/>
          </a:xfrm>
          <a:prstGeom prst="rect">
            <a:avLst/>
          </a:prstGeom>
          <a:noFill/>
        </p:spPr>
        <p:txBody>
          <a:bodyPr wrap="square" rtlCol="0">
            <a:spAutoFit/>
          </a:bodyPr>
          <a:lstStyle/>
          <a:p>
            <a:pPr algn="r"/>
            <a:r>
              <a:rPr lang="it-IT" sz="2000" b="1" dirty="0" smtClean="0">
                <a:solidFill>
                  <a:schemeClr val="bg1"/>
                </a:solidFill>
                <a:latin typeface="Arial Narrow" pitchFamily="34" charset="0"/>
              </a:rPr>
              <a:t>Dipartimento di Ingegneria Meccanica e Aerospaziale</a:t>
            </a:r>
            <a:endParaRPr lang="it-IT" sz="2000" b="1" dirty="0">
              <a:solidFill>
                <a:schemeClr val="bg1"/>
              </a:solidFill>
              <a:latin typeface="Arial Narrow" pitchFamily="34" charset="0"/>
            </a:endParaRPr>
          </a:p>
        </p:txBody>
      </p:sp>
      <p:sp>
        <p:nvSpPr>
          <p:cNvPr id="8" name="Rettangolo 7"/>
          <p:cNvSpPr/>
          <p:nvPr/>
        </p:nvSpPr>
        <p:spPr>
          <a:xfrm>
            <a:off x="395536" y="431376"/>
            <a:ext cx="9001000" cy="369332"/>
          </a:xfrm>
          <a:prstGeom prst="rect">
            <a:avLst/>
          </a:prstGeom>
        </p:spPr>
        <p:txBody>
          <a:bodyPr wrap="square">
            <a:spAutoFit/>
          </a:bodyPr>
          <a:lstStyle/>
          <a:p>
            <a:r>
              <a:rPr lang="en-US" dirty="0" smtClean="0">
                <a:latin typeface="Calibri" pitchFamily="34" charset="0"/>
              </a:rPr>
              <a:t>EuCARD2 WP11 (Materials for Collimation) kick-off and tasks meeting</a:t>
            </a:r>
            <a:endParaRPr lang="it-IT" dirty="0">
              <a:latin typeface="Calibri" pitchFamily="34" charset="0"/>
            </a:endParaRPr>
          </a:p>
        </p:txBody>
      </p:sp>
      <p:pic>
        <p:nvPicPr>
          <p:cNvPr id="9" name="Picture 6"/>
          <p:cNvPicPr>
            <a:picLocks noChangeAspect="1" noChangeArrowheads="1"/>
          </p:cNvPicPr>
          <p:nvPr/>
        </p:nvPicPr>
        <p:blipFill>
          <a:blip r:embed="rId4" cstate="print"/>
          <a:srcRect/>
          <a:stretch>
            <a:fillRect/>
          </a:stretch>
        </p:blipFill>
        <p:spPr bwMode="auto">
          <a:xfrm>
            <a:off x="503548" y="5725826"/>
            <a:ext cx="1584176" cy="6915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High </a:t>
            </a:r>
            <a:r>
              <a:rPr lang="it-IT" dirty="0" err="1" smtClean="0"/>
              <a:t>speed</a:t>
            </a:r>
            <a:r>
              <a:rPr lang="it-IT" dirty="0" smtClean="0"/>
              <a:t> camera (III)</a:t>
            </a:r>
            <a:endParaRPr lang="it-IT" dirty="0"/>
          </a:p>
        </p:txBody>
      </p:sp>
      <p:grpSp>
        <p:nvGrpSpPr>
          <p:cNvPr id="35" name="Gruppo 34"/>
          <p:cNvGrpSpPr/>
          <p:nvPr/>
        </p:nvGrpSpPr>
        <p:grpSpPr>
          <a:xfrm>
            <a:off x="0" y="1088740"/>
            <a:ext cx="9144000" cy="3996444"/>
            <a:chOff x="0" y="1088740"/>
            <a:chExt cx="7200092" cy="2589145"/>
          </a:xfrm>
        </p:grpSpPr>
        <p:pic>
          <p:nvPicPr>
            <p:cNvPr id="5" name="Immagine 4" descr="0002.jpeg"/>
            <p:cNvPicPr>
              <a:picLocks noChangeAspect="1"/>
            </p:cNvPicPr>
            <p:nvPr/>
          </p:nvPicPr>
          <p:blipFill>
            <a:blip r:embed="rId2" cstate="print"/>
            <a:srcRect l="7620" t="44291" r="11748"/>
            <a:stretch>
              <a:fillRect/>
            </a:stretch>
          </p:blipFill>
          <p:spPr>
            <a:xfrm>
              <a:off x="0" y="1088740"/>
              <a:ext cx="1800000" cy="320893"/>
            </a:xfrm>
            <a:prstGeom prst="rect">
              <a:avLst/>
            </a:prstGeom>
          </p:spPr>
        </p:pic>
        <p:pic>
          <p:nvPicPr>
            <p:cNvPr id="6" name="Immagine 5" descr="0003.jpeg"/>
            <p:cNvPicPr>
              <a:picLocks noChangeAspect="1"/>
            </p:cNvPicPr>
            <p:nvPr/>
          </p:nvPicPr>
          <p:blipFill>
            <a:blip r:embed="rId3" cstate="print"/>
            <a:srcRect l="7620" t="44291" r="11748"/>
            <a:stretch>
              <a:fillRect/>
            </a:stretch>
          </p:blipFill>
          <p:spPr>
            <a:xfrm>
              <a:off x="1799692" y="1088740"/>
              <a:ext cx="1800000" cy="320893"/>
            </a:xfrm>
            <a:prstGeom prst="rect">
              <a:avLst/>
            </a:prstGeom>
          </p:spPr>
        </p:pic>
        <p:pic>
          <p:nvPicPr>
            <p:cNvPr id="7" name="Immagine 6" descr="0004.jpeg"/>
            <p:cNvPicPr>
              <a:picLocks noChangeAspect="1"/>
            </p:cNvPicPr>
            <p:nvPr/>
          </p:nvPicPr>
          <p:blipFill>
            <a:blip r:embed="rId4" cstate="print"/>
            <a:srcRect l="7620" t="44291" r="11748"/>
            <a:stretch>
              <a:fillRect/>
            </a:stretch>
          </p:blipFill>
          <p:spPr>
            <a:xfrm>
              <a:off x="3599892" y="1088740"/>
              <a:ext cx="1800000" cy="320893"/>
            </a:xfrm>
            <a:prstGeom prst="rect">
              <a:avLst/>
            </a:prstGeom>
          </p:spPr>
        </p:pic>
        <p:pic>
          <p:nvPicPr>
            <p:cNvPr id="8" name="Immagine 7" descr="0005.jpeg"/>
            <p:cNvPicPr>
              <a:picLocks noChangeAspect="1"/>
            </p:cNvPicPr>
            <p:nvPr/>
          </p:nvPicPr>
          <p:blipFill>
            <a:blip r:embed="rId5" cstate="print"/>
            <a:srcRect l="7620" t="44291" r="11748"/>
            <a:stretch>
              <a:fillRect/>
            </a:stretch>
          </p:blipFill>
          <p:spPr>
            <a:xfrm>
              <a:off x="5400092" y="1088740"/>
              <a:ext cx="1800000" cy="320893"/>
            </a:xfrm>
            <a:prstGeom prst="rect">
              <a:avLst/>
            </a:prstGeom>
          </p:spPr>
        </p:pic>
        <p:pic>
          <p:nvPicPr>
            <p:cNvPr id="9" name="Immagine 8" descr="0006.jpeg"/>
            <p:cNvPicPr>
              <a:picLocks noChangeAspect="1"/>
            </p:cNvPicPr>
            <p:nvPr/>
          </p:nvPicPr>
          <p:blipFill>
            <a:blip r:embed="rId6" cstate="print"/>
            <a:srcRect l="7620" t="44291" r="11748"/>
            <a:stretch>
              <a:fillRect/>
            </a:stretch>
          </p:blipFill>
          <p:spPr>
            <a:xfrm>
              <a:off x="0" y="1412776"/>
              <a:ext cx="1800000" cy="320893"/>
            </a:xfrm>
            <a:prstGeom prst="rect">
              <a:avLst/>
            </a:prstGeom>
          </p:spPr>
        </p:pic>
        <p:pic>
          <p:nvPicPr>
            <p:cNvPr id="10" name="Immagine 9" descr="0007.jpeg"/>
            <p:cNvPicPr>
              <a:picLocks noChangeAspect="1"/>
            </p:cNvPicPr>
            <p:nvPr/>
          </p:nvPicPr>
          <p:blipFill>
            <a:blip r:embed="rId7" cstate="print"/>
            <a:srcRect l="7620" t="44291" r="11748"/>
            <a:stretch>
              <a:fillRect/>
            </a:stretch>
          </p:blipFill>
          <p:spPr>
            <a:xfrm>
              <a:off x="1799692" y="1412776"/>
              <a:ext cx="1800000" cy="320893"/>
            </a:xfrm>
            <a:prstGeom prst="rect">
              <a:avLst/>
            </a:prstGeom>
          </p:spPr>
        </p:pic>
        <p:pic>
          <p:nvPicPr>
            <p:cNvPr id="11" name="Immagine 10" descr="0008.jpeg"/>
            <p:cNvPicPr>
              <a:picLocks noChangeAspect="1"/>
            </p:cNvPicPr>
            <p:nvPr/>
          </p:nvPicPr>
          <p:blipFill>
            <a:blip r:embed="rId8" cstate="print"/>
            <a:srcRect l="7620" t="44291" r="11748"/>
            <a:stretch>
              <a:fillRect/>
            </a:stretch>
          </p:blipFill>
          <p:spPr>
            <a:xfrm>
              <a:off x="3599892" y="1412776"/>
              <a:ext cx="1800000" cy="320893"/>
            </a:xfrm>
            <a:prstGeom prst="rect">
              <a:avLst/>
            </a:prstGeom>
          </p:spPr>
        </p:pic>
        <p:pic>
          <p:nvPicPr>
            <p:cNvPr id="12" name="Immagine 11" descr="0009.jpeg"/>
            <p:cNvPicPr>
              <a:picLocks noChangeAspect="1"/>
            </p:cNvPicPr>
            <p:nvPr/>
          </p:nvPicPr>
          <p:blipFill>
            <a:blip r:embed="rId9" cstate="print"/>
            <a:srcRect l="7620" t="44291" r="11748"/>
            <a:stretch>
              <a:fillRect/>
            </a:stretch>
          </p:blipFill>
          <p:spPr>
            <a:xfrm>
              <a:off x="5400092" y="1412776"/>
              <a:ext cx="1800000" cy="320893"/>
            </a:xfrm>
            <a:prstGeom prst="rect">
              <a:avLst/>
            </a:prstGeom>
          </p:spPr>
        </p:pic>
        <p:pic>
          <p:nvPicPr>
            <p:cNvPr id="13" name="Immagine 12" descr="0010.jpeg"/>
            <p:cNvPicPr>
              <a:picLocks noChangeAspect="1"/>
            </p:cNvPicPr>
            <p:nvPr/>
          </p:nvPicPr>
          <p:blipFill>
            <a:blip r:embed="rId10" cstate="print"/>
            <a:srcRect l="7620" t="44291" r="11748"/>
            <a:stretch>
              <a:fillRect/>
            </a:stretch>
          </p:blipFill>
          <p:spPr>
            <a:xfrm>
              <a:off x="0" y="1736812"/>
              <a:ext cx="1800000" cy="320893"/>
            </a:xfrm>
            <a:prstGeom prst="rect">
              <a:avLst/>
            </a:prstGeom>
          </p:spPr>
        </p:pic>
        <p:pic>
          <p:nvPicPr>
            <p:cNvPr id="14" name="Immagine 13" descr="0011.jpeg"/>
            <p:cNvPicPr>
              <a:picLocks noChangeAspect="1"/>
            </p:cNvPicPr>
            <p:nvPr/>
          </p:nvPicPr>
          <p:blipFill>
            <a:blip r:embed="rId11" cstate="print"/>
            <a:srcRect l="7620" t="44291" r="11748"/>
            <a:stretch>
              <a:fillRect/>
            </a:stretch>
          </p:blipFill>
          <p:spPr>
            <a:xfrm>
              <a:off x="1799692" y="1736812"/>
              <a:ext cx="1800000" cy="320893"/>
            </a:xfrm>
            <a:prstGeom prst="rect">
              <a:avLst/>
            </a:prstGeom>
          </p:spPr>
        </p:pic>
        <p:pic>
          <p:nvPicPr>
            <p:cNvPr id="15" name="Immagine 14" descr="0012.jpeg"/>
            <p:cNvPicPr>
              <a:picLocks noChangeAspect="1"/>
            </p:cNvPicPr>
            <p:nvPr/>
          </p:nvPicPr>
          <p:blipFill>
            <a:blip r:embed="rId12" cstate="print"/>
            <a:srcRect l="7620" t="44291" r="11748"/>
            <a:stretch>
              <a:fillRect/>
            </a:stretch>
          </p:blipFill>
          <p:spPr>
            <a:xfrm>
              <a:off x="3599892" y="1736812"/>
              <a:ext cx="1800000" cy="320893"/>
            </a:xfrm>
            <a:prstGeom prst="rect">
              <a:avLst/>
            </a:prstGeom>
          </p:spPr>
        </p:pic>
        <p:pic>
          <p:nvPicPr>
            <p:cNvPr id="16" name="Immagine 15" descr="0013.jpeg"/>
            <p:cNvPicPr>
              <a:picLocks noChangeAspect="1"/>
            </p:cNvPicPr>
            <p:nvPr/>
          </p:nvPicPr>
          <p:blipFill>
            <a:blip r:embed="rId13" cstate="print"/>
            <a:srcRect l="7620" t="44291" r="11748"/>
            <a:stretch>
              <a:fillRect/>
            </a:stretch>
          </p:blipFill>
          <p:spPr>
            <a:xfrm>
              <a:off x="5400092" y="1736812"/>
              <a:ext cx="1800000" cy="320893"/>
            </a:xfrm>
            <a:prstGeom prst="rect">
              <a:avLst/>
            </a:prstGeom>
          </p:spPr>
        </p:pic>
        <p:pic>
          <p:nvPicPr>
            <p:cNvPr id="17" name="Immagine 16" descr="0014.jpeg"/>
            <p:cNvPicPr>
              <a:picLocks noChangeAspect="1"/>
            </p:cNvPicPr>
            <p:nvPr/>
          </p:nvPicPr>
          <p:blipFill>
            <a:blip r:embed="rId14" cstate="print"/>
            <a:srcRect l="7620" t="44291" r="11748"/>
            <a:stretch>
              <a:fillRect/>
            </a:stretch>
          </p:blipFill>
          <p:spPr>
            <a:xfrm>
              <a:off x="0" y="2060848"/>
              <a:ext cx="1800000" cy="320893"/>
            </a:xfrm>
            <a:prstGeom prst="rect">
              <a:avLst/>
            </a:prstGeom>
          </p:spPr>
        </p:pic>
        <p:pic>
          <p:nvPicPr>
            <p:cNvPr id="18" name="Immagine 17" descr="0015.jpeg"/>
            <p:cNvPicPr>
              <a:picLocks noChangeAspect="1"/>
            </p:cNvPicPr>
            <p:nvPr/>
          </p:nvPicPr>
          <p:blipFill>
            <a:blip r:embed="rId15" cstate="print"/>
            <a:srcRect l="7620" t="44291" r="11748"/>
            <a:stretch>
              <a:fillRect/>
            </a:stretch>
          </p:blipFill>
          <p:spPr>
            <a:xfrm>
              <a:off x="1799692" y="2060848"/>
              <a:ext cx="1800000" cy="320893"/>
            </a:xfrm>
            <a:prstGeom prst="rect">
              <a:avLst/>
            </a:prstGeom>
          </p:spPr>
        </p:pic>
        <p:pic>
          <p:nvPicPr>
            <p:cNvPr id="19" name="Immagine 18" descr="0016.jpeg"/>
            <p:cNvPicPr>
              <a:picLocks noChangeAspect="1"/>
            </p:cNvPicPr>
            <p:nvPr/>
          </p:nvPicPr>
          <p:blipFill>
            <a:blip r:embed="rId16" cstate="print"/>
            <a:srcRect l="7620" t="44291" r="11748"/>
            <a:stretch>
              <a:fillRect/>
            </a:stretch>
          </p:blipFill>
          <p:spPr>
            <a:xfrm>
              <a:off x="3599892" y="2060848"/>
              <a:ext cx="1800000" cy="320893"/>
            </a:xfrm>
            <a:prstGeom prst="rect">
              <a:avLst/>
            </a:prstGeom>
          </p:spPr>
        </p:pic>
        <p:pic>
          <p:nvPicPr>
            <p:cNvPr id="20" name="Immagine 19" descr="0017.jpeg"/>
            <p:cNvPicPr>
              <a:picLocks noChangeAspect="1"/>
            </p:cNvPicPr>
            <p:nvPr/>
          </p:nvPicPr>
          <p:blipFill>
            <a:blip r:embed="rId17" cstate="print"/>
            <a:srcRect l="7620" t="44291" r="11748"/>
            <a:stretch>
              <a:fillRect/>
            </a:stretch>
          </p:blipFill>
          <p:spPr>
            <a:xfrm>
              <a:off x="5400092" y="2060848"/>
              <a:ext cx="1800000" cy="320893"/>
            </a:xfrm>
            <a:prstGeom prst="rect">
              <a:avLst/>
            </a:prstGeom>
          </p:spPr>
        </p:pic>
        <p:pic>
          <p:nvPicPr>
            <p:cNvPr id="21" name="Immagine 20" descr="0018.jpeg"/>
            <p:cNvPicPr>
              <a:picLocks noChangeAspect="1"/>
            </p:cNvPicPr>
            <p:nvPr/>
          </p:nvPicPr>
          <p:blipFill>
            <a:blip r:embed="rId18" cstate="print"/>
            <a:srcRect l="7620" t="44291" r="11748"/>
            <a:stretch>
              <a:fillRect/>
            </a:stretch>
          </p:blipFill>
          <p:spPr>
            <a:xfrm>
              <a:off x="0" y="2384884"/>
              <a:ext cx="1800000" cy="320893"/>
            </a:xfrm>
            <a:prstGeom prst="rect">
              <a:avLst/>
            </a:prstGeom>
          </p:spPr>
        </p:pic>
        <p:pic>
          <p:nvPicPr>
            <p:cNvPr id="22" name="Immagine 21" descr="0019.jpeg"/>
            <p:cNvPicPr>
              <a:picLocks noChangeAspect="1"/>
            </p:cNvPicPr>
            <p:nvPr/>
          </p:nvPicPr>
          <p:blipFill>
            <a:blip r:embed="rId19" cstate="print"/>
            <a:srcRect l="7620" t="44291" r="11748"/>
            <a:stretch>
              <a:fillRect/>
            </a:stretch>
          </p:blipFill>
          <p:spPr>
            <a:xfrm>
              <a:off x="1799692" y="2384884"/>
              <a:ext cx="1800000" cy="320893"/>
            </a:xfrm>
            <a:prstGeom prst="rect">
              <a:avLst/>
            </a:prstGeom>
          </p:spPr>
        </p:pic>
        <p:pic>
          <p:nvPicPr>
            <p:cNvPr id="23" name="Immagine 22" descr="0020.jpeg"/>
            <p:cNvPicPr>
              <a:picLocks noChangeAspect="1"/>
            </p:cNvPicPr>
            <p:nvPr/>
          </p:nvPicPr>
          <p:blipFill>
            <a:blip r:embed="rId20" cstate="print"/>
            <a:srcRect l="7620" t="44291" r="11748"/>
            <a:stretch>
              <a:fillRect/>
            </a:stretch>
          </p:blipFill>
          <p:spPr>
            <a:xfrm>
              <a:off x="3599892" y="2384884"/>
              <a:ext cx="1800000" cy="320893"/>
            </a:xfrm>
            <a:prstGeom prst="rect">
              <a:avLst/>
            </a:prstGeom>
          </p:spPr>
        </p:pic>
        <p:pic>
          <p:nvPicPr>
            <p:cNvPr id="24" name="Immagine 23" descr="0021.jpeg"/>
            <p:cNvPicPr>
              <a:picLocks noChangeAspect="1"/>
            </p:cNvPicPr>
            <p:nvPr/>
          </p:nvPicPr>
          <p:blipFill>
            <a:blip r:embed="rId21" cstate="print"/>
            <a:srcRect l="7620" t="44291" r="11748"/>
            <a:stretch>
              <a:fillRect/>
            </a:stretch>
          </p:blipFill>
          <p:spPr>
            <a:xfrm>
              <a:off x="5400092" y="2384884"/>
              <a:ext cx="1800000" cy="320893"/>
            </a:xfrm>
            <a:prstGeom prst="rect">
              <a:avLst/>
            </a:prstGeom>
          </p:spPr>
        </p:pic>
        <p:pic>
          <p:nvPicPr>
            <p:cNvPr id="25" name="Immagine 24" descr="0022.jpeg"/>
            <p:cNvPicPr>
              <a:picLocks noChangeAspect="1"/>
            </p:cNvPicPr>
            <p:nvPr/>
          </p:nvPicPr>
          <p:blipFill>
            <a:blip r:embed="rId22" cstate="print"/>
            <a:srcRect l="7620" t="44291" r="11748"/>
            <a:stretch>
              <a:fillRect/>
            </a:stretch>
          </p:blipFill>
          <p:spPr>
            <a:xfrm>
              <a:off x="0" y="2708920"/>
              <a:ext cx="1800000" cy="320893"/>
            </a:xfrm>
            <a:prstGeom prst="rect">
              <a:avLst/>
            </a:prstGeom>
          </p:spPr>
        </p:pic>
        <p:pic>
          <p:nvPicPr>
            <p:cNvPr id="26" name="Immagine 25" descr="0023.jpeg"/>
            <p:cNvPicPr>
              <a:picLocks noChangeAspect="1"/>
            </p:cNvPicPr>
            <p:nvPr/>
          </p:nvPicPr>
          <p:blipFill>
            <a:blip r:embed="rId23" cstate="print"/>
            <a:srcRect l="7620" t="44291" r="11748"/>
            <a:stretch>
              <a:fillRect/>
            </a:stretch>
          </p:blipFill>
          <p:spPr>
            <a:xfrm>
              <a:off x="1799692" y="2708920"/>
              <a:ext cx="1800000" cy="320893"/>
            </a:xfrm>
            <a:prstGeom prst="rect">
              <a:avLst/>
            </a:prstGeom>
          </p:spPr>
        </p:pic>
        <p:pic>
          <p:nvPicPr>
            <p:cNvPr id="27" name="Immagine 26" descr="0024.jpeg"/>
            <p:cNvPicPr>
              <a:picLocks noChangeAspect="1"/>
            </p:cNvPicPr>
            <p:nvPr/>
          </p:nvPicPr>
          <p:blipFill>
            <a:blip r:embed="rId24" cstate="print"/>
            <a:srcRect l="7620" t="44291" r="11748"/>
            <a:stretch>
              <a:fillRect/>
            </a:stretch>
          </p:blipFill>
          <p:spPr>
            <a:xfrm>
              <a:off x="3599892" y="2708920"/>
              <a:ext cx="1800000" cy="320893"/>
            </a:xfrm>
            <a:prstGeom prst="rect">
              <a:avLst/>
            </a:prstGeom>
          </p:spPr>
        </p:pic>
        <p:pic>
          <p:nvPicPr>
            <p:cNvPr id="28" name="Immagine 27" descr="0025.jpeg"/>
            <p:cNvPicPr>
              <a:picLocks noChangeAspect="1"/>
            </p:cNvPicPr>
            <p:nvPr/>
          </p:nvPicPr>
          <p:blipFill>
            <a:blip r:embed="rId25" cstate="print"/>
            <a:srcRect l="7620" t="44291" r="11748"/>
            <a:stretch>
              <a:fillRect/>
            </a:stretch>
          </p:blipFill>
          <p:spPr>
            <a:xfrm>
              <a:off x="5400092" y="2708920"/>
              <a:ext cx="1800000" cy="320893"/>
            </a:xfrm>
            <a:prstGeom prst="rect">
              <a:avLst/>
            </a:prstGeom>
          </p:spPr>
        </p:pic>
        <p:pic>
          <p:nvPicPr>
            <p:cNvPr id="29" name="Immagine 28" descr="0026.jpeg"/>
            <p:cNvPicPr>
              <a:picLocks noChangeAspect="1"/>
            </p:cNvPicPr>
            <p:nvPr/>
          </p:nvPicPr>
          <p:blipFill>
            <a:blip r:embed="rId26" cstate="print"/>
            <a:srcRect l="7620" t="44291" r="11748"/>
            <a:stretch>
              <a:fillRect/>
            </a:stretch>
          </p:blipFill>
          <p:spPr>
            <a:xfrm>
              <a:off x="0" y="3032956"/>
              <a:ext cx="1800000" cy="320893"/>
            </a:xfrm>
            <a:prstGeom prst="rect">
              <a:avLst/>
            </a:prstGeom>
          </p:spPr>
        </p:pic>
        <p:pic>
          <p:nvPicPr>
            <p:cNvPr id="30" name="Immagine 29" descr="0027.jpeg"/>
            <p:cNvPicPr>
              <a:picLocks noChangeAspect="1"/>
            </p:cNvPicPr>
            <p:nvPr/>
          </p:nvPicPr>
          <p:blipFill>
            <a:blip r:embed="rId27" cstate="print"/>
            <a:srcRect l="7620" t="44291" r="11748"/>
            <a:stretch>
              <a:fillRect/>
            </a:stretch>
          </p:blipFill>
          <p:spPr>
            <a:xfrm>
              <a:off x="1799692" y="3032956"/>
              <a:ext cx="1800000" cy="320893"/>
            </a:xfrm>
            <a:prstGeom prst="rect">
              <a:avLst/>
            </a:prstGeom>
          </p:spPr>
        </p:pic>
        <p:pic>
          <p:nvPicPr>
            <p:cNvPr id="31" name="Immagine 30" descr="0028.jpeg"/>
            <p:cNvPicPr>
              <a:picLocks noChangeAspect="1"/>
            </p:cNvPicPr>
            <p:nvPr/>
          </p:nvPicPr>
          <p:blipFill>
            <a:blip r:embed="rId28" cstate="print"/>
            <a:srcRect l="7620" t="44291" r="11748"/>
            <a:stretch>
              <a:fillRect/>
            </a:stretch>
          </p:blipFill>
          <p:spPr>
            <a:xfrm>
              <a:off x="3599892" y="3032956"/>
              <a:ext cx="1800000" cy="320893"/>
            </a:xfrm>
            <a:prstGeom prst="rect">
              <a:avLst/>
            </a:prstGeom>
          </p:spPr>
        </p:pic>
        <p:pic>
          <p:nvPicPr>
            <p:cNvPr id="32" name="Immagine 31" descr="0029.jpeg"/>
            <p:cNvPicPr>
              <a:picLocks noChangeAspect="1"/>
            </p:cNvPicPr>
            <p:nvPr/>
          </p:nvPicPr>
          <p:blipFill>
            <a:blip r:embed="rId29" cstate="print"/>
            <a:srcRect l="7620" t="44291" r="11748"/>
            <a:stretch>
              <a:fillRect/>
            </a:stretch>
          </p:blipFill>
          <p:spPr>
            <a:xfrm>
              <a:off x="5400092" y="3032956"/>
              <a:ext cx="1800000" cy="320893"/>
            </a:xfrm>
            <a:prstGeom prst="rect">
              <a:avLst/>
            </a:prstGeom>
          </p:spPr>
        </p:pic>
        <p:pic>
          <p:nvPicPr>
            <p:cNvPr id="33" name="Immagine 32" descr="0030.jpeg"/>
            <p:cNvPicPr>
              <a:picLocks noChangeAspect="1"/>
            </p:cNvPicPr>
            <p:nvPr/>
          </p:nvPicPr>
          <p:blipFill>
            <a:blip r:embed="rId30" cstate="print"/>
            <a:srcRect l="7620" t="44291" r="11748"/>
            <a:stretch>
              <a:fillRect/>
            </a:stretch>
          </p:blipFill>
          <p:spPr>
            <a:xfrm>
              <a:off x="0" y="3356992"/>
              <a:ext cx="1800000" cy="320893"/>
            </a:xfrm>
            <a:prstGeom prst="rect">
              <a:avLst/>
            </a:prstGeom>
          </p:spPr>
        </p:pic>
        <p:pic>
          <p:nvPicPr>
            <p:cNvPr id="34" name="Immagine 33" descr="0031.jpeg"/>
            <p:cNvPicPr>
              <a:picLocks noChangeAspect="1"/>
            </p:cNvPicPr>
            <p:nvPr/>
          </p:nvPicPr>
          <p:blipFill>
            <a:blip r:embed="rId31" cstate="print"/>
            <a:srcRect l="7620" t="44291" r="11748"/>
            <a:stretch>
              <a:fillRect/>
            </a:stretch>
          </p:blipFill>
          <p:spPr>
            <a:xfrm>
              <a:off x="1799692" y="3356992"/>
              <a:ext cx="1800000" cy="320893"/>
            </a:xfrm>
            <a:prstGeom prst="rect">
              <a:avLst/>
            </a:prstGeom>
          </p:spPr>
        </p:pic>
      </p:grpSp>
      <p:pic>
        <p:nvPicPr>
          <p:cNvPr id="36" name="Picture 11" descr="C:\Users\Fichera\Desktop\movie\FEM\02\FEM3_000_000_02.gif"/>
          <p:cNvPicPr>
            <a:picLocks noChangeAspect="1" noChangeArrowheads="1" noCrop="1"/>
          </p:cNvPicPr>
          <p:nvPr/>
        </p:nvPicPr>
        <p:blipFill>
          <a:blip r:embed="rId32" cstate="print"/>
          <a:srcRect/>
          <a:stretch>
            <a:fillRect/>
          </a:stretch>
        </p:blipFill>
        <p:spPr bwMode="auto">
          <a:xfrm flipH="1">
            <a:off x="3533244" y="5229200"/>
            <a:ext cx="5584785" cy="792024"/>
          </a:xfrm>
          <a:prstGeom prst="rect">
            <a:avLst/>
          </a:prstGeom>
          <a:noFill/>
        </p:spPr>
      </p:pic>
      <p:sp>
        <p:nvSpPr>
          <p:cNvPr id="37" name="CasellaDiTesto 36"/>
          <p:cNvSpPr txBox="1"/>
          <p:nvPr/>
        </p:nvSpPr>
        <p:spPr>
          <a:xfrm>
            <a:off x="323528" y="5265204"/>
            <a:ext cx="3132348" cy="830997"/>
          </a:xfrm>
          <a:prstGeom prst="rect">
            <a:avLst/>
          </a:prstGeom>
          <a:noFill/>
        </p:spPr>
        <p:txBody>
          <a:bodyPr wrap="square" rtlCol="0">
            <a:spAutoFit/>
          </a:bodyPr>
          <a:lstStyle/>
          <a:p>
            <a:r>
              <a:rPr lang="en-GB" sz="1600" dirty="0" smtClean="0">
                <a:latin typeface="Calibri" pitchFamily="34" charset="0"/>
              </a:rPr>
              <a:t>A great number of high resolution images are </a:t>
            </a:r>
            <a:r>
              <a:rPr lang="en-GB" sz="1600" dirty="0" smtClean="0">
                <a:latin typeface="Calibri" pitchFamily="34" charset="0"/>
              </a:rPr>
              <a:t>available </a:t>
            </a:r>
            <a:r>
              <a:rPr lang="en-GB" sz="1600" dirty="0" smtClean="0">
                <a:latin typeface="Calibri" pitchFamily="34" charset="0"/>
              </a:rPr>
              <a:t>for FEM comparison and image analysis</a:t>
            </a:r>
            <a:endParaRPr lang="en-GB" sz="1600" dirty="0">
              <a:latin typeface="Calibri" pitchFamily="34" charset="0"/>
            </a:endParaRPr>
          </a:p>
        </p:txBody>
      </p:sp>
      <p:sp>
        <p:nvSpPr>
          <p:cNvPr id="38" name="CasellaDiTesto 37"/>
          <p:cNvSpPr txBox="1"/>
          <p:nvPr/>
        </p:nvSpPr>
        <p:spPr>
          <a:xfrm>
            <a:off x="4572000" y="4535832"/>
            <a:ext cx="4248472" cy="369332"/>
          </a:xfrm>
          <a:prstGeom prst="rect">
            <a:avLst/>
          </a:prstGeom>
          <a:noFill/>
        </p:spPr>
        <p:txBody>
          <a:bodyPr wrap="square" rtlCol="0">
            <a:spAutoFit/>
          </a:bodyPr>
          <a:lstStyle/>
          <a:p>
            <a:r>
              <a:rPr lang="en-US" i="1" dirty="0" smtClean="0">
                <a:latin typeface="Calibri" pitchFamily="34" charset="0"/>
              </a:rPr>
              <a:t>Tensile test at 10</a:t>
            </a:r>
            <a:r>
              <a:rPr lang="en-US" i="1" baseline="30000" dirty="0" smtClean="0">
                <a:latin typeface="Calibri" pitchFamily="34" charset="0"/>
              </a:rPr>
              <a:t>3</a:t>
            </a:r>
            <a:r>
              <a:rPr lang="en-US" i="1" dirty="0" smtClean="0">
                <a:latin typeface="Calibri" pitchFamily="34" charset="0"/>
              </a:rPr>
              <a:t> s</a:t>
            </a:r>
            <a:r>
              <a:rPr lang="en-US" i="1" baseline="30000" dirty="0" smtClean="0">
                <a:latin typeface="Calibri" pitchFamily="34" charset="0"/>
              </a:rPr>
              <a:t>-1</a:t>
            </a:r>
            <a:r>
              <a:rPr lang="en-US" i="1" dirty="0" smtClean="0">
                <a:latin typeface="Calibri" pitchFamily="34" charset="0"/>
              </a:rPr>
              <a:t> </a:t>
            </a:r>
            <a:r>
              <a:rPr lang="en-US" i="1" dirty="0" smtClean="0">
                <a:latin typeface="Calibri" pitchFamily="34" charset="0"/>
              </a:rPr>
              <a:t>- duration </a:t>
            </a:r>
            <a:r>
              <a:rPr lang="en-US" i="1" dirty="0" smtClean="0">
                <a:latin typeface="Calibri" pitchFamily="34" charset="0"/>
              </a:rPr>
              <a:t>300 </a:t>
            </a:r>
            <a:r>
              <a:rPr lang="en-US" i="1" dirty="0" smtClean="0">
                <a:latin typeface="Symbol" pitchFamily="18" charset="2"/>
              </a:rPr>
              <a:t>m</a:t>
            </a:r>
            <a:r>
              <a:rPr lang="en-US" i="1" dirty="0" smtClean="0">
                <a:latin typeface="Calibri" pitchFamily="34" charset="0"/>
              </a:rPr>
              <a:t>s </a:t>
            </a:r>
            <a:endParaRPr lang="en-US" i="1" baseline="30000" dirty="0">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magine 26" descr="sigeps_hop_temp_GL15.tif"/>
          <p:cNvPicPr>
            <a:picLocks noChangeAspect="1"/>
          </p:cNvPicPr>
          <p:nvPr/>
        </p:nvPicPr>
        <p:blipFill>
          <a:blip r:embed="rId3" cstate="print"/>
          <a:srcRect l="12295" r="12295"/>
          <a:stretch>
            <a:fillRect/>
          </a:stretch>
        </p:blipFill>
        <p:spPr>
          <a:xfrm>
            <a:off x="3135538" y="3214449"/>
            <a:ext cx="2900531" cy="2880000"/>
          </a:xfrm>
          <a:prstGeom prst="rect">
            <a:avLst/>
          </a:prstGeom>
        </p:spPr>
      </p:pic>
      <p:sp>
        <p:nvSpPr>
          <p:cNvPr id="2" name="Title 1"/>
          <p:cNvSpPr>
            <a:spLocks noGrp="1"/>
          </p:cNvSpPr>
          <p:nvPr>
            <p:ph type="title"/>
          </p:nvPr>
        </p:nvSpPr>
        <p:spPr/>
        <p:txBody>
          <a:bodyPr/>
          <a:lstStyle/>
          <a:p>
            <a:r>
              <a:rPr lang="it-IT" dirty="0" err="1" smtClean="0"/>
              <a:t>Strain-rate</a:t>
            </a:r>
            <a:r>
              <a:rPr lang="it-IT" dirty="0" smtClean="0"/>
              <a:t> &amp; </a:t>
            </a:r>
            <a:r>
              <a:rPr lang="it-IT" dirty="0" smtClean="0"/>
              <a:t>temperature (I)</a:t>
            </a:r>
            <a:endParaRPr lang="it-IT" dirty="0"/>
          </a:p>
        </p:txBody>
      </p:sp>
      <p:sp>
        <p:nvSpPr>
          <p:cNvPr id="3"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512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5124" name="Rectangle 4"/>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9217" name="Immagine 18" descr="sigeps_stat_temp_GL15.tif"/>
          <p:cNvPicPr>
            <a:picLocks noChangeAspect="1" noChangeArrowheads="1"/>
          </p:cNvPicPr>
          <p:nvPr/>
        </p:nvPicPr>
        <p:blipFill>
          <a:blip r:embed="rId4" cstate="print"/>
          <a:srcRect l="12296" r="12296"/>
          <a:stretch>
            <a:fillRect/>
          </a:stretch>
        </p:blipFill>
        <p:spPr bwMode="auto">
          <a:xfrm>
            <a:off x="287524" y="3214449"/>
            <a:ext cx="2901176" cy="2880000"/>
          </a:xfrm>
          <a:prstGeom prst="rect">
            <a:avLst/>
          </a:prstGeom>
          <a:noFill/>
        </p:spPr>
      </p:pic>
      <p:sp>
        <p:nvSpPr>
          <p:cNvPr id="9219" name="Rectangle 3"/>
          <p:cNvSpPr>
            <a:spLocks noChangeArrowheads="1"/>
          </p:cNvSpPr>
          <p:nvPr/>
        </p:nvSpPr>
        <p:spPr bwMode="auto">
          <a:xfrm>
            <a:off x="0" y="2590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922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9222" name="Rectangle 6"/>
          <p:cNvSpPr>
            <a:spLocks noChangeArrowheads="1"/>
          </p:cNvSpPr>
          <p:nvPr/>
        </p:nvSpPr>
        <p:spPr bwMode="auto">
          <a:xfrm>
            <a:off x="0" y="2162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92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9225" name="Rectangle 9"/>
          <p:cNvSpPr>
            <a:spLocks noChangeArrowheads="1"/>
          </p:cNvSpPr>
          <p:nvPr/>
        </p:nvSpPr>
        <p:spPr bwMode="auto">
          <a:xfrm>
            <a:off x="0" y="2162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pic>
        <p:nvPicPr>
          <p:cNvPr id="24" name="Immagine 12" descr="P1013867rid.JPG"/>
          <p:cNvPicPr>
            <a:picLocks noChangeAspect="1" noChangeArrowheads="1"/>
          </p:cNvPicPr>
          <p:nvPr/>
        </p:nvPicPr>
        <p:blipFill>
          <a:blip r:embed="rId5" cstate="print">
            <a:lum bright="20000" contrast="20000"/>
          </a:blip>
          <a:srcRect l="15201" t="21141" r="22237" b="25358"/>
          <a:stretch>
            <a:fillRect/>
          </a:stretch>
        </p:blipFill>
        <p:spPr bwMode="auto">
          <a:xfrm>
            <a:off x="6228184" y="4221088"/>
            <a:ext cx="2915816" cy="1872208"/>
          </a:xfrm>
          <a:prstGeom prst="rect">
            <a:avLst/>
          </a:prstGeom>
          <a:noFill/>
        </p:spPr>
      </p:pic>
      <p:pic>
        <p:nvPicPr>
          <p:cNvPr id="25" name="Immagine 11" descr="P1013789rid.JPG"/>
          <p:cNvPicPr>
            <a:picLocks noChangeAspect="1" noChangeArrowheads="1"/>
          </p:cNvPicPr>
          <p:nvPr/>
        </p:nvPicPr>
        <p:blipFill>
          <a:blip r:embed="rId6" cstate="print">
            <a:lum bright="10000" contrast="10000"/>
          </a:blip>
          <a:srcRect l="-199" t="12154" r="8425" b="8663"/>
          <a:stretch>
            <a:fillRect/>
          </a:stretch>
        </p:blipFill>
        <p:spPr bwMode="auto">
          <a:xfrm>
            <a:off x="6228184" y="2294986"/>
            <a:ext cx="2915816" cy="1890098"/>
          </a:xfrm>
          <a:prstGeom prst="rect">
            <a:avLst/>
          </a:prstGeom>
          <a:noFill/>
        </p:spPr>
      </p:pic>
      <p:sp>
        <p:nvSpPr>
          <p:cNvPr id="28" name="Rettangolo 27"/>
          <p:cNvSpPr/>
          <p:nvPr/>
        </p:nvSpPr>
        <p:spPr>
          <a:xfrm>
            <a:off x="143508" y="944724"/>
            <a:ext cx="9145016" cy="252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Immagine 15"/>
          <p:cNvPicPr>
            <a:picLocks noChangeAspect="1"/>
          </p:cNvPicPr>
          <p:nvPr/>
        </p:nvPicPr>
        <p:blipFill>
          <a:blip r:embed="rId7" cstate="print"/>
          <a:srcRect l="4033" t="1514" r="4573" b="55587"/>
          <a:stretch>
            <a:fillRect/>
          </a:stretch>
        </p:blipFill>
        <p:spPr bwMode="auto">
          <a:xfrm>
            <a:off x="6412662" y="1052736"/>
            <a:ext cx="2515822" cy="1152128"/>
          </a:xfrm>
          <a:prstGeom prst="rect">
            <a:avLst/>
          </a:prstGeom>
          <a:noFill/>
          <a:ln w="9525">
            <a:noFill/>
            <a:miter lim="800000"/>
            <a:headEnd/>
            <a:tailEnd/>
          </a:ln>
        </p:spPr>
      </p:pic>
      <p:sp>
        <p:nvSpPr>
          <p:cNvPr id="30" name="CasellaDiTesto 29"/>
          <p:cNvSpPr txBox="1"/>
          <p:nvPr/>
        </p:nvSpPr>
        <p:spPr>
          <a:xfrm>
            <a:off x="3529397" y="5157192"/>
            <a:ext cx="2196244" cy="584775"/>
          </a:xfrm>
          <a:prstGeom prst="rect">
            <a:avLst/>
          </a:prstGeom>
          <a:noFill/>
        </p:spPr>
        <p:txBody>
          <a:bodyPr wrap="square" rtlCol="0">
            <a:spAutoFit/>
          </a:bodyPr>
          <a:lstStyle/>
          <a:p>
            <a:r>
              <a:rPr lang="en-US" sz="1600" i="1" dirty="0" smtClean="0">
                <a:solidFill>
                  <a:schemeClr val="tx1">
                    <a:lumMod val="50000"/>
                    <a:lumOff val="50000"/>
                  </a:schemeClr>
                </a:solidFill>
                <a:latin typeface="Calibri" pitchFamily="34" charset="0"/>
              </a:rPr>
              <a:t>High strain-rates varying temperature</a:t>
            </a:r>
            <a:endParaRPr lang="en-US" sz="1600" i="1" dirty="0">
              <a:solidFill>
                <a:schemeClr val="tx1">
                  <a:lumMod val="50000"/>
                  <a:lumOff val="50000"/>
                </a:schemeClr>
              </a:solidFill>
              <a:latin typeface="Calibri" pitchFamily="34" charset="0"/>
            </a:endParaRPr>
          </a:p>
        </p:txBody>
      </p:sp>
      <p:sp>
        <p:nvSpPr>
          <p:cNvPr id="31" name="CasellaDiTesto 30"/>
          <p:cNvSpPr txBox="1"/>
          <p:nvPr/>
        </p:nvSpPr>
        <p:spPr>
          <a:xfrm>
            <a:off x="649077" y="3429000"/>
            <a:ext cx="2196244" cy="584775"/>
          </a:xfrm>
          <a:prstGeom prst="rect">
            <a:avLst/>
          </a:prstGeom>
          <a:noFill/>
        </p:spPr>
        <p:txBody>
          <a:bodyPr wrap="square" rtlCol="0">
            <a:spAutoFit/>
          </a:bodyPr>
          <a:lstStyle/>
          <a:p>
            <a:r>
              <a:rPr lang="en-US" sz="1600" i="1" dirty="0" smtClean="0">
                <a:solidFill>
                  <a:schemeClr val="tx1">
                    <a:lumMod val="50000"/>
                    <a:lumOff val="50000"/>
                  </a:schemeClr>
                </a:solidFill>
                <a:latin typeface="Calibri" pitchFamily="34" charset="0"/>
              </a:rPr>
              <a:t>Quasi-static test </a:t>
            </a:r>
          </a:p>
          <a:p>
            <a:r>
              <a:rPr lang="en-US" sz="1600" i="1" dirty="0" smtClean="0">
                <a:solidFill>
                  <a:schemeClr val="tx1">
                    <a:lumMod val="50000"/>
                    <a:lumOff val="50000"/>
                  </a:schemeClr>
                </a:solidFill>
                <a:latin typeface="Calibri" pitchFamily="34" charset="0"/>
              </a:rPr>
              <a:t>varying temperature</a:t>
            </a:r>
            <a:endParaRPr lang="en-US" sz="1600" i="1" dirty="0">
              <a:solidFill>
                <a:schemeClr val="tx1">
                  <a:lumMod val="50000"/>
                  <a:lumOff val="50000"/>
                </a:schemeClr>
              </a:solidFill>
              <a:latin typeface="Calibri" pitchFamily="34" charset="0"/>
            </a:endParaRPr>
          </a:p>
        </p:txBody>
      </p:sp>
      <p:pic>
        <p:nvPicPr>
          <p:cNvPr id="20" name="Immagine 19"/>
          <p:cNvPicPr>
            <a:picLocks noChangeAspect="1"/>
          </p:cNvPicPr>
          <p:nvPr/>
        </p:nvPicPr>
        <p:blipFill>
          <a:blip r:embed="rId8" cstate="print"/>
          <a:srcRect r="679" b="1754"/>
          <a:stretch>
            <a:fillRect/>
          </a:stretch>
        </p:blipFill>
        <p:spPr bwMode="auto">
          <a:xfrm>
            <a:off x="143508" y="1091658"/>
            <a:ext cx="5726137" cy="2013306"/>
          </a:xfrm>
          <a:prstGeom prst="rect">
            <a:avLst/>
          </a:prstGeom>
          <a:noFill/>
          <a:ln w="9525">
            <a:noFill/>
            <a:miter lim="800000"/>
            <a:headEnd/>
            <a:tailEnd/>
          </a:ln>
        </p:spPr>
      </p:pic>
    </p:spTree>
    <p:extLst>
      <p:ext uri="{BB962C8B-B14F-4D97-AF65-F5344CB8AC3E}">
        <p14:creationId xmlns:p14="http://schemas.microsoft.com/office/powerpoint/2010/main" xmlns="" val="1608720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Immagine 37" descr="sigThop_eps2_cfrD_linea.tif"/>
          <p:cNvPicPr>
            <a:picLocks noChangeAspect="1" noChangeArrowheads="1"/>
          </p:cNvPicPr>
          <p:nvPr/>
        </p:nvPicPr>
        <p:blipFill>
          <a:blip r:embed="rId2" cstate="print">
            <a:clrChange>
              <a:clrFrom>
                <a:srgbClr val="FFFFFF"/>
              </a:clrFrom>
              <a:clrTo>
                <a:srgbClr val="FFFFFF">
                  <a:alpha val="0"/>
                </a:srgbClr>
              </a:clrTo>
            </a:clrChange>
          </a:blip>
          <a:srcRect l="12296" r="12296"/>
          <a:stretch>
            <a:fillRect/>
          </a:stretch>
        </p:blipFill>
        <p:spPr bwMode="auto">
          <a:xfrm>
            <a:off x="2721471" y="3489133"/>
            <a:ext cx="2714625" cy="2695575"/>
          </a:xfrm>
          <a:prstGeom prst="rect">
            <a:avLst/>
          </a:prstGeom>
          <a:noFill/>
        </p:spPr>
      </p:pic>
      <p:sp>
        <p:nvSpPr>
          <p:cNvPr id="2" name="Titolo 1"/>
          <p:cNvSpPr>
            <a:spLocks noGrp="1"/>
          </p:cNvSpPr>
          <p:nvPr>
            <p:ph type="title"/>
          </p:nvPr>
        </p:nvSpPr>
        <p:spPr/>
        <p:txBody>
          <a:bodyPr/>
          <a:lstStyle/>
          <a:p>
            <a:r>
              <a:rPr lang="it-IT" dirty="0" err="1" smtClean="0"/>
              <a:t>Strain-rate</a:t>
            </a:r>
            <a:r>
              <a:rPr lang="it-IT" dirty="0" smtClean="0"/>
              <a:t> &amp; </a:t>
            </a:r>
            <a:r>
              <a:rPr lang="it-IT" dirty="0" smtClean="0"/>
              <a:t>temperature (II)</a:t>
            </a:r>
            <a:endParaRPr lang="it-IT" dirty="0"/>
          </a:p>
        </p:txBody>
      </p:sp>
      <p:pic>
        <p:nvPicPr>
          <p:cNvPr id="3" name="Immagine 2" descr="sigThop_eps2_Cu.tif"/>
          <p:cNvPicPr/>
          <p:nvPr/>
        </p:nvPicPr>
        <p:blipFill>
          <a:blip r:embed="rId3" cstate="print">
            <a:clrChange>
              <a:clrFrom>
                <a:srgbClr val="FFFFFF"/>
              </a:clrFrom>
              <a:clrTo>
                <a:srgbClr val="FFFFFF">
                  <a:alpha val="0"/>
                </a:srgbClr>
              </a:clrTo>
            </a:clrChange>
          </a:blip>
          <a:srcRect l="12295" r="12295"/>
          <a:stretch>
            <a:fillRect/>
          </a:stretch>
        </p:blipFill>
        <p:spPr>
          <a:xfrm>
            <a:off x="971600" y="896845"/>
            <a:ext cx="2718138" cy="2700000"/>
          </a:xfrm>
          <a:prstGeom prst="rect">
            <a:avLst/>
          </a:prstGeom>
        </p:spPr>
      </p:pic>
      <p:pic>
        <p:nvPicPr>
          <p:cNvPr id="4" name="Immagine 3" descr="sigThop_eps2_GL15_linea.tif"/>
          <p:cNvPicPr/>
          <p:nvPr/>
        </p:nvPicPr>
        <p:blipFill>
          <a:blip r:embed="rId4" cstate="print">
            <a:clrChange>
              <a:clrFrom>
                <a:srgbClr val="FFFFFF"/>
              </a:clrFrom>
              <a:clrTo>
                <a:srgbClr val="FFFFFF">
                  <a:alpha val="0"/>
                </a:srgbClr>
              </a:clrTo>
            </a:clrChange>
          </a:blip>
          <a:srcRect l="12295" r="12295"/>
          <a:stretch>
            <a:fillRect/>
          </a:stretch>
        </p:blipFill>
        <p:spPr>
          <a:xfrm>
            <a:off x="3707904" y="897145"/>
            <a:ext cx="2718139" cy="2700000"/>
          </a:xfrm>
          <a:prstGeom prst="rect">
            <a:avLst/>
          </a:prstGeom>
        </p:spPr>
      </p:pic>
      <p:pic>
        <p:nvPicPr>
          <p:cNvPr id="18434" name="Immagine 36" descr="sigThop_eps2_cfrS_linea.tif"/>
          <p:cNvPicPr>
            <a:picLocks noChangeAspect="1" noChangeArrowheads="1"/>
          </p:cNvPicPr>
          <p:nvPr/>
        </p:nvPicPr>
        <p:blipFill>
          <a:blip r:embed="rId5" cstate="print">
            <a:clrChange>
              <a:clrFrom>
                <a:srgbClr val="FFFFFF"/>
              </a:clrFrom>
              <a:clrTo>
                <a:srgbClr val="FFFFFF">
                  <a:alpha val="0"/>
                </a:srgbClr>
              </a:clrTo>
            </a:clrChange>
          </a:blip>
          <a:srcRect l="12296" r="17213"/>
          <a:stretch>
            <a:fillRect/>
          </a:stretch>
        </p:blipFill>
        <p:spPr bwMode="auto">
          <a:xfrm>
            <a:off x="5629225" y="3477258"/>
            <a:ext cx="2543175" cy="2695575"/>
          </a:xfrm>
          <a:prstGeom prst="rect">
            <a:avLst/>
          </a:prstGeom>
          <a:noFill/>
        </p:spPr>
      </p:pic>
      <p:sp>
        <p:nvSpPr>
          <p:cNvPr id="1843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8436" name="Rectangle 4"/>
          <p:cNvSpPr>
            <a:spLocks noChangeArrowheads="1"/>
          </p:cNvSpPr>
          <p:nvPr/>
        </p:nvSpPr>
        <p:spPr bwMode="auto">
          <a:xfrm>
            <a:off x="0" y="3152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CasellaDiTesto 8"/>
          <p:cNvSpPr txBox="1"/>
          <p:nvPr/>
        </p:nvSpPr>
        <p:spPr>
          <a:xfrm>
            <a:off x="1295636" y="1088740"/>
            <a:ext cx="1836204" cy="369332"/>
          </a:xfrm>
          <a:prstGeom prst="rect">
            <a:avLst/>
          </a:prstGeom>
          <a:noFill/>
        </p:spPr>
        <p:txBody>
          <a:bodyPr wrap="square" rtlCol="0">
            <a:spAutoFit/>
          </a:bodyPr>
          <a:lstStyle/>
          <a:p>
            <a:r>
              <a:rPr lang="it-IT" b="1" dirty="0" err="1" smtClean="0">
                <a:solidFill>
                  <a:schemeClr val="tx1">
                    <a:lumMod val="50000"/>
                    <a:lumOff val="50000"/>
                  </a:schemeClr>
                </a:solidFill>
                <a:latin typeface="Calibri" pitchFamily="34" charset="0"/>
              </a:rPr>
              <a:t>Copper</a:t>
            </a:r>
            <a:endParaRPr lang="it-IT" b="1" dirty="0">
              <a:solidFill>
                <a:schemeClr val="tx1">
                  <a:lumMod val="50000"/>
                  <a:lumOff val="50000"/>
                </a:schemeClr>
              </a:solidFill>
              <a:latin typeface="Calibri" pitchFamily="34" charset="0"/>
            </a:endParaRPr>
          </a:p>
        </p:txBody>
      </p:sp>
      <p:sp>
        <p:nvSpPr>
          <p:cNvPr id="10" name="CasellaDiTesto 9"/>
          <p:cNvSpPr txBox="1"/>
          <p:nvPr/>
        </p:nvSpPr>
        <p:spPr>
          <a:xfrm>
            <a:off x="3455876" y="4905164"/>
            <a:ext cx="1836204" cy="369332"/>
          </a:xfrm>
          <a:prstGeom prst="rect">
            <a:avLst/>
          </a:prstGeom>
          <a:noFill/>
        </p:spPr>
        <p:txBody>
          <a:bodyPr wrap="square" rtlCol="0">
            <a:spAutoFit/>
          </a:bodyPr>
          <a:lstStyle/>
          <a:p>
            <a:r>
              <a:rPr lang="it-IT" dirty="0" err="1" smtClean="0">
                <a:solidFill>
                  <a:srgbClr val="D6A300"/>
                </a:solidFill>
                <a:latin typeface="Calibri" pitchFamily="34" charset="0"/>
              </a:rPr>
              <a:t>Copper</a:t>
            </a:r>
            <a:endParaRPr lang="it-IT" dirty="0">
              <a:solidFill>
                <a:srgbClr val="D6A300"/>
              </a:solidFill>
              <a:latin typeface="Calibri" pitchFamily="34" charset="0"/>
            </a:endParaRPr>
          </a:p>
        </p:txBody>
      </p:sp>
      <p:sp>
        <p:nvSpPr>
          <p:cNvPr id="11" name="CasellaDiTesto 10"/>
          <p:cNvSpPr txBox="1"/>
          <p:nvPr/>
        </p:nvSpPr>
        <p:spPr>
          <a:xfrm>
            <a:off x="6264188" y="4905164"/>
            <a:ext cx="1836204" cy="369332"/>
          </a:xfrm>
          <a:prstGeom prst="rect">
            <a:avLst/>
          </a:prstGeom>
          <a:noFill/>
        </p:spPr>
        <p:txBody>
          <a:bodyPr wrap="square" rtlCol="0">
            <a:spAutoFit/>
          </a:bodyPr>
          <a:lstStyle/>
          <a:p>
            <a:r>
              <a:rPr lang="it-IT" dirty="0" err="1" smtClean="0">
                <a:solidFill>
                  <a:srgbClr val="D6A300"/>
                </a:solidFill>
                <a:latin typeface="Calibri" pitchFamily="34" charset="0"/>
              </a:rPr>
              <a:t>Copper</a:t>
            </a:r>
            <a:endParaRPr lang="it-IT" dirty="0">
              <a:solidFill>
                <a:srgbClr val="D6A300"/>
              </a:solidFill>
              <a:latin typeface="Calibri" pitchFamily="34" charset="0"/>
            </a:endParaRPr>
          </a:p>
        </p:txBody>
      </p:sp>
      <p:sp>
        <p:nvSpPr>
          <p:cNvPr id="12" name="CasellaDiTesto 11"/>
          <p:cNvSpPr txBox="1"/>
          <p:nvPr/>
        </p:nvSpPr>
        <p:spPr>
          <a:xfrm>
            <a:off x="4067944" y="1124744"/>
            <a:ext cx="1836204" cy="369332"/>
          </a:xfrm>
          <a:prstGeom prst="rect">
            <a:avLst/>
          </a:prstGeom>
          <a:noFill/>
        </p:spPr>
        <p:txBody>
          <a:bodyPr wrap="square" rtlCol="0">
            <a:spAutoFit/>
          </a:bodyPr>
          <a:lstStyle/>
          <a:p>
            <a:r>
              <a:rPr lang="it-IT" b="1" dirty="0" err="1" smtClean="0">
                <a:solidFill>
                  <a:schemeClr val="tx1">
                    <a:lumMod val="50000"/>
                    <a:lumOff val="50000"/>
                  </a:schemeClr>
                </a:solidFill>
                <a:latin typeface="Calibri" pitchFamily="34" charset="0"/>
              </a:rPr>
              <a:t>Glidcop</a:t>
            </a:r>
            <a:endParaRPr lang="it-IT" b="1" dirty="0">
              <a:solidFill>
                <a:schemeClr val="tx1">
                  <a:lumMod val="50000"/>
                  <a:lumOff val="50000"/>
                </a:schemeClr>
              </a:solidFill>
              <a:latin typeface="Calibri" pitchFamily="34" charset="0"/>
            </a:endParaRPr>
          </a:p>
        </p:txBody>
      </p:sp>
      <p:sp>
        <p:nvSpPr>
          <p:cNvPr id="13" name="CasellaDiTesto 12"/>
          <p:cNvSpPr txBox="1"/>
          <p:nvPr/>
        </p:nvSpPr>
        <p:spPr>
          <a:xfrm>
            <a:off x="4283968" y="4113076"/>
            <a:ext cx="1836204" cy="369332"/>
          </a:xfrm>
          <a:prstGeom prst="rect">
            <a:avLst/>
          </a:prstGeom>
          <a:noFill/>
        </p:spPr>
        <p:txBody>
          <a:bodyPr wrap="square" rtlCol="0">
            <a:spAutoFit/>
          </a:bodyPr>
          <a:lstStyle/>
          <a:p>
            <a:r>
              <a:rPr lang="it-IT" dirty="0" err="1" smtClean="0">
                <a:solidFill>
                  <a:srgbClr val="FF0000"/>
                </a:solidFill>
                <a:latin typeface="Calibri" pitchFamily="34" charset="0"/>
              </a:rPr>
              <a:t>Glidcop</a:t>
            </a:r>
            <a:endParaRPr lang="it-IT" dirty="0">
              <a:solidFill>
                <a:srgbClr val="FF0000"/>
              </a:solidFill>
              <a:latin typeface="Calibri" pitchFamily="34" charset="0"/>
            </a:endParaRPr>
          </a:p>
        </p:txBody>
      </p:sp>
      <p:sp>
        <p:nvSpPr>
          <p:cNvPr id="14" name="CasellaDiTesto 13"/>
          <p:cNvSpPr txBox="1"/>
          <p:nvPr/>
        </p:nvSpPr>
        <p:spPr>
          <a:xfrm>
            <a:off x="7092280" y="4473116"/>
            <a:ext cx="1836204" cy="369332"/>
          </a:xfrm>
          <a:prstGeom prst="rect">
            <a:avLst/>
          </a:prstGeom>
          <a:noFill/>
        </p:spPr>
        <p:txBody>
          <a:bodyPr wrap="square" rtlCol="0">
            <a:spAutoFit/>
          </a:bodyPr>
          <a:lstStyle/>
          <a:p>
            <a:r>
              <a:rPr lang="it-IT" dirty="0" err="1" smtClean="0">
                <a:solidFill>
                  <a:srgbClr val="FF0000"/>
                </a:solidFill>
                <a:latin typeface="Calibri" pitchFamily="34" charset="0"/>
              </a:rPr>
              <a:t>Glidcop</a:t>
            </a:r>
            <a:endParaRPr lang="it-IT" dirty="0">
              <a:solidFill>
                <a:srgbClr val="FF0000"/>
              </a:solidFill>
              <a:latin typeface="Calibri" pitchFamily="34" charset="0"/>
            </a:endParaRPr>
          </a:p>
        </p:txBody>
      </p:sp>
      <p:sp>
        <p:nvSpPr>
          <p:cNvPr id="15" name="CasellaDiTesto 14"/>
          <p:cNvSpPr txBox="1"/>
          <p:nvPr/>
        </p:nvSpPr>
        <p:spPr>
          <a:xfrm>
            <a:off x="1619672" y="2348880"/>
            <a:ext cx="1836204" cy="369332"/>
          </a:xfrm>
          <a:prstGeom prst="rect">
            <a:avLst/>
          </a:prstGeom>
          <a:noFill/>
        </p:spPr>
        <p:txBody>
          <a:bodyPr wrap="square" rtlCol="0">
            <a:spAutoFit/>
          </a:bodyPr>
          <a:lstStyle/>
          <a:p>
            <a:r>
              <a:rPr lang="it-IT" i="1" dirty="0" err="1" smtClean="0">
                <a:solidFill>
                  <a:srgbClr val="FF0000"/>
                </a:solidFill>
                <a:latin typeface="Calibri" pitchFamily="34" charset="0"/>
              </a:rPr>
              <a:t>static</a:t>
            </a:r>
            <a:endParaRPr lang="it-IT" i="1" dirty="0">
              <a:solidFill>
                <a:srgbClr val="FF0000"/>
              </a:solidFill>
              <a:latin typeface="Calibri" pitchFamily="34" charset="0"/>
            </a:endParaRPr>
          </a:p>
        </p:txBody>
      </p:sp>
      <p:sp>
        <p:nvSpPr>
          <p:cNvPr id="16" name="CasellaDiTesto 15"/>
          <p:cNvSpPr txBox="1"/>
          <p:nvPr/>
        </p:nvSpPr>
        <p:spPr>
          <a:xfrm>
            <a:off x="4139952" y="2528900"/>
            <a:ext cx="1836204" cy="369332"/>
          </a:xfrm>
          <a:prstGeom prst="rect">
            <a:avLst/>
          </a:prstGeom>
          <a:noFill/>
        </p:spPr>
        <p:txBody>
          <a:bodyPr wrap="square" rtlCol="0">
            <a:spAutoFit/>
          </a:bodyPr>
          <a:lstStyle/>
          <a:p>
            <a:r>
              <a:rPr lang="it-IT" i="1" dirty="0" err="1" smtClean="0">
                <a:solidFill>
                  <a:srgbClr val="FF0000"/>
                </a:solidFill>
                <a:latin typeface="Calibri" pitchFamily="34" charset="0"/>
              </a:rPr>
              <a:t>static</a:t>
            </a:r>
            <a:endParaRPr lang="it-IT" i="1" dirty="0">
              <a:solidFill>
                <a:srgbClr val="FF0000"/>
              </a:solidFill>
              <a:latin typeface="Calibri" pitchFamily="34" charset="0"/>
            </a:endParaRPr>
          </a:p>
        </p:txBody>
      </p:sp>
      <p:sp>
        <p:nvSpPr>
          <p:cNvPr id="17" name="CasellaDiTesto 16"/>
          <p:cNvSpPr txBox="1"/>
          <p:nvPr/>
        </p:nvSpPr>
        <p:spPr>
          <a:xfrm>
            <a:off x="3347864" y="3681028"/>
            <a:ext cx="1836204" cy="369332"/>
          </a:xfrm>
          <a:prstGeom prst="rect">
            <a:avLst/>
          </a:prstGeom>
          <a:noFill/>
        </p:spPr>
        <p:txBody>
          <a:bodyPr wrap="square" rtlCol="0">
            <a:spAutoFit/>
          </a:bodyPr>
          <a:lstStyle/>
          <a:p>
            <a:r>
              <a:rPr lang="it-IT" b="1" i="1" dirty="0" err="1" smtClean="0">
                <a:solidFill>
                  <a:schemeClr val="tx1">
                    <a:lumMod val="50000"/>
                    <a:lumOff val="50000"/>
                  </a:schemeClr>
                </a:solidFill>
                <a:latin typeface="Calibri" pitchFamily="34" charset="0"/>
              </a:rPr>
              <a:t>Static</a:t>
            </a:r>
            <a:endParaRPr lang="it-IT" b="1" i="1" dirty="0">
              <a:solidFill>
                <a:schemeClr val="tx1">
                  <a:lumMod val="50000"/>
                  <a:lumOff val="50000"/>
                </a:schemeClr>
              </a:solidFill>
              <a:latin typeface="Calibri" pitchFamily="34" charset="0"/>
            </a:endParaRPr>
          </a:p>
        </p:txBody>
      </p:sp>
      <p:sp>
        <p:nvSpPr>
          <p:cNvPr id="18" name="CasellaDiTesto 17"/>
          <p:cNvSpPr txBox="1"/>
          <p:nvPr/>
        </p:nvSpPr>
        <p:spPr>
          <a:xfrm>
            <a:off x="2411760" y="1772816"/>
            <a:ext cx="1836204" cy="369332"/>
          </a:xfrm>
          <a:prstGeom prst="rect">
            <a:avLst/>
          </a:prstGeom>
          <a:noFill/>
        </p:spPr>
        <p:txBody>
          <a:bodyPr wrap="square" rtlCol="0">
            <a:spAutoFit/>
          </a:bodyPr>
          <a:lstStyle/>
          <a:p>
            <a:r>
              <a:rPr lang="it-IT" i="1" dirty="0" err="1" smtClean="0">
                <a:solidFill>
                  <a:srgbClr val="FF0000"/>
                </a:solidFill>
                <a:latin typeface="Calibri" pitchFamily="34" charset="0"/>
              </a:rPr>
              <a:t>dynamic</a:t>
            </a:r>
            <a:endParaRPr lang="it-IT" i="1" dirty="0">
              <a:solidFill>
                <a:srgbClr val="FF0000"/>
              </a:solidFill>
              <a:latin typeface="Calibri" pitchFamily="34" charset="0"/>
            </a:endParaRPr>
          </a:p>
        </p:txBody>
      </p:sp>
      <p:sp>
        <p:nvSpPr>
          <p:cNvPr id="19" name="CasellaDiTesto 18"/>
          <p:cNvSpPr txBox="1"/>
          <p:nvPr/>
        </p:nvSpPr>
        <p:spPr>
          <a:xfrm>
            <a:off x="6372200" y="3681028"/>
            <a:ext cx="1836204" cy="369332"/>
          </a:xfrm>
          <a:prstGeom prst="rect">
            <a:avLst/>
          </a:prstGeom>
          <a:noFill/>
        </p:spPr>
        <p:txBody>
          <a:bodyPr wrap="square" rtlCol="0">
            <a:spAutoFit/>
          </a:bodyPr>
          <a:lstStyle/>
          <a:p>
            <a:r>
              <a:rPr lang="it-IT" b="1" i="1" dirty="0" err="1" smtClean="0">
                <a:solidFill>
                  <a:schemeClr val="tx1">
                    <a:lumMod val="50000"/>
                    <a:lumOff val="50000"/>
                  </a:schemeClr>
                </a:solidFill>
                <a:latin typeface="Calibri" pitchFamily="34" charset="0"/>
              </a:rPr>
              <a:t>Dynamic</a:t>
            </a:r>
            <a:endParaRPr lang="it-IT" b="1" i="1" dirty="0">
              <a:solidFill>
                <a:schemeClr val="tx1">
                  <a:lumMod val="50000"/>
                  <a:lumOff val="50000"/>
                </a:schemeClr>
              </a:solidFill>
              <a:latin typeface="Calibri" pitchFamily="34" charset="0"/>
            </a:endParaRPr>
          </a:p>
        </p:txBody>
      </p:sp>
      <p:sp>
        <p:nvSpPr>
          <p:cNvPr id="20" name="CasellaDiTesto 19"/>
          <p:cNvSpPr txBox="1"/>
          <p:nvPr/>
        </p:nvSpPr>
        <p:spPr>
          <a:xfrm>
            <a:off x="4932040" y="1808820"/>
            <a:ext cx="1836204" cy="369332"/>
          </a:xfrm>
          <a:prstGeom prst="rect">
            <a:avLst/>
          </a:prstGeom>
          <a:noFill/>
        </p:spPr>
        <p:txBody>
          <a:bodyPr wrap="square" rtlCol="0">
            <a:spAutoFit/>
          </a:bodyPr>
          <a:lstStyle/>
          <a:p>
            <a:r>
              <a:rPr lang="it-IT" i="1" dirty="0" err="1" smtClean="0">
                <a:solidFill>
                  <a:srgbClr val="FF0000"/>
                </a:solidFill>
                <a:latin typeface="Calibri" pitchFamily="34" charset="0"/>
              </a:rPr>
              <a:t>dynamic</a:t>
            </a:r>
            <a:endParaRPr lang="it-IT" i="1" dirty="0">
              <a:solidFill>
                <a:srgbClr val="FF0000"/>
              </a:solidFill>
              <a:latin typeface="Calibri" pitchFamily="34" charset="0"/>
            </a:endParaRPr>
          </a:p>
        </p:txBody>
      </p:sp>
      <p:sp>
        <p:nvSpPr>
          <p:cNvPr id="23553" name="Text Box 1"/>
          <p:cNvSpPr txBox="1">
            <a:spLocks noChangeArrowheads="1"/>
          </p:cNvSpPr>
          <p:nvPr/>
        </p:nvSpPr>
        <p:spPr bwMode="auto">
          <a:xfrm>
            <a:off x="2087724" y="2924944"/>
            <a:ext cx="1872208" cy="6120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1" i="1" u="none" strike="noStrike" cap="none" normalizeH="0" baseline="0" dirty="0" smtClean="0">
                <a:ln>
                  <a:noFill/>
                </a:ln>
                <a:solidFill>
                  <a:schemeClr val="bg1">
                    <a:lumMod val="75000"/>
                  </a:schemeClr>
                </a:solidFill>
                <a:effectLst/>
                <a:latin typeface="Symbol" pitchFamily="18" charset="2"/>
                <a:cs typeface="Arial" pitchFamily="34" charset="0"/>
              </a:rPr>
              <a:t>e</a:t>
            </a:r>
            <a:r>
              <a:rPr kumimoji="0" lang="it-IT" sz="2400" b="1" i="1" u="none" strike="noStrike" cap="none" normalizeH="0" dirty="0" smtClean="0">
                <a:ln>
                  <a:noFill/>
                </a:ln>
                <a:solidFill>
                  <a:schemeClr val="bg1">
                    <a:lumMod val="75000"/>
                  </a:schemeClr>
                </a:solidFill>
                <a:effectLst/>
                <a:latin typeface="Symbol" pitchFamily="18" charset="2"/>
                <a:cs typeface="Arial" pitchFamily="34" charset="0"/>
              </a:rPr>
              <a:t> </a:t>
            </a:r>
            <a:r>
              <a:rPr kumimoji="0" lang="it-IT" sz="2400" b="1" i="0" u="none" strike="noStrike" cap="none" normalizeH="0" baseline="0" dirty="0" smtClean="0">
                <a:ln>
                  <a:noFill/>
                </a:ln>
                <a:solidFill>
                  <a:schemeClr val="bg1">
                    <a:lumMod val="75000"/>
                  </a:schemeClr>
                </a:solidFill>
                <a:effectLst/>
                <a:latin typeface="Calibri" pitchFamily="34" charset="0"/>
                <a:cs typeface="Arial" pitchFamily="34" charset="0"/>
              </a:rPr>
              <a:t>=10%</a:t>
            </a:r>
            <a:endParaRPr kumimoji="0" lang="it-IT" sz="2400" b="0" i="0" u="none" strike="noStrike" cap="none" normalizeH="0" baseline="0" dirty="0" smtClean="0">
              <a:ln>
                <a:noFill/>
              </a:ln>
              <a:solidFill>
                <a:schemeClr val="bg1">
                  <a:lumMod val="75000"/>
                </a:schemeClr>
              </a:solidFill>
              <a:effectLst/>
              <a:latin typeface="Arial" pitchFamily="34" charset="0"/>
              <a:cs typeface="Arial" pitchFamily="34" charset="0"/>
            </a:endParaRPr>
          </a:p>
        </p:txBody>
      </p:sp>
      <p:pic>
        <p:nvPicPr>
          <p:cNvPr id="27" name="Immagine 26" descr="copper250microns.bmp"/>
          <p:cNvPicPr>
            <a:picLocks noChangeAspect="1"/>
          </p:cNvPicPr>
          <p:nvPr/>
        </p:nvPicPr>
        <p:blipFill>
          <a:blip r:embed="rId6" cstate="print"/>
          <a:srcRect r="37185"/>
          <a:stretch>
            <a:fillRect/>
          </a:stretch>
        </p:blipFill>
        <p:spPr>
          <a:xfrm>
            <a:off x="0" y="3861048"/>
            <a:ext cx="2267490" cy="2160000"/>
          </a:xfrm>
          <a:prstGeom prst="rect">
            <a:avLst/>
          </a:prstGeom>
        </p:spPr>
      </p:pic>
      <p:sp>
        <p:nvSpPr>
          <p:cNvPr id="28" name="Text Box 1"/>
          <p:cNvSpPr txBox="1">
            <a:spLocks noChangeArrowheads="1"/>
          </p:cNvSpPr>
          <p:nvPr/>
        </p:nvSpPr>
        <p:spPr bwMode="auto">
          <a:xfrm>
            <a:off x="3563888" y="2924944"/>
            <a:ext cx="1872208" cy="6120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1" i="1" u="none" strike="noStrike" cap="none" normalizeH="0" baseline="0" dirty="0" smtClean="0">
                <a:ln>
                  <a:noFill/>
                </a:ln>
                <a:solidFill>
                  <a:schemeClr val="bg1">
                    <a:lumMod val="75000"/>
                  </a:schemeClr>
                </a:solidFill>
                <a:effectLst/>
                <a:latin typeface="Symbol" pitchFamily="18" charset="2"/>
                <a:cs typeface="Arial" pitchFamily="34" charset="0"/>
              </a:rPr>
              <a:t>e</a:t>
            </a:r>
            <a:r>
              <a:rPr kumimoji="0" lang="it-IT" sz="2400" b="1" i="1" u="none" strike="noStrike" cap="none" normalizeH="0" dirty="0" smtClean="0">
                <a:ln>
                  <a:noFill/>
                </a:ln>
                <a:solidFill>
                  <a:schemeClr val="bg1">
                    <a:lumMod val="75000"/>
                  </a:schemeClr>
                </a:solidFill>
                <a:effectLst/>
                <a:latin typeface="Symbol" pitchFamily="18" charset="2"/>
                <a:cs typeface="Arial" pitchFamily="34" charset="0"/>
              </a:rPr>
              <a:t> </a:t>
            </a:r>
            <a:r>
              <a:rPr kumimoji="0" lang="it-IT" sz="2400" b="1" i="0" u="none" strike="noStrike" cap="none" normalizeH="0" baseline="0" dirty="0" smtClean="0">
                <a:ln>
                  <a:noFill/>
                </a:ln>
                <a:solidFill>
                  <a:schemeClr val="bg1">
                    <a:lumMod val="75000"/>
                  </a:schemeClr>
                </a:solidFill>
                <a:effectLst/>
                <a:latin typeface="Calibri" pitchFamily="34" charset="0"/>
                <a:cs typeface="Arial" pitchFamily="34" charset="0"/>
              </a:rPr>
              <a:t>=10%</a:t>
            </a:r>
            <a:endParaRPr kumimoji="0" lang="it-IT" sz="2400" b="0" i="0" u="none" strike="noStrike" cap="none" normalizeH="0" baseline="0" dirty="0" smtClean="0">
              <a:ln>
                <a:noFill/>
              </a:ln>
              <a:solidFill>
                <a:schemeClr val="bg1">
                  <a:lumMod val="75000"/>
                </a:schemeClr>
              </a:solidFill>
              <a:effectLst/>
              <a:latin typeface="Arial" pitchFamily="34" charset="0"/>
              <a:cs typeface="Arial" pitchFamily="34" charset="0"/>
            </a:endParaRPr>
          </a:p>
        </p:txBody>
      </p:sp>
      <p:sp>
        <p:nvSpPr>
          <p:cNvPr id="29" name="Text Box 1"/>
          <p:cNvSpPr txBox="1">
            <a:spLocks noChangeArrowheads="1"/>
          </p:cNvSpPr>
          <p:nvPr/>
        </p:nvSpPr>
        <p:spPr bwMode="auto">
          <a:xfrm>
            <a:off x="3851920" y="5517232"/>
            <a:ext cx="1872208" cy="6120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1" i="1" u="none" strike="noStrike" cap="none" normalizeH="0" baseline="0" dirty="0" smtClean="0">
                <a:ln>
                  <a:noFill/>
                </a:ln>
                <a:solidFill>
                  <a:schemeClr val="bg1">
                    <a:lumMod val="75000"/>
                  </a:schemeClr>
                </a:solidFill>
                <a:effectLst/>
                <a:latin typeface="Symbol" pitchFamily="18" charset="2"/>
                <a:cs typeface="Arial" pitchFamily="34" charset="0"/>
              </a:rPr>
              <a:t>e</a:t>
            </a:r>
            <a:r>
              <a:rPr kumimoji="0" lang="it-IT" sz="2400" b="1" i="1" u="none" strike="noStrike" cap="none" normalizeH="0" dirty="0" smtClean="0">
                <a:ln>
                  <a:noFill/>
                </a:ln>
                <a:solidFill>
                  <a:schemeClr val="bg1">
                    <a:lumMod val="75000"/>
                  </a:schemeClr>
                </a:solidFill>
                <a:effectLst/>
                <a:latin typeface="Symbol" pitchFamily="18" charset="2"/>
                <a:cs typeface="Arial" pitchFamily="34" charset="0"/>
              </a:rPr>
              <a:t> </a:t>
            </a:r>
            <a:r>
              <a:rPr kumimoji="0" lang="it-IT" sz="2400" b="1" i="0" u="none" strike="noStrike" cap="none" normalizeH="0" baseline="0" dirty="0" smtClean="0">
                <a:ln>
                  <a:noFill/>
                </a:ln>
                <a:solidFill>
                  <a:schemeClr val="bg1">
                    <a:lumMod val="75000"/>
                  </a:schemeClr>
                </a:solidFill>
                <a:effectLst/>
                <a:latin typeface="Calibri" pitchFamily="34" charset="0"/>
                <a:cs typeface="Arial" pitchFamily="34" charset="0"/>
              </a:rPr>
              <a:t>=10%</a:t>
            </a:r>
            <a:endParaRPr kumimoji="0" lang="it-IT" sz="2400" b="0" i="0" u="none" strike="noStrike" cap="none" normalizeH="0" baseline="0" dirty="0" smtClean="0">
              <a:ln>
                <a:noFill/>
              </a:ln>
              <a:solidFill>
                <a:schemeClr val="bg1">
                  <a:lumMod val="75000"/>
                </a:schemeClr>
              </a:solidFill>
              <a:effectLst/>
              <a:latin typeface="Arial" pitchFamily="34" charset="0"/>
              <a:cs typeface="Arial" pitchFamily="34" charset="0"/>
            </a:endParaRPr>
          </a:p>
        </p:txBody>
      </p:sp>
      <p:sp>
        <p:nvSpPr>
          <p:cNvPr id="30" name="Text Box 1"/>
          <p:cNvSpPr txBox="1">
            <a:spLocks noChangeArrowheads="1"/>
          </p:cNvSpPr>
          <p:nvPr/>
        </p:nvSpPr>
        <p:spPr bwMode="auto">
          <a:xfrm>
            <a:off x="6732240" y="5517232"/>
            <a:ext cx="1872208" cy="6120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1" i="1" u="none" strike="noStrike" cap="none" normalizeH="0" baseline="0" dirty="0" smtClean="0">
                <a:ln>
                  <a:noFill/>
                </a:ln>
                <a:solidFill>
                  <a:schemeClr val="bg1">
                    <a:lumMod val="75000"/>
                  </a:schemeClr>
                </a:solidFill>
                <a:effectLst/>
                <a:latin typeface="Symbol" pitchFamily="18" charset="2"/>
                <a:cs typeface="Arial" pitchFamily="34" charset="0"/>
              </a:rPr>
              <a:t>e</a:t>
            </a:r>
            <a:r>
              <a:rPr kumimoji="0" lang="it-IT" sz="2400" b="1" i="1" u="none" strike="noStrike" cap="none" normalizeH="0" dirty="0" smtClean="0">
                <a:ln>
                  <a:noFill/>
                </a:ln>
                <a:solidFill>
                  <a:schemeClr val="bg1">
                    <a:lumMod val="75000"/>
                  </a:schemeClr>
                </a:solidFill>
                <a:effectLst/>
                <a:latin typeface="Symbol" pitchFamily="18" charset="2"/>
                <a:cs typeface="Arial" pitchFamily="34" charset="0"/>
              </a:rPr>
              <a:t> </a:t>
            </a:r>
            <a:r>
              <a:rPr kumimoji="0" lang="it-IT" sz="2400" b="1" i="0" u="none" strike="noStrike" cap="none" normalizeH="0" baseline="0" dirty="0" smtClean="0">
                <a:ln>
                  <a:noFill/>
                </a:ln>
                <a:solidFill>
                  <a:schemeClr val="bg1">
                    <a:lumMod val="75000"/>
                  </a:schemeClr>
                </a:solidFill>
                <a:effectLst/>
                <a:latin typeface="Calibri" pitchFamily="34" charset="0"/>
                <a:cs typeface="Arial" pitchFamily="34" charset="0"/>
              </a:rPr>
              <a:t>=10%</a:t>
            </a:r>
            <a:endParaRPr kumimoji="0" lang="it-IT" sz="2400" b="0" i="0" u="none" strike="noStrike" cap="none" normalizeH="0" baseline="0" dirty="0" smtClean="0">
              <a:ln>
                <a:noFill/>
              </a:ln>
              <a:solidFill>
                <a:schemeClr val="bg1">
                  <a:lumMod val="75000"/>
                </a:schemeClr>
              </a:solidFill>
              <a:effectLst/>
              <a:latin typeface="Arial" pitchFamily="34" charset="0"/>
              <a:cs typeface="Arial" pitchFamily="34" charset="0"/>
            </a:endParaRPr>
          </a:p>
        </p:txBody>
      </p:sp>
      <p:pic>
        <p:nvPicPr>
          <p:cNvPr id="71681" name="Picture 1"/>
          <p:cNvPicPr>
            <a:picLocks noChangeAspect="1" noChangeArrowheads="1"/>
          </p:cNvPicPr>
          <p:nvPr/>
        </p:nvPicPr>
        <p:blipFill>
          <a:blip r:embed="rId7" cstate="print"/>
          <a:srcRect/>
          <a:stretch>
            <a:fillRect/>
          </a:stretch>
        </p:blipFill>
        <p:spPr bwMode="auto">
          <a:xfrm>
            <a:off x="6730892" y="1088740"/>
            <a:ext cx="2413108" cy="21962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Ultra high </a:t>
            </a:r>
            <a:r>
              <a:rPr lang="it-IT" dirty="0" err="1" smtClean="0"/>
              <a:t>strain-rate</a:t>
            </a:r>
            <a:r>
              <a:rPr lang="it-IT" dirty="0" smtClean="0"/>
              <a:t> (10</a:t>
            </a:r>
            <a:r>
              <a:rPr lang="it-IT" baseline="30000" dirty="0" smtClean="0"/>
              <a:t>4 </a:t>
            </a:r>
            <a:r>
              <a:rPr lang="it-IT" dirty="0" smtClean="0"/>
              <a:t>s</a:t>
            </a:r>
            <a:r>
              <a:rPr lang="it-IT" baseline="30000" dirty="0" smtClean="0"/>
              <a:t>-1</a:t>
            </a:r>
            <a:r>
              <a:rPr lang="it-IT" dirty="0" smtClean="0"/>
              <a:t>)</a:t>
            </a:r>
            <a:endParaRPr lang="it-IT" baseline="30000" dirty="0"/>
          </a:p>
        </p:txBody>
      </p:sp>
      <p:pic>
        <p:nvPicPr>
          <p:cNvPr id="6146" name="Picture 2" descr="https://fbcdn-sphotos-d-a.akamaihd.net/hphotos-ak-prn2/286682_510483935665541_1129358418_o.jpg"/>
          <p:cNvPicPr>
            <a:picLocks noChangeAspect="1" noChangeArrowheads="1"/>
          </p:cNvPicPr>
          <p:nvPr/>
        </p:nvPicPr>
        <p:blipFill>
          <a:blip r:embed="rId2" cstate="print"/>
          <a:srcRect t="3509"/>
          <a:stretch>
            <a:fillRect/>
          </a:stretch>
        </p:blipFill>
        <p:spPr bwMode="auto">
          <a:xfrm>
            <a:off x="0" y="1100995"/>
            <a:ext cx="3600000" cy="1961185"/>
          </a:xfrm>
          <a:prstGeom prst="rect">
            <a:avLst/>
          </a:prstGeom>
          <a:noFill/>
        </p:spPr>
      </p:pic>
      <p:pic>
        <p:nvPicPr>
          <p:cNvPr id="6148" name="Picture 4" descr="https://fbcdn-sphotos-c-a.akamaihd.net/hphotos-ak-prn2/703682_510482655665669_1494021826_o.jpg"/>
          <p:cNvPicPr>
            <a:picLocks noChangeAspect="1" noChangeArrowheads="1"/>
          </p:cNvPicPr>
          <p:nvPr/>
        </p:nvPicPr>
        <p:blipFill>
          <a:blip r:embed="rId3" cstate="print"/>
          <a:srcRect t="2967" b="11068"/>
          <a:stretch>
            <a:fillRect/>
          </a:stretch>
        </p:blipFill>
        <p:spPr bwMode="auto">
          <a:xfrm>
            <a:off x="0" y="2947936"/>
            <a:ext cx="3600000" cy="1740790"/>
          </a:xfrm>
          <a:prstGeom prst="rect">
            <a:avLst/>
          </a:prstGeom>
          <a:noFill/>
        </p:spPr>
      </p:pic>
      <p:pic>
        <p:nvPicPr>
          <p:cNvPr id="5" name="Immagine 4"/>
          <p:cNvPicPr>
            <a:picLocks noChangeAspect="1"/>
          </p:cNvPicPr>
          <p:nvPr/>
        </p:nvPicPr>
        <p:blipFill>
          <a:blip r:embed="rId4" cstate="print"/>
          <a:srcRect t="53105" r="17697" b="2917"/>
          <a:stretch>
            <a:fillRect/>
          </a:stretch>
        </p:blipFill>
        <p:spPr bwMode="auto">
          <a:xfrm>
            <a:off x="-508" y="4797152"/>
            <a:ext cx="2052603" cy="1073296"/>
          </a:xfrm>
          <a:prstGeom prst="rect">
            <a:avLst/>
          </a:prstGeom>
          <a:noFill/>
          <a:ln w="9525">
            <a:noFill/>
            <a:miter lim="800000"/>
            <a:headEnd/>
            <a:tailEnd/>
          </a:ln>
        </p:spPr>
      </p:pic>
      <p:pic>
        <p:nvPicPr>
          <p:cNvPr id="6" name="Immagine 5" descr="eT_sr"/>
          <p:cNvPicPr>
            <a:picLocks noChangeAspect="1"/>
          </p:cNvPicPr>
          <p:nvPr/>
        </p:nvPicPr>
        <p:blipFill>
          <a:blip r:embed="rId5" cstate="print"/>
          <a:srcRect l="11311" r="14755"/>
          <a:stretch>
            <a:fillRect/>
          </a:stretch>
        </p:blipFill>
        <p:spPr bwMode="auto">
          <a:xfrm>
            <a:off x="6379206" y="1376772"/>
            <a:ext cx="2585282" cy="2629876"/>
          </a:xfrm>
          <a:prstGeom prst="rect">
            <a:avLst/>
          </a:prstGeom>
          <a:noFill/>
          <a:ln w="9525">
            <a:noFill/>
            <a:miter lim="800000"/>
            <a:headEnd/>
            <a:tailEnd/>
          </a:ln>
        </p:spPr>
      </p:pic>
      <p:pic>
        <p:nvPicPr>
          <p:cNvPr id="11" name="Immagine 10" descr="TD088_TR_Rinf_4_C001H001S0001.gif"/>
          <p:cNvPicPr>
            <a:picLocks noChangeAspect="1"/>
          </p:cNvPicPr>
          <p:nvPr/>
        </p:nvPicPr>
        <p:blipFill>
          <a:blip r:embed="rId6" cstate="print"/>
          <a:stretch>
            <a:fillRect/>
          </a:stretch>
        </p:blipFill>
        <p:spPr>
          <a:xfrm>
            <a:off x="2057400" y="4280463"/>
            <a:ext cx="7086600" cy="1752600"/>
          </a:xfrm>
          <a:prstGeom prst="rect">
            <a:avLst/>
          </a:prstGeom>
        </p:spPr>
      </p:pic>
      <p:pic>
        <p:nvPicPr>
          <p:cNvPr id="7175" name="Picture 7"/>
          <p:cNvPicPr>
            <a:picLocks noChangeAspect="1" noChangeArrowheads="1"/>
          </p:cNvPicPr>
          <p:nvPr/>
        </p:nvPicPr>
        <p:blipFill>
          <a:blip r:embed="rId7" cstate="print"/>
          <a:srcRect/>
          <a:stretch>
            <a:fillRect/>
          </a:stretch>
        </p:blipFill>
        <p:spPr bwMode="auto">
          <a:xfrm>
            <a:off x="3671900" y="1486648"/>
            <a:ext cx="2653430" cy="2520000"/>
          </a:xfrm>
          <a:prstGeom prst="rect">
            <a:avLst/>
          </a:prstGeom>
          <a:noFill/>
          <a:ln w="9525">
            <a:noFill/>
            <a:miter lim="800000"/>
            <a:headEnd/>
            <a:tailEnd/>
          </a:ln>
        </p:spPr>
      </p:pic>
      <p:sp>
        <p:nvSpPr>
          <p:cNvPr id="12" name="CasellaDiTesto 11"/>
          <p:cNvSpPr txBox="1"/>
          <p:nvPr/>
        </p:nvSpPr>
        <p:spPr>
          <a:xfrm>
            <a:off x="4319972" y="2062432"/>
            <a:ext cx="2844316" cy="338554"/>
          </a:xfrm>
          <a:prstGeom prst="rect">
            <a:avLst/>
          </a:prstGeom>
          <a:noFill/>
        </p:spPr>
        <p:txBody>
          <a:bodyPr wrap="square" rtlCol="0">
            <a:spAutoFit/>
          </a:bodyPr>
          <a:lstStyle/>
          <a:p>
            <a:r>
              <a:rPr lang="it-IT" sz="1600" dirty="0" err="1" smtClean="0">
                <a:solidFill>
                  <a:srgbClr val="0000FF"/>
                </a:solidFill>
                <a:latin typeface="Calibri" pitchFamily="34" charset="0"/>
              </a:rPr>
              <a:t>Numerical</a:t>
            </a:r>
            <a:r>
              <a:rPr lang="it-IT" sz="1600" dirty="0" smtClean="0">
                <a:solidFill>
                  <a:srgbClr val="0000FF"/>
                </a:solidFill>
                <a:latin typeface="Calibri" pitchFamily="34" charset="0"/>
              </a:rPr>
              <a:t> </a:t>
            </a:r>
            <a:r>
              <a:rPr lang="it-IT" sz="1600" dirty="0" err="1" smtClean="0">
                <a:solidFill>
                  <a:srgbClr val="0000FF"/>
                </a:solidFill>
                <a:latin typeface="Calibri" pitchFamily="34" charset="0"/>
              </a:rPr>
              <a:t>model</a:t>
            </a:r>
            <a:endParaRPr lang="it-IT" sz="1600" dirty="0">
              <a:solidFill>
                <a:srgbClr val="0000FF"/>
              </a:solidFill>
              <a:latin typeface="Calibri" pitchFamily="34" charset="0"/>
            </a:endParaRPr>
          </a:p>
        </p:txBody>
      </p:sp>
      <p:sp>
        <p:nvSpPr>
          <p:cNvPr id="13" name="CasellaDiTesto 12"/>
          <p:cNvSpPr txBox="1"/>
          <p:nvPr/>
        </p:nvSpPr>
        <p:spPr>
          <a:xfrm>
            <a:off x="4391980" y="1522372"/>
            <a:ext cx="2844316" cy="338554"/>
          </a:xfrm>
          <a:prstGeom prst="rect">
            <a:avLst/>
          </a:prstGeom>
          <a:noFill/>
        </p:spPr>
        <p:txBody>
          <a:bodyPr wrap="square" rtlCol="0">
            <a:spAutoFit/>
          </a:bodyPr>
          <a:lstStyle/>
          <a:p>
            <a:r>
              <a:rPr lang="it-IT" sz="1600" dirty="0" err="1" smtClean="0">
                <a:solidFill>
                  <a:srgbClr val="FF0000"/>
                </a:solidFill>
                <a:latin typeface="Calibri" pitchFamily="34" charset="0"/>
              </a:rPr>
              <a:t>Experimental</a:t>
            </a:r>
            <a:r>
              <a:rPr lang="it-IT" sz="1600" dirty="0" smtClean="0">
                <a:solidFill>
                  <a:srgbClr val="FF0000"/>
                </a:solidFill>
                <a:latin typeface="Calibri" pitchFamily="34" charset="0"/>
              </a:rPr>
              <a:t> test</a:t>
            </a:r>
            <a:endParaRPr lang="it-IT" sz="1600"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ttangolo 43"/>
          <p:cNvSpPr/>
          <p:nvPr/>
        </p:nvSpPr>
        <p:spPr>
          <a:xfrm>
            <a:off x="468052" y="1088740"/>
            <a:ext cx="5472100" cy="21962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5" name="Immagine 44" descr="notched.gif"/>
          <p:cNvPicPr>
            <a:picLocks noChangeAspect="1"/>
          </p:cNvPicPr>
          <p:nvPr/>
        </p:nvPicPr>
        <p:blipFill>
          <a:blip r:embed="rId2" cstate="print"/>
          <a:stretch>
            <a:fillRect/>
          </a:stretch>
        </p:blipFill>
        <p:spPr>
          <a:xfrm>
            <a:off x="827584" y="1088740"/>
            <a:ext cx="4782857" cy="1800000"/>
          </a:xfrm>
          <a:prstGeom prst="rect">
            <a:avLst/>
          </a:prstGeom>
        </p:spPr>
      </p:pic>
      <p:pic>
        <p:nvPicPr>
          <p:cNvPr id="2050" name="Picture 2" descr="https://fbcdn-sphotos-b-a.akamaihd.net/hphotos-ak-prn2/1276831_550772524970015_1417489187_o.jpg"/>
          <p:cNvPicPr>
            <a:picLocks noChangeAspect="1" noChangeArrowheads="1"/>
          </p:cNvPicPr>
          <p:nvPr/>
        </p:nvPicPr>
        <p:blipFill>
          <a:blip r:embed="rId3" cstate="print"/>
          <a:srcRect l="-276" t="3093" r="-1033" b="4110"/>
          <a:stretch>
            <a:fillRect/>
          </a:stretch>
        </p:blipFill>
        <p:spPr bwMode="auto">
          <a:xfrm>
            <a:off x="5927519" y="1088739"/>
            <a:ext cx="3262442" cy="2196000"/>
          </a:xfrm>
          <a:prstGeom prst="rect">
            <a:avLst/>
          </a:prstGeom>
          <a:noFill/>
        </p:spPr>
      </p:pic>
      <p:sp>
        <p:nvSpPr>
          <p:cNvPr id="2" name="Titolo 1"/>
          <p:cNvSpPr>
            <a:spLocks noGrp="1"/>
          </p:cNvSpPr>
          <p:nvPr>
            <p:ph type="title"/>
          </p:nvPr>
        </p:nvSpPr>
        <p:spPr/>
        <p:txBody>
          <a:bodyPr/>
          <a:lstStyle/>
          <a:p>
            <a:r>
              <a:rPr lang="it-IT" dirty="0" err="1" smtClean="0"/>
              <a:t>Failure</a:t>
            </a:r>
            <a:r>
              <a:rPr lang="it-IT" dirty="0" smtClean="0"/>
              <a:t> locus: </a:t>
            </a:r>
            <a:r>
              <a:rPr lang="it-IT" dirty="0" err="1" smtClean="0"/>
              <a:t>triaxiality</a:t>
            </a:r>
            <a:r>
              <a:rPr lang="it-IT" dirty="0" smtClean="0"/>
              <a:t> </a:t>
            </a:r>
            <a:r>
              <a:rPr lang="it-IT" dirty="0" err="1" smtClean="0"/>
              <a:t>effects</a:t>
            </a:r>
            <a:endParaRPr lang="it-IT" dirty="0"/>
          </a:p>
        </p:txBody>
      </p:sp>
      <p:pic>
        <p:nvPicPr>
          <p:cNvPr id="2053" name="Picture 5" descr="V_t_TDA088_ALL_ep3_Tamb"/>
          <p:cNvPicPr>
            <a:picLocks noChangeAspect="1" noChangeArrowheads="1"/>
          </p:cNvPicPr>
          <p:nvPr/>
        </p:nvPicPr>
        <p:blipFill>
          <a:blip r:embed="rId4" cstate="print"/>
          <a:srcRect/>
          <a:stretch>
            <a:fillRect/>
          </a:stretch>
        </p:blipFill>
        <p:spPr bwMode="auto">
          <a:xfrm>
            <a:off x="2699792" y="3429000"/>
            <a:ext cx="3424901" cy="2564904"/>
          </a:xfrm>
          <a:prstGeom prst="rect">
            <a:avLst/>
          </a:prstGeom>
          <a:noFill/>
          <a:ln w="9525">
            <a:noFill/>
            <a:miter lim="800000"/>
            <a:headEnd/>
            <a:tailEnd/>
          </a:ln>
        </p:spPr>
      </p:pic>
      <p:pic>
        <p:nvPicPr>
          <p:cNvPr id="2092" name="Picture 44"/>
          <p:cNvPicPr>
            <a:picLocks noChangeAspect="1" noChangeArrowheads="1"/>
          </p:cNvPicPr>
          <p:nvPr/>
        </p:nvPicPr>
        <p:blipFill>
          <a:blip r:embed="rId5" cstate="print">
            <a:clrChange>
              <a:clrFrom>
                <a:srgbClr val="FFFFFF"/>
              </a:clrFrom>
              <a:clrTo>
                <a:srgbClr val="FFFFFF">
                  <a:alpha val="0"/>
                </a:srgbClr>
              </a:clrTo>
            </a:clrChange>
            <a:grayscl/>
            <a:lum contrast="-30000"/>
          </a:blip>
          <a:srcRect t="48125"/>
          <a:stretch>
            <a:fillRect/>
          </a:stretch>
        </p:blipFill>
        <p:spPr bwMode="auto">
          <a:xfrm>
            <a:off x="6025687" y="3173409"/>
            <a:ext cx="2973911" cy="1540772"/>
          </a:xfrm>
          <a:prstGeom prst="rect">
            <a:avLst/>
          </a:prstGeom>
          <a:noFill/>
          <a:ln w="9525">
            <a:noFill/>
            <a:miter lim="800000"/>
            <a:headEnd/>
            <a:tailEnd/>
          </a:ln>
        </p:spPr>
      </p:pic>
      <p:sp>
        <p:nvSpPr>
          <p:cNvPr id="9" name="CasellaDiTesto 8"/>
          <p:cNvSpPr txBox="1"/>
          <p:nvPr/>
        </p:nvSpPr>
        <p:spPr>
          <a:xfrm>
            <a:off x="6156176" y="4581128"/>
            <a:ext cx="2772308" cy="1323439"/>
          </a:xfrm>
          <a:prstGeom prst="rect">
            <a:avLst/>
          </a:prstGeom>
          <a:noFill/>
        </p:spPr>
        <p:txBody>
          <a:bodyPr wrap="square" rtlCol="0">
            <a:spAutoFit/>
          </a:bodyPr>
          <a:lstStyle/>
          <a:p>
            <a:r>
              <a:rPr lang="en-GB" sz="1600" dirty="0" smtClean="0">
                <a:latin typeface="Calibri" pitchFamily="34" charset="0"/>
              </a:rPr>
              <a:t>For ductile materials, the fracture strain is strongly </a:t>
            </a:r>
            <a:r>
              <a:rPr lang="en-GB" sz="1600" dirty="0" err="1" smtClean="0">
                <a:latin typeface="Calibri" pitchFamily="34" charset="0"/>
              </a:rPr>
              <a:t>triaxiality</a:t>
            </a:r>
            <a:r>
              <a:rPr lang="en-GB" sz="1600" dirty="0" smtClean="0">
                <a:latin typeface="Calibri" pitchFamily="34" charset="0"/>
              </a:rPr>
              <a:t> dependent. High </a:t>
            </a:r>
            <a:r>
              <a:rPr lang="en-GB" sz="1600" dirty="0" smtClean="0">
                <a:latin typeface="Calibri" pitchFamily="34" charset="0"/>
              </a:rPr>
              <a:t>strain-rate tests </a:t>
            </a:r>
            <a:r>
              <a:rPr lang="en-GB" sz="1600" dirty="0" smtClean="0">
                <a:latin typeface="Calibri" pitchFamily="34" charset="0"/>
              </a:rPr>
              <a:t>on notched specimens </a:t>
            </a:r>
            <a:r>
              <a:rPr lang="en-GB" sz="1600" dirty="0" smtClean="0">
                <a:latin typeface="Calibri" pitchFamily="34" charset="0"/>
              </a:rPr>
              <a:t>are needed.</a:t>
            </a:r>
            <a:endParaRPr lang="en-GB" sz="1600" dirty="0">
              <a:latin typeface="Calibri" pitchFamily="34" charset="0"/>
            </a:endParaRPr>
          </a:p>
        </p:txBody>
      </p:sp>
      <p:pic>
        <p:nvPicPr>
          <p:cNvPr id="69633" name="Picture 1" descr="triax_TDA104_ALL_ep3_Tamb"/>
          <p:cNvPicPr>
            <a:picLocks noChangeAspect="1" noChangeArrowheads="1"/>
          </p:cNvPicPr>
          <p:nvPr/>
        </p:nvPicPr>
        <p:blipFill>
          <a:blip r:embed="rId6" cstate="print"/>
          <a:srcRect l="12264" r="11698"/>
          <a:stretch>
            <a:fillRect/>
          </a:stretch>
        </p:blipFill>
        <p:spPr bwMode="auto">
          <a:xfrm>
            <a:off x="179512" y="3429000"/>
            <a:ext cx="2518034" cy="2484277"/>
          </a:xfrm>
          <a:prstGeom prst="rect">
            <a:avLst/>
          </a:prstGeom>
          <a:noFill/>
          <a:ln w="9525">
            <a:noFill/>
            <a:miter lim="800000"/>
            <a:headEnd/>
            <a:tailEnd/>
          </a:ln>
        </p:spPr>
      </p:pic>
      <p:sp>
        <p:nvSpPr>
          <p:cNvPr id="11" name="CasellaDiTesto 10"/>
          <p:cNvSpPr txBox="1"/>
          <p:nvPr/>
        </p:nvSpPr>
        <p:spPr>
          <a:xfrm>
            <a:off x="6120172" y="1520788"/>
            <a:ext cx="576064" cy="369332"/>
          </a:xfrm>
          <a:prstGeom prst="rect">
            <a:avLst/>
          </a:prstGeom>
          <a:noFill/>
        </p:spPr>
        <p:txBody>
          <a:bodyPr wrap="square" rtlCol="0">
            <a:spAutoFit/>
          </a:bodyPr>
          <a:lstStyle/>
          <a:p>
            <a:r>
              <a:rPr lang="en-US" dirty="0" smtClean="0">
                <a:latin typeface="Calibri" pitchFamily="34" charset="0"/>
              </a:rPr>
              <a:t>R∞</a:t>
            </a:r>
            <a:endParaRPr lang="en-US" dirty="0">
              <a:latin typeface="Calibri" pitchFamily="34" charset="0"/>
            </a:endParaRPr>
          </a:p>
        </p:txBody>
      </p:sp>
      <p:sp>
        <p:nvSpPr>
          <p:cNvPr id="12" name="CasellaDiTesto 11"/>
          <p:cNvSpPr txBox="1"/>
          <p:nvPr/>
        </p:nvSpPr>
        <p:spPr>
          <a:xfrm>
            <a:off x="7308304" y="2816932"/>
            <a:ext cx="576064" cy="369332"/>
          </a:xfrm>
          <a:prstGeom prst="rect">
            <a:avLst/>
          </a:prstGeom>
          <a:noFill/>
        </p:spPr>
        <p:txBody>
          <a:bodyPr wrap="square" rtlCol="0">
            <a:spAutoFit/>
          </a:bodyPr>
          <a:lstStyle/>
          <a:p>
            <a:r>
              <a:rPr lang="en-US" dirty="0" smtClean="0">
                <a:latin typeface="Calibri" pitchFamily="34" charset="0"/>
              </a:rPr>
              <a:t>R=2</a:t>
            </a:r>
            <a:endParaRPr lang="en-US" dirty="0">
              <a:latin typeface="Calibri" pitchFamily="34" charset="0"/>
            </a:endParaRPr>
          </a:p>
        </p:txBody>
      </p:sp>
      <p:sp>
        <p:nvSpPr>
          <p:cNvPr id="13" name="CasellaDiTesto 12"/>
          <p:cNvSpPr txBox="1"/>
          <p:nvPr/>
        </p:nvSpPr>
        <p:spPr>
          <a:xfrm>
            <a:off x="7776356" y="2636912"/>
            <a:ext cx="756084" cy="369332"/>
          </a:xfrm>
          <a:prstGeom prst="rect">
            <a:avLst/>
          </a:prstGeom>
          <a:noFill/>
        </p:spPr>
        <p:txBody>
          <a:bodyPr wrap="square" rtlCol="0">
            <a:spAutoFit/>
          </a:bodyPr>
          <a:lstStyle/>
          <a:p>
            <a:r>
              <a:rPr lang="en-US" dirty="0" smtClean="0">
                <a:latin typeface="Calibri" pitchFamily="34" charset="0"/>
              </a:rPr>
              <a:t>R=0.8</a:t>
            </a:r>
            <a:endParaRPr lang="en-US" dirty="0">
              <a:latin typeface="Calibri" pitchFamily="34" charset="0"/>
            </a:endParaRPr>
          </a:p>
        </p:txBody>
      </p:sp>
      <p:sp>
        <p:nvSpPr>
          <p:cNvPr id="14" name="CasellaDiTesto 13"/>
          <p:cNvSpPr txBox="1"/>
          <p:nvPr/>
        </p:nvSpPr>
        <p:spPr>
          <a:xfrm>
            <a:off x="8388424" y="2420888"/>
            <a:ext cx="755576" cy="369332"/>
          </a:xfrm>
          <a:prstGeom prst="rect">
            <a:avLst/>
          </a:prstGeom>
          <a:noFill/>
        </p:spPr>
        <p:txBody>
          <a:bodyPr wrap="square" rtlCol="0">
            <a:spAutoFit/>
          </a:bodyPr>
          <a:lstStyle/>
          <a:p>
            <a:r>
              <a:rPr lang="en-US" dirty="0" smtClean="0">
                <a:latin typeface="Calibri" pitchFamily="34" charset="0"/>
              </a:rPr>
              <a:t>R=0.4</a:t>
            </a:r>
            <a:endParaRPr lang="en-US" dirty="0">
              <a:latin typeface="Calibri" pitchFamily="34" charset="0"/>
            </a:endParaRPr>
          </a:p>
        </p:txBody>
      </p:sp>
      <p:sp>
        <p:nvSpPr>
          <p:cNvPr id="15" name="CasellaDiTesto 14"/>
          <p:cNvSpPr txBox="1"/>
          <p:nvPr/>
        </p:nvSpPr>
        <p:spPr>
          <a:xfrm>
            <a:off x="1151620" y="3537012"/>
            <a:ext cx="1548172" cy="369332"/>
          </a:xfrm>
          <a:prstGeom prst="rect">
            <a:avLst/>
          </a:prstGeom>
          <a:noFill/>
        </p:spPr>
        <p:txBody>
          <a:bodyPr wrap="square" rtlCol="0">
            <a:spAutoFit/>
          </a:bodyPr>
          <a:lstStyle/>
          <a:p>
            <a:r>
              <a:rPr lang="en-US" dirty="0" smtClean="0">
                <a:latin typeface="Calibri" pitchFamily="34" charset="0"/>
              </a:rPr>
              <a:t>FEM analysis </a:t>
            </a:r>
            <a:endParaRPr lang="en-US" dirty="0">
              <a:latin typeface="Calibri" pitchFamily="34" charset="0"/>
            </a:endParaRPr>
          </a:p>
        </p:txBody>
      </p:sp>
      <p:sp>
        <p:nvSpPr>
          <p:cNvPr id="17" name="Rettangolo 16"/>
          <p:cNvSpPr/>
          <p:nvPr/>
        </p:nvSpPr>
        <p:spPr>
          <a:xfrm>
            <a:off x="467544" y="3609020"/>
            <a:ext cx="2052228" cy="2016224"/>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Material models identification</a:t>
            </a:r>
            <a:endParaRPr lang="it-IT" dirty="0"/>
          </a:p>
        </p:txBody>
      </p:sp>
      <p:pic>
        <p:nvPicPr>
          <p:cNvPr id="3" name="Immagine 2"/>
          <p:cNvPicPr/>
          <p:nvPr/>
        </p:nvPicPr>
        <p:blipFill>
          <a:blip r:embed="rId2" cstate="print"/>
          <a:srcRect/>
          <a:stretch>
            <a:fillRect/>
          </a:stretch>
        </p:blipFill>
        <p:spPr bwMode="auto">
          <a:xfrm>
            <a:off x="323528" y="1556792"/>
            <a:ext cx="4392488" cy="4392488"/>
          </a:xfrm>
          <a:prstGeom prst="rect">
            <a:avLst/>
          </a:prstGeom>
          <a:noFill/>
          <a:ln w="9525">
            <a:noFill/>
            <a:miter lim="800000"/>
            <a:headEnd/>
            <a:tailEnd/>
          </a:ln>
        </p:spPr>
      </p:pic>
      <p:grpSp>
        <p:nvGrpSpPr>
          <p:cNvPr id="9" name="Gruppo 8"/>
          <p:cNvGrpSpPr>
            <a:grpSpLocks noChangeAspect="1"/>
          </p:cNvGrpSpPr>
          <p:nvPr/>
        </p:nvGrpSpPr>
        <p:grpSpPr>
          <a:xfrm>
            <a:off x="5236612" y="1160748"/>
            <a:ext cx="4195928" cy="1476164"/>
            <a:chOff x="5940152" y="1268760"/>
            <a:chExt cx="3581890" cy="1260140"/>
          </a:xfrm>
        </p:grpSpPr>
        <p:pic>
          <p:nvPicPr>
            <p:cNvPr id="4" name="Picture 11" descr="C:\Users\Fichera\Desktop\movie\FEM\02\FEM3_000_000_02.gif"/>
            <p:cNvPicPr>
              <a:picLocks noChangeAspect="1" noChangeArrowheads="1" noCrop="1"/>
            </p:cNvPicPr>
            <p:nvPr/>
          </p:nvPicPr>
          <p:blipFill>
            <a:blip r:embed="rId3" cstate="print"/>
            <a:srcRect/>
            <a:stretch>
              <a:fillRect/>
            </a:stretch>
          </p:blipFill>
          <p:spPr bwMode="auto">
            <a:xfrm flipH="1">
              <a:off x="6012479" y="1328376"/>
              <a:ext cx="3133875" cy="444440"/>
            </a:xfrm>
            <a:prstGeom prst="rect">
              <a:avLst/>
            </a:prstGeom>
            <a:noFill/>
          </p:spPr>
        </p:pic>
        <p:pic>
          <p:nvPicPr>
            <p:cNvPr id="6" name="Picture 8" descr="C:\Users\Fichera\Desktop\movie\sper\sper0000_01.gif"/>
            <p:cNvPicPr>
              <a:picLocks noChangeAspect="1" noChangeArrowheads="1" noCrop="1"/>
            </p:cNvPicPr>
            <p:nvPr/>
          </p:nvPicPr>
          <p:blipFill>
            <a:blip r:embed="rId4" cstate="print"/>
            <a:srcRect/>
            <a:stretch>
              <a:fillRect/>
            </a:stretch>
          </p:blipFill>
          <p:spPr bwMode="auto">
            <a:xfrm>
              <a:off x="6002635" y="1880827"/>
              <a:ext cx="3131840" cy="484805"/>
            </a:xfrm>
            <a:prstGeom prst="rect">
              <a:avLst/>
            </a:prstGeom>
            <a:noFill/>
          </p:spPr>
        </p:pic>
        <p:sp>
          <p:nvSpPr>
            <p:cNvPr id="7" name="Rettangolo 6"/>
            <p:cNvSpPr/>
            <p:nvPr/>
          </p:nvSpPr>
          <p:spPr>
            <a:xfrm>
              <a:off x="8765958" y="1268760"/>
              <a:ext cx="756084"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5940152" y="1304764"/>
              <a:ext cx="108012"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0" name="CasellaDiTesto 9"/>
          <p:cNvSpPr txBox="1"/>
          <p:nvPr/>
        </p:nvSpPr>
        <p:spPr>
          <a:xfrm>
            <a:off x="827584" y="1592796"/>
            <a:ext cx="2844316" cy="307777"/>
          </a:xfrm>
          <a:prstGeom prst="rect">
            <a:avLst/>
          </a:prstGeom>
          <a:noFill/>
        </p:spPr>
        <p:txBody>
          <a:bodyPr wrap="square" rtlCol="0">
            <a:spAutoFit/>
          </a:bodyPr>
          <a:lstStyle/>
          <a:p>
            <a:r>
              <a:rPr lang="it-IT" sz="1400" dirty="0" err="1" smtClean="0">
                <a:solidFill>
                  <a:srgbClr val="0000FF"/>
                </a:solidFill>
                <a:latin typeface="Calibri" pitchFamily="34" charset="0"/>
              </a:rPr>
              <a:t>Numerical</a:t>
            </a:r>
            <a:r>
              <a:rPr lang="it-IT" sz="1400" dirty="0" smtClean="0">
                <a:solidFill>
                  <a:srgbClr val="0000FF"/>
                </a:solidFill>
                <a:latin typeface="Calibri" pitchFamily="34" charset="0"/>
              </a:rPr>
              <a:t> </a:t>
            </a:r>
            <a:r>
              <a:rPr lang="it-IT" sz="1400" dirty="0" err="1" smtClean="0">
                <a:solidFill>
                  <a:srgbClr val="0000FF"/>
                </a:solidFill>
                <a:latin typeface="Calibri" pitchFamily="34" charset="0"/>
              </a:rPr>
              <a:t>model</a:t>
            </a:r>
            <a:endParaRPr lang="it-IT" sz="1400" dirty="0">
              <a:solidFill>
                <a:srgbClr val="0000FF"/>
              </a:solidFill>
              <a:latin typeface="Calibri" pitchFamily="34" charset="0"/>
            </a:endParaRPr>
          </a:p>
        </p:txBody>
      </p:sp>
      <p:sp>
        <p:nvSpPr>
          <p:cNvPr id="11" name="CasellaDiTesto 10"/>
          <p:cNvSpPr txBox="1"/>
          <p:nvPr/>
        </p:nvSpPr>
        <p:spPr>
          <a:xfrm>
            <a:off x="863588" y="2060848"/>
            <a:ext cx="2844316" cy="307777"/>
          </a:xfrm>
          <a:prstGeom prst="rect">
            <a:avLst/>
          </a:prstGeom>
          <a:noFill/>
        </p:spPr>
        <p:txBody>
          <a:bodyPr wrap="square" rtlCol="0">
            <a:spAutoFit/>
          </a:bodyPr>
          <a:lstStyle/>
          <a:p>
            <a:r>
              <a:rPr lang="it-IT" sz="1400" dirty="0" err="1" smtClean="0">
                <a:solidFill>
                  <a:srgbClr val="FF0000"/>
                </a:solidFill>
                <a:latin typeface="Calibri" pitchFamily="34" charset="0"/>
              </a:rPr>
              <a:t>Experimental</a:t>
            </a:r>
            <a:r>
              <a:rPr lang="it-IT" sz="1400" dirty="0" smtClean="0">
                <a:solidFill>
                  <a:srgbClr val="FF0000"/>
                </a:solidFill>
                <a:latin typeface="Calibri" pitchFamily="34" charset="0"/>
              </a:rPr>
              <a:t> test</a:t>
            </a:r>
            <a:endParaRPr lang="it-IT" sz="1400" dirty="0">
              <a:solidFill>
                <a:srgbClr val="FF0000"/>
              </a:solidFill>
              <a:latin typeface="Calibri" pitchFamily="34" charset="0"/>
            </a:endParaRPr>
          </a:p>
        </p:txBody>
      </p:sp>
      <p:pic>
        <p:nvPicPr>
          <p:cNvPr id="12" name="Picture 3"/>
          <p:cNvPicPr>
            <a:picLocks noChangeAspect="1" noChangeArrowheads="1"/>
          </p:cNvPicPr>
          <p:nvPr/>
        </p:nvPicPr>
        <p:blipFill>
          <a:blip r:embed="rId5" cstate="print"/>
          <a:srcRect/>
          <a:stretch>
            <a:fillRect/>
          </a:stretch>
        </p:blipFill>
        <p:spPr bwMode="auto">
          <a:xfrm>
            <a:off x="4968044" y="2723909"/>
            <a:ext cx="3636404" cy="3309579"/>
          </a:xfrm>
          <a:prstGeom prst="rect">
            <a:avLst/>
          </a:prstGeom>
          <a:noFill/>
          <a:ln w="9525">
            <a:noFill/>
            <a:miter lim="800000"/>
            <a:headEnd/>
            <a:tailEnd/>
          </a:ln>
          <a:effectLst/>
        </p:spPr>
      </p:pic>
      <p:pic>
        <p:nvPicPr>
          <p:cNvPr id="13" name="Picture 30"/>
          <p:cNvPicPr>
            <a:picLocks noChangeAspect="1" noChangeArrowheads="1"/>
          </p:cNvPicPr>
          <p:nvPr/>
        </p:nvPicPr>
        <p:blipFill>
          <a:blip r:embed="rId6" cstate="print"/>
          <a:srcRect/>
          <a:stretch>
            <a:fillRect/>
          </a:stretch>
        </p:blipFill>
        <p:spPr bwMode="auto">
          <a:xfrm>
            <a:off x="6768244" y="2636912"/>
            <a:ext cx="2232247" cy="491504"/>
          </a:xfrm>
          <a:prstGeom prst="rect">
            <a:avLst/>
          </a:prstGeom>
          <a:solidFill>
            <a:schemeClr val="bg1"/>
          </a:solidFill>
        </p:spPr>
      </p:pic>
      <p:cxnSp>
        <p:nvCxnSpPr>
          <p:cNvPr id="14" name="Connettore 2 13"/>
          <p:cNvCxnSpPr/>
          <p:nvPr/>
        </p:nvCxnSpPr>
        <p:spPr>
          <a:xfrm>
            <a:off x="6480212" y="2888940"/>
            <a:ext cx="216024" cy="0"/>
          </a:xfrm>
          <a:prstGeom prst="straightConnector1">
            <a:avLst/>
          </a:prstGeom>
          <a:ln>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719572" y="1088740"/>
            <a:ext cx="4500500" cy="369332"/>
          </a:xfrm>
          <a:prstGeom prst="rect">
            <a:avLst/>
          </a:prstGeom>
          <a:noFill/>
        </p:spPr>
        <p:txBody>
          <a:bodyPr wrap="square" rtlCol="0">
            <a:spAutoFit/>
          </a:bodyPr>
          <a:lstStyle/>
          <a:p>
            <a:r>
              <a:rPr lang="en-US" i="1" u="sng" dirty="0" smtClean="0">
                <a:latin typeface="Calibri" pitchFamily="34" charset="0"/>
              </a:rPr>
              <a:t>Measured and computed quantities</a:t>
            </a:r>
            <a:endParaRPr lang="en-US" i="1" u="sng" dirty="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Inermet</a:t>
            </a:r>
            <a:r>
              <a:rPr lang="it-IT" dirty="0" smtClean="0"/>
              <a:t> - IT180 (I)</a:t>
            </a:r>
            <a:endParaRPr lang="it-IT" dirty="0"/>
          </a:p>
        </p:txBody>
      </p:sp>
      <p:pic>
        <p:nvPicPr>
          <p:cNvPr id="32769" name="Picture 1" descr="setuphopT_rid"/>
          <p:cNvPicPr>
            <a:picLocks noChangeAspect="1" noChangeArrowheads="1"/>
          </p:cNvPicPr>
          <p:nvPr/>
        </p:nvPicPr>
        <p:blipFill>
          <a:blip r:embed="rId2" cstate="print"/>
          <a:srcRect t="9445" r="17610" b="26536"/>
          <a:stretch>
            <a:fillRect/>
          </a:stretch>
        </p:blipFill>
        <p:spPr bwMode="auto">
          <a:xfrm>
            <a:off x="0" y="1088740"/>
            <a:ext cx="3769702" cy="2196244"/>
          </a:xfrm>
          <a:prstGeom prst="rect">
            <a:avLst/>
          </a:prstGeom>
          <a:noFill/>
          <a:ln w="9525">
            <a:noFill/>
            <a:miter lim="800000"/>
            <a:headEnd/>
            <a:tailEnd/>
          </a:ln>
        </p:spPr>
      </p:pic>
      <p:pic>
        <p:nvPicPr>
          <p:cNvPr id="32770" name="Picture 2" descr="se_ing_T_stat"/>
          <p:cNvPicPr>
            <a:picLocks noChangeAspect="1" noChangeArrowheads="1"/>
          </p:cNvPicPr>
          <p:nvPr/>
        </p:nvPicPr>
        <p:blipFill>
          <a:blip r:embed="rId3" cstate="print"/>
          <a:srcRect l="9836" r="14755"/>
          <a:stretch>
            <a:fillRect/>
          </a:stretch>
        </p:blipFill>
        <p:spPr bwMode="auto">
          <a:xfrm>
            <a:off x="3131840" y="3320988"/>
            <a:ext cx="2857500" cy="2808288"/>
          </a:xfrm>
          <a:prstGeom prst="rect">
            <a:avLst/>
          </a:prstGeom>
          <a:noFill/>
          <a:ln w="9525">
            <a:noFill/>
            <a:miter lim="800000"/>
            <a:headEnd/>
            <a:tailEnd/>
          </a:ln>
        </p:spPr>
      </p:pic>
      <p:pic>
        <p:nvPicPr>
          <p:cNvPr id="32771" name="Picture 3" descr="se_ing_SR"/>
          <p:cNvPicPr>
            <a:picLocks noChangeAspect="1" noChangeArrowheads="1"/>
          </p:cNvPicPr>
          <p:nvPr/>
        </p:nvPicPr>
        <p:blipFill>
          <a:blip r:embed="rId4" cstate="print"/>
          <a:srcRect l="9836" r="14755"/>
          <a:stretch>
            <a:fillRect/>
          </a:stretch>
        </p:blipFill>
        <p:spPr bwMode="auto">
          <a:xfrm>
            <a:off x="143508" y="3320988"/>
            <a:ext cx="2841625" cy="2808288"/>
          </a:xfrm>
          <a:prstGeom prst="rect">
            <a:avLst/>
          </a:prstGeom>
          <a:noFill/>
          <a:ln w="9525">
            <a:noFill/>
            <a:miter lim="800000"/>
            <a:headEnd/>
            <a:tailEnd/>
          </a:ln>
        </p:spPr>
      </p:pic>
      <p:pic>
        <p:nvPicPr>
          <p:cNvPr id="32772" name="Picture 4" descr="se_ing_T_dyn"/>
          <p:cNvPicPr>
            <a:picLocks noChangeAspect="1" noChangeArrowheads="1"/>
          </p:cNvPicPr>
          <p:nvPr/>
        </p:nvPicPr>
        <p:blipFill>
          <a:blip r:embed="rId5" cstate="print"/>
          <a:srcRect l="9836" r="14755"/>
          <a:stretch>
            <a:fillRect/>
          </a:stretch>
        </p:blipFill>
        <p:spPr bwMode="auto">
          <a:xfrm>
            <a:off x="6048164" y="3320988"/>
            <a:ext cx="2841625" cy="2808288"/>
          </a:xfrm>
          <a:prstGeom prst="rect">
            <a:avLst/>
          </a:prstGeom>
          <a:noFill/>
          <a:ln w="9525">
            <a:noFill/>
            <a:miter lim="800000"/>
            <a:headEnd/>
            <a:tailEnd/>
          </a:ln>
        </p:spPr>
      </p:pic>
      <p:pic>
        <p:nvPicPr>
          <p:cNvPr id="32773" name="Picture 5"/>
          <p:cNvPicPr>
            <a:picLocks noChangeAspect="1" noChangeArrowheads="1"/>
          </p:cNvPicPr>
          <p:nvPr/>
        </p:nvPicPr>
        <p:blipFill>
          <a:blip r:embed="rId6" cstate="print"/>
          <a:srcRect/>
          <a:stretch>
            <a:fillRect/>
          </a:stretch>
        </p:blipFill>
        <p:spPr bwMode="auto">
          <a:xfrm rot="16200000">
            <a:off x="5567810" y="-231104"/>
            <a:ext cx="1775658" cy="4919403"/>
          </a:xfrm>
          <a:prstGeom prst="rect">
            <a:avLst/>
          </a:prstGeom>
          <a:noFill/>
          <a:ln w="9525">
            <a:noFill/>
            <a:miter lim="800000"/>
            <a:headEnd/>
            <a:tailEnd/>
          </a:ln>
        </p:spPr>
      </p:pic>
      <p:sp>
        <p:nvSpPr>
          <p:cNvPr id="8" name="CasellaDiTesto 7"/>
          <p:cNvSpPr txBox="1"/>
          <p:nvPr/>
        </p:nvSpPr>
        <p:spPr>
          <a:xfrm>
            <a:off x="6840252" y="1016732"/>
            <a:ext cx="2664296" cy="369332"/>
          </a:xfrm>
          <a:prstGeom prst="rect">
            <a:avLst/>
          </a:prstGeom>
          <a:noFill/>
        </p:spPr>
        <p:txBody>
          <a:bodyPr wrap="square" rtlCol="0">
            <a:spAutoFit/>
          </a:bodyPr>
          <a:lstStyle/>
          <a:p>
            <a:r>
              <a:rPr lang="en-US" i="1" dirty="0" smtClean="0">
                <a:latin typeface="Calibri" pitchFamily="34" charset="0"/>
              </a:rPr>
              <a:t>High strain-rate test</a:t>
            </a:r>
            <a:endParaRPr lang="en-US" i="1" dirty="0">
              <a:latin typeface="Calibri" pitchFamily="34" charset="0"/>
            </a:endParaRPr>
          </a:p>
        </p:txBody>
      </p:sp>
      <p:sp>
        <p:nvSpPr>
          <p:cNvPr id="9" name="CasellaDiTesto 8"/>
          <p:cNvSpPr txBox="1"/>
          <p:nvPr/>
        </p:nvSpPr>
        <p:spPr>
          <a:xfrm>
            <a:off x="899592" y="4977172"/>
            <a:ext cx="2196244" cy="584775"/>
          </a:xfrm>
          <a:prstGeom prst="rect">
            <a:avLst/>
          </a:prstGeom>
          <a:noFill/>
        </p:spPr>
        <p:txBody>
          <a:bodyPr wrap="square" rtlCol="0">
            <a:spAutoFit/>
          </a:bodyPr>
          <a:lstStyle/>
          <a:p>
            <a:r>
              <a:rPr lang="en-US" sz="1600" i="1" dirty="0" smtClean="0">
                <a:latin typeface="Calibri" pitchFamily="34" charset="0"/>
              </a:rPr>
              <a:t>Room temperature varying strain-rates</a:t>
            </a:r>
            <a:endParaRPr lang="en-US" sz="1600" i="1" dirty="0">
              <a:latin typeface="Calibri" pitchFamily="34" charset="0"/>
            </a:endParaRPr>
          </a:p>
        </p:txBody>
      </p:sp>
      <p:sp>
        <p:nvSpPr>
          <p:cNvPr id="10" name="CasellaDiTesto 9"/>
          <p:cNvSpPr txBox="1"/>
          <p:nvPr/>
        </p:nvSpPr>
        <p:spPr>
          <a:xfrm>
            <a:off x="4572000" y="4977172"/>
            <a:ext cx="1404156" cy="830997"/>
          </a:xfrm>
          <a:prstGeom prst="rect">
            <a:avLst/>
          </a:prstGeom>
          <a:noFill/>
        </p:spPr>
        <p:txBody>
          <a:bodyPr wrap="square" rtlCol="0">
            <a:spAutoFit/>
          </a:bodyPr>
          <a:lstStyle/>
          <a:p>
            <a:r>
              <a:rPr lang="en-US" sz="1600" i="1" dirty="0" smtClean="0">
                <a:latin typeface="Calibri" pitchFamily="34" charset="0"/>
              </a:rPr>
              <a:t>Quasi-static varying temperature</a:t>
            </a:r>
            <a:endParaRPr lang="en-US" sz="1600" i="1" dirty="0">
              <a:latin typeface="Calibri" pitchFamily="34" charset="0"/>
            </a:endParaRPr>
          </a:p>
        </p:txBody>
      </p:sp>
      <p:sp>
        <p:nvSpPr>
          <p:cNvPr id="11" name="CasellaDiTesto 10"/>
          <p:cNvSpPr txBox="1"/>
          <p:nvPr/>
        </p:nvSpPr>
        <p:spPr>
          <a:xfrm>
            <a:off x="6696236" y="5157192"/>
            <a:ext cx="2196244" cy="584775"/>
          </a:xfrm>
          <a:prstGeom prst="rect">
            <a:avLst/>
          </a:prstGeom>
          <a:noFill/>
        </p:spPr>
        <p:txBody>
          <a:bodyPr wrap="square" rtlCol="0">
            <a:spAutoFit/>
          </a:bodyPr>
          <a:lstStyle/>
          <a:p>
            <a:r>
              <a:rPr lang="en-US" sz="1600" i="1" dirty="0" smtClean="0">
                <a:latin typeface="Calibri" pitchFamily="34" charset="0"/>
              </a:rPr>
              <a:t>High strain-rates varying temperature</a:t>
            </a:r>
            <a:endParaRPr lang="en-US" sz="1600" i="1" dirty="0">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Inermet</a:t>
            </a:r>
            <a:r>
              <a:rPr lang="it-IT" dirty="0" smtClean="0"/>
              <a:t> - IT180 (</a:t>
            </a:r>
            <a:r>
              <a:rPr lang="it-IT" dirty="0" smtClean="0"/>
              <a:t>II)</a:t>
            </a:r>
            <a:endParaRPr lang="it-IT" dirty="0"/>
          </a:p>
        </p:txBody>
      </p:sp>
      <p:pic>
        <p:nvPicPr>
          <p:cNvPr id="8" name="Immagine 7" descr="IT180_3T_35_C001H001S0001.gif"/>
          <p:cNvPicPr>
            <a:picLocks noChangeAspect="1"/>
          </p:cNvPicPr>
          <p:nvPr/>
        </p:nvPicPr>
        <p:blipFill>
          <a:blip r:embed="rId2" cstate="print"/>
          <a:stretch>
            <a:fillRect/>
          </a:stretch>
        </p:blipFill>
        <p:spPr>
          <a:xfrm>
            <a:off x="0" y="3140968"/>
            <a:ext cx="9144000" cy="3146323"/>
          </a:xfrm>
          <a:prstGeom prst="rect">
            <a:avLst/>
          </a:prstGeom>
        </p:spPr>
      </p:pic>
      <p:sp>
        <p:nvSpPr>
          <p:cNvPr id="4" name="CasellaDiTesto 3"/>
          <p:cNvSpPr txBox="1"/>
          <p:nvPr/>
        </p:nvSpPr>
        <p:spPr>
          <a:xfrm>
            <a:off x="647564" y="980728"/>
            <a:ext cx="7776864" cy="1631216"/>
          </a:xfrm>
          <a:prstGeom prst="rect">
            <a:avLst/>
          </a:prstGeom>
          <a:noFill/>
        </p:spPr>
        <p:txBody>
          <a:bodyPr wrap="square" rtlCol="0">
            <a:spAutoFit/>
          </a:bodyPr>
          <a:lstStyle/>
          <a:p>
            <a:r>
              <a:rPr lang="en-GB" sz="2000" dirty="0" smtClean="0">
                <a:latin typeface="Calibri" pitchFamily="34" charset="0"/>
              </a:rPr>
              <a:t>Metals produced via powder technology could exhibit brittle behaviour especially at high strain-rates </a:t>
            </a:r>
            <a:r>
              <a:rPr lang="en-GB" sz="2000" dirty="0" smtClean="0">
                <a:latin typeface="Calibri" pitchFamily="34" charset="0"/>
              </a:rPr>
              <a:t>(during </a:t>
            </a:r>
            <a:r>
              <a:rPr lang="en-GB" sz="2000" dirty="0" smtClean="0">
                <a:latin typeface="Calibri" pitchFamily="34" charset="0"/>
              </a:rPr>
              <a:t>the test many waves could travel inside the </a:t>
            </a:r>
            <a:r>
              <a:rPr lang="en-GB" sz="2000" dirty="0" smtClean="0">
                <a:latin typeface="Calibri" pitchFamily="34" charset="0"/>
              </a:rPr>
              <a:t>specimen, with many reflections).</a:t>
            </a:r>
            <a:endParaRPr lang="en-GB" sz="2000" dirty="0" smtClean="0">
              <a:latin typeface="Calibri" pitchFamily="34" charset="0"/>
            </a:endParaRPr>
          </a:p>
          <a:p>
            <a:r>
              <a:rPr lang="en-GB" sz="2000" dirty="0" smtClean="0">
                <a:latin typeface="Calibri" pitchFamily="34" charset="0"/>
              </a:rPr>
              <a:t>In this condition, even for </a:t>
            </a:r>
            <a:r>
              <a:rPr lang="en-GB" sz="2000" dirty="0" smtClean="0">
                <a:latin typeface="Calibri" pitchFamily="34" charset="0"/>
              </a:rPr>
              <a:t>ductile material, </a:t>
            </a:r>
            <a:r>
              <a:rPr lang="en-GB" sz="2000" dirty="0" smtClean="0">
                <a:latin typeface="Calibri" pitchFamily="34" charset="0"/>
              </a:rPr>
              <a:t>techniques </a:t>
            </a:r>
            <a:r>
              <a:rPr lang="en-GB" sz="2000" dirty="0" smtClean="0">
                <a:latin typeface="Calibri" pitchFamily="34" charset="0"/>
              </a:rPr>
              <a:t>similar to those used for brittle </a:t>
            </a:r>
            <a:r>
              <a:rPr lang="en-GB" sz="2000" dirty="0" smtClean="0">
                <a:latin typeface="Calibri" pitchFamily="34" charset="0"/>
              </a:rPr>
              <a:t>materials </a:t>
            </a:r>
            <a:r>
              <a:rPr lang="en-GB" sz="2000" dirty="0" smtClean="0">
                <a:latin typeface="Calibri" pitchFamily="34" charset="0"/>
              </a:rPr>
              <a:t>could/should be adopted.</a:t>
            </a:r>
            <a:endParaRPr lang="en-GB" sz="2000" dirty="0">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SHPB </a:t>
            </a:r>
            <a:r>
              <a:rPr lang="it-IT" dirty="0" err="1" smtClean="0"/>
              <a:t>Spalling</a:t>
            </a:r>
            <a:r>
              <a:rPr lang="it-IT" dirty="0" smtClean="0"/>
              <a:t> </a:t>
            </a:r>
            <a:r>
              <a:rPr lang="it-IT" dirty="0" smtClean="0"/>
              <a:t>test (I)</a:t>
            </a:r>
            <a:endParaRPr lang="it-IT" dirty="0"/>
          </a:p>
        </p:txBody>
      </p:sp>
      <p:pic>
        <p:nvPicPr>
          <p:cNvPr id="3" name="Immagine 2" descr="GRAFITE_CERN3_2_5V_striker80mm_3500f_s.gif"/>
          <p:cNvPicPr>
            <a:picLocks noChangeAspect="1"/>
          </p:cNvPicPr>
          <p:nvPr/>
        </p:nvPicPr>
        <p:blipFill>
          <a:blip r:embed="rId2" cstate="print">
            <a:lum/>
          </a:blip>
          <a:stretch>
            <a:fillRect/>
          </a:stretch>
        </p:blipFill>
        <p:spPr>
          <a:xfrm>
            <a:off x="0" y="4896697"/>
            <a:ext cx="9144000" cy="947487"/>
          </a:xfrm>
          <a:prstGeom prst="rect">
            <a:avLst/>
          </a:prstGeom>
        </p:spPr>
      </p:pic>
      <p:sp>
        <p:nvSpPr>
          <p:cNvPr id="12" name="Rectangle 12"/>
          <p:cNvSpPr/>
          <p:nvPr/>
        </p:nvSpPr>
        <p:spPr>
          <a:xfrm>
            <a:off x="683568" y="980728"/>
            <a:ext cx="8172908" cy="1400383"/>
          </a:xfrm>
          <a:prstGeom prst="rect">
            <a:avLst/>
          </a:prstGeom>
        </p:spPr>
        <p:txBody>
          <a:bodyPr wrap="square">
            <a:spAutoFit/>
          </a:bodyPr>
          <a:lstStyle/>
          <a:p>
            <a:pPr>
              <a:spcBef>
                <a:spcPts val="300"/>
              </a:spcBef>
              <a:spcAft>
                <a:spcPts val="300"/>
              </a:spcAft>
              <a:buClr>
                <a:schemeClr val="accent1"/>
              </a:buClr>
              <a:buSzPct val="95000"/>
            </a:pPr>
            <a:r>
              <a:rPr lang="en-GB" sz="2000" dirty="0" smtClean="0">
                <a:solidFill>
                  <a:schemeClr val="tx1">
                    <a:lumMod val="65000"/>
                    <a:lumOff val="35000"/>
                  </a:schemeClr>
                </a:solidFill>
                <a:latin typeface="Calibri" pitchFamily="34" charset="0"/>
              </a:rPr>
              <a:t>The SHPB setup is modified in order to </a:t>
            </a:r>
            <a:r>
              <a:rPr lang="en-GB" sz="2000" dirty="0" smtClean="0">
                <a:solidFill>
                  <a:schemeClr val="tx1">
                    <a:lumMod val="65000"/>
                    <a:lumOff val="35000"/>
                  </a:schemeClr>
                </a:solidFill>
                <a:latin typeface="Calibri" pitchFamily="34" charset="0"/>
              </a:rPr>
              <a:t>allow dynamic </a:t>
            </a:r>
            <a:r>
              <a:rPr lang="en-GB" sz="2000" dirty="0" smtClean="0">
                <a:solidFill>
                  <a:schemeClr val="tx1">
                    <a:lumMod val="65000"/>
                    <a:lumOff val="35000"/>
                  </a:schemeClr>
                </a:solidFill>
                <a:latin typeface="Calibri" pitchFamily="34" charset="0"/>
              </a:rPr>
              <a:t>tensile tests on brittle material (graphite), to evaluate the </a:t>
            </a:r>
            <a:r>
              <a:rPr lang="en-GB" sz="2000" dirty="0" smtClean="0">
                <a:solidFill>
                  <a:schemeClr val="tx1">
                    <a:lumMod val="65000"/>
                    <a:lumOff val="35000"/>
                  </a:schemeClr>
                </a:solidFill>
                <a:latin typeface="Calibri" pitchFamily="34" charset="0"/>
              </a:rPr>
              <a:t>failure </a:t>
            </a:r>
            <a:r>
              <a:rPr lang="en-GB" sz="2000" dirty="0" smtClean="0">
                <a:solidFill>
                  <a:schemeClr val="tx1">
                    <a:lumMod val="65000"/>
                    <a:lumOff val="35000"/>
                  </a:schemeClr>
                </a:solidFill>
                <a:latin typeface="Calibri" pitchFamily="34" charset="0"/>
              </a:rPr>
              <a:t>strain at high strain rates.</a:t>
            </a:r>
          </a:p>
          <a:p>
            <a:pPr>
              <a:spcBef>
                <a:spcPts val="300"/>
              </a:spcBef>
              <a:spcAft>
                <a:spcPts val="300"/>
              </a:spcAft>
              <a:buClr>
                <a:schemeClr val="accent1"/>
              </a:buClr>
              <a:buSzPct val="95000"/>
            </a:pPr>
            <a:r>
              <a:rPr lang="en-US" sz="2000" dirty="0" smtClean="0">
                <a:solidFill>
                  <a:schemeClr val="tx1">
                    <a:lumMod val="65000"/>
                    <a:lumOff val="35000"/>
                  </a:schemeClr>
                </a:solidFill>
                <a:latin typeface="Calibri" pitchFamily="34" charset="0"/>
              </a:rPr>
              <a:t>The compressive wave reflects on the free surface and turns into a </a:t>
            </a:r>
            <a:r>
              <a:rPr lang="en-US" sz="2000" dirty="0" smtClean="0">
                <a:solidFill>
                  <a:schemeClr val="tx1">
                    <a:lumMod val="65000"/>
                    <a:lumOff val="35000"/>
                  </a:schemeClr>
                </a:solidFill>
                <a:latin typeface="Calibri" pitchFamily="34" charset="0"/>
              </a:rPr>
              <a:t>tensile </a:t>
            </a:r>
            <a:r>
              <a:rPr lang="en-US" sz="2000" dirty="0" smtClean="0">
                <a:solidFill>
                  <a:schemeClr val="tx1">
                    <a:lumMod val="65000"/>
                    <a:lumOff val="35000"/>
                  </a:schemeClr>
                </a:solidFill>
                <a:latin typeface="Calibri" pitchFamily="34" charset="0"/>
              </a:rPr>
              <a:t>wave.</a:t>
            </a:r>
            <a:endParaRPr lang="en-GB" sz="2000" dirty="0">
              <a:solidFill>
                <a:schemeClr val="tx1">
                  <a:lumMod val="65000"/>
                  <a:lumOff val="35000"/>
                </a:schemeClr>
              </a:solidFill>
              <a:latin typeface="Calibri" pitchFamily="34" charset="0"/>
            </a:endParaRPr>
          </a:p>
        </p:txBody>
      </p:sp>
      <p:pic>
        <p:nvPicPr>
          <p:cNvPr id="57347" name="Picture 3"/>
          <p:cNvPicPr>
            <a:picLocks noChangeAspect="1" noChangeArrowheads="1"/>
          </p:cNvPicPr>
          <p:nvPr/>
        </p:nvPicPr>
        <p:blipFill>
          <a:blip r:embed="rId3" cstate="print"/>
          <a:srcRect/>
          <a:stretch>
            <a:fillRect/>
          </a:stretch>
        </p:blipFill>
        <p:spPr bwMode="auto">
          <a:xfrm>
            <a:off x="503548" y="2312876"/>
            <a:ext cx="8175785" cy="2196244"/>
          </a:xfrm>
          <a:prstGeom prst="rect">
            <a:avLst/>
          </a:prstGeom>
          <a:noFill/>
          <a:ln w="9525">
            <a:noFill/>
            <a:miter lim="800000"/>
            <a:headEnd/>
            <a:tailEnd/>
          </a:ln>
          <a:effectLst/>
        </p:spPr>
      </p:pic>
      <p:cxnSp>
        <p:nvCxnSpPr>
          <p:cNvPr id="26" name="Connettore 2 25"/>
          <p:cNvCxnSpPr/>
          <p:nvPr/>
        </p:nvCxnSpPr>
        <p:spPr>
          <a:xfrm>
            <a:off x="1259632" y="4761148"/>
            <a:ext cx="6552728"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1259632" y="4437112"/>
            <a:ext cx="2196244" cy="369332"/>
          </a:xfrm>
          <a:prstGeom prst="rect">
            <a:avLst/>
          </a:prstGeom>
          <a:noFill/>
        </p:spPr>
        <p:txBody>
          <a:bodyPr wrap="square" rtlCol="0">
            <a:spAutoFit/>
          </a:bodyPr>
          <a:lstStyle/>
          <a:p>
            <a:r>
              <a:rPr lang="it-IT" dirty="0" smtClean="0">
                <a:solidFill>
                  <a:srgbClr val="FF0000"/>
                </a:solidFill>
                <a:latin typeface="Calibri" pitchFamily="34" charset="0"/>
              </a:rPr>
              <a:t>Specimen </a:t>
            </a:r>
            <a:r>
              <a:rPr lang="it-IT" dirty="0" err="1" smtClean="0">
                <a:solidFill>
                  <a:srgbClr val="FF0000"/>
                </a:solidFill>
                <a:latin typeface="Calibri" pitchFamily="34" charset="0"/>
              </a:rPr>
              <a:t>motion</a:t>
            </a:r>
            <a:endParaRPr lang="it-IT" dirty="0">
              <a:solidFill>
                <a:srgbClr val="FF0000"/>
              </a:solidFill>
              <a:latin typeface="Calibri" pitchFamily="34" charset="0"/>
            </a:endParaRPr>
          </a:p>
        </p:txBody>
      </p:sp>
      <p:cxnSp>
        <p:nvCxnSpPr>
          <p:cNvPr id="28" name="Connettore 2 27"/>
          <p:cNvCxnSpPr/>
          <p:nvPr/>
        </p:nvCxnSpPr>
        <p:spPr>
          <a:xfrm flipH="1">
            <a:off x="1223628" y="6021288"/>
            <a:ext cx="6552728" cy="0"/>
          </a:xfrm>
          <a:prstGeom prst="straightConnector1">
            <a:avLst/>
          </a:prstGeom>
          <a:ln w="28575">
            <a:solidFill>
              <a:schemeClr val="bg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CasellaDiTesto 28"/>
          <p:cNvSpPr txBox="1"/>
          <p:nvPr/>
        </p:nvSpPr>
        <p:spPr>
          <a:xfrm>
            <a:off x="5652120" y="5707855"/>
            <a:ext cx="2196244" cy="369332"/>
          </a:xfrm>
          <a:prstGeom prst="rect">
            <a:avLst/>
          </a:prstGeom>
          <a:noFill/>
        </p:spPr>
        <p:txBody>
          <a:bodyPr wrap="square" rtlCol="0">
            <a:spAutoFit/>
          </a:bodyPr>
          <a:lstStyle/>
          <a:p>
            <a:r>
              <a:rPr lang="it-IT" dirty="0" err="1" smtClean="0">
                <a:solidFill>
                  <a:schemeClr val="tx1">
                    <a:lumMod val="50000"/>
                    <a:lumOff val="50000"/>
                  </a:schemeClr>
                </a:solidFill>
                <a:latin typeface="Calibri" pitchFamily="34" charset="0"/>
              </a:rPr>
              <a:t>Tensile</a:t>
            </a:r>
            <a:r>
              <a:rPr lang="it-IT" dirty="0" smtClean="0">
                <a:solidFill>
                  <a:schemeClr val="tx1">
                    <a:lumMod val="50000"/>
                    <a:lumOff val="50000"/>
                  </a:schemeClr>
                </a:solidFill>
                <a:latin typeface="Calibri" pitchFamily="34" charset="0"/>
              </a:rPr>
              <a:t> </a:t>
            </a:r>
            <a:r>
              <a:rPr lang="it-IT" dirty="0" err="1" smtClean="0">
                <a:solidFill>
                  <a:schemeClr val="tx1">
                    <a:lumMod val="50000"/>
                    <a:lumOff val="50000"/>
                  </a:schemeClr>
                </a:solidFill>
                <a:latin typeface="Calibri" pitchFamily="34" charset="0"/>
              </a:rPr>
              <a:t>wave</a:t>
            </a:r>
            <a:endParaRPr lang="it-IT" dirty="0">
              <a:solidFill>
                <a:schemeClr val="tx1">
                  <a:lumMod val="50000"/>
                  <a:lumOff val="50000"/>
                </a:schemeClr>
              </a:solidFill>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9" name="Connettore 1 138"/>
          <p:cNvCxnSpPr/>
          <p:nvPr/>
        </p:nvCxnSpPr>
        <p:spPr>
          <a:xfrm>
            <a:off x="3095836" y="1160748"/>
            <a:ext cx="0" cy="453650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itolo 1"/>
          <p:cNvSpPr>
            <a:spLocks noGrp="1"/>
          </p:cNvSpPr>
          <p:nvPr>
            <p:ph type="title"/>
          </p:nvPr>
        </p:nvSpPr>
        <p:spPr/>
        <p:txBody>
          <a:bodyPr/>
          <a:lstStyle/>
          <a:p>
            <a:r>
              <a:rPr lang="it-IT" dirty="0" smtClean="0"/>
              <a:t>SHPB </a:t>
            </a:r>
            <a:r>
              <a:rPr lang="it-IT" dirty="0" err="1" smtClean="0"/>
              <a:t>Spalling</a:t>
            </a:r>
            <a:r>
              <a:rPr lang="it-IT" dirty="0" smtClean="0"/>
              <a:t> test (</a:t>
            </a:r>
            <a:r>
              <a:rPr lang="it-IT" dirty="0" smtClean="0"/>
              <a:t>II)</a:t>
            </a:r>
            <a:endParaRPr lang="it-IT" dirty="0"/>
          </a:p>
        </p:txBody>
      </p:sp>
      <p:grpSp>
        <p:nvGrpSpPr>
          <p:cNvPr id="64" name="Gruppo 60"/>
          <p:cNvGrpSpPr/>
          <p:nvPr/>
        </p:nvGrpSpPr>
        <p:grpSpPr>
          <a:xfrm>
            <a:off x="755576" y="4073963"/>
            <a:ext cx="5247226" cy="288032"/>
            <a:chOff x="1136576" y="1916832"/>
            <a:chExt cx="5247226" cy="288032"/>
          </a:xfrm>
        </p:grpSpPr>
        <p:sp>
          <p:nvSpPr>
            <p:cNvPr id="65" name="Rettangolo 64"/>
            <p:cNvSpPr/>
            <p:nvPr/>
          </p:nvSpPr>
          <p:spPr>
            <a:xfrm>
              <a:off x="1136576" y="1916832"/>
              <a:ext cx="900000" cy="288032"/>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sp>
          <p:nvSpPr>
            <p:cNvPr id="66" name="Rettangolo 65"/>
            <p:cNvSpPr/>
            <p:nvPr/>
          </p:nvSpPr>
          <p:spPr>
            <a:xfrm>
              <a:off x="2063802" y="1916832"/>
              <a:ext cx="4320000" cy="288032"/>
            </a:xfrm>
            <a:prstGeom prst="rect">
              <a:avLst/>
            </a:prstGeom>
            <a:solidFill>
              <a:schemeClr val="tx1">
                <a:lumMod val="65000"/>
                <a:lumOff val="3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grpSp>
      <p:grpSp>
        <p:nvGrpSpPr>
          <p:cNvPr id="67" name="Gruppo 18"/>
          <p:cNvGrpSpPr/>
          <p:nvPr/>
        </p:nvGrpSpPr>
        <p:grpSpPr>
          <a:xfrm>
            <a:off x="755576" y="1712795"/>
            <a:ext cx="5247226" cy="288032"/>
            <a:chOff x="1136576" y="1916832"/>
            <a:chExt cx="5247226" cy="288032"/>
          </a:xfrm>
        </p:grpSpPr>
        <p:sp>
          <p:nvSpPr>
            <p:cNvPr id="68" name="Rettangolo 67"/>
            <p:cNvSpPr/>
            <p:nvPr/>
          </p:nvSpPr>
          <p:spPr>
            <a:xfrm>
              <a:off x="1136576" y="1916832"/>
              <a:ext cx="900000" cy="288032"/>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sp>
          <p:nvSpPr>
            <p:cNvPr id="69" name="Rettangolo 68"/>
            <p:cNvSpPr/>
            <p:nvPr/>
          </p:nvSpPr>
          <p:spPr>
            <a:xfrm>
              <a:off x="2063802" y="1916832"/>
              <a:ext cx="4320000" cy="288032"/>
            </a:xfrm>
            <a:prstGeom prst="rect">
              <a:avLst/>
            </a:prstGeom>
            <a:solidFill>
              <a:schemeClr val="tx1">
                <a:lumMod val="65000"/>
                <a:lumOff val="3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grpSp>
      <p:grpSp>
        <p:nvGrpSpPr>
          <p:cNvPr id="70" name="Gruppo 44"/>
          <p:cNvGrpSpPr>
            <a:grpSpLocks noChangeAspect="1"/>
          </p:cNvGrpSpPr>
          <p:nvPr/>
        </p:nvGrpSpPr>
        <p:grpSpPr>
          <a:xfrm>
            <a:off x="3635896" y="1199447"/>
            <a:ext cx="1872209" cy="432048"/>
            <a:chOff x="4256922" y="3284984"/>
            <a:chExt cx="1248139" cy="288032"/>
          </a:xfrm>
        </p:grpSpPr>
        <p:cxnSp>
          <p:nvCxnSpPr>
            <p:cNvPr id="71" name="Connettore 1 70"/>
            <p:cNvCxnSpPr/>
            <p:nvPr/>
          </p:nvCxnSpPr>
          <p:spPr>
            <a:xfrm>
              <a:off x="4256922" y="3573016"/>
              <a:ext cx="192000" cy="0"/>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flipV="1">
              <a:off x="4448944" y="3284984"/>
              <a:ext cx="432048" cy="288032"/>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3" name="Connettore 1 72"/>
            <p:cNvCxnSpPr/>
            <p:nvPr/>
          </p:nvCxnSpPr>
          <p:spPr>
            <a:xfrm flipH="1" flipV="1">
              <a:off x="4880992" y="3284984"/>
              <a:ext cx="432048" cy="288032"/>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a:off x="5313040" y="3573016"/>
              <a:ext cx="192021" cy="0"/>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grpSp>
      <p:cxnSp>
        <p:nvCxnSpPr>
          <p:cNvPr id="75" name="Connettore 2 74"/>
          <p:cNvCxnSpPr/>
          <p:nvPr/>
        </p:nvCxnSpPr>
        <p:spPr>
          <a:xfrm>
            <a:off x="5220072" y="1424763"/>
            <a:ext cx="576064" cy="0"/>
          </a:xfrm>
          <a:prstGeom prst="straightConnector1">
            <a:avLst/>
          </a:prstGeom>
          <a:ln w="19050">
            <a:solidFill>
              <a:srgbClr val="3366FF"/>
            </a:solidFill>
            <a:tailEnd type="arrow"/>
          </a:ln>
        </p:spPr>
        <p:style>
          <a:lnRef idx="1">
            <a:schemeClr val="accent1"/>
          </a:lnRef>
          <a:fillRef idx="0">
            <a:schemeClr val="accent1"/>
          </a:fillRef>
          <a:effectRef idx="0">
            <a:schemeClr val="accent1"/>
          </a:effectRef>
          <a:fontRef idx="minor">
            <a:schemeClr val="tx1"/>
          </a:fontRef>
        </p:style>
      </p:cxnSp>
      <p:grpSp>
        <p:nvGrpSpPr>
          <p:cNvPr id="76" name="Gruppo 47"/>
          <p:cNvGrpSpPr/>
          <p:nvPr/>
        </p:nvGrpSpPr>
        <p:grpSpPr>
          <a:xfrm>
            <a:off x="755576" y="2694772"/>
            <a:ext cx="5247226" cy="288032"/>
            <a:chOff x="1136576" y="1916832"/>
            <a:chExt cx="5247226" cy="288032"/>
          </a:xfrm>
        </p:grpSpPr>
        <p:sp>
          <p:nvSpPr>
            <p:cNvPr id="77" name="Rettangolo 76"/>
            <p:cNvSpPr/>
            <p:nvPr/>
          </p:nvSpPr>
          <p:spPr>
            <a:xfrm>
              <a:off x="1136576" y="1916832"/>
              <a:ext cx="900000" cy="288032"/>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sp>
          <p:nvSpPr>
            <p:cNvPr id="78" name="Rettangolo 77"/>
            <p:cNvSpPr/>
            <p:nvPr/>
          </p:nvSpPr>
          <p:spPr>
            <a:xfrm>
              <a:off x="2063802" y="1916832"/>
              <a:ext cx="4320000" cy="288032"/>
            </a:xfrm>
            <a:prstGeom prst="rect">
              <a:avLst/>
            </a:prstGeom>
            <a:solidFill>
              <a:schemeClr val="tx1">
                <a:lumMod val="65000"/>
                <a:lumOff val="3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grpSp>
      <p:cxnSp>
        <p:nvCxnSpPr>
          <p:cNvPr id="79" name="Connettore 1 78"/>
          <p:cNvCxnSpPr/>
          <p:nvPr/>
        </p:nvCxnSpPr>
        <p:spPr>
          <a:xfrm>
            <a:off x="6012160" y="1406179"/>
            <a:ext cx="0" cy="4392488"/>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80" name="Connettore 2 79"/>
          <p:cNvCxnSpPr/>
          <p:nvPr/>
        </p:nvCxnSpPr>
        <p:spPr>
          <a:xfrm>
            <a:off x="5076056" y="2315571"/>
            <a:ext cx="576064" cy="0"/>
          </a:xfrm>
          <a:prstGeom prst="straightConnector1">
            <a:avLst/>
          </a:prstGeom>
          <a:ln w="19050">
            <a:solidFill>
              <a:srgbClr val="3366FF"/>
            </a:solidFill>
            <a:tailEnd type="arrow"/>
          </a:ln>
        </p:spPr>
        <p:style>
          <a:lnRef idx="1">
            <a:schemeClr val="accent1"/>
          </a:lnRef>
          <a:fillRef idx="0">
            <a:schemeClr val="accent1"/>
          </a:fillRef>
          <a:effectRef idx="0">
            <a:schemeClr val="accent1"/>
          </a:effectRef>
          <a:fontRef idx="minor">
            <a:schemeClr val="tx1"/>
          </a:fontRef>
        </p:style>
      </p:cxnSp>
      <p:cxnSp>
        <p:nvCxnSpPr>
          <p:cNvPr id="81" name="Connettore 2 80"/>
          <p:cNvCxnSpPr/>
          <p:nvPr/>
        </p:nvCxnSpPr>
        <p:spPr>
          <a:xfrm flipH="1">
            <a:off x="4932040" y="3422403"/>
            <a:ext cx="576064" cy="0"/>
          </a:xfrm>
          <a:prstGeom prst="straightConnector1">
            <a:avLst/>
          </a:prstGeom>
          <a:ln w="19050">
            <a:solidFill>
              <a:srgbClr val="FF0101"/>
            </a:solidFill>
            <a:tailEnd type="arrow"/>
          </a:ln>
        </p:spPr>
        <p:style>
          <a:lnRef idx="1">
            <a:schemeClr val="accent1"/>
          </a:lnRef>
          <a:fillRef idx="0">
            <a:schemeClr val="accent1"/>
          </a:fillRef>
          <a:effectRef idx="0">
            <a:schemeClr val="accent1"/>
          </a:effectRef>
          <a:fontRef idx="minor">
            <a:schemeClr val="tx1"/>
          </a:fontRef>
        </p:style>
      </p:cxnSp>
      <p:sp>
        <p:nvSpPr>
          <p:cNvPr id="82" name="CasellaDiTesto 81"/>
          <p:cNvSpPr txBox="1"/>
          <p:nvPr/>
        </p:nvSpPr>
        <p:spPr>
          <a:xfrm>
            <a:off x="6156176" y="1385854"/>
            <a:ext cx="2592288" cy="646331"/>
          </a:xfrm>
          <a:prstGeom prst="rect">
            <a:avLst/>
          </a:prstGeom>
          <a:noFill/>
        </p:spPr>
        <p:txBody>
          <a:bodyPr wrap="square" rtlCol="0">
            <a:spAutoFit/>
          </a:bodyPr>
          <a:lstStyle/>
          <a:p>
            <a:r>
              <a:rPr lang="en-GB" sz="1200" dirty="0" smtClean="0">
                <a:latin typeface="Calibri" pitchFamily="34" charset="0"/>
              </a:rPr>
              <a:t>The compressive wave (</a:t>
            </a:r>
            <a:r>
              <a:rPr lang="en-GB" sz="1200" b="1" dirty="0" smtClean="0">
                <a:solidFill>
                  <a:srgbClr val="0000FF"/>
                </a:solidFill>
                <a:latin typeface="Calibri" pitchFamily="34" charset="0"/>
              </a:rPr>
              <a:t>C</a:t>
            </a:r>
            <a:r>
              <a:rPr lang="en-GB" sz="1200" dirty="0" smtClean="0">
                <a:latin typeface="Calibri" pitchFamily="34" charset="0"/>
              </a:rPr>
              <a:t>) of length L is transmitted into the specimen and travels until reaching the free surface</a:t>
            </a:r>
            <a:endParaRPr lang="en-GB" sz="1200" dirty="0">
              <a:latin typeface="Calibri" pitchFamily="34" charset="0"/>
            </a:endParaRPr>
          </a:p>
        </p:txBody>
      </p:sp>
      <p:sp>
        <p:nvSpPr>
          <p:cNvPr id="83" name="CasellaDiTesto 82"/>
          <p:cNvSpPr txBox="1"/>
          <p:nvPr/>
        </p:nvSpPr>
        <p:spPr>
          <a:xfrm>
            <a:off x="6156176" y="2406740"/>
            <a:ext cx="2736304" cy="1015663"/>
          </a:xfrm>
          <a:prstGeom prst="rect">
            <a:avLst/>
          </a:prstGeom>
          <a:noFill/>
        </p:spPr>
        <p:txBody>
          <a:bodyPr wrap="square" rtlCol="0">
            <a:spAutoFit/>
          </a:bodyPr>
          <a:lstStyle/>
          <a:p>
            <a:r>
              <a:rPr lang="en-GB" sz="1200" dirty="0" smtClean="0">
                <a:latin typeface="Calibri" pitchFamily="34" charset="0"/>
              </a:rPr>
              <a:t>At the free surface the compressive wave is reflected back as tensile wave (</a:t>
            </a:r>
            <a:r>
              <a:rPr lang="en-GB" sz="1200" b="1" dirty="0" smtClean="0">
                <a:solidFill>
                  <a:srgbClr val="FF0000"/>
                </a:solidFill>
                <a:latin typeface="Calibri" pitchFamily="34" charset="0"/>
              </a:rPr>
              <a:t>T</a:t>
            </a:r>
            <a:r>
              <a:rPr lang="en-GB" sz="1200" dirty="0" smtClean="0">
                <a:latin typeface="Calibri" pitchFamily="34" charset="0"/>
              </a:rPr>
              <a:t>), which grows  in amplitude: when </a:t>
            </a:r>
            <a:r>
              <a:rPr lang="en-GB" sz="1200" b="1" dirty="0" smtClean="0">
                <a:solidFill>
                  <a:srgbClr val="FF0000"/>
                </a:solidFill>
                <a:latin typeface="Calibri" pitchFamily="34" charset="0"/>
              </a:rPr>
              <a:t>T </a:t>
            </a:r>
            <a:r>
              <a:rPr lang="en-GB" sz="1200" dirty="0" smtClean="0">
                <a:latin typeface="Calibri" pitchFamily="34" charset="0"/>
              </a:rPr>
              <a:t>= </a:t>
            </a:r>
            <a:r>
              <a:rPr lang="en-GB" sz="1200" b="1" dirty="0" smtClean="0">
                <a:solidFill>
                  <a:srgbClr val="3615FF"/>
                </a:solidFill>
                <a:latin typeface="Calibri" pitchFamily="34" charset="0"/>
              </a:rPr>
              <a:t>C</a:t>
            </a:r>
            <a:r>
              <a:rPr lang="en-GB" sz="1200" dirty="0" smtClean="0">
                <a:latin typeface="Calibri" pitchFamily="34" charset="0"/>
              </a:rPr>
              <a:t>, the resultant </a:t>
            </a:r>
            <a:r>
              <a:rPr lang="en-GB" sz="1200" b="1" dirty="0" smtClean="0">
                <a:solidFill>
                  <a:srgbClr val="00B050"/>
                </a:solidFill>
                <a:latin typeface="Calibri" pitchFamily="34" charset="0"/>
              </a:rPr>
              <a:t>R</a:t>
            </a:r>
            <a:r>
              <a:rPr lang="en-GB" sz="1200" dirty="0" smtClean="0">
                <a:solidFill>
                  <a:srgbClr val="00B050"/>
                </a:solidFill>
                <a:latin typeface="Calibri" pitchFamily="34" charset="0"/>
              </a:rPr>
              <a:t> </a:t>
            </a:r>
            <a:r>
              <a:rPr lang="en-GB" sz="1200" dirty="0" smtClean="0">
                <a:latin typeface="Calibri" pitchFamily="34" charset="0"/>
              </a:rPr>
              <a:t>= 0 and the specimen is completely unloaded.</a:t>
            </a:r>
            <a:endParaRPr lang="en-GB" sz="1200" dirty="0">
              <a:latin typeface="Calibri" pitchFamily="34" charset="0"/>
            </a:endParaRPr>
          </a:p>
        </p:txBody>
      </p:sp>
      <p:sp>
        <p:nvSpPr>
          <p:cNvPr id="84" name="CasellaDiTesto 83"/>
          <p:cNvSpPr txBox="1"/>
          <p:nvPr/>
        </p:nvSpPr>
        <p:spPr>
          <a:xfrm>
            <a:off x="6156176" y="3816709"/>
            <a:ext cx="2592288" cy="646331"/>
          </a:xfrm>
          <a:prstGeom prst="rect">
            <a:avLst/>
          </a:prstGeom>
          <a:noFill/>
        </p:spPr>
        <p:txBody>
          <a:bodyPr wrap="square" rtlCol="0">
            <a:spAutoFit/>
          </a:bodyPr>
          <a:lstStyle/>
          <a:p>
            <a:r>
              <a:rPr lang="en-GB" sz="1200" dirty="0" smtClean="0">
                <a:latin typeface="Calibri" pitchFamily="34" charset="0"/>
              </a:rPr>
              <a:t>When the resultant </a:t>
            </a:r>
            <a:r>
              <a:rPr lang="en-GB" sz="1200" b="1" dirty="0" smtClean="0">
                <a:solidFill>
                  <a:srgbClr val="00B050"/>
                </a:solidFill>
                <a:latin typeface="Calibri" pitchFamily="34" charset="0"/>
              </a:rPr>
              <a:t>R</a:t>
            </a:r>
            <a:r>
              <a:rPr lang="en-GB" sz="1200" dirty="0" smtClean="0">
                <a:latin typeface="Calibri" pitchFamily="34" charset="0"/>
              </a:rPr>
              <a:t> = </a:t>
            </a:r>
            <a:r>
              <a:rPr lang="en-GB" sz="1200" b="1" dirty="0" smtClean="0">
                <a:solidFill>
                  <a:srgbClr val="FF0101"/>
                </a:solidFill>
                <a:latin typeface="Calibri" pitchFamily="34" charset="0"/>
              </a:rPr>
              <a:t>T</a:t>
            </a:r>
            <a:r>
              <a:rPr lang="en-GB" sz="1200" dirty="0" smtClean="0">
                <a:latin typeface="Calibri" pitchFamily="34" charset="0"/>
              </a:rPr>
              <a:t> –</a:t>
            </a:r>
            <a:r>
              <a:rPr lang="en-GB" sz="1200" b="1" dirty="0" smtClean="0">
                <a:solidFill>
                  <a:srgbClr val="3615FF"/>
                </a:solidFill>
                <a:latin typeface="Calibri" pitchFamily="34" charset="0"/>
              </a:rPr>
              <a:t> C </a:t>
            </a:r>
            <a:r>
              <a:rPr lang="en-GB" sz="1200" dirty="0" smtClean="0">
                <a:latin typeface="Calibri" pitchFamily="34" charset="0"/>
              </a:rPr>
              <a:t>reaches the ultimate stress of the material, it generates a fracture surface.</a:t>
            </a:r>
            <a:endParaRPr lang="en-GB" sz="1200" dirty="0">
              <a:latin typeface="Calibri" pitchFamily="34" charset="0"/>
            </a:endParaRPr>
          </a:p>
        </p:txBody>
      </p:sp>
      <p:pic>
        <p:nvPicPr>
          <p:cNvPr id="85" name="Picture 4" descr="http://www.vishaypg.com/images/test-measurements/strain-gages/gagepatterns/small/250un.gif"/>
          <p:cNvPicPr>
            <a:picLocks noChangeAspect="1" noChangeArrowheads="1"/>
          </p:cNvPicPr>
          <p:nvPr/>
        </p:nvPicPr>
        <p:blipFill>
          <a:blip r:embed="rId2" cstate="print"/>
          <a:srcRect/>
          <a:stretch>
            <a:fillRect/>
          </a:stretch>
        </p:blipFill>
        <p:spPr bwMode="auto">
          <a:xfrm rot="16200000">
            <a:off x="3036449" y="1645431"/>
            <a:ext cx="179547" cy="420813"/>
          </a:xfrm>
          <a:prstGeom prst="rect">
            <a:avLst/>
          </a:prstGeom>
          <a:noFill/>
        </p:spPr>
      </p:pic>
      <p:pic>
        <p:nvPicPr>
          <p:cNvPr id="86" name="Picture 4" descr="http://www.vishaypg.com/images/test-measurements/strain-gages/gagepatterns/small/250un.gif"/>
          <p:cNvPicPr>
            <a:picLocks noChangeAspect="1" noChangeArrowheads="1"/>
          </p:cNvPicPr>
          <p:nvPr/>
        </p:nvPicPr>
        <p:blipFill>
          <a:blip r:embed="rId2" cstate="print"/>
          <a:srcRect/>
          <a:stretch>
            <a:fillRect/>
          </a:stretch>
        </p:blipFill>
        <p:spPr bwMode="auto">
          <a:xfrm rot="16200000">
            <a:off x="3036449" y="2627408"/>
            <a:ext cx="179547" cy="420813"/>
          </a:xfrm>
          <a:prstGeom prst="rect">
            <a:avLst/>
          </a:prstGeom>
          <a:noFill/>
        </p:spPr>
      </p:pic>
      <p:pic>
        <p:nvPicPr>
          <p:cNvPr id="87" name="Picture 4" descr="http://www.vishaypg.com/images/test-measurements/strain-gages/gagepatterns/small/250un.gif"/>
          <p:cNvPicPr>
            <a:picLocks noChangeAspect="1" noChangeArrowheads="1"/>
          </p:cNvPicPr>
          <p:nvPr/>
        </p:nvPicPr>
        <p:blipFill>
          <a:blip r:embed="rId2" cstate="print"/>
          <a:srcRect/>
          <a:stretch>
            <a:fillRect/>
          </a:stretch>
        </p:blipFill>
        <p:spPr bwMode="auto">
          <a:xfrm rot="16200000">
            <a:off x="3036449" y="4015891"/>
            <a:ext cx="179547" cy="420813"/>
          </a:xfrm>
          <a:prstGeom prst="rect">
            <a:avLst/>
          </a:prstGeom>
          <a:noFill/>
        </p:spPr>
      </p:pic>
      <p:sp>
        <p:nvSpPr>
          <p:cNvPr id="88" name="CasellaDiTesto 87"/>
          <p:cNvSpPr txBox="1"/>
          <p:nvPr/>
        </p:nvSpPr>
        <p:spPr>
          <a:xfrm>
            <a:off x="3995936" y="1068995"/>
            <a:ext cx="285656" cy="307777"/>
          </a:xfrm>
          <a:prstGeom prst="rect">
            <a:avLst/>
          </a:prstGeom>
          <a:noFill/>
        </p:spPr>
        <p:txBody>
          <a:bodyPr wrap="none" rtlCol="0">
            <a:spAutoFit/>
          </a:bodyPr>
          <a:lstStyle/>
          <a:p>
            <a:r>
              <a:rPr lang="en-GB" sz="1400" b="1" dirty="0" smtClean="0">
                <a:solidFill>
                  <a:srgbClr val="3366FF"/>
                </a:solidFill>
                <a:latin typeface="Calibri" pitchFamily="34" charset="0"/>
              </a:rPr>
              <a:t>C</a:t>
            </a:r>
            <a:endParaRPr lang="en-GB" sz="1400" b="1" dirty="0">
              <a:solidFill>
                <a:srgbClr val="3366FF"/>
              </a:solidFill>
              <a:latin typeface="Calibri" pitchFamily="34" charset="0"/>
            </a:endParaRPr>
          </a:p>
        </p:txBody>
      </p:sp>
      <p:sp>
        <p:nvSpPr>
          <p:cNvPr id="89" name="CasellaDiTesto 88"/>
          <p:cNvSpPr txBox="1"/>
          <p:nvPr/>
        </p:nvSpPr>
        <p:spPr>
          <a:xfrm>
            <a:off x="5076056" y="2242979"/>
            <a:ext cx="285656" cy="307777"/>
          </a:xfrm>
          <a:prstGeom prst="rect">
            <a:avLst/>
          </a:prstGeom>
          <a:noFill/>
        </p:spPr>
        <p:txBody>
          <a:bodyPr wrap="none" rtlCol="0">
            <a:spAutoFit/>
          </a:bodyPr>
          <a:lstStyle/>
          <a:p>
            <a:r>
              <a:rPr lang="en-GB" sz="1400" b="1" dirty="0" smtClean="0">
                <a:solidFill>
                  <a:srgbClr val="3366FF"/>
                </a:solidFill>
                <a:latin typeface="Calibri" pitchFamily="34" charset="0"/>
              </a:rPr>
              <a:t>C</a:t>
            </a:r>
            <a:endParaRPr lang="en-GB" sz="1400" b="1" dirty="0">
              <a:solidFill>
                <a:srgbClr val="3366FF"/>
              </a:solidFill>
              <a:latin typeface="Calibri" pitchFamily="34" charset="0"/>
            </a:endParaRPr>
          </a:p>
        </p:txBody>
      </p:sp>
      <p:sp>
        <p:nvSpPr>
          <p:cNvPr id="90" name="CasellaDiTesto 89"/>
          <p:cNvSpPr txBox="1"/>
          <p:nvPr/>
        </p:nvSpPr>
        <p:spPr>
          <a:xfrm>
            <a:off x="5076056" y="3134371"/>
            <a:ext cx="272832" cy="307777"/>
          </a:xfrm>
          <a:prstGeom prst="rect">
            <a:avLst/>
          </a:prstGeom>
          <a:noFill/>
          <a:ln>
            <a:noFill/>
          </a:ln>
        </p:spPr>
        <p:txBody>
          <a:bodyPr wrap="none" rtlCol="0">
            <a:spAutoFit/>
          </a:bodyPr>
          <a:lstStyle/>
          <a:p>
            <a:r>
              <a:rPr lang="en-GB" sz="1400" b="1" dirty="0" smtClean="0">
                <a:solidFill>
                  <a:srgbClr val="FF0000"/>
                </a:solidFill>
                <a:latin typeface="Calibri" pitchFamily="34" charset="0"/>
              </a:rPr>
              <a:t>T</a:t>
            </a:r>
            <a:endParaRPr lang="en-GB" sz="1400" b="1" dirty="0">
              <a:solidFill>
                <a:srgbClr val="FF0000"/>
              </a:solidFill>
              <a:latin typeface="Calibri" pitchFamily="34" charset="0"/>
            </a:endParaRPr>
          </a:p>
        </p:txBody>
      </p:sp>
      <p:cxnSp>
        <p:nvCxnSpPr>
          <p:cNvPr id="91" name="Connettore 1 90"/>
          <p:cNvCxnSpPr/>
          <p:nvPr/>
        </p:nvCxnSpPr>
        <p:spPr>
          <a:xfrm>
            <a:off x="5517257" y="4103000"/>
            <a:ext cx="0" cy="28803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92" name="Gruppo 91"/>
          <p:cNvGrpSpPr>
            <a:grpSpLocks noChangeAspect="1"/>
          </p:cNvGrpSpPr>
          <p:nvPr/>
        </p:nvGrpSpPr>
        <p:grpSpPr>
          <a:xfrm>
            <a:off x="5071298" y="2198267"/>
            <a:ext cx="948569" cy="436934"/>
            <a:chOff x="5472749" y="2037340"/>
            <a:chExt cx="632379" cy="291289"/>
          </a:xfrm>
        </p:grpSpPr>
        <p:cxnSp>
          <p:nvCxnSpPr>
            <p:cNvPr id="93" name="Connettore 1 92"/>
            <p:cNvCxnSpPr/>
            <p:nvPr/>
          </p:nvCxnSpPr>
          <p:spPr>
            <a:xfrm>
              <a:off x="5472749" y="2328629"/>
              <a:ext cx="192000" cy="0"/>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94" name="Connettore 1 93"/>
            <p:cNvCxnSpPr/>
            <p:nvPr/>
          </p:nvCxnSpPr>
          <p:spPr>
            <a:xfrm flipV="1">
              <a:off x="5673080" y="2037340"/>
              <a:ext cx="432048" cy="288032"/>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95" name="CasellaDiTesto 94"/>
          <p:cNvSpPr txBox="1"/>
          <p:nvPr/>
        </p:nvSpPr>
        <p:spPr>
          <a:xfrm>
            <a:off x="1043608" y="1199447"/>
            <a:ext cx="648072" cy="369332"/>
          </a:xfrm>
          <a:prstGeom prst="rect">
            <a:avLst/>
          </a:prstGeom>
          <a:noFill/>
        </p:spPr>
        <p:txBody>
          <a:bodyPr wrap="square" rtlCol="0">
            <a:spAutoFit/>
          </a:bodyPr>
          <a:lstStyle/>
          <a:p>
            <a:r>
              <a:rPr lang="it-IT" dirty="0" smtClean="0">
                <a:latin typeface="Calibri" pitchFamily="34" charset="0"/>
              </a:rPr>
              <a:t>t</a:t>
            </a:r>
            <a:r>
              <a:rPr lang="it-IT" baseline="-25000" dirty="0" smtClean="0">
                <a:latin typeface="Calibri" pitchFamily="34" charset="0"/>
              </a:rPr>
              <a:t>1</a:t>
            </a:r>
            <a:endParaRPr lang="it-IT" baseline="-25000" dirty="0">
              <a:latin typeface="Calibri" pitchFamily="34" charset="0"/>
            </a:endParaRPr>
          </a:p>
        </p:txBody>
      </p:sp>
      <p:sp>
        <p:nvSpPr>
          <p:cNvPr id="96" name="CasellaDiTesto 95"/>
          <p:cNvSpPr txBox="1"/>
          <p:nvPr/>
        </p:nvSpPr>
        <p:spPr>
          <a:xfrm>
            <a:off x="1043608" y="2190716"/>
            <a:ext cx="648072" cy="369332"/>
          </a:xfrm>
          <a:prstGeom prst="rect">
            <a:avLst/>
          </a:prstGeom>
          <a:noFill/>
        </p:spPr>
        <p:txBody>
          <a:bodyPr wrap="square" rtlCol="0">
            <a:spAutoFit/>
          </a:bodyPr>
          <a:lstStyle/>
          <a:p>
            <a:r>
              <a:rPr lang="it-IT" dirty="0" smtClean="0">
                <a:latin typeface="Calibri" pitchFamily="34" charset="0"/>
              </a:rPr>
              <a:t>t</a:t>
            </a:r>
            <a:r>
              <a:rPr lang="it-IT" baseline="-25000" dirty="0" smtClean="0">
                <a:latin typeface="Calibri" pitchFamily="34" charset="0"/>
              </a:rPr>
              <a:t>2</a:t>
            </a:r>
            <a:endParaRPr lang="it-IT" baseline="-25000" dirty="0">
              <a:latin typeface="Calibri" pitchFamily="34" charset="0"/>
            </a:endParaRPr>
          </a:p>
        </p:txBody>
      </p:sp>
      <p:sp>
        <p:nvSpPr>
          <p:cNvPr id="97" name="CasellaDiTesto 96"/>
          <p:cNvSpPr txBox="1"/>
          <p:nvPr/>
        </p:nvSpPr>
        <p:spPr>
          <a:xfrm>
            <a:off x="4700760" y="2990355"/>
            <a:ext cx="285656" cy="307777"/>
          </a:xfrm>
          <a:prstGeom prst="rect">
            <a:avLst/>
          </a:prstGeom>
          <a:noFill/>
          <a:ln>
            <a:noFill/>
          </a:ln>
        </p:spPr>
        <p:txBody>
          <a:bodyPr wrap="none" rtlCol="0">
            <a:spAutoFit/>
          </a:bodyPr>
          <a:lstStyle/>
          <a:p>
            <a:r>
              <a:rPr lang="en-GB" sz="1400" b="1" dirty="0" smtClean="0">
                <a:solidFill>
                  <a:srgbClr val="00B050"/>
                </a:solidFill>
                <a:latin typeface="Calibri" pitchFamily="34" charset="0"/>
              </a:rPr>
              <a:t>R</a:t>
            </a:r>
            <a:endParaRPr lang="en-GB" sz="1400" b="1" dirty="0">
              <a:solidFill>
                <a:srgbClr val="00B050"/>
              </a:solidFill>
              <a:latin typeface="Calibri" pitchFamily="34" charset="0"/>
            </a:endParaRPr>
          </a:p>
        </p:txBody>
      </p:sp>
      <p:sp>
        <p:nvSpPr>
          <p:cNvPr id="98" name="CasellaDiTesto 97"/>
          <p:cNvSpPr txBox="1"/>
          <p:nvPr/>
        </p:nvSpPr>
        <p:spPr>
          <a:xfrm>
            <a:off x="1043608" y="3661660"/>
            <a:ext cx="648072" cy="369332"/>
          </a:xfrm>
          <a:prstGeom prst="rect">
            <a:avLst/>
          </a:prstGeom>
          <a:noFill/>
        </p:spPr>
        <p:txBody>
          <a:bodyPr wrap="square" rtlCol="0">
            <a:spAutoFit/>
          </a:bodyPr>
          <a:lstStyle/>
          <a:p>
            <a:r>
              <a:rPr lang="it-IT" dirty="0" smtClean="0">
                <a:latin typeface="Calibri" pitchFamily="34" charset="0"/>
              </a:rPr>
              <a:t>t</a:t>
            </a:r>
            <a:r>
              <a:rPr lang="it-IT" baseline="-25000" dirty="0" smtClean="0">
                <a:latin typeface="Calibri" pitchFamily="34" charset="0"/>
              </a:rPr>
              <a:t>3</a:t>
            </a:r>
            <a:endParaRPr lang="it-IT" baseline="-25000" dirty="0">
              <a:latin typeface="Calibri" pitchFamily="34" charset="0"/>
            </a:endParaRPr>
          </a:p>
        </p:txBody>
      </p:sp>
      <p:cxnSp>
        <p:nvCxnSpPr>
          <p:cNvPr id="102" name="Connettore 2 101"/>
          <p:cNvCxnSpPr/>
          <p:nvPr/>
        </p:nvCxnSpPr>
        <p:spPr>
          <a:xfrm>
            <a:off x="5076056" y="3886976"/>
            <a:ext cx="576064" cy="0"/>
          </a:xfrm>
          <a:prstGeom prst="straightConnector1">
            <a:avLst/>
          </a:prstGeom>
          <a:ln w="19050">
            <a:solidFill>
              <a:srgbClr val="3366FF"/>
            </a:solidFill>
            <a:tailEnd type="arrow"/>
          </a:ln>
        </p:spPr>
        <p:style>
          <a:lnRef idx="1">
            <a:schemeClr val="accent1"/>
          </a:lnRef>
          <a:fillRef idx="0">
            <a:schemeClr val="accent1"/>
          </a:fillRef>
          <a:effectRef idx="0">
            <a:schemeClr val="accent1"/>
          </a:effectRef>
          <a:fontRef idx="minor">
            <a:schemeClr val="tx1"/>
          </a:fontRef>
        </p:style>
      </p:cxnSp>
      <p:sp>
        <p:nvSpPr>
          <p:cNvPr id="103" name="CasellaDiTesto 102"/>
          <p:cNvSpPr txBox="1"/>
          <p:nvPr/>
        </p:nvSpPr>
        <p:spPr>
          <a:xfrm>
            <a:off x="5220072" y="3611715"/>
            <a:ext cx="285656" cy="307777"/>
          </a:xfrm>
          <a:prstGeom prst="rect">
            <a:avLst/>
          </a:prstGeom>
          <a:noFill/>
        </p:spPr>
        <p:txBody>
          <a:bodyPr wrap="none" rtlCol="0">
            <a:spAutoFit/>
          </a:bodyPr>
          <a:lstStyle/>
          <a:p>
            <a:r>
              <a:rPr lang="en-GB" sz="1400" b="1" dirty="0" smtClean="0">
                <a:solidFill>
                  <a:srgbClr val="3366FF"/>
                </a:solidFill>
                <a:latin typeface="Calibri" pitchFamily="34" charset="0"/>
              </a:rPr>
              <a:t>C</a:t>
            </a:r>
            <a:endParaRPr lang="en-GB" sz="1400" b="1" dirty="0">
              <a:solidFill>
                <a:srgbClr val="3366FF"/>
              </a:solidFill>
              <a:latin typeface="Calibri" pitchFamily="34" charset="0"/>
            </a:endParaRPr>
          </a:p>
        </p:txBody>
      </p:sp>
      <p:cxnSp>
        <p:nvCxnSpPr>
          <p:cNvPr id="104" name="Connettore 2 103"/>
          <p:cNvCxnSpPr/>
          <p:nvPr/>
        </p:nvCxnSpPr>
        <p:spPr>
          <a:xfrm flipH="1">
            <a:off x="4535996" y="4599505"/>
            <a:ext cx="576064" cy="0"/>
          </a:xfrm>
          <a:prstGeom prst="straightConnector1">
            <a:avLst/>
          </a:prstGeom>
          <a:ln w="19050">
            <a:solidFill>
              <a:srgbClr val="FF0101"/>
            </a:solidFill>
            <a:tailEnd type="arrow"/>
          </a:ln>
        </p:spPr>
        <p:style>
          <a:lnRef idx="1">
            <a:schemeClr val="accent1"/>
          </a:lnRef>
          <a:fillRef idx="0">
            <a:schemeClr val="accent1"/>
          </a:fillRef>
          <a:effectRef idx="0">
            <a:schemeClr val="accent1"/>
          </a:effectRef>
          <a:fontRef idx="minor">
            <a:schemeClr val="tx1"/>
          </a:fontRef>
        </p:style>
      </p:cxnSp>
      <p:sp>
        <p:nvSpPr>
          <p:cNvPr id="105" name="CasellaDiTesto 104"/>
          <p:cNvSpPr txBox="1"/>
          <p:nvPr/>
        </p:nvSpPr>
        <p:spPr>
          <a:xfrm>
            <a:off x="5055264" y="4535048"/>
            <a:ext cx="272832" cy="307777"/>
          </a:xfrm>
          <a:prstGeom prst="rect">
            <a:avLst/>
          </a:prstGeom>
          <a:noFill/>
          <a:ln>
            <a:noFill/>
          </a:ln>
        </p:spPr>
        <p:txBody>
          <a:bodyPr wrap="none" rtlCol="0">
            <a:spAutoFit/>
          </a:bodyPr>
          <a:lstStyle/>
          <a:p>
            <a:r>
              <a:rPr lang="en-GB" sz="1400" b="1" dirty="0" smtClean="0">
                <a:solidFill>
                  <a:srgbClr val="FF0000"/>
                </a:solidFill>
                <a:latin typeface="Calibri" pitchFamily="34" charset="0"/>
              </a:rPr>
              <a:t>T</a:t>
            </a:r>
            <a:endParaRPr lang="en-GB" sz="1400" b="1" dirty="0">
              <a:solidFill>
                <a:srgbClr val="FF0000"/>
              </a:solidFill>
              <a:latin typeface="Calibri" pitchFamily="34" charset="0"/>
            </a:endParaRPr>
          </a:p>
        </p:txBody>
      </p:sp>
      <p:grpSp>
        <p:nvGrpSpPr>
          <p:cNvPr id="106" name="Gruppo 105"/>
          <p:cNvGrpSpPr>
            <a:grpSpLocks noChangeAspect="1"/>
          </p:cNvGrpSpPr>
          <p:nvPr/>
        </p:nvGrpSpPr>
        <p:grpSpPr>
          <a:xfrm>
            <a:off x="5292080" y="3742961"/>
            <a:ext cx="706362" cy="288032"/>
            <a:chOff x="5625092" y="3684637"/>
            <a:chExt cx="470908" cy="192021"/>
          </a:xfrm>
        </p:grpSpPr>
        <p:cxnSp>
          <p:nvCxnSpPr>
            <p:cNvPr id="107" name="Connettore 1 106"/>
            <p:cNvCxnSpPr/>
            <p:nvPr/>
          </p:nvCxnSpPr>
          <p:spPr>
            <a:xfrm>
              <a:off x="5625092" y="3876658"/>
              <a:ext cx="192000" cy="0"/>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8" name="Connettore 1 107"/>
            <p:cNvCxnSpPr/>
            <p:nvPr/>
          </p:nvCxnSpPr>
          <p:spPr>
            <a:xfrm flipV="1">
              <a:off x="5817096" y="3684637"/>
              <a:ext cx="278904" cy="185936"/>
            </a:xfrm>
            <a:prstGeom prst="line">
              <a:avLst/>
            </a:prstGeom>
            <a:ln w="381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109" name="CasellaDiTesto 108"/>
          <p:cNvSpPr txBox="1"/>
          <p:nvPr/>
        </p:nvSpPr>
        <p:spPr>
          <a:xfrm>
            <a:off x="5940152" y="4391032"/>
            <a:ext cx="285656" cy="307777"/>
          </a:xfrm>
          <a:prstGeom prst="rect">
            <a:avLst/>
          </a:prstGeom>
          <a:noFill/>
          <a:ln>
            <a:noFill/>
          </a:ln>
        </p:spPr>
        <p:txBody>
          <a:bodyPr wrap="none" rtlCol="0">
            <a:spAutoFit/>
          </a:bodyPr>
          <a:lstStyle/>
          <a:p>
            <a:r>
              <a:rPr lang="en-GB" sz="1400" b="1" dirty="0" smtClean="0">
                <a:solidFill>
                  <a:srgbClr val="00B050"/>
                </a:solidFill>
                <a:latin typeface="Calibri" pitchFamily="34" charset="0"/>
              </a:rPr>
              <a:t>R</a:t>
            </a:r>
            <a:endParaRPr lang="en-GB" sz="1400" b="1" dirty="0">
              <a:solidFill>
                <a:srgbClr val="00B050"/>
              </a:solidFill>
              <a:latin typeface="Calibri" pitchFamily="34" charset="0"/>
            </a:endParaRPr>
          </a:p>
        </p:txBody>
      </p:sp>
      <p:grpSp>
        <p:nvGrpSpPr>
          <p:cNvPr id="110" name="Gruppo 60"/>
          <p:cNvGrpSpPr/>
          <p:nvPr/>
        </p:nvGrpSpPr>
        <p:grpSpPr>
          <a:xfrm>
            <a:off x="755576" y="5331399"/>
            <a:ext cx="5247226" cy="288032"/>
            <a:chOff x="1136576" y="1916832"/>
            <a:chExt cx="5247226" cy="288032"/>
          </a:xfrm>
        </p:grpSpPr>
        <p:sp>
          <p:nvSpPr>
            <p:cNvPr id="111" name="Rettangolo 110"/>
            <p:cNvSpPr/>
            <p:nvPr/>
          </p:nvSpPr>
          <p:spPr>
            <a:xfrm>
              <a:off x="1136576" y="1916832"/>
              <a:ext cx="900000" cy="288032"/>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sp>
          <p:nvSpPr>
            <p:cNvPr id="112" name="Rettangolo 111"/>
            <p:cNvSpPr/>
            <p:nvPr/>
          </p:nvSpPr>
          <p:spPr>
            <a:xfrm>
              <a:off x="2063802" y="1916832"/>
              <a:ext cx="4320000" cy="288032"/>
            </a:xfrm>
            <a:prstGeom prst="rect">
              <a:avLst/>
            </a:prstGeom>
            <a:solidFill>
              <a:schemeClr val="tx1">
                <a:lumMod val="65000"/>
                <a:lumOff val="3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endParaRPr>
            </a:p>
          </p:txBody>
        </p:sp>
      </p:grpSp>
      <p:sp>
        <p:nvSpPr>
          <p:cNvPr id="113" name="CasellaDiTesto 112"/>
          <p:cNvSpPr txBox="1"/>
          <p:nvPr/>
        </p:nvSpPr>
        <p:spPr>
          <a:xfrm>
            <a:off x="6156176" y="4725144"/>
            <a:ext cx="2736304" cy="1384995"/>
          </a:xfrm>
          <a:prstGeom prst="rect">
            <a:avLst/>
          </a:prstGeom>
          <a:noFill/>
        </p:spPr>
        <p:txBody>
          <a:bodyPr wrap="square" rtlCol="0">
            <a:spAutoFit/>
          </a:bodyPr>
          <a:lstStyle/>
          <a:p>
            <a:r>
              <a:rPr lang="en-GB" sz="1200" dirty="0" smtClean="0">
                <a:latin typeface="Calibri" pitchFamily="34" charset="0"/>
              </a:rPr>
              <a:t>The wave travelling inside the left main fragment is limited in amplitude by the ultimate stress of the material, and cannot generate other fractures (unless </a:t>
            </a:r>
            <a:r>
              <a:rPr lang="en-GB" sz="1200" dirty="0" err="1" smtClean="0">
                <a:latin typeface="Calibri" pitchFamily="34" charset="0"/>
              </a:rPr>
              <a:t>inhomogeneities</a:t>
            </a:r>
            <a:r>
              <a:rPr lang="en-GB" sz="1200" dirty="0" smtClean="0">
                <a:latin typeface="Calibri" pitchFamily="34" charset="0"/>
              </a:rPr>
              <a:t> are present). Further fracture could occur in the right fragment.</a:t>
            </a:r>
            <a:endParaRPr lang="en-GB" sz="1200" dirty="0">
              <a:latin typeface="Calibri" pitchFamily="34" charset="0"/>
            </a:endParaRPr>
          </a:p>
        </p:txBody>
      </p:sp>
      <p:cxnSp>
        <p:nvCxnSpPr>
          <p:cNvPr id="114" name="Connettore 2 113"/>
          <p:cNvCxnSpPr/>
          <p:nvPr/>
        </p:nvCxnSpPr>
        <p:spPr>
          <a:xfrm flipH="1">
            <a:off x="2303748" y="5916755"/>
            <a:ext cx="576064" cy="0"/>
          </a:xfrm>
          <a:prstGeom prst="straightConnector1">
            <a:avLst/>
          </a:prstGeom>
          <a:ln w="19050">
            <a:solidFill>
              <a:srgbClr val="FF0101"/>
            </a:solidFill>
            <a:tailEnd type="arrow"/>
          </a:ln>
        </p:spPr>
        <p:style>
          <a:lnRef idx="1">
            <a:schemeClr val="accent1"/>
          </a:lnRef>
          <a:fillRef idx="0">
            <a:schemeClr val="accent1"/>
          </a:fillRef>
          <a:effectRef idx="0">
            <a:schemeClr val="accent1"/>
          </a:effectRef>
          <a:fontRef idx="minor">
            <a:schemeClr val="tx1"/>
          </a:fontRef>
        </p:style>
      </p:cxnSp>
      <p:pic>
        <p:nvPicPr>
          <p:cNvPr id="115" name="Picture 4" descr="http://www.vishaypg.com/images/test-measurements/strain-gages/gagepatterns/small/250un.gif"/>
          <p:cNvPicPr>
            <a:picLocks noChangeAspect="1" noChangeArrowheads="1"/>
          </p:cNvPicPr>
          <p:nvPr/>
        </p:nvPicPr>
        <p:blipFill>
          <a:blip r:embed="rId2" cstate="print"/>
          <a:srcRect/>
          <a:stretch>
            <a:fillRect/>
          </a:stretch>
        </p:blipFill>
        <p:spPr bwMode="auto">
          <a:xfrm rot="16200000">
            <a:off x="3072453" y="5273327"/>
            <a:ext cx="179547" cy="420813"/>
          </a:xfrm>
          <a:prstGeom prst="rect">
            <a:avLst/>
          </a:prstGeom>
          <a:noFill/>
        </p:spPr>
      </p:pic>
      <p:cxnSp>
        <p:nvCxnSpPr>
          <p:cNvPr id="116" name="Connettore 1 115"/>
          <p:cNvCxnSpPr/>
          <p:nvPr/>
        </p:nvCxnSpPr>
        <p:spPr>
          <a:xfrm>
            <a:off x="5544108" y="5340691"/>
            <a:ext cx="0" cy="28803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17" name="CasellaDiTesto 116"/>
          <p:cNvSpPr txBox="1"/>
          <p:nvPr/>
        </p:nvSpPr>
        <p:spPr>
          <a:xfrm>
            <a:off x="1079612" y="4919096"/>
            <a:ext cx="648072" cy="369332"/>
          </a:xfrm>
          <a:prstGeom prst="rect">
            <a:avLst/>
          </a:prstGeom>
          <a:noFill/>
        </p:spPr>
        <p:txBody>
          <a:bodyPr wrap="square" rtlCol="0">
            <a:spAutoFit/>
          </a:bodyPr>
          <a:lstStyle/>
          <a:p>
            <a:r>
              <a:rPr lang="it-IT" dirty="0" smtClean="0">
                <a:latin typeface="Calibri" pitchFamily="34" charset="0"/>
              </a:rPr>
              <a:t>t</a:t>
            </a:r>
            <a:r>
              <a:rPr lang="it-IT" baseline="-25000" dirty="0" smtClean="0">
                <a:latin typeface="Calibri" pitchFamily="34" charset="0"/>
              </a:rPr>
              <a:t>4</a:t>
            </a:r>
            <a:endParaRPr lang="it-IT" baseline="-25000" dirty="0">
              <a:latin typeface="Calibri" pitchFamily="34" charset="0"/>
            </a:endParaRPr>
          </a:p>
        </p:txBody>
      </p:sp>
      <p:grpSp>
        <p:nvGrpSpPr>
          <p:cNvPr id="118" name="Gruppo 117"/>
          <p:cNvGrpSpPr>
            <a:grpSpLocks noChangeAspect="1"/>
          </p:cNvGrpSpPr>
          <p:nvPr/>
        </p:nvGrpSpPr>
        <p:grpSpPr>
          <a:xfrm flipV="1">
            <a:off x="5076056" y="3062363"/>
            <a:ext cx="948569" cy="436934"/>
            <a:chOff x="5472749" y="2037340"/>
            <a:chExt cx="632379" cy="291289"/>
          </a:xfrm>
        </p:grpSpPr>
        <p:cxnSp>
          <p:nvCxnSpPr>
            <p:cNvPr id="119" name="Connettore 1 118"/>
            <p:cNvCxnSpPr/>
            <p:nvPr/>
          </p:nvCxnSpPr>
          <p:spPr>
            <a:xfrm>
              <a:off x="5472749" y="2328629"/>
              <a:ext cx="192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Connettore 1 119"/>
            <p:cNvCxnSpPr/>
            <p:nvPr/>
          </p:nvCxnSpPr>
          <p:spPr>
            <a:xfrm flipV="1">
              <a:off x="5673080" y="2037340"/>
              <a:ext cx="432048" cy="28803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21" name="Gruppo 120"/>
          <p:cNvGrpSpPr>
            <a:grpSpLocks noChangeAspect="1"/>
          </p:cNvGrpSpPr>
          <p:nvPr/>
        </p:nvGrpSpPr>
        <p:grpSpPr>
          <a:xfrm flipV="1">
            <a:off x="4932040" y="4458154"/>
            <a:ext cx="948569" cy="436934"/>
            <a:chOff x="5472749" y="2037340"/>
            <a:chExt cx="632379" cy="291289"/>
          </a:xfrm>
        </p:grpSpPr>
        <p:cxnSp>
          <p:nvCxnSpPr>
            <p:cNvPr id="122" name="Connettore 1 121"/>
            <p:cNvCxnSpPr/>
            <p:nvPr/>
          </p:nvCxnSpPr>
          <p:spPr>
            <a:xfrm>
              <a:off x="5472749" y="2328629"/>
              <a:ext cx="192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Connettore 1 122"/>
            <p:cNvCxnSpPr/>
            <p:nvPr/>
          </p:nvCxnSpPr>
          <p:spPr>
            <a:xfrm flipV="1">
              <a:off x="5673080" y="2037340"/>
              <a:ext cx="432048" cy="28803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4" name="Connettore 1 123"/>
          <p:cNvCxnSpPr/>
          <p:nvPr/>
        </p:nvCxnSpPr>
        <p:spPr>
          <a:xfrm flipV="1">
            <a:off x="5868144" y="4797152"/>
            <a:ext cx="120588" cy="8039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25" name="Gruppo 124"/>
          <p:cNvGrpSpPr/>
          <p:nvPr/>
        </p:nvGrpSpPr>
        <p:grpSpPr>
          <a:xfrm>
            <a:off x="4920357" y="4474642"/>
            <a:ext cx="1101725" cy="239181"/>
            <a:chOff x="5013325" y="4376706"/>
            <a:chExt cx="1101725" cy="239181"/>
          </a:xfrm>
        </p:grpSpPr>
        <p:cxnSp>
          <p:nvCxnSpPr>
            <p:cNvPr id="126" name="Connettore 1 125"/>
            <p:cNvCxnSpPr/>
            <p:nvPr/>
          </p:nvCxnSpPr>
          <p:spPr>
            <a:xfrm flipV="1">
              <a:off x="5013325" y="4376706"/>
              <a:ext cx="303840" cy="602"/>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27" name="Connettore 1 126"/>
            <p:cNvCxnSpPr/>
            <p:nvPr/>
          </p:nvCxnSpPr>
          <p:spPr>
            <a:xfrm>
              <a:off x="5318659" y="4383410"/>
              <a:ext cx="348716" cy="232477"/>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28" name="Connettore 1 127"/>
            <p:cNvCxnSpPr/>
            <p:nvPr/>
          </p:nvCxnSpPr>
          <p:spPr>
            <a:xfrm>
              <a:off x="5665093" y="4606037"/>
              <a:ext cx="297557" cy="0"/>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29" name="Connettore 1 128"/>
            <p:cNvCxnSpPr/>
            <p:nvPr/>
          </p:nvCxnSpPr>
          <p:spPr>
            <a:xfrm flipH="1">
              <a:off x="5951588" y="4400550"/>
              <a:ext cx="163462" cy="200564"/>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cxnSp>
        <p:nvCxnSpPr>
          <p:cNvPr id="130" name="Connettore 1 129"/>
          <p:cNvCxnSpPr/>
          <p:nvPr/>
        </p:nvCxnSpPr>
        <p:spPr>
          <a:xfrm>
            <a:off x="5004048" y="3050761"/>
            <a:ext cx="1012237" cy="11602"/>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nvGrpSpPr>
          <p:cNvPr id="131" name="Gruppo 130"/>
          <p:cNvGrpSpPr/>
          <p:nvPr/>
        </p:nvGrpSpPr>
        <p:grpSpPr>
          <a:xfrm>
            <a:off x="2447764" y="5700731"/>
            <a:ext cx="654050" cy="239181"/>
            <a:chOff x="5013325" y="4376706"/>
            <a:chExt cx="654050" cy="239181"/>
          </a:xfrm>
        </p:grpSpPr>
        <p:cxnSp>
          <p:nvCxnSpPr>
            <p:cNvPr id="132" name="Connettore 1 131"/>
            <p:cNvCxnSpPr/>
            <p:nvPr/>
          </p:nvCxnSpPr>
          <p:spPr>
            <a:xfrm flipV="1">
              <a:off x="5013325" y="4376706"/>
              <a:ext cx="303840" cy="602"/>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33" name="Connettore 1 132"/>
            <p:cNvCxnSpPr/>
            <p:nvPr/>
          </p:nvCxnSpPr>
          <p:spPr>
            <a:xfrm>
              <a:off x="5318659" y="4383410"/>
              <a:ext cx="348716" cy="23247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134" name="Gruppo 133"/>
          <p:cNvGrpSpPr/>
          <p:nvPr/>
        </p:nvGrpSpPr>
        <p:grpSpPr>
          <a:xfrm flipH="1">
            <a:off x="3095072" y="5701148"/>
            <a:ext cx="180784" cy="239181"/>
            <a:chOff x="5013325" y="4376706"/>
            <a:chExt cx="654050" cy="239181"/>
          </a:xfrm>
        </p:grpSpPr>
        <p:cxnSp>
          <p:nvCxnSpPr>
            <p:cNvPr id="135" name="Connettore 1 134"/>
            <p:cNvCxnSpPr/>
            <p:nvPr/>
          </p:nvCxnSpPr>
          <p:spPr>
            <a:xfrm flipV="1">
              <a:off x="5013325" y="4376706"/>
              <a:ext cx="303840" cy="602"/>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a:off x="5318659" y="4383410"/>
              <a:ext cx="348716" cy="23247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137" name="CasellaDiTesto 136"/>
          <p:cNvSpPr txBox="1"/>
          <p:nvPr/>
        </p:nvSpPr>
        <p:spPr>
          <a:xfrm>
            <a:off x="5148064" y="5697252"/>
            <a:ext cx="648072" cy="369332"/>
          </a:xfrm>
          <a:prstGeom prst="rect">
            <a:avLst/>
          </a:prstGeom>
          <a:noFill/>
        </p:spPr>
        <p:txBody>
          <a:bodyPr wrap="square" rtlCol="0">
            <a:spAutoFit/>
          </a:bodyPr>
          <a:lstStyle/>
          <a:p>
            <a:r>
              <a:rPr lang="it-IT" dirty="0" smtClean="0">
                <a:latin typeface="Calibri" pitchFamily="34" charset="0"/>
              </a:rPr>
              <a:t>???</a:t>
            </a:r>
            <a:endParaRPr lang="it-IT" dirty="0">
              <a:latin typeface="Calibri" pitchFamily="34" charset="0"/>
            </a:endParaRPr>
          </a:p>
        </p:txBody>
      </p:sp>
      <p:sp>
        <p:nvSpPr>
          <p:cNvPr id="138" name="Ovale 137"/>
          <p:cNvSpPr/>
          <p:nvPr/>
        </p:nvSpPr>
        <p:spPr>
          <a:xfrm>
            <a:off x="5472100" y="5154036"/>
            <a:ext cx="648072" cy="6480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Calibri" pitchFamily="34" charset="0"/>
            </a:endParaRPr>
          </a:p>
        </p:txBody>
      </p:sp>
      <p:sp>
        <p:nvSpPr>
          <p:cNvPr id="99" name="CasellaDiTesto 98"/>
          <p:cNvSpPr txBox="1"/>
          <p:nvPr/>
        </p:nvSpPr>
        <p:spPr>
          <a:xfrm>
            <a:off x="1583668" y="1052736"/>
            <a:ext cx="1836204" cy="584775"/>
          </a:xfrm>
          <a:prstGeom prst="rect">
            <a:avLst/>
          </a:prstGeom>
          <a:noFill/>
        </p:spPr>
        <p:txBody>
          <a:bodyPr wrap="square" rtlCol="0">
            <a:spAutoFit/>
          </a:bodyPr>
          <a:lstStyle/>
          <a:p>
            <a:r>
              <a:rPr lang="en-US" sz="1600" dirty="0" smtClean="0">
                <a:solidFill>
                  <a:srgbClr val="FF0000"/>
                </a:solidFill>
                <a:latin typeface="Calibri" pitchFamily="34" charset="0"/>
              </a:rPr>
              <a:t>Measuring point  on the specimen</a:t>
            </a:r>
            <a:endParaRPr lang="en-US" sz="1600"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Outline</a:t>
            </a:r>
            <a:endParaRPr lang="it-IT" dirty="0"/>
          </a:p>
        </p:txBody>
      </p:sp>
      <p:sp>
        <p:nvSpPr>
          <p:cNvPr id="3" name="Rectangle 40"/>
          <p:cNvSpPr>
            <a:spLocks noChangeArrowheads="1"/>
          </p:cNvSpPr>
          <p:nvPr/>
        </p:nvSpPr>
        <p:spPr bwMode="auto">
          <a:xfrm>
            <a:off x="780430" y="2464160"/>
            <a:ext cx="7380000" cy="1144860"/>
          </a:xfrm>
          <a:prstGeom prst="rect">
            <a:avLst/>
          </a:prstGeom>
          <a:solidFill>
            <a:srgbClr val="6C5840">
              <a:alpha val="24706"/>
            </a:srgbClr>
          </a:solidFill>
          <a:ln w="9525">
            <a:noFill/>
            <a:miter lim="800000"/>
            <a:headEnd/>
            <a:tailEnd/>
          </a:ln>
        </p:spPr>
        <p:txBody>
          <a:bodyPr wrap="none" anchor="ctr"/>
          <a:lstStyle/>
          <a:p>
            <a:endParaRPr lang="it-IT"/>
          </a:p>
        </p:txBody>
      </p:sp>
      <p:sp>
        <p:nvSpPr>
          <p:cNvPr id="5" name="Rectangle 42"/>
          <p:cNvSpPr>
            <a:spLocks noChangeArrowheads="1"/>
          </p:cNvSpPr>
          <p:nvPr/>
        </p:nvSpPr>
        <p:spPr bwMode="auto">
          <a:xfrm>
            <a:off x="791580" y="4725144"/>
            <a:ext cx="7380000" cy="1044116"/>
          </a:xfrm>
          <a:prstGeom prst="rect">
            <a:avLst/>
          </a:prstGeom>
          <a:solidFill>
            <a:srgbClr val="6C5840">
              <a:alpha val="24706"/>
            </a:srgbClr>
          </a:solidFill>
          <a:ln w="9525">
            <a:noFill/>
            <a:miter lim="800000"/>
            <a:headEnd/>
            <a:tailEnd/>
          </a:ln>
        </p:spPr>
        <p:txBody>
          <a:bodyPr wrap="none" anchor="ctr"/>
          <a:lstStyle/>
          <a:p>
            <a:endParaRPr lang="it-IT"/>
          </a:p>
        </p:txBody>
      </p:sp>
      <p:sp>
        <p:nvSpPr>
          <p:cNvPr id="6" name="Rectangle 24"/>
          <p:cNvSpPr txBox="1">
            <a:spLocks noChangeArrowheads="1"/>
          </p:cNvSpPr>
          <p:nvPr/>
        </p:nvSpPr>
        <p:spPr>
          <a:xfrm>
            <a:off x="568127" y="1340768"/>
            <a:ext cx="6812185" cy="4757737"/>
          </a:xfrm>
          <a:prstGeom prst="rect">
            <a:avLst/>
          </a:prstGeom>
        </p:spPr>
        <p:txBody>
          <a:bodyPr/>
          <a:lstStyle/>
          <a:p>
            <a:pPr marL="444500" lvl="0" indent="-444500">
              <a:spcBef>
                <a:spcPct val="30000"/>
              </a:spcBef>
              <a:spcAft>
                <a:spcPts val="1200"/>
              </a:spcAft>
              <a:buClr>
                <a:srgbClr val="31281D"/>
              </a:buClr>
              <a:buSzPct val="120000"/>
              <a:buFont typeface="Wingdings" pitchFamily="2" charset="2"/>
              <a:buChar char=""/>
              <a:defRPr/>
            </a:pPr>
            <a:r>
              <a:rPr lang="en-US" sz="2800" kern="0" dirty="0" smtClean="0">
                <a:solidFill>
                  <a:srgbClr val="3366CB"/>
                </a:solidFill>
                <a:latin typeface="Calibri" pitchFamily="34" charset="0"/>
              </a:rPr>
              <a:t>Development of strength and failure models for relevant materials</a:t>
            </a:r>
            <a:endParaRPr kumimoji="0" lang="en-US" sz="2800" b="0" i="0" u="none" strike="noStrike" kern="0" cap="none" spc="0" normalizeH="0" baseline="0" noProof="0" dirty="0" smtClean="0">
              <a:ln>
                <a:noFill/>
              </a:ln>
              <a:solidFill>
                <a:srgbClr val="3366CB"/>
              </a:solidFill>
              <a:effectLst/>
              <a:uLnTx/>
              <a:uFillTx/>
              <a:latin typeface="Calibri" pitchFamily="34" charset="0"/>
              <a:ea typeface="+mn-ea"/>
              <a:cs typeface="+mn-cs"/>
            </a:endParaRPr>
          </a:p>
          <a:p>
            <a:pPr marL="444500" lvl="0" indent="-444500">
              <a:spcBef>
                <a:spcPct val="30000"/>
              </a:spcBef>
              <a:spcAft>
                <a:spcPts val="1200"/>
              </a:spcAft>
              <a:buClr>
                <a:srgbClr val="31281D"/>
              </a:buClr>
              <a:buSzPct val="120000"/>
              <a:buFont typeface="Wingdings" pitchFamily="2" charset="2"/>
              <a:buChar char=""/>
              <a:defRPr/>
            </a:pPr>
            <a:r>
              <a:rPr lang="en-US" sz="2800" kern="0" dirty="0" smtClean="0">
                <a:solidFill>
                  <a:srgbClr val="22458A"/>
                </a:solidFill>
                <a:latin typeface="Calibri" pitchFamily="34" charset="0"/>
              </a:rPr>
              <a:t>Fracture analysis of novel composites materials</a:t>
            </a:r>
            <a:endParaRPr kumimoji="0" lang="en-US" sz="2800" b="0" i="0" u="none" strike="noStrike" kern="0" cap="none" spc="0" normalizeH="0" baseline="0" noProof="0" dirty="0" smtClean="0">
              <a:ln>
                <a:noFill/>
              </a:ln>
              <a:solidFill>
                <a:srgbClr val="22458A"/>
              </a:solidFill>
              <a:effectLst/>
              <a:uLnTx/>
              <a:uFillTx/>
              <a:latin typeface="Calibri" pitchFamily="34" charset="0"/>
              <a:ea typeface="+mn-ea"/>
              <a:cs typeface="+mn-cs"/>
            </a:endParaRPr>
          </a:p>
          <a:p>
            <a:pPr marL="444500" lvl="0" indent="-444500">
              <a:spcBef>
                <a:spcPct val="30000"/>
              </a:spcBef>
              <a:spcAft>
                <a:spcPts val="1200"/>
              </a:spcAft>
              <a:buClr>
                <a:srgbClr val="31281D"/>
              </a:buClr>
              <a:buSzPct val="120000"/>
              <a:buFont typeface="Wingdings" pitchFamily="2" charset="2"/>
              <a:buChar char=""/>
              <a:defRPr/>
            </a:pPr>
            <a:r>
              <a:rPr lang="en-US" sz="2800" kern="0" dirty="0" smtClean="0">
                <a:solidFill>
                  <a:srgbClr val="3366CB"/>
                </a:solidFill>
                <a:latin typeface="Calibri" pitchFamily="34" charset="0"/>
              </a:rPr>
              <a:t>Contributions to the development of Equations of State for relevant materials</a:t>
            </a:r>
            <a:endParaRPr kumimoji="0" lang="en-US" sz="2800" b="0" i="0" u="none" strike="noStrike" kern="0" cap="none" spc="0" normalizeH="0" baseline="0" noProof="0" dirty="0" smtClean="0">
              <a:ln>
                <a:noFill/>
              </a:ln>
              <a:solidFill>
                <a:srgbClr val="22458A"/>
              </a:solidFill>
              <a:effectLst/>
              <a:uLnTx/>
              <a:uFillTx/>
              <a:latin typeface="Calibri" pitchFamily="34" charset="0"/>
              <a:ea typeface="+mn-ea"/>
              <a:cs typeface="+mn-cs"/>
            </a:endParaRPr>
          </a:p>
          <a:p>
            <a:pPr marL="444500" lvl="0" indent="-444500">
              <a:spcBef>
                <a:spcPct val="30000"/>
              </a:spcBef>
              <a:spcAft>
                <a:spcPts val="1200"/>
              </a:spcAft>
              <a:buClr>
                <a:srgbClr val="31281D"/>
              </a:buClr>
              <a:buSzPct val="120000"/>
              <a:buFont typeface="Wingdings" pitchFamily="2" charset="2"/>
              <a:buChar char=""/>
              <a:defRPr/>
            </a:pPr>
            <a:r>
              <a:rPr lang="en-US" sz="2800" kern="0" dirty="0" smtClean="0">
                <a:solidFill>
                  <a:srgbClr val="3366CB"/>
                </a:solidFill>
                <a:latin typeface="Calibri" pitchFamily="34" charset="0"/>
              </a:rPr>
              <a:t>Contribution to multi-material tests in HiRadMat2</a:t>
            </a:r>
            <a:endParaRPr kumimoji="0" lang="it-IT" sz="2800" b="0"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Calibri" pitchFamily="34" charset="0"/>
              <a:ea typeface="+mn-ea"/>
              <a:cs typeface="+mn-cs"/>
            </a:endParaRPr>
          </a:p>
        </p:txBody>
      </p:sp>
      <p:sp>
        <p:nvSpPr>
          <p:cNvPr id="7" name="Line 25"/>
          <p:cNvSpPr>
            <a:spLocks noChangeShapeType="1"/>
          </p:cNvSpPr>
          <p:nvPr/>
        </p:nvSpPr>
        <p:spPr bwMode="auto">
          <a:xfrm>
            <a:off x="1043608" y="2456892"/>
            <a:ext cx="7560000" cy="0"/>
          </a:xfrm>
          <a:prstGeom prst="line">
            <a:avLst/>
          </a:prstGeom>
          <a:noFill/>
          <a:ln w="25400" cap="rnd">
            <a:solidFill>
              <a:srgbClr val="31281D">
                <a:alpha val="70000"/>
              </a:srgbClr>
            </a:solidFill>
            <a:round/>
            <a:headEnd/>
            <a:tailEnd/>
          </a:ln>
        </p:spPr>
        <p:txBody>
          <a:bodyPr/>
          <a:lstStyle/>
          <a:p>
            <a:endParaRPr lang="it-IT"/>
          </a:p>
        </p:txBody>
      </p:sp>
      <p:sp>
        <p:nvSpPr>
          <p:cNvPr id="8" name="Line 26"/>
          <p:cNvSpPr>
            <a:spLocks noChangeShapeType="1"/>
          </p:cNvSpPr>
          <p:nvPr/>
        </p:nvSpPr>
        <p:spPr bwMode="auto">
          <a:xfrm>
            <a:off x="1043608" y="5769260"/>
            <a:ext cx="7560000" cy="0"/>
          </a:xfrm>
          <a:prstGeom prst="line">
            <a:avLst/>
          </a:prstGeom>
          <a:noFill/>
          <a:ln w="25400" cap="rnd">
            <a:solidFill>
              <a:srgbClr val="31281D">
                <a:alpha val="70000"/>
              </a:srgbClr>
            </a:solidFill>
            <a:round/>
            <a:headEnd/>
            <a:tailEnd/>
          </a:ln>
        </p:spPr>
        <p:txBody>
          <a:bodyPr/>
          <a:lstStyle/>
          <a:p>
            <a:endParaRPr lang="it-IT"/>
          </a:p>
        </p:txBody>
      </p:sp>
      <p:sp>
        <p:nvSpPr>
          <p:cNvPr id="9" name="Line 27"/>
          <p:cNvSpPr>
            <a:spLocks noChangeShapeType="1"/>
          </p:cNvSpPr>
          <p:nvPr/>
        </p:nvSpPr>
        <p:spPr bwMode="auto">
          <a:xfrm>
            <a:off x="1045196" y="3609020"/>
            <a:ext cx="7560000" cy="0"/>
          </a:xfrm>
          <a:prstGeom prst="line">
            <a:avLst/>
          </a:prstGeom>
          <a:noFill/>
          <a:ln w="25400" cap="rnd">
            <a:solidFill>
              <a:srgbClr val="31281D">
                <a:alpha val="70000"/>
              </a:srgbClr>
            </a:solidFill>
            <a:round/>
            <a:headEnd/>
            <a:tailEnd/>
          </a:ln>
        </p:spPr>
        <p:txBody>
          <a:bodyPr/>
          <a:lstStyle/>
          <a:p>
            <a:endParaRPr lang="it-IT"/>
          </a:p>
        </p:txBody>
      </p:sp>
      <p:sp>
        <p:nvSpPr>
          <p:cNvPr id="10" name="Line 28"/>
          <p:cNvSpPr>
            <a:spLocks noChangeShapeType="1"/>
          </p:cNvSpPr>
          <p:nvPr/>
        </p:nvSpPr>
        <p:spPr bwMode="auto">
          <a:xfrm>
            <a:off x="1043608" y="4725144"/>
            <a:ext cx="7560000" cy="0"/>
          </a:xfrm>
          <a:prstGeom prst="line">
            <a:avLst/>
          </a:prstGeom>
          <a:noFill/>
          <a:ln w="25400" cap="rnd">
            <a:solidFill>
              <a:srgbClr val="31281D">
                <a:alpha val="70000"/>
              </a:srgbClr>
            </a:solidFill>
            <a:round/>
            <a:headEnd/>
            <a:tailEnd/>
          </a:ln>
        </p:spPr>
        <p:txBody>
          <a:bodyPr/>
          <a:lstStyle/>
          <a:p>
            <a:endParaRPr lang="it-IT"/>
          </a:p>
        </p:txBody>
      </p:sp>
      <p:sp>
        <p:nvSpPr>
          <p:cNvPr id="12" name="Line 30"/>
          <p:cNvSpPr>
            <a:spLocks noChangeShapeType="1"/>
          </p:cNvSpPr>
          <p:nvPr/>
        </p:nvSpPr>
        <p:spPr bwMode="auto">
          <a:xfrm>
            <a:off x="8172400" y="1556792"/>
            <a:ext cx="0" cy="4320000"/>
          </a:xfrm>
          <a:prstGeom prst="line">
            <a:avLst/>
          </a:prstGeom>
          <a:noFill/>
          <a:ln w="25400" cap="rnd">
            <a:solidFill>
              <a:srgbClr val="31281D">
                <a:alpha val="70000"/>
              </a:srgbClr>
            </a:solidFill>
            <a:round/>
            <a:headEnd/>
            <a:tailEnd/>
          </a:ln>
        </p:spPr>
        <p:txBody>
          <a:bodyPr/>
          <a:lstStyle/>
          <a:p>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791580" y="1448780"/>
            <a:ext cx="3924436" cy="1296144"/>
          </a:xfrm>
          <a:prstGeom prst="rect">
            <a:avLst/>
          </a:prstGeom>
          <a:solidFill>
            <a:srgbClr val="B9D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p:txBody>
          <a:bodyPr/>
          <a:lstStyle/>
          <a:p>
            <a:r>
              <a:rPr lang="it-IT" dirty="0" smtClean="0"/>
              <a:t>SHPB </a:t>
            </a:r>
            <a:r>
              <a:rPr lang="it-IT" dirty="0" err="1" smtClean="0"/>
              <a:t>Spalling</a:t>
            </a:r>
            <a:r>
              <a:rPr lang="it-IT" dirty="0" smtClean="0"/>
              <a:t> </a:t>
            </a:r>
            <a:r>
              <a:rPr lang="it-IT" dirty="0" smtClean="0"/>
              <a:t>test (III)</a:t>
            </a:r>
            <a:endParaRPr lang="it-IT" dirty="0"/>
          </a:p>
        </p:txBody>
      </p:sp>
      <p:sp>
        <p:nvSpPr>
          <p:cNvPr id="15" name="Rectangle 15"/>
          <p:cNvSpPr/>
          <p:nvPr/>
        </p:nvSpPr>
        <p:spPr>
          <a:xfrm>
            <a:off x="5184068" y="1301857"/>
            <a:ext cx="3456892" cy="2739211"/>
          </a:xfrm>
          <a:prstGeom prst="rect">
            <a:avLst/>
          </a:prstGeom>
        </p:spPr>
        <p:txBody>
          <a:bodyPr wrap="square">
            <a:spAutoFit/>
          </a:bodyPr>
          <a:lstStyle/>
          <a:p>
            <a:pPr marL="342900" indent="-342900">
              <a:spcBef>
                <a:spcPts val="300"/>
              </a:spcBef>
              <a:spcAft>
                <a:spcPts val="300"/>
              </a:spcAft>
              <a:buClr>
                <a:schemeClr val="accent1"/>
              </a:buClr>
              <a:buSzPct val="95000"/>
            </a:pPr>
            <a:r>
              <a:rPr lang="en-GB" dirty="0" smtClean="0">
                <a:solidFill>
                  <a:schemeClr val="tx1">
                    <a:lumMod val="65000"/>
                    <a:lumOff val="35000"/>
                  </a:schemeClr>
                </a:solidFill>
                <a:latin typeface="Calibri" pitchFamily="34" charset="0"/>
              </a:rPr>
              <a:t>Evaluation of the </a:t>
            </a:r>
            <a:r>
              <a:rPr lang="en-GB" dirty="0" smtClean="0">
                <a:solidFill>
                  <a:schemeClr val="tx1">
                    <a:lumMod val="65000"/>
                    <a:lumOff val="35000"/>
                  </a:schemeClr>
                </a:solidFill>
                <a:latin typeface="Calibri" pitchFamily="34" charset="0"/>
              </a:rPr>
              <a:t>failure strain</a:t>
            </a:r>
            <a:endParaRPr lang="en-GB" dirty="0" smtClean="0">
              <a:solidFill>
                <a:schemeClr val="tx1">
                  <a:lumMod val="65000"/>
                  <a:lumOff val="35000"/>
                </a:schemeClr>
              </a:solidFill>
              <a:latin typeface="Calibri" pitchFamily="34" charset="0"/>
            </a:endParaRPr>
          </a:p>
          <a:p>
            <a:pPr marL="271463" lvl="1" indent="-271463">
              <a:spcBef>
                <a:spcPts val="300"/>
              </a:spcBef>
              <a:spcAft>
                <a:spcPts val="300"/>
              </a:spcAft>
              <a:buClr>
                <a:srgbClr val="00B050"/>
              </a:buClr>
              <a:buSzPct val="95000"/>
              <a:buFont typeface="Wingdings" pitchFamily="2" charset="2"/>
              <a:buChar char="ü"/>
            </a:pPr>
            <a:r>
              <a:rPr lang="en-GB" dirty="0">
                <a:solidFill>
                  <a:schemeClr val="tx1">
                    <a:lumMod val="65000"/>
                    <a:lumOff val="35000"/>
                  </a:schemeClr>
                </a:solidFill>
                <a:latin typeface="Calibri" pitchFamily="34" charset="0"/>
              </a:rPr>
              <a:t>S</a:t>
            </a:r>
            <a:r>
              <a:rPr lang="en-GB" dirty="0" smtClean="0">
                <a:solidFill>
                  <a:schemeClr val="tx1">
                    <a:lumMod val="65000"/>
                    <a:lumOff val="35000"/>
                  </a:schemeClr>
                </a:solidFill>
                <a:latin typeface="Calibri" pitchFamily="34" charset="0"/>
              </a:rPr>
              <a:t>train gauge is reached by the tensile wave only after </a:t>
            </a:r>
            <a:r>
              <a:rPr lang="en-GB" dirty="0" smtClean="0">
                <a:solidFill>
                  <a:schemeClr val="tx1">
                    <a:lumMod val="65000"/>
                    <a:lumOff val="35000"/>
                  </a:schemeClr>
                </a:solidFill>
                <a:latin typeface="Calibri" pitchFamily="34" charset="0"/>
              </a:rPr>
              <a:t>fracture </a:t>
            </a:r>
            <a:r>
              <a:rPr lang="en-GB" dirty="0" smtClean="0">
                <a:solidFill>
                  <a:schemeClr val="tx1">
                    <a:lumMod val="65000"/>
                    <a:lumOff val="35000"/>
                  </a:schemeClr>
                </a:solidFill>
                <a:latin typeface="Calibri" pitchFamily="34" charset="0"/>
              </a:rPr>
              <a:t>has already occurred: given to material damping, the </a:t>
            </a:r>
            <a:r>
              <a:rPr lang="en-GB" dirty="0" smtClean="0">
                <a:solidFill>
                  <a:schemeClr val="tx1">
                    <a:lumMod val="65000"/>
                    <a:lumOff val="35000"/>
                  </a:schemeClr>
                </a:solidFill>
                <a:latin typeface="Calibri" pitchFamily="34" charset="0"/>
              </a:rPr>
              <a:t>failure </a:t>
            </a:r>
            <a:r>
              <a:rPr lang="en-GB" dirty="0" smtClean="0">
                <a:solidFill>
                  <a:schemeClr val="tx1">
                    <a:lumMod val="65000"/>
                    <a:lumOff val="35000"/>
                  </a:schemeClr>
                </a:solidFill>
                <a:latin typeface="Calibri" pitchFamily="34" charset="0"/>
              </a:rPr>
              <a:t>strain is therefore higher than what registered by the gauge!</a:t>
            </a:r>
          </a:p>
          <a:p>
            <a:pPr marL="271463" lvl="1" indent="-271463">
              <a:spcBef>
                <a:spcPts val="300"/>
              </a:spcBef>
              <a:spcAft>
                <a:spcPts val="300"/>
              </a:spcAft>
              <a:buClr>
                <a:srgbClr val="00B050"/>
              </a:buClr>
              <a:buSzPct val="95000"/>
              <a:buFont typeface="Wingdings" pitchFamily="2" charset="2"/>
              <a:buChar char="ü"/>
            </a:pPr>
            <a:r>
              <a:rPr lang="en-GB" dirty="0" smtClean="0">
                <a:solidFill>
                  <a:schemeClr val="tx1">
                    <a:lumMod val="65000"/>
                    <a:lumOff val="35000"/>
                  </a:schemeClr>
                </a:solidFill>
                <a:latin typeface="Calibri" pitchFamily="34" charset="0"/>
              </a:rPr>
              <a:t>Failur</a:t>
            </a:r>
            <a:r>
              <a:rPr lang="en-GB" dirty="0" smtClean="0">
                <a:solidFill>
                  <a:schemeClr val="tx1">
                    <a:lumMod val="65000"/>
                    <a:lumOff val="35000"/>
                  </a:schemeClr>
                </a:solidFill>
                <a:latin typeface="Calibri" pitchFamily="34" charset="0"/>
              </a:rPr>
              <a:t>e </a:t>
            </a:r>
            <a:r>
              <a:rPr lang="en-GB" dirty="0" smtClean="0">
                <a:solidFill>
                  <a:schemeClr val="tx1">
                    <a:lumMod val="65000"/>
                    <a:lumOff val="35000"/>
                  </a:schemeClr>
                </a:solidFill>
                <a:latin typeface="Calibri" pitchFamily="34" charset="0"/>
              </a:rPr>
              <a:t>strain estimated with an exponential model </a:t>
            </a:r>
            <a:r>
              <a:rPr lang="de-DE" dirty="0" smtClean="0">
                <a:solidFill>
                  <a:schemeClr val="tx1">
                    <a:lumMod val="65000"/>
                    <a:lumOff val="35000"/>
                  </a:schemeClr>
                </a:solidFill>
                <a:latin typeface="Calibri" pitchFamily="34" charset="0"/>
              </a:rPr>
              <a:t>(</a:t>
            </a:r>
            <a:r>
              <a:rPr lang="el-GR" i="1" dirty="0" smtClean="0">
                <a:solidFill>
                  <a:schemeClr val="tx1">
                    <a:lumMod val="65000"/>
                    <a:lumOff val="35000"/>
                  </a:schemeClr>
                </a:solidFill>
                <a:latin typeface="Calibri" pitchFamily="34" charset="0"/>
              </a:rPr>
              <a:t>ε</a:t>
            </a:r>
            <a:r>
              <a:rPr lang="de-DE" dirty="0" smtClean="0">
                <a:solidFill>
                  <a:schemeClr val="tx1">
                    <a:lumMod val="65000"/>
                    <a:lumOff val="35000"/>
                  </a:schemeClr>
                </a:solidFill>
                <a:latin typeface="Calibri" pitchFamily="34" charset="0"/>
              </a:rPr>
              <a:t> </a:t>
            </a:r>
            <a:r>
              <a:rPr lang="de-DE" dirty="0">
                <a:solidFill>
                  <a:schemeClr val="tx1">
                    <a:lumMod val="65000"/>
                    <a:lumOff val="35000"/>
                  </a:schemeClr>
                </a:solidFill>
                <a:latin typeface="Calibri" pitchFamily="34" charset="0"/>
              </a:rPr>
              <a:t>= </a:t>
            </a:r>
            <a:r>
              <a:rPr lang="de-DE" i="1" dirty="0" smtClean="0">
                <a:solidFill>
                  <a:schemeClr val="tx1">
                    <a:lumMod val="65000"/>
                    <a:lumOff val="35000"/>
                  </a:schemeClr>
                </a:solidFill>
                <a:latin typeface="Calibri" pitchFamily="34" charset="0"/>
              </a:rPr>
              <a:t>A</a:t>
            </a:r>
            <a:r>
              <a:rPr lang="de-DE" dirty="0" smtClean="0">
                <a:solidFill>
                  <a:schemeClr val="tx1">
                    <a:lumMod val="65000"/>
                    <a:lumOff val="35000"/>
                  </a:schemeClr>
                </a:solidFill>
                <a:latin typeface="Calibri" pitchFamily="34" charset="0"/>
              </a:rPr>
              <a:t>e</a:t>
            </a:r>
            <a:r>
              <a:rPr lang="de-DE" i="1" baseline="30000" dirty="0" smtClean="0">
                <a:solidFill>
                  <a:schemeClr val="tx1">
                    <a:lumMod val="65000"/>
                    <a:lumOff val="35000"/>
                  </a:schemeClr>
                </a:solidFill>
                <a:latin typeface="Calibri" pitchFamily="34" charset="0"/>
              </a:rPr>
              <a:t>-</a:t>
            </a:r>
            <a:r>
              <a:rPr lang="de-DE" i="1" baseline="30000" dirty="0" err="1" smtClean="0">
                <a:solidFill>
                  <a:schemeClr val="tx1">
                    <a:lumMod val="65000"/>
                    <a:lumOff val="35000"/>
                  </a:schemeClr>
                </a:solidFill>
                <a:latin typeface="Calibri" pitchFamily="34" charset="0"/>
              </a:rPr>
              <a:t>Bt</a:t>
            </a:r>
            <a:r>
              <a:rPr lang="de-DE" i="1" dirty="0" smtClean="0">
                <a:solidFill>
                  <a:schemeClr val="tx1">
                    <a:lumMod val="65000"/>
                    <a:lumOff val="35000"/>
                  </a:schemeClr>
                </a:solidFill>
                <a:latin typeface="Calibri" pitchFamily="34" charset="0"/>
              </a:rPr>
              <a:t>)</a:t>
            </a:r>
            <a:endParaRPr lang="de-DE" i="1" dirty="0" smtClean="0">
              <a:solidFill>
                <a:schemeClr val="tx1">
                  <a:lumMod val="65000"/>
                  <a:lumOff val="35000"/>
                </a:schemeClr>
              </a:solidFill>
              <a:latin typeface="Calibri" pitchFamily="34" charset="0"/>
            </a:endParaRPr>
          </a:p>
        </p:txBody>
      </p:sp>
      <p:pic>
        <p:nvPicPr>
          <p:cNvPr id="16" name="Immagine 25" descr="expfit.png"/>
          <p:cNvPicPr>
            <a:picLocks noChangeAspect="1"/>
          </p:cNvPicPr>
          <p:nvPr/>
        </p:nvPicPr>
        <p:blipFill>
          <a:blip r:embed="rId2" cstate="print">
            <a:clrChange>
              <a:clrFrom>
                <a:srgbClr val="FFFFFF"/>
              </a:clrFrom>
              <a:clrTo>
                <a:srgbClr val="FFFFFF">
                  <a:alpha val="0"/>
                </a:srgbClr>
              </a:clrTo>
            </a:clrChange>
          </a:blip>
          <a:stretch>
            <a:fillRect/>
          </a:stretch>
        </p:blipFill>
        <p:spPr>
          <a:xfrm>
            <a:off x="107504" y="944724"/>
            <a:ext cx="5112568" cy="5108781"/>
          </a:xfrm>
          <a:prstGeom prst="rect">
            <a:avLst/>
          </a:prstGeom>
        </p:spPr>
      </p:pic>
      <p:sp>
        <p:nvSpPr>
          <p:cNvPr id="6" name="CasellaDiTesto 5"/>
          <p:cNvSpPr txBox="1"/>
          <p:nvPr/>
        </p:nvSpPr>
        <p:spPr>
          <a:xfrm>
            <a:off x="1079612" y="4797152"/>
            <a:ext cx="2304256" cy="338554"/>
          </a:xfrm>
          <a:prstGeom prst="rect">
            <a:avLst/>
          </a:prstGeom>
          <a:noFill/>
        </p:spPr>
        <p:txBody>
          <a:bodyPr wrap="square" rtlCol="0">
            <a:spAutoFit/>
          </a:bodyPr>
          <a:lstStyle/>
          <a:p>
            <a:r>
              <a:rPr lang="en-US" sz="1600" i="1" dirty="0" smtClean="0">
                <a:solidFill>
                  <a:srgbClr val="FF0000"/>
                </a:solidFill>
                <a:latin typeface="Calibri" pitchFamily="34" charset="0"/>
              </a:rPr>
              <a:t>First compressive wave</a:t>
            </a:r>
            <a:endParaRPr lang="en-US" sz="1600" i="1" dirty="0">
              <a:solidFill>
                <a:srgbClr val="FF0000"/>
              </a:solidFill>
              <a:latin typeface="Calibri" pitchFamily="34" charset="0"/>
            </a:endParaRPr>
          </a:p>
        </p:txBody>
      </p:sp>
      <p:sp>
        <p:nvSpPr>
          <p:cNvPr id="7" name="CasellaDiTesto 6"/>
          <p:cNvSpPr txBox="1"/>
          <p:nvPr/>
        </p:nvSpPr>
        <p:spPr>
          <a:xfrm>
            <a:off x="1799692" y="3465004"/>
            <a:ext cx="1404156" cy="1077218"/>
          </a:xfrm>
          <a:prstGeom prst="rect">
            <a:avLst/>
          </a:prstGeom>
          <a:noFill/>
        </p:spPr>
        <p:txBody>
          <a:bodyPr wrap="square" rtlCol="0">
            <a:spAutoFit/>
          </a:bodyPr>
          <a:lstStyle/>
          <a:p>
            <a:r>
              <a:rPr lang="en-US" sz="1600" i="1" dirty="0" smtClean="0">
                <a:solidFill>
                  <a:schemeClr val="bg1">
                    <a:lumMod val="50000"/>
                  </a:schemeClr>
                </a:solidFill>
                <a:latin typeface="Calibri" pitchFamily="34" charset="0"/>
              </a:rPr>
              <a:t>Residual strain (plasticity, compaction, damping…)</a:t>
            </a:r>
            <a:endParaRPr lang="en-US" sz="1600" i="1" dirty="0">
              <a:solidFill>
                <a:schemeClr val="bg1">
                  <a:lumMod val="50000"/>
                </a:schemeClr>
              </a:solidFill>
              <a:latin typeface="Calibri" pitchFamily="34" charset="0"/>
            </a:endParaRPr>
          </a:p>
        </p:txBody>
      </p:sp>
      <p:cxnSp>
        <p:nvCxnSpPr>
          <p:cNvPr id="9" name="Connettore 2 8"/>
          <p:cNvCxnSpPr/>
          <p:nvPr/>
        </p:nvCxnSpPr>
        <p:spPr>
          <a:xfrm>
            <a:off x="1511660" y="2924944"/>
            <a:ext cx="360040" cy="61206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3347864" y="1484784"/>
            <a:ext cx="1404156" cy="461665"/>
          </a:xfrm>
          <a:prstGeom prst="rect">
            <a:avLst/>
          </a:prstGeom>
          <a:noFill/>
        </p:spPr>
        <p:txBody>
          <a:bodyPr wrap="square" rtlCol="0">
            <a:spAutoFit/>
          </a:bodyPr>
          <a:lstStyle/>
          <a:p>
            <a:r>
              <a:rPr lang="en-US" sz="2400" b="1" dirty="0" smtClean="0">
                <a:solidFill>
                  <a:srgbClr val="6699FF"/>
                </a:solidFill>
                <a:latin typeface="Calibri" pitchFamily="34" charset="0"/>
              </a:rPr>
              <a:t>TENSION</a:t>
            </a:r>
            <a:endParaRPr lang="en-US" sz="2400" b="1" dirty="0">
              <a:solidFill>
                <a:srgbClr val="6699FF"/>
              </a:solidFill>
              <a:latin typeface="Calibri" pitchFamily="34" charset="0"/>
            </a:endParaRPr>
          </a:p>
        </p:txBody>
      </p:sp>
      <p:sp>
        <p:nvSpPr>
          <p:cNvPr id="12" name="CasellaDiTesto 11"/>
          <p:cNvSpPr txBox="1"/>
          <p:nvPr/>
        </p:nvSpPr>
        <p:spPr>
          <a:xfrm>
            <a:off x="2627784" y="3068960"/>
            <a:ext cx="2556284" cy="461665"/>
          </a:xfrm>
          <a:prstGeom prst="rect">
            <a:avLst/>
          </a:prstGeom>
          <a:noFill/>
        </p:spPr>
        <p:txBody>
          <a:bodyPr wrap="square" rtlCol="0">
            <a:spAutoFit/>
          </a:bodyPr>
          <a:lstStyle/>
          <a:p>
            <a:r>
              <a:rPr lang="en-US" sz="2400" b="1" dirty="0" smtClean="0">
                <a:solidFill>
                  <a:schemeClr val="bg1">
                    <a:lumMod val="65000"/>
                  </a:schemeClr>
                </a:solidFill>
                <a:latin typeface="Calibri" pitchFamily="34" charset="0"/>
              </a:rPr>
              <a:t>COMPRESSION</a:t>
            </a:r>
            <a:endParaRPr lang="en-US" sz="2400" b="1" dirty="0">
              <a:solidFill>
                <a:schemeClr val="bg1">
                  <a:lumMod val="65000"/>
                </a:schemeClr>
              </a:solidFill>
              <a:latin typeface="Calibri" pitchFamily="34" charset="0"/>
            </a:endParaRPr>
          </a:p>
        </p:txBody>
      </p:sp>
      <p:sp>
        <p:nvSpPr>
          <p:cNvPr id="61442" name="AutoShape 2"/>
          <p:cNvSpPr>
            <a:spLocks noChangeAspect="1" noChangeArrowheads="1" noTextEdit="1"/>
          </p:cNvSpPr>
          <p:nvPr/>
        </p:nvSpPr>
        <p:spPr bwMode="auto">
          <a:xfrm>
            <a:off x="4896036" y="4102100"/>
            <a:ext cx="4103687" cy="188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61444" name="Picture 4"/>
          <p:cNvPicPr>
            <a:picLocks noChangeAspect="1" noChangeArrowheads="1"/>
          </p:cNvPicPr>
          <p:nvPr/>
        </p:nvPicPr>
        <p:blipFill>
          <a:blip r:embed="rId3" cstate="print"/>
          <a:srcRect/>
          <a:stretch>
            <a:fillRect/>
          </a:stretch>
        </p:blipFill>
        <p:spPr bwMode="auto">
          <a:xfrm>
            <a:off x="4896036" y="4905164"/>
            <a:ext cx="4271515" cy="391815"/>
          </a:xfrm>
          <a:prstGeom prst="rect">
            <a:avLst/>
          </a:prstGeom>
          <a:noFill/>
          <a:ln w="9525">
            <a:noFill/>
            <a:miter lim="800000"/>
            <a:headEnd/>
            <a:tailEnd/>
          </a:ln>
        </p:spPr>
      </p:pic>
      <p:sp>
        <p:nvSpPr>
          <p:cNvPr id="61446" name="Rectangle 6"/>
          <p:cNvSpPr>
            <a:spLocks noChangeArrowheads="1"/>
          </p:cNvSpPr>
          <p:nvPr/>
        </p:nvSpPr>
        <p:spPr bwMode="auto">
          <a:xfrm>
            <a:off x="6696236" y="4333002"/>
            <a:ext cx="565091"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dirty="0" err="1" smtClean="0">
                <a:ln>
                  <a:noFill/>
                </a:ln>
                <a:solidFill>
                  <a:srgbClr val="000000"/>
                </a:solidFill>
                <a:effectLst/>
                <a:latin typeface="Calibri" pitchFamily="34" charset="0"/>
                <a:cs typeface="Arial" pitchFamily="34" charset="0"/>
              </a:rPr>
              <a:t>Fracture</a:t>
            </a:r>
            <a:endParaRPr kumimoji="0" lang="it-IT" sz="1800" b="0" i="0" u="none" strike="noStrike" cap="none" normalizeH="0" baseline="0" dirty="0" smtClean="0">
              <a:ln>
                <a:noFill/>
              </a:ln>
              <a:solidFill>
                <a:schemeClr val="tx1"/>
              </a:solidFill>
              <a:effectLst/>
              <a:latin typeface="Calibri" pitchFamily="34" charset="0"/>
              <a:cs typeface="Arial" pitchFamily="34" charset="0"/>
            </a:endParaRPr>
          </a:p>
        </p:txBody>
      </p:sp>
      <p:sp>
        <p:nvSpPr>
          <p:cNvPr id="61447" name="Rectangle 7"/>
          <p:cNvSpPr>
            <a:spLocks noChangeArrowheads="1"/>
          </p:cNvSpPr>
          <p:nvPr/>
        </p:nvSpPr>
        <p:spPr bwMode="auto">
          <a:xfrm>
            <a:off x="7351873" y="4333002"/>
            <a:ext cx="493661"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dirty="0" err="1" smtClean="0">
                <a:ln>
                  <a:noFill/>
                </a:ln>
                <a:solidFill>
                  <a:srgbClr val="000000"/>
                </a:solidFill>
                <a:effectLst/>
                <a:latin typeface="Calibri" pitchFamily="34" charset="0"/>
                <a:cs typeface="Arial" pitchFamily="34" charset="0"/>
              </a:rPr>
              <a:t>surface</a:t>
            </a:r>
            <a:endParaRPr kumimoji="0" lang="it-IT" sz="1800" b="0" i="0" u="none" strike="noStrike" cap="none" normalizeH="0" baseline="0" dirty="0" smtClean="0">
              <a:ln>
                <a:noFill/>
              </a:ln>
              <a:solidFill>
                <a:schemeClr val="tx1"/>
              </a:solidFill>
              <a:effectLst/>
              <a:latin typeface="Calibri" pitchFamily="34" charset="0"/>
              <a:cs typeface="Arial" pitchFamily="34" charset="0"/>
            </a:endParaRPr>
          </a:p>
        </p:txBody>
      </p:sp>
      <p:sp>
        <p:nvSpPr>
          <p:cNvPr id="61448" name="Rectangle 8"/>
          <p:cNvSpPr>
            <a:spLocks noChangeArrowheads="1"/>
          </p:cNvSpPr>
          <p:nvPr/>
        </p:nvSpPr>
        <p:spPr bwMode="auto">
          <a:xfrm>
            <a:off x="7928136" y="4333002"/>
            <a:ext cx="998350"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dirty="0" err="1" smtClean="0">
                <a:ln>
                  <a:noFill/>
                </a:ln>
                <a:solidFill>
                  <a:srgbClr val="000000"/>
                </a:solidFill>
                <a:effectLst/>
                <a:latin typeface="Calibri" pitchFamily="34" charset="0"/>
                <a:cs typeface="Arial" pitchFamily="34" charset="0"/>
              </a:rPr>
              <a:t>correspondent</a:t>
            </a:r>
            <a:endParaRPr kumimoji="0" lang="it-IT" sz="1800" b="0" i="0" u="none" strike="noStrike" cap="none" normalizeH="0" baseline="0" dirty="0" smtClean="0">
              <a:ln>
                <a:noFill/>
              </a:ln>
              <a:solidFill>
                <a:schemeClr val="tx1"/>
              </a:solidFill>
              <a:effectLst/>
              <a:latin typeface="Calibri" pitchFamily="34" charset="0"/>
              <a:cs typeface="Arial" pitchFamily="34" charset="0"/>
            </a:endParaRPr>
          </a:p>
        </p:txBody>
      </p:sp>
      <p:sp>
        <p:nvSpPr>
          <p:cNvPr id="61449" name="Rectangle 9"/>
          <p:cNvSpPr>
            <a:spLocks noChangeArrowheads="1"/>
          </p:cNvSpPr>
          <p:nvPr/>
        </p:nvSpPr>
        <p:spPr bwMode="auto">
          <a:xfrm>
            <a:off x="6696236" y="4525089"/>
            <a:ext cx="142668"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smtClean="0">
                <a:ln>
                  <a:noFill/>
                </a:ln>
                <a:solidFill>
                  <a:srgbClr val="000000"/>
                </a:solidFill>
                <a:effectLst/>
                <a:latin typeface="Calibri" pitchFamily="34" charset="0"/>
                <a:cs typeface="Arial" pitchFamily="34" charset="0"/>
              </a:rPr>
              <a:t>to</a:t>
            </a:r>
            <a:endParaRPr kumimoji="0" lang="it-IT" sz="1800" b="0" i="0" u="none" strike="noStrike" cap="none" normalizeH="0" baseline="0" smtClean="0">
              <a:ln>
                <a:noFill/>
              </a:ln>
              <a:solidFill>
                <a:schemeClr val="tx1"/>
              </a:solidFill>
              <a:effectLst/>
              <a:latin typeface="Calibri" pitchFamily="34" charset="0"/>
              <a:cs typeface="Arial" pitchFamily="34" charset="0"/>
            </a:endParaRPr>
          </a:p>
        </p:txBody>
      </p:sp>
      <p:sp>
        <p:nvSpPr>
          <p:cNvPr id="61450" name="Rectangle 10"/>
          <p:cNvSpPr>
            <a:spLocks noChangeArrowheads="1"/>
          </p:cNvSpPr>
          <p:nvPr/>
        </p:nvSpPr>
        <p:spPr bwMode="auto">
          <a:xfrm>
            <a:off x="6875623" y="4525089"/>
            <a:ext cx="266098"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smtClean="0">
                <a:ln>
                  <a:noFill/>
                </a:ln>
                <a:solidFill>
                  <a:srgbClr val="000000"/>
                </a:solidFill>
                <a:effectLst/>
                <a:latin typeface="Calibri" pitchFamily="34" charset="0"/>
                <a:cs typeface="Arial" pitchFamily="34" charset="0"/>
              </a:rPr>
              <a:t>the </a:t>
            </a:r>
            <a:endParaRPr kumimoji="0" lang="it-IT" sz="1800" b="0" i="0" u="none" strike="noStrike" cap="none" normalizeH="0" baseline="0" smtClean="0">
              <a:ln>
                <a:noFill/>
              </a:ln>
              <a:solidFill>
                <a:schemeClr val="tx1"/>
              </a:solidFill>
              <a:effectLst/>
              <a:latin typeface="Calibri" pitchFamily="34" charset="0"/>
              <a:cs typeface="Arial" pitchFamily="34" charset="0"/>
            </a:endParaRPr>
          </a:p>
        </p:txBody>
      </p:sp>
      <p:sp>
        <p:nvSpPr>
          <p:cNvPr id="61451" name="Rectangle 11"/>
          <p:cNvSpPr>
            <a:spLocks noChangeArrowheads="1"/>
          </p:cNvSpPr>
          <p:nvPr/>
        </p:nvSpPr>
        <p:spPr bwMode="auto">
          <a:xfrm>
            <a:off x="7153436" y="4525089"/>
            <a:ext cx="611258"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smtClean="0">
                <a:ln>
                  <a:noFill/>
                </a:ln>
                <a:solidFill>
                  <a:srgbClr val="000000"/>
                </a:solidFill>
                <a:effectLst/>
                <a:latin typeface="Calibri" pitchFamily="34" charset="0"/>
                <a:cs typeface="Arial" pitchFamily="34" charset="0"/>
              </a:rPr>
              <a:t>recorded</a:t>
            </a:r>
            <a:endParaRPr kumimoji="0" lang="it-IT" sz="1800" b="0" i="0" u="none" strike="noStrike" cap="none" normalizeH="0" baseline="0" smtClean="0">
              <a:ln>
                <a:noFill/>
              </a:ln>
              <a:solidFill>
                <a:schemeClr val="tx1"/>
              </a:solidFill>
              <a:effectLst/>
              <a:latin typeface="Calibri" pitchFamily="34" charset="0"/>
              <a:cs typeface="Arial" pitchFamily="34" charset="0"/>
            </a:endParaRPr>
          </a:p>
        </p:txBody>
      </p:sp>
      <p:sp>
        <p:nvSpPr>
          <p:cNvPr id="61452" name="Rectangle 12"/>
          <p:cNvSpPr>
            <a:spLocks noChangeArrowheads="1"/>
          </p:cNvSpPr>
          <p:nvPr/>
        </p:nvSpPr>
        <p:spPr bwMode="auto">
          <a:xfrm>
            <a:off x="7848761" y="4525089"/>
            <a:ext cx="389530"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smtClean="0">
                <a:ln>
                  <a:noFill/>
                </a:ln>
                <a:solidFill>
                  <a:srgbClr val="000000"/>
                </a:solidFill>
                <a:effectLst/>
                <a:latin typeface="Calibri" pitchFamily="34" charset="0"/>
                <a:cs typeface="Arial" pitchFamily="34" charset="0"/>
              </a:rPr>
              <a:t>signal</a:t>
            </a:r>
            <a:endParaRPr kumimoji="0" lang="it-IT" sz="1800" b="0" i="0" u="none" strike="noStrike" cap="none" normalizeH="0" baseline="0" smtClean="0">
              <a:ln>
                <a:noFill/>
              </a:ln>
              <a:solidFill>
                <a:schemeClr val="tx1"/>
              </a:solidFill>
              <a:effectLst/>
              <a:latin typeface="Calibri" pitchFamily="34" charset="0"/>
              <a:cs typeface="Arial" pitchFamily="34" charset="0"/>
            </a:endParaRPr>
          </a:p>
        </p:txBody>
      </p:sp>
      <p:sp>
        <p:nvSpPr>
          <p:cNvPr id="61454" name="Rectangle 14"/>
          <p:cNvSpPr>
            <a:spLocks noChangeArrowheads="1"/>
          </p:cNvSpPr>
          <p:nvPr/>
        </p:nvSpPr>
        <p:spPr bwMode="auto">
          <a:xfrm>
            <a:off x="7308304" y="5301208"/>
            <a:ext cx="565091"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dirty="0" err="1" smtClean="0">
                <a:ln>
                  <a:noFill/>
                </a:ln>
                <a:solidFill>
                  <a:srgbClr val="000000"/>
                </a:solidFill>
                <a:effectLst/>
                <a:latin typeface="Calibri" pitchFamily="34" charset="0"/>
                <a:cs typeface="Arial" pitchFamily="34" charset="0"/>
              </a:rPr>
              <a:t>Fracture</a:t>
            </a:r>
            <a:endParaRPr kumimoji="0" lang="it-IT" sz="1800" b="0" i="0" u="none" strike="noStrike" cap="none" normalizeH="0" baseline="0" dirty="0" smtClean="0">
              <a:ln>
                <a:noFill/>
              </a:ln>
              <a:solidFill>
                <a:schemeClr val="tx1"/>
              </a:solidFill>
              <a:effectLst/>
              <a:latin typeface="Calibri" pitchFamily="34" charset="0"/>
              <a:cs typeface="Arial" pitchFamily="34" charset="0"/>
            </a:endParaRPr>
          </a:p>
        </p:txBody>
      </p:sp>
      <p:sp>
        <p:nvSpPr>
          <p:cNvPr id="61455" name="Rectangle 15"/>
          <p:cNvSpPr>
            <a:spLocks noChangeArrowheads="1"/>
          </p:cNvSpPr>
          <p:nvPr/>
        </p:nvSpPr>
        <p:spPr bwMode="auto">
          <a:xfrm>
            <a:off x="7963941" y="5301208"/>
            <a:ext cx="559384"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smtClean="0">
                <a:ln>
                  <a:noFill/>
                </a:ln>
                <a:solidFill>
                  <a:srgbClr val="000000"/>
                </a:solidFill>
                <a:effectLst/>
                <a:latin typeface="Calibri" pitchFamily="34" charset="0"/>
                <a:cs typeface="Arial" pitchFamily="34" charset="0"/>
              </a:rPr>
              <a:t>surfaces</a:t>
            </a:r>
            <a:endParaRPr kumimoji="0" lang="it-IT" sz="1800" b="0" i="0" u="none" strike="noStrike" cap="none" normalizeH="0" baseline="0" smtClean="0">
              <a:ln>
                <a:noFill/>
              </a:ln>
              <a:solidFill>
                <a:schemeClr val="tx1"/>
              </a:solidFill>
              <a:effectLst/>
              <a:latin typeface="Calibri" pitchFamily="34" charset="0"/>
              <a:cs typeface="Arial" pitchFamily="34" charset="0"/>
            </a:endParaRPr>
          </a:p>
        </p:txBody>
      </p:sp>
      <p:sp>
        <p:nvSpPr>
          <p:cNvPr id="61457" name="Rectangle 17"/>
          <p:cNvSpPr>
            <a:spLocks noChangeArrowheads="1"/>
          </p:cNvSpPr>
          <p:nvPr/>
        </p:nvSpPr>
        <p:spPr bwMode="auto">
          <a:xfrm>
            <a:off x="5364088" y="5301208"/>
            <a:ext cx="349455"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smtClean="0">
                <a:ln>
                  <a:noFill/>
                </a:ln>
                <a:solidFill>
                  <a:srgbClr val="000000"/>
                </a:solidFill>
                <a:effectLst/>
                <a:latin typeface="Calibri" pitchFamily="34" charset="0"/>
                <a:cs typeface="Arial" pitchFamily="34" charset="0"/>
              </a:rPr>
              <a:t>Main</a:t>
            </a:r>
            <a:endParaRPr kumimoji="0" lang="it-IT" sz="1800" b="0" i="0" u="none" strike="noStrike" cap="none" normalizeH="0" baseline="0" smtClean="0">
              <a:ln>
                <a:noFill/>
              </a:ln>
              <a:solidFill>
                <a:schemeClr val="tx1"/>
              </a:solidFill>
              <a:effectLst/>
              <a:latin typeface="Calibri" pitchFamily="34" charset="0"/>
              <a:cs typeface="Arial" pitchFamily="34" charset="0"/>
            </a:endParaRPr>
          </a:p>
        </p:txBody>
      </p:sp>
      <p:sp>
        <p:nvSpPr>
          <p:cNvPr id="61458" name="Rectangle 18"/>
          <p:cNvSpPr>
            <a:spLocks noChangeArrowheads="1"/>
          </p:cNvSpPr>
          <p:nvPr/>
        </p:nvSpPr>
        <p:spPr bwMode="auto">
          <a:xfrm>
            <a:off x="5791125" y="5301208"/>
            <a:ext cx="623440" cy="2000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300" b="0" i="0" u="none" strike="noStrike" cap="none" normalizeH="0" baseline="0" dirty="0" err="1" smtClean="0">
                <a:ln>
                  <a:noFill/>
                </a:ln>
                <a:solidFill>
                  <a:srgbClr val="000000"/>
                </a:solidFill>
                <a:effectLst/>
                <a:latin typeface="Calibri" pitchFamily="34" charset="0"/>
                <a:cs typeface="Arial" pitchFamily="34" charset="0"/>
              </a:rPr>
              <a:t>fragment</a:t>
            </a:r>
            <a:endParaRPr kumimoji="0" lang="it-IT" sz="1800" b="0" i="0" u="none" strike="noStrike" cap="none" normalizeH="0" baseline="0" dirty="0" smtClean="0">
              <a:ln>
                <a:noFill/>
              </a:ln>
              <a:solidFill>
                <a:schemeClr val="tx1"/>
              </a:solidFill>
              <a:effectLst/>
              <a:latin typeface="Calibri" pitchFamily="34" charset="0"/>
              <a:cs typeface="Arial" pitchFamily="34" charset="0"/>
            </a:endParaRPr>
          </a:p>
        </p:txBody>
      </p:sp>
      <p:cxnSp>
        <p:nvCxnSpPr>
          <p:cNvPr id="31" name="Connettore 1 30"/>
          <p:cNvCxnSpPr/>
          <p:nvPr/>
        </p:nvCxnSpPr>
        <p:spPr>
          <a:xfrm flipH="1">
            <a:off x="6912261" y="4761148"/>
            <a:ext cx="36003"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5472100" y="4581128"/>
            <a:ext cx="0" cy="5400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4860032" y="4278578"/>
            <a:ext cx="1692188" cy="338554"/>
          </a:xfrm>
          <a:prstGeom prst="rect">
            <a:avLst/>
          </a:prstGeom>
          <a:noFill/>
        </p:spPr>
        <p:txBody>
          <a:bodyPr wrap="square" rtlCol="0">
            <a:spAutoFit/>
          </a:bodyPr>
          <a:lstStyle/>
          <a:p>
            <a:r>
              <a:rPr lang="en-US" sz="1600" dirty="0" smtClean="0">
                <a:solidFill>
                  <a:srgbClr val="FF0000"/>
                </a:solidFill>
                <a:latin typeface="Calibri" pitchFamily="34" charset="0"/>
              </a:rPr>
              <a:t>Measuring point</a:t>
            </a:r>
            <a:endParaRPr lang="en-US" sz="1600" dirty="0">
              <a:solidFill>
                <a:srgbClr val="FF0000"/>
              </a:solidFill>
              <a:latin typeface="Calibri" pitchFamily="34" charset="0"/>
            </a:endParaRPr>
          </a:p>
        </p:txBody>
      </p:sp>
      <p:cxnSp>
        <p:nvCxnSpPr>
          <p:cNvPr id="38" name="Connettore 2 37"/>
          <p:cNvCxnSpPr/>
          <p:nvPr/>
        </p:nvCxnSpPr>
        <p:spPr>
          <a:xfrm flipH="1">
            <a:off x="5472100" y="4833156"/>
            <a:ext cx="1404156"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ttore 2 38"/>
          <p:cNvCxnSpPr/>
          <p:nvPr/>
        </p:nvCxnSpPr>
        <p:spPr>
          <a:xfrm flipH="1">
            <a:off x="1691680" y="1952836"/>
            <a:ext cx="18002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flipV="1">
            <a:off x="1871700" y="1664804"/>
            <a:ext cx="0" cy="5040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a:off x="6912260" y="4761148"/>
            <a:ext cx="36004" cy="684076"/>
          </a:xfrm>
          <a:prstGeom prst="line">
            <a:avLst/>
          </a:prstGeom>
          <a:ln w="28575">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2051720" y="2024844"/>
            <a:ext cx="1188132" cy="369332"/>
          </a:xfrm>
          <a:prstGeom prst="rect">
            <a:avLst/>
          </a:prstGeom>
          <a:noFill/>
        </p:spPr>
        <p:txBody>
          <a:bodyPr wrap="square" rtlCol="0">
            <a:spAutoFit/>
          </a:bodyPr>
          <a:lstStyle/>
          <a:p>
            <a:r>
              <a:rPr lang="en-US" i="1" dirty="0" smtClean="0">
                <a:latin typeface="Calibri" pitchFamily="34" charset="0"/>
              </a:rPr>
              <a:t>Damping</a:t>
            </a:r>
            <a:endParaRPr lang="en-US" i="1"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Connettore 1 43"/>
          <p:cNvCxnSpPr/>
          <p:nvPr/>
        </p:nvCxnSpPr>
        <p:spPr>
          <a:xfrm flipV="1">
            <a:off x="3132240" y="3265914"/>
            <a:ext cx="36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olo 1"/>
          <p:cNvSpPr>
            <a:spLocks noGrp="1"/>
          </p:cNvSpPr>
          <p:nvPr>
            <p:ph type="title"/>
          </p:nvPr>
        </p:nvSpPr>
        <p:spPr>
          <a:xfrm>
            <a:off x="387350" y="6280150"/>
            <a:ext cx="8521700" cy="495300"/>
          </a:xfrm>
        </p:spPr>
        <p:txBody>
          <a:bodyPr>
            <a:normAutofit fontScale="90000"/>
          </a:bodyPr>
          <a:lstStyle/>
          <a:p>
            <a:pPr algn="r">
              <a:defRPr/>
            </a:pPr>
            <a:r>
              <a:rPr lang="it-IT" b="1" dirty="0" err="1" smtClean="0"/>
              <a:t>Brazilian</a:t>
            </a:r>
            <a:r>
              <a:rPr lang="it-IT" b="1" dirty="0" smtClean="0"/>
              <a:t> test (I)</a:t>
            </a:r>
            <a:endParaRPr lang="it-IT" b="1" dirty="0"/>
          </a:p>
        </p:txBody>
      </p:sp>
      <p:grpSp>
        <p:nvGrpSpPr>
          <p:cNvPr id="41" name="Gruppo 40"/>
          <p:cNvGrpSpPr/>
          <p:nvPr/>
        </p:nvGrpSpPr>
        <p:grpSpPr>
          <a:xfrm>
            <a:off x="10332640" y="1340768"/>
            <a:ext cx="6215624" cy="3231976"/>
            <a:chOff x="10332640" y="1340768"/>
            <a:chExt cx="6215624" cy="3231976"/>
          </a:xfrm>
        </p:grpSpPr>
        <p:cxnSp>
          <p:nvCxnSpPr>
            <p:cNvPr id="98" name="Connettore 1 97"/>
            <p:cNvCxnSpPr/>
            <p:nvPr/>
          </p:nvCxnSpPr>
          <p:spPr>
            <a:xfrm flipH="1">
              <a:off x="10332640" y="1916832"/>
              <a:ext cx="295232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Connettore 1 98"/>
            <p:cNvCxnSpPr/>
            <p:nvPr/>
          </p:nvCxnSpPr>
          <p:spPr>
            <a:xfrm flipH="1">
              <a:off x="10332640" y="4005064"/>
              <a:ext cx="30243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5" name="Connettore 1 104"/>
            <p:cNvCxnSpPr/>
            <p:nvPr/>
          </p:nvCxnSpPr>
          <p:spPr>
            <a:xfrm>
              <a:off x="13573000" y="1476400"/>
              <a:ext cx="0" cy="2522261"/>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6" name="Rettangolo 105"/>
            <p:cNvSpPr/>
            <p:nvPr/>
          </p:nvSpPr>
          <p:spPr>
            <a:xfrm>
              <a:off x="13284968" y="1914851"/>
              <a:ext cx="3024336" cy="208823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7" name="Ovale 106"/>
            <p:cNvSpPr/>
            <p:nvPr/>
          </p:nvSpPr>
          <p:spPr>
            <a:xfrm>
              <a:off x="10908704" y="1916832"/>
              <a:ext cx="2088000" cy="2088000"/>
            </a:xfrm>
            <a:prstGeom prst="ellipse">
              <a:avLst/>
            </a:prstGeom>
            <a:solidFill>
              <a:schemeClr val="bg1">
                <a:lumMod val="85000"/>
              </a:schemeClr>
            </a:solidFill>
            <a:ln w="28575">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08" name="Connettore 2 107"/>
            <p:cNvCxnSpPr/>
            <p:nvPr/>
          </p:nvCxnSpPr>
          <p:spPr>
            <a:xfrm flipV="1">
              <a:off x="11772800" y="2865992"/>
              <a:ext cx="565431" cy="56300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9" name="Connettore 2 108"/>
            <p:cNvCxnSpPr/>
            <p:nvPr/>
          </p:nvCxnSpPr>
          <p:spPr>
            <a:xfrm flipH="1">
              <a:off x="11927449" y="2124646"/>
              <a:ext cx="0" cy="567680"/>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112" name="Connettore 2 111"/>
            <p:cNvCxnSpPr/>
            <p:nvPr/>
          </p:nvCxnSpPr>
          <p:spPr>
            <a:xfrm flipH="1">
              <a:off x="11042087" y="3010008"/>
              <a:ext cx="546414"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3" name="CasellaDiTesto 112"/>
            <p:cNvSpPr txBox="1"/>
            <p:nvPr/>
          </p:nvSpPr>
          <p:spPr>
            <a:xfrm>
              <a:off x="14437096" y="3223609"/>
              <a:ext cx="1080120" cy="553998"/>
            </a:xfrm>
            <a:prstGeom prst="rect">
              <a:avLst/>
            </a:prstGeom>
            <a:noFill/>
          </p:spPr>
          <p:txBody>
            <a:bodyPr wrap="square" rtlCol="0">
              <a:spAutoFit/>
            </a:bodyPr>
            <a:lstStyle/>
            <a:p>
              <a:r>
                <a:rPr lang="it-IT" dirty="0" smtClean="0">
                  <a:solidFill>
                    <a:srgbClr val="0070C0"/>
                  </a:solidFill>
                  <a:latin typeface="Symbol" pitchFamily="18" charset="2"/>
                </a:rPr>
                <a:t>t/s</a:t>
              </a:r>
              <a:r>
                <a:rPr lang="it-IT" baseline="-25000" dirty="0" smtClean="0">
                  <a:solidFill>
                    <a:srgbClr val="0070C0"/>
                  </a:solidFill>
                </a:rPr>
                <a:t>0</a:t>
              </a:r>
            </a:p>
            <a:p>
              <a:endParaRPr lang="it-IT" baseline="-25000" dirty="0">
                <a:solidFill>
                  <a:srgbClr val="0070C0"/>
                </a:solidFill>
              </a:endParaRPr>
            </a:p>
          </p:txBody>
        </p:sp>
        <p:sp>
          <p:nvSpPr>
            <p:cNvPr id="114" name="CasellaDiTesto 113"/>
            <p:cNvSpPr txBox="1"/>
            <p:nvPr/>
          </p:nvSpPr>
          <p:spPr>
            <a:xfrm>
              <a:off x="14149064" y="2636912"/>
              <a:ext cx="1080120" cy="553998"/>
            </a:xfrm>
            <a:prstGeom prst="rect">
              <a:avLst/>
            </a:prstGeom>
            <a:noFill/>
          </p:spPr>
          <p:txBody>
            <a:bodyPr wrap="square" rtlCol="0">
              <a:spAutoFit/>
            </a:bodyPr>
            <a:lstStyle/>
            <a:p>
              <a:r>
                <a:rPr lang="it-IT" dirty="0" smtClean="0">
                  <a:solidFill>
                    <a:srgbClr val="FF0000"/>
                  </a:solidFill>
                  <a:latin typeface="Symbol" pitchFamily="18" charset="2"/>
                </a:rPr>
                <a:t>s</a:t>
              </a:r>
              <a:r>
                <a:rPr lang="it-IT" baseline="-25000" dirty="0" smtClean="0">
                  <a:solidFill>
                    <a:srgbClr val="FF0000"/>
                  </a:solidFill>
                </a:rPr>
                <a:t>2</a:t>
              </a:r>
              <a:r>
                <a:rPr lang="it-IT" dirty="0" smtClean="0">
                  <a:solidFill>
                    <a:srgbClr val="FF0000"/>
                  </a:solidFill>
                  <a:latin typeface="Symbol" pitchFamily="18" charset="2"/>
                </a:rPr>
                <a:t>/s</a:t>
              </a:r>
              <a:r>
                <a:rPr lang="it-IT" baseline="-25000" dirty="0" smtClean="0">
                  <a:solidFill>
                    <a:srgbClr val="FF0000"/>
                  </a:solidFill>
                </a:rPr>
                <a:t>0</a:t>
              </a:r>
            </a:p>
            <a:p>
              <a:endParaRPr lang="it-IT" baseline="-25000" dirty="0">
                <a:solidFill>
                  <a:srgbClr val="FF0000"/>
                </a:solidFill>
              </a:endParaRPr>
            </a:p>
          </p:txBody>
        </p:sp>
        <p:sp>
          <p:nvSpPr>
            <p:cNvPr id="115" name="CasellaDiTesto 114"/>
            <p:cNvSpPr txBox="1"/>
            <p:nvPr/>
          </p:nvSpPr>
          <p:spPr>
            <a:xfrm>
              <a:off x="11916816" y="2132856"/>
              <a:ext cx="1080120" cy="553998"/>
            </a:xfrm>
            <a:prstGeom prst="rect">
              <a:avLst/>
            </a:prstGeom>
            <a:noFill/>
          </p:spPr>
          <p:txBody>
            <a:bodyPr wrap="square" rtlCol="0">
              <a:spAutoFit/>
            </a:bodyPr>
            <a:lstStyle/>
            <a:p>
              <a:r>
                <a:rPr lang="it-IT" dirty="0" smtClean="0">
                  <a:solidFill>
                    <a:srgbClr val="008000"/>
                  </a:solidFill>
                  <a:latin typeface="Symbol" pitchFamily="18" charset="2"/>
                </a:rPr>
                <a:t>s</a:t>
              </a:r>
              <a:r>
                <a:rPr lang="it-IT" baseline="-25000" dirty="0" smtClean="0">
                  <a:solidFill>
                    <a:srgbClr val="008000"/>
                  </a:solidFill>
                </a:rPr>
                <a:t>1</a:t>
              </a:r>
            </a:p>
            <a:p>
              <a:endParaRPr lang="it-IT" baseline="-25000" dirty="0">
                <a:solidFill>
                  <a:srgbClr val="008000"/>
                </a:solidFill>
              </a:endParaRPr>
            </a:p>
          </p:txBody>
        </p:sp>
        <p:sp>
          <p:nvSpPr>
            <p:cNvPr id="116" name="CasellaDiTesto 115"/>
            <p:cNvSpPr txBox="1"/>
            <p:nvPr/>
          </p:nvSpPr>
          <p:spPr>
            <a:xfrm>
              <a:off x="11916816" y="3068960"/>
              <a:ext cx="1080120" cy="553998"/>
            </a:xfrm>
            <a:prstGeom prst="rect">
              <a:avLst/>
            </a:prstGeom>
            <a:noFill/>
          </p:spPr>
          <p:txBody>
            <a:bodyPr wrap="square" rtlCol="0">
              <a:spAutoFit/>
            </a:bodyPr>
            <a:lstStyle/>
            <a:p>
              <a:r>
                <a:rPr lang="it-IT" dirty="0" smtClean="0">
                  <a:solidFill>
                    <a:srgbClr val="0070C0"/>
                  </a:solidFill>
                  <a:latin typeface="Symbol" pitchFamily="18" charset="2"/>
                </a:rPr>
                <a:t>t</a:t>
              </a:r>
              <a:endParaRPr lang="it-IT" baseline="-25000" dirty="0" smtClean="0">
                <a:solidFill>
                  <a:srgbClr val="0070C0"/>
                </a:solidFill>
              </a:endParaRPr>
            </a:p>
            <a:p>
              <a:endParaRPr lang="it-IT" baseline="-25000" dirty="0">
                <a:solidFill>
                  <a:srgbClr val="0070C0"/>
                </a:solidFill>
              </a:endParaRPr>
            </a:p>
          </p:txBody>
        </p:sp>
        <p:sp>
          <p:nvSpPr>
            <p:cNvPr id="117" name="CasellaDiTesto 116"/>
            <p:cNvSpPr txBox="1"/>
            <p:nvPr/>
          </p:nvSpPr>
          <p:spPr>
            <a:xfrm>
              <a:off x="11124728" y="2636912"/>
              <a:ext cx="432048" cy="553998"/>
            </a:xfrm>
            <a:prstGeom prst="rect">
              <a:avLst/>
            </a:prstGeom>
            <a:noFill/>
          </p:spPr>
          <p:txBody>
            <a:bodyPr wrap="square" rtlCol="0">
              <a:spAutoFit/>
            </a:bodyPr>
            <a:lstStyle/>
            <a:p>
              <a:r>
                <a:rPr lang="it-IT" dirty="0" smtClean="0">
                  <a:solidFill>
                    <a:srgbClr val="FF0000"/>
                  </a:solidFill>
                  <a:latin typeface="Symbol" pitchFamily="18" charset="2"/>
                </a:rPr>
                <a:t>s</a:t>
              </a:r>
              <a:r>
                <a:rPr lang="it-IT" baseline="-25000" dirty="0" smtClean="0">
                  <a:solidFill>
                    <a:srgbClr val="FF0000"/>
                  </a:solidFill>
                </a:rPr>
                <a:t>2</a:t>
              </a:r>
            </a:p>
            <a:p>
              <a:endParaRPr lang="it-IT" baseline="-25000" dirty="0">
                <a:solidFill>
                  <a:srgbClr val="FF0000"/>
                </a:solidFill>
              </a:endParaRPr>
            </a:p>
          </p:txBody>
        </p:sp>
        <p:cxnSp>
          <p:nvCxnSpPr>
            <p:cNvPr id="118" name="Connettore 1 117"/>
            <p:cNvCxnSpPr/>
            <p:nvPr/>
          </p:nvCxnSpPr>
          <p:spPr>
            <a:xfrm>
              <a:off x="14653120" y="2204864"/>
              <a:ext cx="360040" cy="144016"/>
            </a:xfrm>
            <a:prstGeom prst="line">
              <a:avLst/>
            </a:prstGeom>
            <a:ln>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119" name="Connettore 1 118"/>
            <p:cNvCxnSpPr/>
            <p:nvPr/>
          </p:nvCxnSpPr>
          <p:spPr>
            <a:xfrm>
              <a:off x="13645008" y="2132856"/>
              <a:ext cx="576064" cy="5760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Connettore 1 119"/>
            <p:cNvCxnSpPr>
              <a:endCxn id="113" idx="1"/>
            </p:cNvCxnSpPr>
            <p:nvPr/>
          </p:nvCxnSpPr>
          <p:spPr>
            <a:xfrm flipV="1">
              <a:off x="14149064" y="3500608"/>
              <a:ext cx="288032" cy="14441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1" name="Connettore 2 120"/>
            <p:cNvCxnSpPr/>
            <p:nvPr/>
          </p:nvCxnSpPr>
          <p:spPr>
            <a:xfrm flipH="1">
              <a:off x="11916816" y="1340768"/>
              <a:ext cx="0" cy="5676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2" name="Connettore 2 121"/>
            <p:cNvCxnSpPr/>
            <p:nvPr/>
          </p:nvCxnSpPr>
          <p:spPr>
            <a:xfrm flipV="1">
              <a:off x="11916816" y="4005064"/>
              <a:ext cx="0" cy="5676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3" name="CasellaDiTesto 122"/>
            <p:cNvSpPr txBox="1"/>
            <p:nvPr/>
          </p:nvSpPr>
          <p:spPr>
            <a:xfrm>
              <a:off x="11988824" y="4149080"/>
              <a:ext cx="864096" cy="369332"/>
            </a:xfrm>
            <a:prstGeom prst="rect">
              <a:avLst/>
            </a:prstGeom>
            <a:noFill/>
          </p:spPr>
          <p:txBody>
            <a:bodyPr wrap="square" rtlCol="0">
              <a:spAutoFit/>
            </a:bodyPr>
            <a:lstStyle/>
            <a:p>
              <a:r>
                <a:rPr lang="it-IT" dirty="0" smtClean="0"/>
                <a:t>F</a:t>
              </a:r>
              <a:endParaRPr lang="it-IT" dirty="0"/>
            </a:p>
          </p:txBody>
        </p:sp>
        <p:sp>
          <p:nvSpPr>
            <p:cNvPr id="124" name="CasellaDiTesto 123"/>
            <p:cNvSpPr txBox="1"/>
            <p:nvPr/>
          </p:nvSpPr>
          <p:spPr>
            <a:xfrm>
              <a:off x="11967558" y="1484784"/>
              <a:ext cx="864096" cy="369332"/>
            </a:xfrm>
            <a:prstGeom prst="rect">
              <a:avLst/>
            </a:prstGeom>
            <a:noFill/>
          </p:spPr>
          <p:txBody>
            <a:bodyPr wrap="square" rtlCol="0">
              <a:spAutoFit/>
            </a:bodyPr>
            <a:lstStyle/>
            <a:p>
              <a:r>
                <a:rPr lang="it-IT" dirty="0" smtClean="0"/>
                <a:t>F</a:t>
              </a:r>
              <a:endParaRPr lang="it-IT" dirty="0"/>
            </a:p>
          </p:txBody>
        </p:sp>
        <p:sp>
          <p:nvSpPr>
            <p:cNvPr id="125" name="Triangolo rettangolo 124"/>
            <p:cNvSpPr/>
            <p:nvPr/>
          </p:nvSpPr>
          <p:spPr>
            <a:xfrm rot="5400000">
              <a:off x="11621157" y="2708920"/>
              <a:ext cx="720000" cy="720000"/>
            </a:xfrm>
            <a:prstGeom prst="rtTriangl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6" name="Connettore 1 125"/>
            <p:cNvCxnSpPr/>
            <p:nvPr/>
          </p:nvCxnSpPr>
          <p:spPr>
            <a:xfrm>
              <a:off x="10620672" y="1772816"/>
              <a:ext cx="0" cy="237626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10332640" y="2780928"/>
              <a:ext cx="864096" cy="369332"/>
            </a:xfrm>
            <a:prstGeom prst="rect">
              <a:avLst/>
            </a:prstGeom>
            <a:noFill/>
          </p:spPr>
          <p:txBody>
            <a:bodyPr wrap="square" rtlCol="0">
              <a:spAutoFit/>
            </a:bodyPr>
            <a:lstStyle/>
            <a:p>
              <a:r>
                <a:rPr lang="it-IT" i="1" dirty="0" smtClean="0">
                  <a:solidFill>
                    <a:schemeClr val="bg1">
                      <a:lumMod val="50000"/>
                    </a:schemeClr>
                  </a:solidFill>
                </a:rPr>
                <a:t>D</a:t>
              </a:r>
              <a:endParaRPr lang="it-IT" i="1" dirty="0">
                <a:solidFill>
                  <a:schemeClr val="bg1">
                    <a:lumMod val="50000"/>
                  </a:schemeClr>
                </a:solidFill>
              </a:endParaRPr>
            </a:p>
          </p:txBody>
        </p:sp>
        <p:cxnSp>
          <p:nvCxnSpPr>
            <p:cNvPr id="128" name="Connettore 2 127"/>
            <p:cNvCxnSpPr/>
            <p:nvPr/>
          </p:nvCxnSpPr>
          <p:spPr>
            <a:xfrm>
              <a:off x="13573000" y="1479764"/>
              <a:ext cx="720000"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9" name="Connettore 2 128"/>
            <p:cNvCxnSpPr/>
            <p:nvPr/>
          </p:nvCxnSpPr>
          <p:spPr>
            <a:xfrm flipH="1">
              <a:off x="12996936" y="1479764"/>
              <a:ext cx="57606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0" name="CasellaDiTesto 129"/>
            <p:cNvSpPr txBox="1"/>
            <p:nvPr/>
          </p:nvSpPr>
          <p:spPr>
            <a:xfrm>
              <a:off x="13573000" y="1476400"/>
              <a:ext cx="1872208" cy="307777"/>
            </a:xfrm>
            <a:prstGeom prst="rect">
              <a:avLst/>
            </a:prstGeom>
            <a:noFill/>
          </p:spPr>
          <p:txBody>
            <a:bodyPr wrap="square" rtlCol="0">
              <a:spAutoFit/>
            </a:bodyPr>
            <a:lstStyle/>
            <a:p>
              <a:r>
                <a:rPr lang="it-IT" sz="1400" dirty="0" err="1" smtClean="0">
                  <a:solidFill>
                    <a:schemeClr val="bg1">
                      <a:lumMod val="50000"/>
                    </a:schemeClr>
                  </a:solidFill>
                </a:rPr>
                <a:t>Compression</a:t>
              </a:r>
              <a:endParaRPr lang="it-IT" sz="1400" dirty="0">
                <a:solidFill>
                  <a:schemeClr val="bg1">
                    <a:lumMod val="50000"/>
                  </a:schemeClr>
                </a:solidFill>
              </a:endParaRPr>
            </a:p>
          </p:txBody>
        </p:sp>
        <p:sp>
          <p:nvSpPr>
            <p:cNvPr id="131" name="CasellaDiTesto 130"/>
            <p:cNvSpPr txBox="1"/>
            <p:nvPr/>
          </p:nvSpPr>
          <p:spPr>
            <a:xfrm>
              <a:off x="12821020" y="1476400"/>
              <a:ext cx="2264147" cy="307777"/>
            </a:xfrm>
            <a:prstGeom prst="rect">
              <a:avLst/>
            </a:prstGeom>
            <a:noFill/>
          </p:spPr>
          <p:txBody>
            <a:bodyPr wrap="square" rtlCol="0">
              <a:spAutoFit/>
            </a:bodyPr>
            <a:lstStyle/>
            <a:p>
              <a:r>
                <a:rPr lang="it-IT" sz="1400" dirty="0" err="1" smtClean="0">
                  <a:solidFill>
                    <a:schemeClr val="bg1">
                      <a:lumMod val="50000"/>
                    </a:schemeClr>
                  </a:solidFill>
                </a:rPr>
                <a:t>Tension</a:t>
              </a:r>
              <a:endParaRPr lang="it-IT" sz="1400" dirty="0">
                <a:solidFill>
                  <a:schemeClr val="bg1">
                    <a:lumMod val="50000"/>
                  </a:schemeClr>
                </a:solidFill>
              </a:endParaRPr>
            </a:p>
          </p:txBody>
        </p:sp>
        <p:cxnSp>
          <p:nvCxnSpPr>
            <p:cNvPr id="132" name="Connettore 1 131"/>
            <p:cNvCxnSpPr/>
            <p:nvPr/>
          </p:nvCxnSpPr>
          <p:spPr>
            <a:xfrm>
              <a:off x="13428984" y="1772816"/>
              <a:ext cx="0" cy="237626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CasellaDiTesto 132"/>
            <p:cNvSpPr txBox="1"/>
            <p:nvPr/>
          </p:nvSpPr>
          <p:spPr>
            <a:xfrm>
              <a:off x="13212960" y="3996680"/>
              <a:ext cx="3335304" cy="307777"/>
            </a:xfrm>
            <a:prstGeom prst="rect">
              <a:avLst/>
            </a:prstGeom>
            <a:noFill/>
          </p:spPr>
          <p:txBody>
            <a:bodyPr wrap="square" rtlCol="0">
              <a:spAutoFit/>
            </a:bodyPr>
            <a:lstStyle/>
            <a:p>
              <a:r>
                <a:rPr lang="it-IT" sz="1400" dirty="0" smtClean="0"/>
                <a:t>+1  0                                                   20</a:t>
              </a:r>
              <a:endParaRPr lang="it-IT" sz="1400" dirty="0"/>
            </a:p>
          </p:txBody>
        </p:sp>
        <p:grpSp>
          <p:nvGrpSpPr>
            <p:cNvPr id="5" name="Gruppo 137"/>
            <p:cNvGrpSpPr/>
            <p:nvPr/>
          </p:nvGrpSpPr>
          <p:grpSpPr>
            <a:xfrm>
              <a:off x="13418351" y="1897989"/>
              <a:ext cx="2686050" cy="2134972"/>
              <a:chOff x="9468544" y="783547"/>
              <a:chExt cx="2686050" cy="2033488"/>
            </a:xfrm>
          </p:grpSpPr>
          <p:pic>
            <p:nvPicPr>
              <p:cNvPr id="9222" name="Picture 6"/>
              <p:cNvPicPr>
                <a:picLocks noChangeAspect="1" noChangeArrowheads="1"/>
              </p:cNvPicPr>
              <p:nvPr/>
            </p:nvPicPr>
            <p:blipFill>
              <a:blip r:embed="rId3" cstate="print"/>
              <a:srcRect b="52175"/>
              <a:stretch>
                <a:fillRect/>
              </a:stretch>
            </p:blipFill>
            <p:spPr bwMode="auto">
              <a:xfrm>
                <a:off x="9468544" y="783547"/>
                <a:ext cx="2686050" cy="1011276"/>
              </a:xfrm>
              <a:prstGeom prst="rect">
                <a:avLst/>
              </a:prstGeom>
              <a:noFill/>
              <a:ln w="9525">
                <a:noFill/>
                <a:miter lim="800000"/>
                <a:headEnd/>
                <a:tailEnd/>
              </a:ln>
              <a:effectLst/>
            </p:spPr>
          </p:pic>
          <p:pic>
            <p:nvPicPr>
              <p:cNvPr id="137" name="Picture 6"/>
              <p:cNvPicPr>
                <a:picLocks noChangeAspect="1" noChangeArrowheads="1"/>
              </p:cNvPicPr>
              <p:nvPr/>
            </p:nvPicPr>
            <p:blipFill>
              <a:blip r:embed="rId3" cstate="print"/>
              <a:srcRect b="52175"/>
              <a:stretch>
                <a:fillRect/>
              </a:stretch>
            </p:blipFill>
            <p:spPr bwMode="auto">
              <a:xfrm flipV="1">
                <a:off x="9468544" y="1805759"/>
                <a:ext cx="2686050" cy="1011276"/>
              </a:xfrm>
              <a:prstGeom prst="rect">
                <a:avLst/>
              </a:prstGeom>
              <a:noFill/>
              <a:ln w="9525">
                <a:noFill/>
                <a:miter lim="800000"/>
                <a:headEnd/>
                <a:tailEnd/>
              </a:ln>
              <a:effectLst/>
            </p:spPr>
          </p:pic>
        </p:grpSp>
        <p:graphicFrame>
          <p:nvGraphicFramePr>
            <p:cNvPr id="100" name="Object 180"/>
            <p:cNvGraphicFramePr>
              <a:graphicFrameLocks noChangeAspect="1"/>
            </p:cNvGraphicFramePr>
            <p:nvPr/>
          </p:nvGraphicFramePr>
          <p:xfrm>
            <a:off x="14941152" y="2564582"/>
            <a:ext cx="1177835" cy="792410"/>
          </p:xfrm>
          <a:graphic>
            <a:graphicData uri="http://schemas.openxmlformats.org/presentationml/2006/ole">
              <p:oleObj spid="_x0000_s1026" name="Equazione" r:id="rId4" imgW="596880" imgH="393480" progId="Equation.3">
                <p:embed/>
              </p:oleObj>
            </a:graphicData>
          </a:graphic>
        </p:graphicFrame>
        <p:sp>
          <p:nvSpPr>
            <p:cNvPr id="110" name="CasellaDiTesto 109"/>
            <p:cNvSpPr txBox="1"/>
            <p:nvPr/>
          </p:nvSpPr>
          <p:spPr>
            <a:xfrm>
              <a:off x="14941152" y="2132856"/>
              <a:ext cx="1080120" cy="553998"/>
            </a:xfrm>
            <a:prstGeom prst="rect">
              <a:avLst/>
            </a:prstGeom>
            <a:noFill/>
          </p:spPr>
          <p:txBody>
            <a:bodyPr wrap="square" rtlCol="0">
              <a:spAutoFit/>
            </a:bodyPr>
            <a:lstStyle/>
            <a:p>
              <a:r>
                <a:rPr lang="it-IT" dirty="0" smtClean="0">
                  <a:solidFill>
                    <a:srgbClr val="008000"/>
                  </a:solidFill>
                  <a:latin typeface="Symbol" pitchFamily="18" charset="2"/>
                </a:rPr>
                <a:t>s</a:t>
              </a:r>
              <a:r>
                <a:rPr lang="it-IT" baseline="-25000" dirty="0" smtClean="0">
                  <a:solidFill>
                    <a:srgbClr val="008000"/>
                  </a:solidFill>
                </a:rPr>
                <a:t>1</a:t>
              </a:r>
              <a:r>
                <a:rPr lang="it-IT" dirty="0" smtClean="0">
                  <a:solidFill>
                    <a:srgbClr val="008000"/>
                  </a:solidFill>
                  <a:latin typeface="Symbol" pitchFamily="18" charset="2"/>
                </a:rPr>
                <a:t>/s</a:t>
              </a:r>
              <a:r>
                <a:rPr lang="it-IT" baseline="-25000" dirty="0" smtClean="0">
                  <a:solidFill>
                    <a:srgbClr val="008000"/>
                  </a:solidFill>
                </a:rPr>
                <a:t>0</a:t>
              </a:r>
            </a:p>
            <a:p>
              <a:endParaRPr lang="it-IT" baseline="-25000" dirty="0">
                <a:solidFill>
                  <a:srgbClr val="008000"/>
                </a:solidFill>
              </a:endParaRPr>
            </a:p>
          </p:txBody>
        </p:sp>
      </p:grpSp>
      <p:sp>
        <p:nvSpPr>
          <p:cNvPr id="50" name="Rettangolo 49"/>
          <p:cNvSpPr>
            <a:spLocks noChangeArrowheads="1"/>
          </p:cNvSpPr>
          <p:nvPr/>
        </p:nvSpPr>
        <p:spPr bwMode="auto">
          <a:xfrm>
            <a:off x="647943" y="1008021"/>
            <a:ext cx="8496057" cy="584775"/>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1600" dirty="0" smtClean="0">
                <a:solidFill>
                  <a:srgbClr val="0070C0"/>
                </a:solidFill>
                <a:latin typeface="Calibri" pitchFamily="34" charset="0"/>
                <a:cs typeface="Calibri" pitchFamily="34" charset="0"/>
              </a:rPr>
              <a:t>Experimental technique, alternative to the classic tensile and compression tests, used for the evaluation of tensile strength  of brittle and hard materials (like rocks, glass and ceramics).</a:t>
            </a:r>
            <a:endParaRPr lang="en-GB" sz="1600" dirty="0" smtClean="0">
              <a:solidFill>
                <a:srgbClr val="0070C0"/>
              </a:solidFill>
              <a:latin typeface="Calibri" pitchFamily="34" charset="0"/>
              <a:cs typeface="Calibri" pitchFamily="34" charset="0"/>
            </a:endParaRPr>
          </a:p>
        </p:txBody>
      </p:sp>
      <p:sp>
        <p:nvSpPr>
          <p:cNvPr id="51" name="Rettangolo 50"/>
          <p:cNvSpPr>
            <a:spLocks noChangeArrowheads="1"/>
          </p:cNvSpPr>
          <p:nvPr/>
        </p:nvSpPr>
        <p:spPr bwMode="auto">
          <a:xfrm>
            <a:off x="575556" y="4923745"/>
            <a:ext cx="8244408" cy="1169551"/>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1400" b="1" dirty="0" smtClean="0">
                <a:latin typeface="Calibri" pitchFamily="34" charset="0"/>
                <a:cs typeface="Calibri" pitchFamily="34" charset="0"/>
              </a:rPr>
              <a:t>T</a:t>
            </a:r>
            <a:r>
              <a:rPr lang="en-GB" sz="1400" b="1" dirty="0" smtClean="0">
                <a:latin typeface="Calibri" pitchFamily="34" charset="0"/>
                <a:cs typeface="Calibri" pitchFamily="34" charset="0"/>
              </a:rPr>
              <a:t>est execution:</a:t>
            </a:r>
          </a:p>
          <a:p>
            <a:endParaRPr lang="en-GB" sz="1400" b="1" dirty="0" smtClean="0">
              <a:latin typeface="Calibri" pitchFamily="34" charset="0"/>
              <a:cs typeface="Calibri" pitchFamily="34" charset="0"/>
            </a:endParaRPr>
          </a:p>
          <a:p>
            <a:pPr marL="265113" indent="-265113">
              <a:buFont typeface="Wingdings" pitchFamily="2" charset="2"/>
              <a:buChar char="ü"/>
            </a:pPr>
            <a:r>
              <a:rPr lang="en-GB" sz="1400" dirty="0" smtClean="0">
                <a:latin typeface="Calibri" pitchFamily="34" charset="0"/>
                <a:cs typeface="Calibri" pitchFamily="34" charset="0"/>
              </a:rPr>
              <a:t>Diametric compression of a cylinder (diameter D, thickness t) which generates a maximum tensile stress in the middle of the specimen, perpendicular to the applied load. </a:t>
            </a:r>
          </a:p>
          <a:p>
            <a:pPr marL="265113" indent="-265113">
              <a:buFont typeface="Wingdings" pitchFamily="2" charset="2"/>
              <a:buChar char="ü"/>
            </a:pPr>
            <a:r>
              <a:rPr lang="en-GB" sz="1400" dirty="0" smtClean="0">
                <a:latin typeface="Calibri" pitchFamily="34" charset="0"/>
                <a:cs typeface="Calibri" pitchFamily="34" charset="0"/>
              </a:rPr>
              <a:t>The standard test is valid only if the fracture happens/starts in the middle of the specimen</a:t>
            </a:r>
            <a:endParaRPr lang="en-GB" sz="1400" dirty="0" smtClean="0">
              <a:latin typeface="Calibri" pitchFamily="34" charset="0"/>
              <a:cs typeface="Calibri" pitchFamily="34" charset="0"/>
            </a:endParaRPr>
          </a:p>
        </p:txBody>
      </p:sp>
      <p:cxnSp>
        <p:nvCxnSpPr>
          <p:cNvPr id="52" name="Connettore 1 51"/>
          <p:cNvCxnSpPr/>
          <p:nvPr/>
        </p:nvCxnSpPr>
        <p:spPr>
          <a:xfrm>
            <a:off x="10620672" y="2026766"/>
            <a:ext cx="0" cy="237626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 name="Rettangolo 52"/>
          <p:cNvSpPr>
            <a:spLocks noChangeArrowheads="1"/>
          </p:cNvSpPr>
          <p:nvPr/>
        </p:nvSpPr>
        <p:spPr bwMode="auto">
          <a:xfrm>
            <a:off x="6984268" y="2242790"/>
            <a:ext cx="1764196" cy="2677656"/>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1400" dirty="0" smtClean="0">
                <a:solidFill>
                  <a:schemeClr val="bg1">
                    <a:lumMod val="50000"/>
                  </a:schemeClr>
                </a:solidFill>
                <a:latin typeface="Calibri" pitchFamily="34" charset="0"/>
                <a:cs typeface="Calibri" pitchFamily="34" charset="0"/>
              </a:rPr>
              <a:t>The stress distribution along the diameter in which load is applied is known  in case of elastic material behaviour. The stress field is </a:t>
            </a:r>
            <a:r>
              <a:rPr lang="en-GB" sz="1400" dirty="0" err="1" smtClean="0">
                <a:solidFill>
                  <a:schemeClr val="bg1">
                    <a:lumMod val="50000"/>
                  </a:schemeClr>
                </a:solidFill>
                <a:latin typeface="Calibri" pitchFamily="34" charset="0"/>
                <a:cs typeface="Calibri" pitchFamily="34" charset="0"/>
              </a:rPr>
              <a:t>triaxial</a:t>
            </a:r>
            <a:r>
              <a:rPr lang="en-GB" sz="1400" dirty="0" smtClean="0">
                <a:solidFill>
                  <a:schemeClr val="bg1">
                    <a:lumMod val="50000"/>
                  </a:schemeClr>
                </a:solidFill>
                <a:latin typeface="Calibri" pitchFamily="34" charset="0"/>
                <a:cs typeface="Calibri" pitchFamily="34" charset="0"/>
              </a:rPr>
              <a:t> but the only positive stress (fracture) is the transversal one.</a:t>
            </a:r>
          </a:p>
          <a:p>
            <a:endParaRPr lang="en-GB" sz="1400" dirty="0" smtClean="0">
              <a:solidFill>
                <a:schemeClr val="bg1">
                  <a:lumMod val="50000"/>
                </a:schemeClr>
              </a:solidFill>
              <a:latin typeface="Calibri" pitchFamily="34" charset="0"/>
              <a:cs typeface="Calibri" pitchFamily="34" charset="0"/>
            </a:endParaRPr>
          </a:p>
        </p:txBody>
      </p:sp>
      <p:pic>
        <p:nvPicPr>
          <p:cNvPr id="1028" name="Picture 4"/>
          <p:cNvPicPr>
            <a:picLocks noChangeAspect="1" noChangeArrowheads="1"/>
          </p:cNvPicPr>
          <p:nvPr/>
        </p:nvPicPr>
        <p:blipFill>
          <a:blip r:embed="rId5" cstate="print"/>
          <a:srcRect/>
          <a:stretch>
            <a:fillRect/>
          </a:stretch>
        </p:blipFill>
        <p:spPr bwMode="auto">
          <a:xfrm>
            <a:off x="827584" y="1772816"/>
            <a:ext cx="5796644" cy="29937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ttangolo 29"/>
          <p:cNvSpPr/>
          <p:nvPr/>
        </p:nvSpPr>
        <p:spPr>
          <a:xfrm>
            <a:off x="4824028" y="1664804"/>
            <a:ext cx="4139952" cy="19442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1" name="Picture 2"/>
          <p:cNvPicPr>
            <a:picLocks noChangeAspect="1" noChangeArrowheads="1"/>
          </p:cNvPicPr>
          <p:nvPr/>
        </p:nvPicPr>
        <p:blipFill>
          <a:blip r:embed="rId2" cstate="print"/>
          <a:srcRect l="59799" t="5629" r="27229" b="90616"/>
          <a:stretch>
            <a:fillRect/>
          </a:stretch>
        </p:blipFill>
        <p:spPr bwMode="auto">
          <a:xfrm>
            <a:off x="8064388" y="3390591"/>
            <a:ext cx="899592" cy="156547"/>
          </a:xfrm>
          <a:prstGeom prst="rect">
            <a:avLst/>
          </a:prstGeom>
          <a:noFill/>
          <a:ln w="9525">
            <a:noFill/>
            <a:miter lim="800000"/>
            <a:headEnd/>
            <a:tailEnd/>
          </a:ln>
        </p:spPr>
      </p:pic>
      <p:sp>
        <p:nvSpPr>
          <p:cNvPr id="2" name="Titolo 1"/>
          <p:cNvSpPr>
            <a:spLocks noGrp="1"/>
          </p:cNvSpPr>
          <p:nvPr>
            <p:ph type="title"/>
          </p:nvPr>
        </p:nvSpPr>
        <p:spPr>
          <a:xfrm>
            <a:off x="387350" y="6280150"/>
            <a:ext cx="8521700" cy="495300"/>
          </a:xfrm>
        </p:spPr>
        <p:txBody>
          <a:bodyPr>
            <a:normAutofit fontScale="90000"/>
          </a:bodyPr>
          <a:lstStyle/>
          <a:p>
            <a:pPr algn="r">
              <a:defRPr/>
            </a:pPr>
            <a:r>
              <a:rPr lang="it-IT" b="1" dirty="0" err="1" smtClean="0"/>
              <a:t>Brazilian</a:t>
            </a:r>
            <a:r>
              <a:rPr lang="it-IT" b="1" dirty="0" smtClean="0"/>
              <a:t> test (II)</a:t>
            </a:r>
            <a:endParaRPr lang="it-IT" b="1" dirty="0"/>
          </a:p>
        </p:txBody>
      </p:sp>
      <p:pic>
        <p:nvPicPr>
          <p:cNvPr id="7" name="Immagine 6"/>
          <p:cNvPicPr>
            <a:picLocks noChangeAspect="1"/>
          </p:cNvPicPr>
          <p:nvPr/>
        </p:nvPicPr>
        <p:blipFill>
          <a:blip r:embed="rId3" cstate="print"/>
          <a:srcRect/>
          <a:stretch>
            <a:fillRect/>
          </a:stretch>
        </p:blipFill>
        <p:spPr bwMode="auto">
          <a:xfrm>
            <a:off x="841151" y="3695766"/>
            <a:ext cx="7979321" cy="2325522"/>
          </a:xfrm>
          <a:prstGeom prst="rect">
            <a:avLst/>
          </a:prstGeom>
          <a:noFill/>
          <a:ln w="9525">
            <a:noFill/>
            <a:miter lim="800000"/>
            <a:headEnd/>
            <a:tailEnd/>
          </a:ln>
        </p:spPr>
      </p:pic>
      <p:sp>
        <p:nvSpPr>
          <p:cNvPr id="8" name="CasellaDiTesto 7"/>
          <p:cNvSpPr txBox="1"/>
          <p:nvPr/>
        </p:nvSpPr>
        <p:spPr>
          <a:xfrm>
            <a:off x="4752020" y="1196752"/>
            <a:ext cx="3960440" cy="369332"/>
          </a:xfrm>
          <a:prstGeom prst="rect">
            <a:avLst/>
          </a:prstGeom>
          <a:noFill/>
        </p:spPr>
        <p:txBody>
          <a:bodyPr wrap="square" rtlCol="0">
            <a:spAutoFit/>
          </a:bodyPr>
          <a:lstStyle/>
          <a:p>
            <a:r>
              <a:rPr lang="it-IT" b="1" i="1" dirty="0" smtClean="0">
                <a:solidFill>
                  <a:srgbClr val="C00000"/>
                </a:solidFill>
                <a:effectLst>
                  <a:outerShdw blurRad="38100" dist="38100" dir="2700000" algn="tl">
                    <a:srgbClr val="000000">
                      <a:alpha val="43137"/>
                    </a:srgbClr>
                  </a:outerShdw>
                </a:effectLst>
              </a:rPr>
              <a:t>SHPB </a:t>
            </a:r>
            <a:r>
              <a:rPr lang="it-IT" b="1" i="1" dirty="0" err="1" smtClean="0">
                <a:solidFill>
                  <a:srgbClr val="C00000"/>
                </a:solidFill>
                <a:effectLst>
                  <a:outerShdw blurRad="38100" dist="38100" dir="2700000" algn="tl">
                    <a:srgbClr val="000000">
                      <a:alpha val="43137"/>
                    </a:srgbClr>
                  </a:outerShdw>
                </a:effectLst>
              </a:rPr>
              <a:t>Brazilian</a:t>
            </a:r>
            <a:r>
              <a:rPr lang="it-IT" b="1" i="1" dirty="0" smtClean="0">
                <a:solidFill>
                  <a:srgbClr val="C00000"/>
                </a:solidFill>
                <a:effectLst>
                  <a:outerShdw blurRad="38100" dist="38100" dir="2700000" algn="tl">
                    <a:srgbClr val="000000">
                      <a:alpha val="43137"/>
                    </a:srgbClr>
                  </a:outerShdw>
                </a:effectLst>
              </a:rPr>
              <a:t> </a:t>
            </a:r>
            <a:r>
              <a:rPr lang="it-IT" b="1" i="1" dirty="0" smtClean="0">
                <a:solidFill>
                  <a:srgbClr val="C00000"/>
                </a:solidFill>
                <a:effectLst>
                  <a:outerShdw blurRad="38100" dist="38100" dir="2700000" algn="tl">
                    <a:srgbClr val="000000">
                      <a:alpha val="43137"/>
                    </a:srgbClr>
                  </a:outerShdw>
                </a:effectLst>
              </a:rPr>
              <a:t>test</a:t>
            </a:r>
            <a:endParaRPr lang="it-IT" b="1" i="1" dirty="0">
              <a:solidFill>
                <a:srgbClr val="C00000"/>
              </a:solidFill>
              <a:effectLst>
                <a:outerShdw blurRad="38100" dist="38100" dir="2700000" algn="tl">
                  <a:srgbClr val="000000">
                    <a:alpha val="43137"/>
                  </a:srgbClr>
                </a:outerShdw>
              </a:effectLst>
            </a:endParaRPr>
          </a:p>
        </p:txBody>
      </p:sp>
      <p:sp>
        <p:nvSpPr>
          <p:cNvPr id="10" name="Rettangolo 9"/>
          <p:cNvSpPr/>
          <p:nvPr/>
        </p:nvSpPr>
        <p:spPr>
          <a:xfrm>
            <a:off x="3681110" y="4570495"/>
            <a:ext cx="45719" cy="14401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Connettore 1 11"/>
          <p:cNvCxnSpPr/>
          <p:nvPr/>
        </p:nvCxnSpPr>
        <p:spPr>
          <a:xfrm flipV="1">
            <a:off x="3704963" y="4426479"/>
            <a:ext cx="200122" cy="223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3827689" y="4165959"/>
            <a:ext cx="1152128" cy="276999"/>
          </a:xfrm>
          <a:prstGeom prst="rect">
            <a:avLst/>
          </a:prstGeom>
          <a:noFill/>
        </p:spPr>
        <p:txBody>
          <a:bodyPr wrap="square" rtlCol="0">
            <a:spAutoFit/>
          </a:bodyPr>
          <a:lstStyle/>
          <a:p>
            <a:r>
              <a:rPr lang="it-IT" sz="1200" dirty="0" err="1" smtClean="0"/>
              <a:t>Pulse</a:t>
            </a:r>
            <a:r>
              <a:rPr lang="it-IT" sz="1200" dirty="0" smtClean="0"/>
              <a:t> </a:t>
            </a:r>
            <a:r>
              <a:rPr lang="it-IT" sz="1200" dirty="0" err="1" smtClean="0"/>
              <a:t>shaper</a:t>
            </a:r>
            <a:endParaRPr lang="it-IT" sz="1200" dirty="0"/>
          </a:p>
        </p:txBody>
      </p:sp>
      <p:sp>
        <p:nvSpPr>
          <p:cNvPr id="15" name="Rettangolo 14"/>
          <p:cNvSpPr/>
          <p:nvPr/>
        </p:nvSpPr>
        <p:spPr>
          <a:xfrm>
            <a:off x="6473071" y="4530740"/>
            <a:ext cx="45719" cy="216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6784712" y="4530291"/>
            <a:ext cx="45719" cy="216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9938" name="Picture 2" descr="https://fbcdn-sphotos-g-a.akamaihd.net/hphotos-ak-prn2/1401375_570032339710700_1536068953_o.jpg"/>
          <p:cNvPicPr>
            <a:picLocks noChangeAspect="1" noChangeArrowheads="1"/>
          </p:cNvPicPr>
          <p:nvPr/>
        </p:nvPicPr>
        <p:blipFill>
          <a:blip r:embed="rId4" cstate="print"/>
          <a:srcRect l="3561" t="2772" b="19378"/>
          <a:stretch>
            <a:fillRect/>
          </a:stretch>
        </p:blipFill>
        <p:spPr bwMode="auto">
          <a:xfrm>
            <a:off x="0" y="1100051"/>
            <a:ext cx="4535996" cy="2746259"/>
          </a:xfrm>
          <a:prstGeom prst="rect">
            <a:avLst/>
          </a:prstGeom>
          <a:noFill/>
        </p:spPr>
      </p:pic>
      <p:pic>
        <p:nvPicPr>
          <p:cNvPr id="21" name="Picture 3" descr="C:\Users\Fichera\Desktop\movie\cut\al2o3_2_C001H001S0001_b.gif"/>
          <p:cNvPicPr>
            <a:picLocks noChangeAspect="1" noChangeArrowheads="1" noCrop="1"/>
          </p:cNvPicPr>
          <p:nvPr/>
        </p:nvPicPr>
        <p:blipFill>
          <a:blip r:embed="rId5" cstate="print"/>
          <a:srcRect/>
          <a:stretch>
            <a:fillRect/>
          </a:stretch>
        </p:blipFill>
        <p:spPr bwMode="auto">
          <a:xfrm>
            <a:off x="4824028" y="1952836"/>
            <a:ext cx="4104456" cy="1321122"/>
          </a:xfrm>
          <a:prstGeom prst="rect">
            <a:avLst/>
          </a:prstGeom>
          <a:noFill/>
        </p:spPr>
      </p:pic>
      <p:sp>
        <p:nvSpPr>
          <p:cNvPr id="14" name="CasellaDiTesto 13"/>
          <p:cNvSpPr txBox="1"/>
          <p:nvPr/>
        </p:nvSpPr>
        <p:spPr>
          <a:xfrm>
            <a:off x="1079612" y="4005064"/>
            <a:ext cx="1260140" cy="307777"/>
          </a:xfrm>
          <a:prstGeom prst="rect">
            <a:avLst/>
          </a:prstGeom>
          <a:solidFill>
            <a:schemeClr val="bg1"/>
          </a:solidFill>
        </p:spPr>
        <p:txBody>
          <a:bodyPr wrap="square" rtlCol="0">
            <a:spAutoFit/>
          </a:bodyPr>
          <a:lstStyle/>
          <a:p>
            <a:r>
              <a:rPr lang="en-US" sz="1400" dirty="0" smtClean="0">
                <a:latin typeface="Calibri" pitchFamily="34" charset="0"/>
              </a:rPr>
              <a:t>Release valve</a:t>
            </a:r>
            <a:endParaRPr lang="en-US" sz="1400" dirty="0">
              <a:latin typeface="Calibri" pitchFamily="34" charset="0"/>
            </a:endParaRPr>
          </a:p>
        </p:txBody>
      </p:sp>
      <p:sp>
        <p:nvSpPr>
          <p:cNvPr id="17" name="CasellaDiTesto 16"/>
          <p:cNvSpPr txBox="1"/>
          <p:nvPr/>
        </p:nvSpPr>
        <p:spPr>
          <a:xfrm>
            <a:off x="1079612" y="4509120"/>
            <a:ext cx="1008112" cy="307777"/>
          </a:xfrm>
          <a:prstGeom prst="rect">
            <a:avLst/>
          </a:prstGeom>
          <a:solidFill>
            <a:schemeClr val="bg1"/>
          </a:solidFill>
        </p:spPr>
        <p:txBody>
          <a:bodyPr wrap="square" rtlCol="0">
            <a:spAutoFit/>
          </a:bodyPr>
          <a:lstStyle/>
          <a:p>
            <a:r>
              <a:rPr lang="en-US" sz="1400" dirty="0" smtClean="0">
                <a:latin typeface="Calibri" pitchFamily="34" charset="0"/>
              </a:rPr>
              <a:t>Reservoir</a:t>
            </a:r>
            <a:endParaRPr lang="en-US" sz="1400" dirty="0">
              <a:latin typeface="Calibri" pitchFamily="34" charset="0"/>
            </a:endParaRPr>
          </a:p>
        </p:txBody>
      </p:sp>
      <p:sp>
        <p:nvSpPr>
          <p:cNvPr id="18" name="CasellaDiTesto 17"/>
          <p:cNvSpPr txBox="1"/>
          <p:nvPr/>
        </p:nvSpPr>
        <p:spPr>
          <a:xfrm>
            <a:off x="2879812" y="4005064"/>
            <a:ext cx="1008112" cy="307777"/>
          </a:xfrm>
          <a:prstGeom prst="rect">
            <a:avLst/>
          </a:prstGeom>
          <a:solidFill>
            <a:schemeClr val="bg1"/>
          </a:solidFill>
        </p:spPr>
        <p:txBody>
          <a:bodyPr wrap="square" rtlCol="0">
            <a:spAutoFit/>
          </a:bodyPr>
          <a:lstStyle/>
          <a:p>
            <a:r>
              <a:rPr lang="en-US" sz="1400" dirty="0" smtClean="0">
                <a:latin typeface="Calibri" pitchFamily="34" charset="0"/>
              </a:rPr>
              <a:t>Striker</a:t>
            </a:r>
            <a:endParaRPr lang="en-US" sz="1400" dirty="0">
              <a:latin typeface="Calibri" pitchFamily="34" charset="0"/>
            </a:endParaRPr>
          </a:p>
        </p:txBody>
      </p:sp>
      <p:sp>
        <p:nvSpPr>
          <p:cNvPr id="19" name="CasellaDiTesto 18"/>
          <p:cNvSpPr txBox="1"/>
          <p:nvPr/>
        </p:nvSpPr>
        <p:spPr>
          <a:xfrm>
            <a:off x="4932040" y="3786904"/>
            <a:ext cx="1188132" cy="307777"/>
          </a:xfrm>
          <a:prstGeom prst="rect">
            <a:avLst/>
          </a:prstGeom>
          <a:solidFill>
            <a:schemeClr val="bg1"/>
          </a:solidFill>
        </p:spPr>
        <p:txBody>
          <a:bodyPr wrap="square" rtlCol="0">
            <a:spAutoFit/>
          </a:bodyPr>
          <a:lstStyle/>
          <a:p>
            <a:r>
              <a:rPr lang="en-US" sz="1400" dirty="0" smtClean="0">
                <a:latin typeface="Calibri" pitchFamily="34" charset="0"/>
              </a:rPr>
              <a:t>Input bar</a:t>
            </a:r>
            <a:endParaRPr lang="en-US" sz="1400" dirty="0">
              <a:latin typeface="Calibri" pitchFamily="34" charset="0"/>
            </a:endParaRPr>
          </a:p>
        </p:txBody>
      </p:sp>
      <p:sp>
        <p:nvSpPr>
          <p:cNvPr id="20" name="CasellaDiTesto 19"/>
          <p:cNvSpPr txBox="1"/>
          <p:nvPr/>
        </p:nvSpPr>
        <p:spPr>
          <a:xfrm>
            <a:off x="7452320" y="3841303"/>
            <a:ext cx="1224136" cy="307777"/>
          </a:xfrm>
          <a:prstGeom prst="rect">
            <a:avLst/>
          </a:prstGeom>
          <a:solidFill>
            <a:schemeClr val="bg1"/>
          </a:solidFill>
        </p:spPr>
        <p:txBody>
          <a:bodyPr wrap="square" rtlCol="0">
            <a:spAutoFit/>
          </a:bodyPr>
          <a:lstStyle/>
          <a:p>
            <a:r>
              <a:rPr lang="en-US" sz="1400" dirty="0" smtClean="0">
                <a:latin typeface="Calibri" pitchFamily="34" charset="0"/>
              </a:rPr>
              <a:t>Output bar</a:t>
            </a:r>
            <a:endParaRPr lang="en-US" sz="1400" dirty="0">
              <a:latin typeface="Calibri" pitchFamily="34" charset="0"/>
            </a:endParaRPr>
          </a:p>
        </p:txBody>
      </p:sp>
      <p:sp>
        <p:nvSpPr>
          <p:cNvPr id="22" name="CasellaDiTesto 21"/>
          <p:cNvSpPr txBox="1"/>
          <p:nvPr/>
        </p:nvSpPr>
        <p:spPr>
          <a:xfrm>
            <a:off x="3275856" y="4977172"/>
            <a:ext cx="1908212" cy="307777"/>
          </a:xfrm>
          <a:prstGeom prst="rect">
            <a:avLst/>
          </a:prstGeom>
          <a:solidFill>
            <a:schemeClr val="bg1"/>
          </a:solidFill>
        </p:spPr>
        <p:txBody>
          <a:bodyPr wrap="square" rtlCol="0">
            <a:spAutoFit/>
          </a:bodyPr>
          <a:lstStyle/>
          <a:p>
            <a:r>
              <a:rPr lang="en-US" sz="1400" dirty="0" smtClean="0">
                <a:latin typeface="Calibri" pitchFamily="34" charset="0"/>
              </a:rPr>
              <a:t>Accelerating gun</a:t>
            </a:r>
            <a:endParaRPr lang="en-US" sz="1400" dirty="0">
              <a:latin typeface="Calibri" pitchFamily="34" charset="0"/>
            </a:endParaRPr>
          </a:p>
        </p:txBody>
      </p:sp>
      <p:sp>
        <p:nvSpPr>
          <p:cNvPr id="23" name="CasellaDiTesto 22"/>
          <p:cNvSpPr txBox="1"/>
          <p:nvPr/>
        </p:nvSpPr>
        <p:spPr>
          <a:xfrm>
            <a:off x="6624228" y="4941168"/>
            <a:ext cx="1008112" cy="307777"/>
          </a:xfrm>
          <a:prstGeom prst="rect">
            <a:avLst/>
          </a:prstGeom>
          <a:solidFill>
            <a:schemeClr val="bg1"/>
          </a:solidFill>
        </p:spPr>
        <p:txBody>
          <a:bodyPr wrap="square" rtlCol="0">
            <a:spAutoFit/>
          </a:bodyPr>
          <a:lstStyle/>
          <a:p>
            <a:r>
              <a:rPr lang="en-US" sz="1400" dirty="0" smtClean="0">
                <a:latin typeface="Calibri" pitchFamily="34" charset="0"/>
              </a:rPr>
              <a:t>Specimen</a:t>
            </a:r>
            <a:endParaRPr lang="en-US" sz="1400" dirty="0">
              <a:latin typeface="Calibri" pitchFamily="34" charset="0"/>
            </a:endParaRPr>
          </a:p>
        </p:txBody>
      </p:sp>
      <p:sp>
        <p:nvSpPr>
          <p:cNvPr id="24" name="CasellaDiTesto 23"/>
          <p:cNvSpPr txBox="1"/>
          <p:nvPr/>
        </p:nvSpPr>
        <p:spPr>
          <a:xfrm>
            <a:off x="5616116" y="5517812"/>
            <a:ext cx="1764196" cy="215444"/>
          </a:xfrm>
          <a:prstGeom prst="rect">
            <a:avLst/>
          </a:prstGeom>
          <a:solidFill>
            <a:schemeClr val="bg1"/>
          </a:solidFill>
        </p:spPr>
        <p:txBody>
          <a:bodyPr wrap="square" lIns="0" tIns="0" rIns="0" bIns="0" rtlCol="0">
            <a:spAutoFit/>
          </a:bodyPr>
          <a:lstStyle/>
          <a:p>
            <a:pPr algn="ctr"/>
            <a:r>
              <a:rPr lang="en-US" sz="1400" dirty="0" smtClean="0">
                <a:solidFill>
                  <a:srgbClr val="002060"/>
                </a:solidFill>
                <a:latin typeface="Calibri" pitchFamily="34" charset="0"/>
              </a:rPr>
              <a:t>DAQ System</a:t>
            </a:r>
            <a:endParaRPr lang="en-US" sz="1400" dirty="0">
              <a:solidFill>
                <a:srgbClr val="002060"/>
              </a:solidFill>
              <a:latin typeface="Calibri" pitchFamily="34" charset="0"/>
            </a:endParaRPr>
          </a:p>
        </p:txBody>
      </p:sp>
      <p:sp>
        <p:nvSpPr>
          <p:cNvPr id="25" name="CasellaDiTesto 24"/>
          <p:cNvSpPr txBox="1"/>
          <p:nvPr/>
        </p:nvSpPr>
        <p:spPr>
          <a:xfrm>
            <a:off x="5148064" y="4221088"/>
            <a:ext cx="1188132" cy="307777"/>
          </a:xfrm>
          <a:prstGeom prst="rect">
            <a:avLst/>
          </a:prstGeom>
          <a:solidFill>
            <a:schemeClr val="bg1"/>
          </a:solidFill>
        </p:spPr>
        <p:txBody>
          <a:bodyPr wrap="square" rtlCol="0">
            <a:spAutoFit/>
          </a:bodyPr>
          <a:lstStyle/>
          <a:p>
            <a:r>
              <a:rPr lang="en-US" sz="1400" dirty="0" err="1" smtClean="0">
                <a:latin typeface="Calibri" pitchFamily="34" charset="0"/>
              </a:rPr>
              <a:t>Straingage</a:t>
            </a:r>
            <a:endParaRPr lang="en-US" sz="1400" dirty="0">
              <a:latin typeface="Calibri" pitchFamily="34" charset="0"/>
            </a:endParaRPr>
          </a:p>
        </p:txBody>
      </p:sp>
      <p:sp>
        <p:nvSpPr>
          <p:cNvPr id="26" name="CasellaDiTesto 25"/>
          <p:cNvSpPr txBox="1"/>
          <p:nvPr/>
        </p:nvSpPr>
        <p:spPr>
          <a:xfrm>
            <a:off x="7668344" y="4293676"/>
            <a:ext cx="1188132" cy="215444"/>
          </a:xfrm>
          <a:prstGeom prst="rect">
            <a:avLst/>
          </a:prstGeom>
          <a:solidFill>
            <a:schemeClr val="bg1"/>
          </a:solidFill>
        </p:spPr>
        <p:txBody>
          <a:bodyPr wrap="square" lIns="0" tIns="0" rIns="0" bIns="0" rtlCol="0">
            <a:spAutoFit/>
          </a:bodyPr>
          <a:lstStyle/>
          <a:p>
            <a:r>
              <a:rPr lang="en-US" sz="1400" dirty="0" err="1" smtClean="0">
                <a:latin typeface="Calibri" pitchFamily="34" charset="0"/>
              </a:rPr>
              <a:t>Straingage</a:t>
            </a:r>
            <a:endParaRPr lang="en-US" sz="1400" dirty="0">
              <a:latin typeface="Calibri" pitchFamily="34" charset="0"/>
            </a:endParaRPr>
          </a:p>
        </p:txBody>
      </p:sp>
      <p:sp>
        <p:nvSpPr>
          <p:cNvPr id="27" name="Rettangolo 26"/>
          <p:cNvSpPr/>
          <p:nvPr/>
        </p:nvSpPr>
        <p:spPr>
          <a:xfrm>
            <a:off x="5220072" y="4041068"/>
            <a:ext cx="216024"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asellaDiTesto 27"/>
          <p:cNvSpPr txBox="1"/>
          <p:nvPr/>
        </p:nvSpPr>
        <p:spPr>
          <a:xfrm>
            <a:off x="2339752" y="5265204"/>
            <a:ext cx="1728192" cy="738664"/>
          </a:xfrm>
          <a:prstGeom prst="rect">
            <a:avLst/>
          </a:prstGeom>
          <a:solidFill>
            <a:schemeClr val="bg1"/>
          </a:solidFill>
        </p:spPr>
        <p:txBody>
          <a:bodyPr wrap="square" rtlCol="0">
            <a:spAutoFit/>
          </a:bodyPr>
          <a:lstStyle/>
          <a:p>
            <a:r>
              <a:rPr lang="en-US" sz="1400" dirty="0" smtClean="0">
                <a:latin typeface="Calibri" pitchFamily="34" charset="0"/>
              </a:rPr>
              <a:t>High speed camera</a:t>
            </a:r>
          </a:p>
          <a:p>
            <a:r>
              <a:rPr lang="en-US" sz="1400" dirty="0" smtClean="0">
                <a:latin typeface="Calibri" pitchFamily="34" charset="0"/>
              </a:rPr>
              <a:t>Lightening system</a:t>
            </a:r>
          </a:p>
          <a:p>
            <a:endParaRPr lang="en-US" sz="1400" dirty="0">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Rettangolo 117"/>
          <p:cNvSpPr/>
          <p:nvPr/>
        </p:nvSpPr>
        <p:spPr>
          <a:xfrm>
            <a:off x="3527884" y="4905164"/>
            <a:ext cx="864096"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p:txBody>
          <a:bodyPr/>
          <a:lstStyle/>
          <a:p>
            <a:r>
              <a:rPr lang="it-IT" dirty="0" err="1" smtClean="0"/>
              <a:t>Spall</a:t>
            </a:r>
            <a:r>
              <a:rPr lang="it-IT" dirty="0" smtClean="0"/>
              <a:t> </a:t>
            </a:r>
            <a:r>
              <a:rPr lang="it-IT" dirty="0" err="1" smtClean="0"/>
              <a:t>fracture</a:t>
            </a:r>
            <a:endParaRPr lang="it-IT" dirty="0"/>
          </a:p>
        </p:txBody>
      </p:sp>
      <p:pic>
        <p:nvPicPr>
          <p:cNvPr id="56322" name="Picture 2" descr="http://www.dlr.de/dlr/en/Portaldata/1/Resources/bilder/portal/portal_2011_5/scaled/sim-einschlag-kugel_16-9_l.jpg"/>
          <p:cNvPicPr>
            <a:picLocks noChangeAspect="1" noChangeArrowheads="1"/>
          </p:cNvPicPr>
          <p:nvPr/>
        </p:nvPicPr>
        <p:blipFill>
          <a:blip r:embed="rId2" cstate="print"/>
          <a:srcRect l="11340" r="12431"/>
          <a:stretch>
            <a:fillRect/>
          </a:stretch>
        </p:blipFill>
        <p:spPr bwMode="auto">
          <a:xfrm>
            <a:off x="5544108" y="2420888"/>
            <a:ext cx="3599892" cy="2676069"/>
          </a:xfrm>
          <a:prstGeom prst="rect">
            <a:avLst/>
          </a:prstGeom>
          <a:noFill/>
        </p:spPr>
      </p:pic>
      <p:pic>
        <p:nvPicPr>
          <p:cNvPr id="4"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9552" y="2780928"/>
            <a:ext cx="4576447" cy="3240305"/>
          </a:xfrm>
          <a:prstGeom prst="rect">
            <a:avLst/>
          </a:prstGeom>
          <a:noFill/>
          <a:ln w="9525">
            <a:noFill/>
            <a:miter lim="800000"/>
            <a:headEnd/>
            <a:tailEnd/>
          </a:ln>
          <a:effectLst/>
        </p:spPr>
      </p:pic>
      <p:pic>
        <p:nvPicPr>
          <p:cNvPr id="92163" name="Picture 3"/>
          <p:cNvPicPr>
            <a:picLocks noChangeAspect="1" noChangeArrowheads="1"/>
          </p:cNvPicPr>
          <p:nvPr/>
        </p:nvPicPr>
        <p:blipFill>
          <a:blip r:embed="rId4" cstate="print"/>
          <a:srcRect l="16752" r="23511" b="64713"/>
          <a:stretch>
            <a:fillRect/>
          </a:stretch>
        </p:blipFill>
        <p:spPr bwMode="auto">
          <a:xfrm>
            <a:off x="359532" y="1160747"/>
            <a:ext cx="2628292" cy="1452192"/>
          </a:xfrm>
          <a:prstGeom prst="rect">
            <a:avLst/>
          </a:prstGeom>
          <a:noFill/>
          <a:ln w="9525">
            <a:noFill/>
            <a:miter lim="800000"/>
            <a:headEnd/>
            <a:tailEnd/>
          </a:ln>
          <a:effectLst/>
        </p:spPr>
      </p:pic>
      <p:sp>
        <p:nvSpPr>
          <p:cNvPr id="109" name="CasellaDiTesto 108"/>
          <p:cNvSpPr txBox="1"/>
          <p:nvPr/>
        </p:nvSpPr>
        <p:spPr>
          <a:xfrm>
            <a:off x="3239852" y="1088740"/>
            <a:ext cx="5796644" cy="1200329"/>
          </a:xfrm>
          <a:prstGeom prst="rect">
            <a:avLst/>
          </a:prstGeom>
          <a:noFill/>
        </p:spPr>
        <p:txBody>
          <a:bodyPr wrap="square" rtlCol="0">
            <a:spAutoFit/>
          </a:bodyPr>
          <a:lstStyle/>
          <a:p>
            <a:r>
              <a:rPr lang="en-US" dirty="0" smtClean="0">
                <a:latin typeface="Calibri" pitchFamily="34" charset="0"/>
              </a:rPr>
              <a:t>When an high intensity compression shockwave reaches a free surface it is reflected has a tensile wave: if the material is still solid, a spall fracture could occur. It is of great interest to determine the spall strength of novel materials.</a:t>
            </a:r>
            <a:endParaRPr lang="en-US" dirty="0">
              <a:latin typeface="Calibri" pitchFamily="34" charset="0"/>
            </a:endParaRPr>
          </a:p>
        </p:txBody>
      </p:sp>
      <p:sp>
        <p:nvSpPr>
          <p:cNvPr id="110" name="CasellaDiTesto 109"/>
          <p:cNvSpPr txBox="1"/>
          <p:nvPr/>
        </p:nvSpPr>
        <p:spPr>
          <a:xfrm>
            <a:off x="5652120" y="3894147"/>
            <a:ext cx="3491880" cy="830997"/>
          </a:xfrm>
          <a:prstGeom prst="rect">
            <a:avLst/>
          </a:prstGeom>
          <a:noFill/>
        </p:spPr>
        <p:txBody>
          <a:bodyPr wrap="square" rtlCol="0">
            <a:spAutoFit/>
          </a:bodyPr>
          <a:lstStyle/>
          <a:p>
            <a:r>
              <a:rPr lang="en-US" sz="1600" dirty="0" smtClean="0">
                <a:latin typeface="Calibri" pitchFamily="34" charset="0"/>
              </a:rPr>
              <a:t>Typical spall fracture induced by a reflection of waves  generated by impact</a:t>
            </a:r>
            <a:endParaRPr lang="en-US" sz="1600" dirty="0">
              <a:latin typeface="Calibri" pitchFamily="34" charset="0"/>
            </a:endParaRPr>
          </a:p>
        </p:txBody>
      </p:sp>
      <p:sp>
        <p:nvSpPr>
          <p:cNvPr id="111" name="CasellaDiTesto 110"/>
          <p:cNvSpPr txBox="1"/>
          <p:nvPr/>
        </p:nvSpPr>
        <p:spPr>
          <a:xfrm>
            <a:off x="7848364" y="4833156"/>
            <a:ext cx="2772308" cy="307777"/>
          </a:xfrm>
          <a:prstGeom prst="rect">
            <a:avLst/>
          </a:prstGeom>
          <a:noFill/>
        </p:spPr>
        <p:txBody>
          <a:bodyPr wrap="square" rtlCol="0">
            <a:spAutoFit/>
          </a:bodyPr>
          <a:lstStyle/>
          <a:p>
            <a:r>
              <a:rPr lang="en-US" sz="1400" b="1" dirty="0" smtClean="0">
                <a:latin typeface="Calibri" pitchFamily="34" charset="0"/>
              </a:rPr>
              <a:t>FREE SURFACE</a:t>
            </a:r>
            <a:endParaRPr lang="en-US" sz="1400" b="1" dirty="0">
              <a:latin typeface="Calibri" pitchFamily="34" charset="0"/>
            </a:endParaRPr>
          </a:p>
        </p:txBody>
      </p:sp>
      <p:sp>
        <p:nvSpPr>
          <p:cNvPr id="112" name="CasellaDiTesto 111"/>
          <p:cNvSpPr txBox="1"/>
          <p:nvPr/>
        </p:nvSpPr>
        <p:spPr>
          <a:xfrm>
            <a:off x="2231740" y="1069576"/>
            <a:ext cx="2772308" cy="523220"/>
          </a:xfrm>
          <a:prstGeom prst="rect">
            <a:avLst/>
          </a:prstGeom>
          <a:noFill/>
        </p:spPr>
        <p:txBody>
          <a:bodyPr wrap="square" rtlCol="0">
            <a:spAutoFit/>
          </a:bodyPr>
          <a:lstStyle/>
          <a:p>
            <a:r>
              <a:rPr lang="en-US" sz="1400" b="1" dirty="0" smtClean="0">
                <a:latin typeface="Calibri" pitchFamily="34" charset="0"/>
              </a:rPr>
              <a:t>FREE </a:t>
            </a:r>
          </a:p>
          <a:p>
            <a:r>
              <a:rPr lang="en-US" sz="1400" b="1" dirty="0" smtClean="0">
                <a:latin typeface="Calibri" pitchFamily="34" charset="0"/>
              </a:rPr>
              <a:t>SURFACE</a:t>
            </a:r>
            <a:endParaRPr lang="en-US" sz="1400" b="1" dirty="0">
              <a:latin typeface="Calibri" pitchFamily="34" charset="0"/>
            </a:endParaRPr>
          </a:p>
        </p:txBody>
      </p:sp>
      <p:sp>
        <p:nvSpPr>
          <p:cNvPr id="113" name="CasellaDiTesto 112"/>
          <p:cNvSpPr txBox="1"/>
          <p:nvPr/>
        </p:nvSpPr>
        <p:spPr>
          <a:xfrm>
            <a:off x="5040052" y="5190291"/>
            <a:ext cx="3960440" cy="830997"/>
          </a:xfrm>
          <a:prstGeom prst="rect">
            <a:avLst/>
          </a:prstGeom>
          <a:noFill/>
        </p:spPr>
        <p:txBody>
          <a:bodyPr wrap="square" rtlCol="0">
            <a:spAutoFit/>
          </a:bodyPr>
          <a:lstStyle/>
          <a:p>
            <a:r>
              <a:rPr lang="en-US" sz="1600" b="1" i="1" dirty="0" smtClean="0">
                <a:solidFill>
                  <a:srgbClr val="0070C0"/>
                </a:solidFill>
                <a:latin typeface="Calibri" pitchFamily="34" charset="0"/>
              </a:rPr>
              <a:t>The typical technique for spall strength evaluation is the measurement of the free surface velocity (stress related)</a:t>
            </a:r>
            <a:endParaRPr lang="en-US" sz="1600" b="1" i="1" dirty="0">
              <a:solidFill>
                <a:srgbClr val="0070C0"/>
              </a:solidFill>
              <a:latin typeface="Calibri" pitchFamily="34" charset="0"/>
            </a:endParaRPr>
          </a:p>
        </p:txBody>
      </p:sp>
      <p:cxnSp>
        <p:nvCxnSpPr>
          <p:cNvPr id="115" name="Connettore 1 114"/>
          <p:cNvCxnSpPr/>
          <p:nvPr/>
        </p:nvCxnSpPr>
        <p:spPr>
          <a:xfrm>
            <a:off x="2447764" y="3933056"/>
            <a:ext cx="180020" cy="1224136"/>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17" name="CasellaDiTesto 116"/>
          <p:cNvSpPr txBox="1"/>
          <p:nvPr/>
        </p:nvSpPr>
        <p:spPr>
          <a:xfrm rot="15699679">
            <a:off x="1890878" y="3283979"/>
            <a:ext cx="972108" cy="369332"/>
          </a:xfrm>
          <a:prstGeom prst="rect">
            <a:avLst/>
          </a:prstGeom>
          <a:noFill/>
        </p:spPr>
        <p:txBody>
          <a:bodyPr wrap="square" rtlCol="0">
            <a:spAutoFit/>
          </a:bodyPr>
          <a:lstStyle/>
          <a:p>
            <a:r>
              <a:rPr lang="en-US" dirty="0" smtClean="0">
                <a:solidFill>
                  <a:srgbClr val="002060"/>
                </a:solidFill>
                <a:latin typeface="Calibri" pitchFamily="34" charset="0"/>
              </a:rPr>
              <a:t>spall</a:t>
            </a:r>
            <a:endParaRPr lang="en-US" dirty="0">
              <a:solidFill>
                <a:srgbClr val="002060"/>
              </a:solidFill>
              <a:latin typeface="Calibri" pitchFamily="34" charset="0"/>
            </a:endParaRPr>
          </a:p>
        </p:txBody>
      </p:sp>
      <p:cxnSp>
        <p:nvCxnSpPr>
          <p:cNvPr id="119" name="Connettore 1 118"/>
          <p:cNvCxnSpPr/>
          <p:nvPr/>
        </p:nvCxnSpPr>
        <p:spPr>
          <a:xfrm flipH="1">
            <a:off x="4862764" y="4769615"/>
            <a:ext cx="180020" cy="61206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0" name="Connettore 1 119"/>
          <p:cNvCxnSpPr/>
          <p:nvPr/>
        </p:nvCxnSpPr>
        <p:spPr>
          <a:xfrm>
            <a:off x="4860032" y="5373216"/>
            <a:ext cx="180020" cy="61206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VISAR</a:t>
            </a:r>
            <a:endParaRPr lang="it-IT" dirty="0"/>
          </a:p>
        </p:txBody>
      </p:sp>
      <p:pic>
        <p:nvPicPr>
          <p:cNvPr id="3" name="Picture 2" descr="https://fbcdn-sphotos-a-a.akamaihd.net/hphotos-ak-prn2/1405040_565875820126352_1420808326_o.jpg"/>
          <p:cNvPicPr>
            <a:picLocks noChangeAspect="1" noChangeArrowheads="1"/>
          </p:cNvPicPr>
          <p:nvPr/>
        </p:nvPicPr>
        <p:blipFill>
          <a:blip r:embed="rId2" cstate="print"/>
          <a:srcRect t="2794" b="4033"/>
          <a:stretch>
            <a:fillRect/>
          </a:stretch>
        </p:blipFill>
        <p:spPr bwMode="auto">
          <a:xfrm>
            <a:off x="0" y="3140968"/>
            <a:ext cx="5353308" cy="3132348"/>
          </a:xfrm>
          <a:prstGeom prst="rect">
            <a:avLst/>
          </a:prstGeom>
          <a:noFill/>
        </p:spPr>
      </p:pic>
      <p:sp>
        <p:nvSpPr>
          <p:cNvPr id="7" name="Rettangolo 6"/>
          <p:cNvSpPr/>
          <p:nvPr/>
        </p:nvSpPr>
        <p:spPr>
          <a:xfrm>
            <a:off x="611052" y="1042861"/>
            <a:ext cx="8065404" cy="1815882"/>
          </a:xfrm>
          <a:prstGeom prst="rect">
            <a:avLst/>
          </a:prstGeom>
        </p:spPr>
        <p:txBody>
          <a:bodyPr wrap="square">
            <a:spAutoFit/>
          </a:bodyPr>
          <a:lstStyle/>
          <a:p>
            <a:pPr marL="182563" indent="-182563">
              <a:buFont typeface="Wingdings" pitchFamily="2" charset="2"/>
              <a:buChar char="ü"/>
            </a:pPr>
            <a:r>
              <a:rPr lang="en-US" sz="1600" dirty="0" smtClean="0">
                <a:latin typeface="Calibri" pitchFamily="34" charset="0"/>
              </a:rPr>
              <a:t>A </a:t>
            </a:r>
            <a:r>
              <a:rPr lang="en-US" sz="1600" b="1" dirty="0" smtClean="0">
                <a:latin typeface="Calibri" pitchFamily="34" charset="0"/>
              </a:rPr>
              <a:t>VISAR</a:t>
            </a:r>
            <a:r>
              <a:rPr lang="en-US" sz="1600" dirty="0" smtClean="0">
                <a:latin typeface="Calibri" pitchFamily="34" charset="0"/>
              </a:rPr>
              <a:t> (Velocity Interferometer System for Any Reflector) measures the velocity of a moving surface by measuring the Doppler shift of laser light reflected off the surface.</a:t>
            </a:r>
          </a:p>
          <a:p>
            <a:pPr marL="182563" indent="-182563">
              <a:buFont typeface="Wingdings" pitchFamily="2" charset="2"/>
              <a:buChar char="ü"/>
            </a:pPr>
            <a:endParaRPr lang="en-US" sz="1600" dirty="0" smtClean="0">
              <a:latin typeface="Calibri" pitchFamily="34" charset="0"/>
            </a:endParaRPr>
          </a:p>
          <a:p>
            <a:pPr marL="182563" indent="-182563">
              <a:buFont typeface="Wingdings" pitchFamily="2" charset="2"/>
              <a:buChar char="ü"/>
            </a:pPr>
            <a:r>
              <a:rPr lang="en-US" sz="1600" dirty="0" smtClean="0">
                <a:latin typeface="Calibri" pitchFamily="34" charset="0"/>
              </a:rPr>
              <a:t>Changes in the velocity of the surface produce changes in the wavelength of the reflected light due to the Doppler effect. The interferometer is sensitive to wavelength and converts these wavelength changes to changes in the </a:t>
            </a:r>
            <a:r>
              <a:rPr lang="en-US" sz="1600" u="sng" dirty="0" smtClean="0">
                <a:latin typeface="Calibri" pitchFamily="34" charset="0"/>
              </a:rPr>
              <a:t>intensity</a:t>
            </a:r>
            <a:r>
              <a:rPr lang="en-US" sz="1600" dirty="0" smtClean="0">
                <a:latin typeface="Calibri" pitchFamily="34" charset="0"/>
              </a:rPr>
              <a:t> of several output light signals.  These intensities are then recorded by fast photodiodes in a DAQ. </a:t>
            </a:r>
          </a:p>
        </p:txBody>
      </p:sp>
      <p:sp>
        <p:nvSpPr>
          <p:cNvPr id="5" name="Rettangolo 4"/>
          <p:cNvSpPr/>
          <p:nvPr/>
        </p:nvSpPr>
        <p:spPr>
          <a:xfrm>
            <a:off x="5508104" y="3082312"/>
            <a:ext cx="3492388" cy="3046988"/>
          </a:xfrm>
          <a:prstGeom prst="rect">
            <a:avLst/>
          </a:prstGeom>
        </p:spPr>
        <p:txBody>
          <a:bodyPr wrap="square">
            <a:spAutoFit/>
          </a:bodyPr>
          <a:lstStyle/>
          <a:p>
            <a:pPr marL="182563" indent="-182563">
              <a:buFont typeface="Wingdings" pitchFamily="2" charset="2"/>
              <a:buChar char="ü"/>
            </a:pPr>
            <a:r>
              <a:rPr lang="en-US" sz="1600" dirty="0" smtClean="0">
                <a:latin typeface="Calibri" pitchFamily="34" charset="0"/>
              </a:rPr>
              <a:t>Velocities can be determined with accuracy of ±1% or better, in the range </a:t>
            </a:r>
            <a:r>
              <a:rPr lang="en-US" sz="1600" b="1" u="sng" dirty="0" smtClean="0">
                <a:latin typeface="Calibri" pitchFamily="34" charset="0"/>
              </a:rPr>
              <a:t>from a fraction of a m/s up to thousands of km/s </a:t>
            </a:r>
            <a:r>
              <a:rPr lang="en-US" sz="1600" dirty="0" smtClean="0">
                <a:latin typeface="Calibri" pitchFamily="34" charset="0"/>
              </a:rPr>
              <a:t>and with sub-nanosecond time resolution. </a:t>
            </a:r>
          </a:p>
          <a:p>
            <a:pPr marL="182563" indent="-182563">
              <a:buFont typeface="Wingdings" pitchFamily="2" charset="2"/>
              <a:buChar char="ü"/>
            </a:pPr>
            <a:endParaRPr lang="en-US" sz="1600" dirty="0" smtClean="0">
              <a:latin typeface="Calibri" pitchFamily="34" charset="0"/>
            </a:endParaRPr>
          </a:p>
          <a:p>
            <a:pPr marL="182563" indent="-182563">
              <a:buFont typeface="Wingdings" pitchFamily="2" charset="2"/>
              <a:buChar char="ü"/>
            </a:pPr>
            <a:r>
              <a:rPr lang="en-US" sz="1600" dirty="0" smtClean="0">
                <a:latin typeface="Calibri" pitchFamily="34" charset="0"/>
              </a:rPr>
              <a:t>The surface observed does not need to be mirror polished and changes in it's reflectivity or in background light have no effect on the velocity. The system requires no calibration and can be considered to be absolute.</a:t>
            </a:r>
            <a:endParaRPr lang="it-IT" sz="1600" dirty="0">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Development of new Equations of State</a:t>
            </a:r>
            <a:endParaRPr lang="it-IT" dirty="0"/>
          </a:p>
        </p:txBody>
      </p:sp>
      <p:pic>
        <p:nvPicPr>
          <p:cNvPr id="4" name="Immagine 3" descr="mo_Erho.png"/>
          <p:cNvPicPr>
            <a:picLocks noChangeAspect="1"/>
          </p:cNvPicPr>
          <p:nvPr/>
        </p:nvPicPr>
        <p:blipFill>
          <a:blip r:embed="rId2" cstate="print"/>
          <a:srcRect l="19649" r="19649"/>
          <a:stretch>
            <a:fillRect/>
          </a:stretch>
        </p:blipFill>
        <p:spPr>
          <a:xfrm>
            <a:off x="6264188" y="928911"/>
            <a:ext cx="2857012" cy="2520000"/>
          </a:xfrm>
          <a:prstGeom prst="rect">
            <a:avLst/>
          </a:prstGeom>
        </p:spPr>
      </p:pic>
      <p:pic>
        <p:nvPicPr>
          <p:cNvPr id="5" name="Immagine 4" descr="mo_Prho.png"/>
          <p:cNvPicPr>
            <a:picLocks noChangeAspect="1"/>
          </p:cNvPicPr>
          <p:nvPr/>
        </p:nvPicPr>
        <p:blipFill>
          <a:blip r:embed="rId3" cstate="print"/>
          <a:srcRect l="19649" r="19649"/>
          <a:stretch>
            <a:fillRect/>
          </a:stretch>
        </p:blipFill>
        <p:spPr>
          <a:xfrm>
            <a:off x="3527884" y="919386"/>
            <a:ext cx="2857012" cy="2520000"/>
          </a:xfrm>
          <a:prstGeom prst="rect">
            <a:avLst/>
          </a:prstGeom>
        </p:spPr>
      </p:pic>
      <p:pic>
        <p:nvPicPr>
          <p:cNvPr id="6" name="Immagine 5" descr="prhoC.png"/>
          <p:cNvPicPr>
            <a:picLocks noChangeAspect="1"/>
          </p:cNvPicPr>
          <p:nvPr/>
        </p:nvPicPr>
        <p:blipFill>
          <a:blip r:embed="rId4" cstate="print"/>
          <a:stretch>
            <a:fillRect/>
          </a:stretch>
        </p:blipFill>
        <p:spPr>
          <a:xfrm>
            <a:off x="3491880" y="3460812"/>
            <a:ext cx="2988332" cy="2574408"/>
          </a:xfrm>
          <a:prstGeom prst="rect">
            <a:avLst/>
          </a:prstGeom>
        </p:spPr>
      </p:pic>
      <p:pic>
        <p:nvPicPr>
          <p:cNvPr id="7" name="Immagine 6" descr="ErhoC.png"/>
          <p:cNvPicPr>
            <a:picLocks noChangeAspect="1"/>
          </p:cNvPicPr>
          <p:nvPr/>
        </p:nvPicPr>
        <p:blipFill>
          <a:blip r:embed="rId5" cstate="print"/>
          <a:stretch>
            <a:fillRect/>
          </a:stretch>
        </p:blipFill>
        <p:spPr>
          <a:xfrm>
            <a:off x="6228184" y="3470336"/>
            <a:ext cx="2952328" cy="2534827"/>
          </a:xfrm>
          <a:prstGeom prst="rect">
            <a:avLst/>
          </a:prstGeom>
        </p:spPr>
      </p:pic>
      <p:sp>
        <p:nvSpPr>
          <p:cNvPr id="8" name="TextBox 9"/>
          <p:cNvSpPr txBox="1"/>
          <p:nvPr/>
        </p:nvSpPr>
        <p:spPr>
          <a:xfrm>
            <a:off x="4103948" y="4221088"/>
            <a:ext cx="946093" cy="400110"/>
          </a:xfrm>
          <a:prstGeom prst="rect">
            <a:avLst/>
          </a:prstGeom>
          <a:noFill/>
        </p:spPr>
        <p:txBody>
          <a:bodyPr wrap="none" rtlCol="0">
            <a:spAutoFit/>
          </a:bodyPr>
          <a:lstStyle/>
          <a:p>
            <a:r>
              <a:rPr lang="it-IT" sz="2000" b="1" i="1" dirty="0" err="1" smtClean="0">
                <a:solidFill>
                  <a:schemeClr val="bg2">
                    <a:lumMod val="75000"/>
                  </a:schemeClr>
                </a:solidFill>
                <a:latin typeface="Calibri" pitchFamily="34" charset="0"/>
                <a:cs typeface="Calibri" pitchFamily="34" charset="0"/>
              </a:rPr>
              <a:t>Carbon</a:t>
            </a:r>
            <a:endParaRPr lang="it-IT" sz="2000" b="1" i="1" dirty="0">
              <a:solidFill>
                <a:schemeClr val="bg2">
                  <a:lumMod val="75000"/>
                </a:schemeClr>
              </a:solidFill>
              <a:latin typeface="Calibri" pitchFamily="34" charset="0"/>
              <a:cs typeface="Calibri" pitchFamily="34" charset="0"/>
            </a:endParaRPr>
          </a:p>
        </p:txBody>
      </p:sp>
      <p:sp>
        <p:nvSpPr>
          <p:cNvPr id="9" name="TextBox 9"/>
          <p:cNvSpPr txBox="1"/>
          <p:nvPr/>
        </p:nvSpPr>
        <p:spPr>
          <a:xfrm>
            <a:off x="4103948" y="2744924"/>
            <a:ext cx="1598515" cy="400110"/>
          </a:xfrm>
          <a:prstGeom prst="rect">
            <a:avLst/>
          </a:prstGeom>
          <a:noFill/>
        </p:spPr>
        <p:txBody>
          <a:bodyPr wrap="none" rtlCol="0">
            <a:spAutoFit/>
          </a:bodyPr>
          <a:lstStyle/>
          <a:p>
            <a:r>
              <a:rPr lang="en-US" sz="2000" b="1" i="1" dirty="0" smtClean="0">
                <a:solidFill>
                  <a:schemeClr val="bg2">
                    <a:lumMod val="75000"/>
                  </a:schemeClr>
                </a:solidFill>
                <a:latin typeface="Calibri" pitchFamily="34" charset="0"/>
                <a:cs typeface="Calibri" pitchFamily="34" charset="0"/>
              </a:rPr>
              <a:t>Molybdenum</a:t>
            </a:r>
            <a:endParaRPr lang="en-US" sz="2000" b="1" i="1" dirty="0">
              <a:solidFill>
                <a:schemeClr val="bg2">
                  <a:lumMod val="75000"/>
                </a:schemeClr>
              </a:solidFill>
              <a:latin typeface="Calibri" pitchFamily="34" charset="0"/>
              <a:cs typeface="Calibri" pitchFamily="34" charset="0"/>
            </a:endParaRPr>
          </a:p>
        </p:txBody>
      </p:sp>
      <p:sp>
        <p:nvSpPr>
          <p:cNvPr id="10" name="CasellaDiTesto 9"/>
          <p:cNvSpPr txBox="1"/>
          <p:nvPr/>
        </p:nvSpPr>
        <p:spPr>
          <a:xfrm>
            <a:off x="683568" y="980728"/>
            <a:ext cx="3060340" cy="5355312"/>
          </a:xfrm>
          <a:prstGeom prst="rect">
            <a:avLst/>
          </a:prstGeom>
          <a:noFill/>
        </p:spPr>
        <p:txBody>
          <a:bodyPr wrap="square" rtlCol="0">
            <a:spAutoFit/>
          </a:bodyPr>
          <a:lstStyle/>
          <a:p>
            <a:r>
              <a:rPr lang="en-GB" dirty="0" smtClean="0">
                <a:latin typeface="Calibri" pitchFamily="34" charset="0"/>
              </a:rPr>
              <a:t>Due to the mechanical engineering competencies in this field, POLITO could not develop a whole EOS for new materials  </a:t>
            </a:r>
          </a:p>
          <a:p>
            <a:endParaRPr lang="en-GB" dirty="0" smtClean="0">
              <a:latin typeface="Calibri" pitchFamily="34" charset="0"/>
            </a:endParaRPr>
          </a:p>
          <a:p>
            <a:r>
              <a:rPr lang="en-GB" dirty="0" smtClean="0">
                <a:latin typeface="Calibri" pitchFamily="34" charset="0"/>
              </a:rPr>
              <a:t>Our main actions could be:</a:t>
            </a:r>
          </a:p>
          <a:p>
            <a:endParaRPr lang="en-GB" dirty="0" smtClean="0">
              <a:latin typeface="Calibri" pitchFamily="34" charset="0"/>
            </a:endParaRPr>
          </a:p>
          <a:p>
            <a:pPr marL="180975" indent="-180975">
              <a:buFont typeface="Wingdings" pitchFamily="2" charset="2"/>
              <a:buChar char="ü"/>
            </a:pPr>
            <a:r>
              <a:rPr lang="en-GB" dirty="0" smtClean="0">
                <a:latin typeface="Calibri" pitchFamily="34" charset="0"/>
              </a:rPr>
              <a:t>Benchmarking  and checking of available tables (</a:t>
            </a:r>
            <a:r>
              <a:rPr lang="en-GB" dirty="0" err="1" smtClean="0">
                <a:latin typeface="Calibri" pitchFamily="34" charset="0"/>
              </a:rPr>
              <a:t>hydrocodes</a:t>
            </a:r>
            <a:r>
              <a:rPr lang="en-GB" dirty="0" smtClean="0">
                <a:latin typeface="Calibri" pitchFamily="34" charset="0"/>
              </a:rPr>
              <a:t> requirements)</a:t>
            </a:r>
          </a:p>
          <a:p>
            <a:pPr marL="180975" indent="-180975">
              <a:buFont typeface="Wingdings" pitchFamily="2" charset="2"/>
              <a:buChar char="ü"/>
            </a:pPr>
            <a:endParaRPr lang="en-GB" dirty="0" smtClean="0">
              <a:latin typeface="Calibri" pitchFamily="34" charset="0"/>
            </a:endParaRPr>
          </a:p>
          <a:p>
            <a:pPr marL="180975" indent="-180975">
              <a:buFont typeface="Wingdings" pitchFamily="2" charset="2"/>
              <a:buChar char="ü"/>
            </a:pPr>
            <a:r>
              <a:rPr lang="en-GB" dirty="0" smtClean="0">
                <a:latin typeface="Calibri" pitchFamily="34" charset="0"/>
              </a:rPr>
              <a:t>Combining existing EOS to obtain EOS for mixture and composite materials (for example molybdenum-graphite)</a:t>
            </a:r>
          </a:p>
          <a:p>
            <a:endParaRPr lang="en-GB" dirty="0" smtClean="0">
              <a:latin typeface="Calibri" pitchFamily="34" charset="0"/>
            </a:endParaRPr>
          </a:p>
          <a:p>
            <a:endParaRPr lang="en-GB" dirty="0" smtClean="0">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HiRadMat</a:t>
            </a:r>
            <a:r>
              <a:rPr lang="it-IT" dirty="0" smtClean="0"/>
              <a:t> 2</a:t>
            </a:r>
            <a:endParaRPr lang="it-IT" dirty="0"/>
          </a:p>
        </p:txBody>
      </p:sp>
      <p:sp>
        <p:nvSpPr>
          <p:cNvPr id="3" name="CasellaDiTesto 2"/>
          <p:cNvSpPr txBox="1"/>
          <p:nvPr/>
        </p:nvSpPr>
        <p:spPr>
          <a:xfrm>
            <a:off x="791580" y="1160748"/>
            <a:ext cx="8101408" cy="4632037"/>
          </a:xfrm>
          <a:prstGeom prst="rect">
            <a:avLst/>
          </a:prstGeom>
          <a:noFill/>
        </p:spPr>
        <p:txBody>
          <a:bodyPr wrap="square" rtlCol="0">
            <a:spAutoFit/>
          </a:bodyPr>
          <a:lstStyle/>
          <a:p>
            <a:r>
              <a:rPr lang="en-GB" sz="2400" dirty="0" smtClean="0">
                <a:latin typeface="Calibri" pitchFamily="34" charset="0"/>
              </a:rPr>
              <a:t>HRMT14 were a successful and novel series of experiment but some improvements could be considered in the second generation of experiments on materials hit by particle beam:</a:t>
            </a:r>
          </a:p>
          <a:p>
            <a:endParaRPr lang="en-GB" dirty="0" smtClean="0">
              <a:latin typeface="Calibri" pitchFamily="34" charset="0"/>
            </a:endParaRPr>
          </a:p>
          <a:p>
            <a:pPr marL="357188" indent="-357188">
              <a:spcAft>
                <a:spcPts val="600"/>
              </a:spcAft>
              <a:buClr>
                <a:srgbClr val="00B050"/>
              </a:buClr>
              <a:buFont typeface="Wingdings" pitchFamily="2" charset="2"/>
              <a:buChar char="ü"/>
            </a:pPr>
            <a:r>
              <a:rPr lang="en-GB" dirty="0" smtClean="0">
                <a:latin typeface="Calibri" pitchFamily="34" charset="0"/>
              </a:rPr>
              <a:t>Optimization of the geometry and boundary condition of the specimens (reduction of the dimensions?)</a:t>
            </a:r>
          </a:p>
          <a:p>
            <a:pPr marL="357188" indent="-357188">
              <a:spcAft>
                <a:spcPts val="600"/>
              </a:spcAft>
              <a:buClr>
                <a:srgbClr val="00B050"/>
              </a:buClr>
              <a:buFont typeface="Wingdings" pitchFamily="2" charset="2"/>
              <a:buChar char="ü"/>
            </a:pPr>
            <a:r>
              <a:rPr lang="en-GB" dirty="0" smtClean="0">
                <a:latin typeface="Calibri" pitchFamily="34" charset="0"/>
              </a:rPr>
              <a:t>Evaluation of the mechanical quantities to acquire (stress, strain, pressure, velocity , displacements, acceleration…)</a:t>
            </a:r>
          </a:p>
          <a:p>
            <a:pPr marL="357188" indent="-357188">
              <a:spcAft>
                <a:spcPts val="600"/>
              </a:spcAft>
              <a:buClr>
                <a:srgbClr val="00B050"/>
              </a:buClr>
              <a:buFont typeface="Wingdings" pitchFamily="2" charset="2"/>
              <a:buChar char="ü"/>
            </a:pPr>
            <a:r>
              <a:rPr lang="en-GB" dirty="0" smtClean="0">
                <a:latin typeface="Calibri" pitchFamily="34" charset="0"/>
              </a:rPr>
              <a:t>Optimization of the beam parameters (number of bunches) in function of the type of material and of the required scenario: high number of bunches on cylinder specimen for </a:t>
            </a:r>
            <a:r>
              <a:rPr lang="en-GB" dirty="0" err="1" smtClean="0">
                <a:latin typeface="Calibri" pitchFamily="34" charset="0"/>
              </a:rPr>
              <a:t>tunneling</a:t>
            </a:r>
            <a:r>
              <a:rPr lang="en-GB" dirty="0" smtClean="0">
                <a:latin typeface="Calibri" pitchFamily="34" charset="0"/>
              </a:rPr>
              <a:t> evaluation</a:t>
            </a:r>
          </a:p>
          <a:p>
            <a:pPr marL="357188" indent="-357188">
              <a:spcAft>
                <a:spcPts val="600"/>
              </a:spcAft>
              <a:buClr>
                <a:srgbClr val="00B050"/>
              </a:buClr>
              <a:buFont typeface="Wingdings" pitchFamily="2" charset="2"/>
              <a:buChar char="ü"/>
            </a:pPr>
            <a:r>
              <a:rPr lang="en-GB" dirty="0" smtClean="0">
                <a:latin typeface="Calibri" pitchFamily="34" charset="0"/>
              </a:rPr>
              <a:t>Evaluation of thermodynamics variable (temperature)</a:t>
            </a:r>
          </a:p>
          <a:p>
            <a:pPr marL="357188" indent="-357188">
              <a:spcAft>
                <a:spcPts val="600"/>
              </a:spcAft>
              <a:buClr>
                <a:srgbClr val="00B050"/>
              </a:buClr>
              <a:buFont typeface="Wingdings" pitchFamily="2" charset="2"/>
              <a:buChar char="ü"/>
            </a:pPr>
            <a:r>
              <a:rPr lang="en-GB" dirty="0" smtClean="0">
                <a:latin typeface="Calibri" pitchFamily="34" charset="0"/>
              </a:rPr>
              <a:t>Electromagnetic disturbs reduction</a:t>
            </a:r>
          </a:p>
          <a:p>
            <a:endParaRPr lang="en-GB" dirty="0">
              <a:latin typeface="Calibri" pitchFamily="34" charset="0"/>
            </a:endParaRPr>
          </a:p>
        </p:txBody>
      </p:sp>
      <p:pic>
        <p:nvPicPr>
          <p:cNvPr id="4" name="Picture 4" descr="The HiRadMat Facility at CERN SP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32041" y="5204238"/>
            <a:ext cx="3312368" cy="709038"/>
          </a:xfrm>
          <a:prstGeom prst="rect">
            <a:avLst/>
          </a:prstGeom>
          <a:noFill/>
        </p:spPr>
      </p:pic>
      <p:sp>
        <p:nvSpPr>
          <p:cNvPr id="5" name="CasellaDiTesto 4"/>
          <p:cNvSpPr txBox="1"/>
          <p:nvPr/>
        </p:nvSpPr>
        <p:spPr>
          <a:xfrm>
            <a:off x="8064388" y="4974411"/>
            <a:ext cx="720080" cy="646331"/>
          </a:xfrm>
          <a:prstGeom prst="rect">
            <a:avLst/>
          </a:prstGeom>
          <a:noFill/>
        </p:spPr>
        <p:txBody>
          <a:bodyPr wrap="square" rtlCol="0">
            <a:spAutoFit/>
          </a:bodyPr>
          <a:lstStyle/>
          <a:p>
            <a:r>
              <a:rPr lang="it-IT" sz="3600" b="1" dirty="0" smtClean="0">
                <a:latin typeface="+mn-lt"/>
              </a:rPr>
              <a:t>2</a:t>
            </a:r>
            <a:endParaRPr lang="it-IT" sz="3600" b="1" dirty="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HiRadMat</a:t>
            </a:r>
            <a:r>
              <a:rPr lang="it-IT" dirty="0" smtClean="0"/>
              <a:t> 2</a:t>
            </a:r>
            <a:endParaRPr lang="it-IT" dirty="0"/>
          </a:p>
        </p:txBody>
      </p:sp>
      <p:sp>
        <p:nvSpPr>
          <p:cNvPr id="3" name="CasellaDiTesto 2"/>
          <p:cNvSpPr txBox="1"/>
          <p:nvPr/>
        </p:nvSpPr>
        <p:spPr>
          <a:xfrm>
            <a:off x="683568" y="980728"/>
            <a:ext cx="2952328" cy="1477328"/>
          </a:xfrm>
          <a:prstGeom prst="rect">
            <a:avLst/>
          </a:prstGeom>
          <a:noFill/>
        </p:spPr>
        <p:txBody>
          <a:bodyPr wrap="square" rtlCol="0">
            <a:spAutoFit/>
          </a:bodyPr>
          <a:lstStyle/>
          <a:p>
            <a:r>
              <a:rPr lang="en-GB" dirty="0" smtClean="0">
                <a:latin typeface="Calibri" pitchFamily="34" charset="0"/>
              </a:rPr>
              <a:t>A great interest from POLITO is the experimental verification of high number of bunches ... </a:t>
            </a:r>
          </a:p>
          <a:p>
            <a:endParaRPr lang="en-GB" dirty="0">
              <a:latin typeface="Calibri" pitchFamily="34" charset="0"/>
            </a:endParaRPr>
          </a:p>
        </p:txBody>
      </p:sp>
      <p:pic>
        <p:nvPicPr>
          <p:cNvPr id="4" name="Immagine 3"/>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1564610" y="1724425"/>
            <a:ext cx="7327870" cy="44408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Next</a:t>
            </a:r>
            <a:r>
              <a:rPr lang="it-IT" dirty="0" smtClean="0"/>
              <a:t> </a:t>
            </a:r>
            <a:r>
              <a:rPr lang="it-IT" dirty="0" err="1" smtClean="0"/>
              <a:t>steps</a:t>
            </a:r>
            <a:r>
              <a:rPr lang="it-IT" dirty="0" smtClean="0"/>
              <a:t> (I)</a:t>
            </a:r>
            <a:endParaRPr lang="it-IT" dirty="0"/>
          </a:p>
        </p:txBody>
      </p:sp>
      <p:sp>
        <p:nvSpPr>
          <p:cNvPr id="4" name="Rettangolo 3"/>
          <p:cNvSpPr/>
          <p:nvPr/>
        </p:nvSpPr>
        <p:spPr>
          <a:xfrm>
            <a:off x="1007604" y="1052736"/>
            <a:ext cx="4356484" cy="5201424"/>
          </a:xfrm>
          <a:prstGeom prst="rect">
            <a:avLst/>
          </a:prstGeom>
        </p:spPr>
        <p:txBody>
          <a:bodyPr wrap="square">
            <a:spAutoFit/>
          </a:bodyPr>
          <a:lstStyle/>
          <a:p>
            <a:r>
              <a:rPr lang="en-US" sz="2000" dirty="0" smtClean="0">
                <a:latin typeface="Calibri" pitchFamily="34" charset="0"/>
              </a:rPr>
              <a:t>Development of strength and failure models for relevant ductile materials (mechanical tests at different temperatures, strains and </a:t>
            </a:r>
            <a:r>
              <a:rPr lang="en-US" sz="2000" dirty="0" smtClean="0">
                <a:latin typeface="Calibri" pitchFamily="34" charset="0"/>
              </a:rPr>
              <a:t>strain-rates</a:t>
            </a:r>
            <a:r>
              <a:rPr lang="en-US" sz="2000" dirty="0" smtClean="0">
                <a:latin typeface="Calibri" pitchFamily="34" charset="0"/>
              </a:rPr>
              <a:t>)</a:t>
            </a:r>
          </a:p>
          <a:p>
            <a:endParaRPr lang="en-US" dirty="0" smtClean="0">
              <a:latin typeface="Calibri" pitchFamily="34" charset="0"/>
            </a:endParaRPr>
          </a:p>
          <a:p>
            <a:endParaRPr lang="en-US" dirty="0" smtClean="0">
              <a:latin typeface="Calibri" pitchFamily="34" charset="0"/>
            </a:endParaRPr>
          </a:p>
          <a:p>
            <a:pPr marL="180975" indent="-180975">
              <a:buClr>
                <a:srgbClr val="00B050"/>
              </a:buClr>
              <a:buFont typeface="Wingdings" pitchFamily="2" charset="2"/>
              <a:buChar char="ü"/>
            </a:pPr>
            <a:r>
              <a:rPr lang="en-US" b="1" i="1" dirty="0" err="1" smtClean="0">
                <a:solidFill>
                  <a:schemeClr val="tx1">
                    <a:lumMod val="65000"/>
                    <a:lumOff val="35000"/>
                  </a:schemeClr>
                </a:solidFill>
                <a:latin typeface="Calibri" pitchFamily="34" charset="0"/>
              </a:rPr>
              <a:t>Inermet</a:t>
            </a:r>
            <a:r>
              <a:rPr lang="en-US" dirty="0" smtClean="0">
                <a:solidFill>
                  <a:schemeClr val="tx1">
                    <a:lumMod val="65000"/>
                    <a:lumOff val="35000"/>
                  </a:schemeClr>
                </a:solidFill>
                <a:latin typeface="Calibri" pitchFamily="34" charset="0"/>
              </a:rPr>
              <a:t>: improvement of the characterization (compression tests) and extension to ultra high strain-rates in tension</a:t>
            </a:r>
          </a:p>
          <a:p>
            <a:pPr marL="180975" indent="-180975">
              <a:buClr>
                <a:srgbClr val="00B050"/>
              </a:buClr>
              <a:buFont typeface="Wingdings" pitchFamily="2" charset="2"/>
              <a:buChar char="ü"/>
            </a:pPr>
            <a:endParaRPr lang="en-US" dirty="0" smtClean="0">
              <a:solidFill>
                <a:schemeClr val="tx1">
                  <a:lumMod val="65000"/>
                  <a:lumOff val="35000"/>
                </a:schemeClr>
              </a:solidFill>
              <a:latin typeface="Calibri" pitchFamily="34" charset="0"/>
            </a:endParaRPr>
          </a:p>
          <a:p>
            <a:pPr marL="180975" indent="-180975">
              <a:buClr>
                <a:srgbClr val="00B050"/>
              </a:buClr>
              <a:buFont typeface="Wingdings" pitchFamily="2" charset="2"/>
              <a:buChar char="ü"/>
            </a:pPr>
            <a:r>
              <a:rPr lang="en-US" b="1" i="1" dirty="0" smtClean="0">
                <a:solidFill>
                  <a:schemeClr val="tx1">
                    <a:lumMod val="65000"/>
                    <a:lumOff val="35000"/>
                  </a:schemeClr>
                </a:solidFill>
                <a:latin typeface="Calibri" pitchFamily="34" charset="0"/>
              </a:rPr>
              <a:t>Molybdenum</a:t>
            </a:r>
            <a:r>
              <a:rPr lang="en-US" dirty="0" smtClean="0">
                <a:solidFill>
                  <a:schemeClr val="tx1">
                    <a:lumMod val="65000"/>
                    <a:lumOff val="35000"/>
                  </a:schemeClr>
                </a:solidFill>
                <a:latin typeface="Calibri" pitchFamily="34" charset="0"/>
              </a:rPr>
              <a:t>: </a:t>
            </a:r>
            <a:r>
              <a:rPr lang="en-US" dirty="0" smtClean="0">
                <a:solidFill>
                  <a:schemeClr val="tx1">
                    <a:lumMod val="65000"/>
                    <a:lumOff val="35000"/>
                  </a:schemeClr>
                </a:solidFill>
                <a:latin typeface="Calibri" pitchFamily="34" charset="0"/>
              </a:rPr>
              <a:t>complete </a:t>
            </a:r>
            <a:r>
              <a:rPr lang="en-US" dirty="0" smtClean="0">
                <a:solidFill>
                  <a:schemeClr val="tx1">
                    <a:lumMod val="65000"/>
                    <a:lumOff val="35000"/>
                  </a:schemeClr>
                </a:solidFill>
                <a:latin typeface="Calibri" pitchFamily="34" charset="0"/>
              </a:rPr>
              <a:t>characterization of two alloys (varying temperature and strain-rates) in tension and compression. Failure model </a:t>
            </a:r>
            <a:r>
              <a:rPr lang="en-US" dirty="0" smtClean="0">
                <a:solidFill>
                  <a:schemeClr val="tx1">
                    <a:lumMod val="65000"/>
                    <a:lumOff val="35000"/>
                  </a:schemeClr>
                </a:solidFill>
                <a:latin typeface="Calibri" pitchFamily="34" charset="0"/>
              </a:rPr>
              <a:t>definition</a:t>
            </a:r>
            <a:endParaRPr lang="en-US" dirty="0" smtClean="0">
              <a:solidFill>
                <a:schemeClr val="tx1">
                  <a:lumMod val="65000"/>
                  <a:lumOff val="35000"/>
                </a:schemeClr>
              </a:solidFill>
              <a:latin typeface="Calibri" pitchFamily="34" charset="0"/>
            </a:endParaRPr>
          </a:p>
          <a:p>
            <a:pPr marL="180975" indent="-180975">
              <a:buClr>
                <a:srgbClr val="00B050"/>
              </a:buClr>
              <a:buFont typeface="Wingdings" pitchFamily="2" charset="2"/>
              <a:buChar char="ü"/>
            </a:pPr>
            <a:endParaRPr lang="en-US" dirty="0" smtClean="0">
              <a:solidFill>
                <a:schemeClr val="tx1">
                  <a:lumMod val="65000"/>
                  <a:lumOff val="35000"/>
                </a:schemeClr>
              </a:solidFill>
              <a:latin typeface="Calibri" pitchFamily="34" charset="0"/>
            </a:endParaRPr>
          </a:p>
          <a:p>
            <a:pPr marL="180975" indent="-180975">
              <a:buClr>
                <a:srgbClr val="00B050"/>
              </a:buClr>
              <a:buFont typeface="Wingdings" pitchFamily="2" charset="2"/>
              <a:buChar char="ü"/>
            </a:pPr>
            <a:r>
              <a:rPr lang="en-US" dirty="0" smtClean="0">
                <a:solidFill>
                  <a:schemeClr val="tx1">
                    <a:lumMod val="65000"/>
                    <a:lumOff val="35000"/>
                  </a:schemeClr>
                </a:solidFill>
                <a:latin typeface="Calibri" pitchFamily="34" charset="0"/>
              </a:rPr>
              <a:t>Spall strength </a:t>
            </a:r>
            <a:r>
              <a:rPr lang="en-US" dirty="0" smtClean="0">
                <a:solidFill>
                  <a:schemeClr val="tx1">
                    <a:lumMod val="65000"/>
                    <a:lumOff val="35000"/>
                  </a:schemeClr>
                </a:solidFill>
                <a:latin typeface="Calibri" pitchFamily="34" charset="0"/>
              </a:rPr>
              <a:t>experiments setup</a:t>
            </a:r>
            <a:endParaRPr lang="en-US" dirty="0" smtClean="0">
              <a:solidFill>
                <a:schemeClr val="tx1">
                  <a:lumMod val="65000"/>
                  <a:lumOff val="35000"/>
                </a:schemeClr>
              </a:solidFill>
              <a:latin typeface="Calibri" pitchFamily="34" charset="0"/>
            </a:endParaRPr>
          </a:p>
          <a:p>
            <a:endParaRPr lang="it-IT" dirty="0">
              <a:latin typeface="Calibri" pitchFamily="34" charset="0"/>
            </a:endParaRPr>
          </a:p>
        </p:txBody>
      </p:sp>
      <p:pic>
        <p:nvPicPr>
          <p:cNvPr id="58370" name="Picture 2"/>
          <p:cNvPicPr>
            <a:picLocks noChangeAspect="1" noChangeArrowheads="1"/>
          </p:cNvPicPr>
          <p:nvPr/>
        </p:nvPicPr>
        <p:blipFill>
          <a:blip r:embed="rId2" cstate="print"/>
          <a:srcRect r="54966"/>
          <a:stretch>
            <a:fillRect/>
          </a:stretch>
        </p:blipFill>
        <p:spPr bwMode="auto">
          <a:xfrm rot="16200000">
            <a:off x="4762440" y="1919692"/>
            <a:ext cx="5544000" cy="32457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Next</a:t>
            </a:r>
            <a:r>
              <a:rPr lang="it-IT" dirty="0" smtClean="0"/>
              <a:t> </a:t>
            </a:r>
            <a:r>
              <a:rPr lang="it-IT" dirty="0" err="1" smtClean="0"/>
              <a:t>steps</a:t>
            </a:r>
            <a:r>
              <a:rPr lang="it-IT" dirty="0" smtClean="0"/>
              <a:t> (II)</a:t>
            </a:r>
            <a:endParaRPr lang="it-IT" dirty="0"/>
          </a:p>
        </p:txBody>
      </p:sp>
      <p:sp>
        <p:nvSpPr>
          <p:cNvPr id="5" name="Rettangolo 4"/>
          <p:cNvSpPr/>
          <p:nvPr/>
        </p:nvSpPr>
        <p:spPr>
          <a:xfrm>
            <a:off x="647564" y="1268760"/>
            <a:ext cx="5472608" cy="4832092"/>
          </a:xfrm>
          <a:prstGeom prst="rect">
            <a:avLst/>
          </a:prstGeom>
        </p:spPr>
        <p:txBody>
          <a:bodyPr wrap="square">
            <a:spAutoFit/>
          </a:bodyPr>
          <a:lstStyle/>
          <a:p>
            <a:r>
              <a:rPr lang="en-US" sz="2000" dirty="0" smtClean="0">
                <a:latin typeface="Calibri" pitchFamily="34" charset="0"/>
              </a:rPr>
              <a:t>Fracture analysis of composites materials</a:t>
            </a:r>
          </a:p>
          <a:p>
            <a:endParaRPr lang="en-US" dirty="0" smtClean="0">
              <a:latin typeface="Calibri" pitchFamily="34" charset="0"/>
            </a:endParaRPr>
          </a:p>
          <a:p>
            <a:pPr marL="355600" indent="-355600">
              <a:buClr>
                <a:srgbClr val="00B050"/>
              </a:buClr>
              <a:buFont typeface="Wingdings" pitchFamily="2" charset="2"/>
              <a:buChar char="ü"/>
            </a:pPr>
            <a:r>
              <a:rPr lang="en-US" dirty="0" smtClean="0">
                <a:latin typeface="Calibri" pitchFamily="34" charset="0"/>
              </a:rPr>
              <a:t>Improvement  of  Hopkinson Bar </a:t>
            </a:r>
            <a:r>
              <a:rPr lang="en-US" dirty="0" err="1" smtClean="0">
                <a:latin typeface="Calibri" pitchFamily="34" charset="0"/>
              </a:rPr>
              <a:t>spalling</a:t>
            </a:r>
            <a:r>
              <a:rPr lang="en-US" dirty="0" smtClean="0">
                <a:latin typeface="Calibri" pitchFamily="34" charset="0"/>
              </a:rPr>
              <a:t> test for brittle material </a:t>
            </a:r>
            <a:r>
              <a:rPr lang="en-US" dirty="0" smtClean="0">
                <a:latin typeface="Calibri" pitchFamily="34" charset="0"/>
              </a:rPr>
              <a:t>analysis: test </a:t>
            </a:r>
            <a:r>
              <a:rPr lang="en-US" dirty="0" smtClean="0">
                <a:latin typeface="Calibri" pitchFamily="34" charset="0"/>
              </a:rPr>
              <a:t>on </a:t>
            </a:r>
            <a:r>
              <a:rPr lang="en-US" u="sng" dirty="0" smtClean="0">
                <a:latin typeface="Calibri" pitchFamily="34" charset="0"/>
              </a:rPr>
              <a:t>square</a:t>
            </a:r>
            <a:r>
              <a:rPr lang="en-US" dirty="0" smtClean="0">
                <a:latin typeface="Calibri" pitchFamily="34" charset="0"/>
              </a:rPr>
              <a:t> section graphite specimens in the next months (specimens ready</a:t>
            </a:r>
            <a:r>
              <a:rPr lang="en-US" dirty="0" smtClean="0">
                <a:latin typeface="Calibri" pitchFamily="34" charset="0"/>
              </a:rPr>
              <a:t>) with high speed image analysis</a:t>
            </a:r>
          </a:p>
          <a:p>
            <a:pPr marL="355600" indent="-355600">
              <a:buClr>
                <a:srgbClr val="00B050"/>
              </a:buClr>
              <a:buFont typeface="Wingdings" pitchFamily="2" charset="2"/>
              <a:buChar char="ü"/>
            </a:pPr>
            <a:endParaRPr lang="en-US" dirty="0" smtClean="0">
              <a:latin typeface="Calibri" pitchFamily="34" charset="0"/>
            </a:endParaRPr>
          </a:p>
          <a:p>
            <a:pPr marL="355600" indent="-355600">
              <a:buClr>
                <a:srgbClr val="00B050"/>
              </a:buClr>
              <a:buFont typeface="Wingdings" pitchFamily="2" charset="2"/>
              <a:buChar char="ü"/>
            </a:pPr>
            <a:r>
              <a:rPr lang="en-US" dirty="0" smtClean="0">
                <a:latin typeface="Calibri" pitchFamily="34" charset="0"/>
              </a:rPr>
              <a:t>Development of a </a:t>
            </a:r>
            <a:r>
              <a:rPr lang="en-US" dirty="0" err="1" smtClean="0">
                <a:latin typeface="Calibri" pitchFamily="34" charset="0"/>
              </a:rPr>
              <a:t>spalling</a:t>
            </a:r>
            <a:r>
              <a:rPr lang="en-US" dirty="0" smtClean="0">
                <a:latin typeface="Calibri" pitchFamily="34" charset="0"/>
              </a:rPr>
              <a:t> test setup </a:t>
            </a:r>
            <a:r>
              <a:rPr lang="en-US" u="sng" dirty="0" smtClean="0">
                <a:latin typeface="Calibri" pitchFamily="34" charset="0"/>
              </a:rPr>
              <a:t>at high temperature </a:t>
            </a:r>
            <a:endParaRPr lang="en-US" u="sng" dirty="0" smtClean="0">
              <a:latin typeface="Calibri" pitchFamily="34" charset="0"/>
            </a:endParaRPr>
          </a:p>
          <a:p>
            <a:pPr marL="355600" indent="-355600">
              <a:buClr>
                <a:srgbClr val="00B050"/>
              </a:buClr>
              <a:buFont typeface="Wingdings" pitchFamily="2" charset="2"/>
              <a:buChar char="ü"/>
            </a:pPr>
            <a:endParaRPr lang="en-US" dirty="0" smtClean="0">
              <a:latin typeface="Calibri" pitchFamily="34" charset="0"/>
            </a:endParaRPr>
          </a:p>
          <a:p>
            <a:pPr marL="355600" indent="-355600">
              <a:buClr>
                <a:srgbClr val="00B050"/>
              </a:buClr>
              <a:buFont typeface="Wingdings" pitchFamily="2" charset="2"/>
              <a:buChar char="ü"/>
            </a:pPr>
            <a:r>
              <a:rPr lang="en-US" dirty="0" smtClean="0">
                <a:latin typeface="Calibri" pitchFamily="34" charset="0"/>
              </a:rPr>
              <a:t>Comparison of results obtained with Brazilian test</a:t>
            </a:r>
          </a:p>
          <a:p>
            <a:pPr marL="355600" indent="-355600">
              <a:buClr>
                <a:srgbClr val="00B050"/>
              </a:buClr>
              <a:buFont typeface="Wingdings" pitchFamily="2" charset="2"/>
              <a:buChar char="ü"/>
            </a:pPr>
            <a:endParaRPr lang="en-US" dirty="0" smtClean="0">
              <a:latin typeface="Calibri" pitchFamily="34" charset="0"/>
            </a:endParaRPr>
          </a:p>
          <a:p>
            <a:pPr marL="355600" indent="-355600">
              <a:buClr>
                <a:srgbClr val="00B050"/>
              </a:buClr>
              <a:buFont typeface="Wingdings" pitchFamily="2" charset="2"/>
              <a:buChar char="ü"/>
            </a:pPr>
            <a:r>
              <a:rPr lang="en-US" dirty="0" smtClean="0">
                <a:latin typeface="Calibri" pitchFamily="34" charset="0"/>
              </a:rPr>
              <a:t>Improvement of Brazilian test for very hard </a:t>
            </a:r>
            <a:r>
              <a:rPr lang="en-US" dirty="0" smtClean="0">
                <a:latin typeface="Calibri" pitchFamily="34" charset="0"/>
              </a:rPr>
              <a:t>materials</a:t>
            </a:r>
          </a:p>
          <a:p>
            <a:pPr marL="355600" indent="-355600">
              <a:buClr>
                <a:srgbClr val="00B050"/>
              </a:buClr>
              <a:buFont typeface="Wingdings" pitchFamily="2" charset="2"/>
              <a:buChar char="ü"/>
            </a:pPr>
            <a:endParaRPr lang="en-US" dirty="0" smtClean="0">
              <a:latin typeface="Calibri" pitchFamily="34" charset="0"/>
            </a:endParaRPr>
          </a:p>
          <a:p>
            <a:pPr marL="355600" indent="-355600">
              <a:buClr>
                <a:srgbClr val="00B050"/>
              </a:buClr>
              <a:buFont typeface="Wingdings" pitchFamily="2" charset="2"/>
              <a:buChar char="ü"/>
            </a:pPr>
            <a:r>
              <a:rPr lang="en-US" dirty="0" smtClean="0">
                <a:latin typeface="Calibri" pitchFamily="34" charset="0"/>
              </a:rPr>
              <a:t>Improvement </a:t>
            </a:r>
            <a:r>
              <a:rPr lang="en-US" dirty="0" smtClean="0">
                <a:latin typeface="Calibri" pitchFamily="34" charset="0"/>
              </a:rPr>
              <a:t>of FE models for advanced results analysis of </a:t>
            </a:r>
            <a:r>
              <a:rPr lang="en-US" dirty="0" err="1" smtClean="0">
                <a:latin typeface="Calibri" pitchFamily="34" charset="0"/>
              </a:rPr>
              <a:t>Spalling</a:t>
            </a:r>
            <a:r>
              <a:rPr lang="en-US" dirty="0" smtClean="0">
                <a:latin typeface="Calibri" pitchFamily="34" charset="0"/>
              </a:rPr>
              <a:t> and Brazilian tests.</a:t>
            </a:r>
            <a:endParaRPr lang="en-US" dirty="0" smtClean="0">
              <a:latin typeface="Calibri" pitchFamily="34" charset="0"/>
            </a:endParaRPr>
          </a:p>
          <a:p>
            <a:pPr marL="355600" indent="-355600">
              <a:buClr>
                <a:srgbClr val="00B050"/>
              </a:buClr>
              <a:buFont typeface="Wingdings" pitchFamily="2" charset="2"/>
              <a:buChar char="ü"/>
            </a:pPr>
            <a:endParaRPr lang="it-IT" dirty="0">
              <a:latin typeface="Calibri" pitchFamily="34" charset="0"/>
            </a:endParaRPr>
          </a:p>
        </p:txBody>
      </p:sp>
      <p:pic>
        <p:nvPicPr>
          <p:cNvPr id="59394" name="Picture 2"/>
          <p:cNvPicPr>
            <a:picLocks noChangeAspect="1" noChangeArrowheads="1"/>
          </p:cNvPicPr>
          <p:nvPr/>
        </p:nvPicPr>
        <p:blipFill>
          <a:blip r:embed="rId2" cstate="print"/>
          <a:srcRect r="32231"/>
          <a:stretch>
            <a:fillRect/>
          </a:stretch>
        </p:blipFill>
        <p:spPr bwMode="auto">
          <a:xfrm>
            <a:off x="6156176" y="1412776"/>
            <a:ext cx="2987824" cy="2518072"/>
          </a:xfrm>
          <a:prstGeom prst="rect">
            <a:avLst/>
          </a:prstGeom>
          <a:noFill/>
          <a:ln w="9525">
            <a:noFill/>
            <a:miter lim="800000"/>
            <a:headEnd/>
            <a:tailEnd/>
          </a:ln>
        </p:spPr>
      </p:pic>
      <p:pic>
        <p:nvPicPr>
          <p:cNvPr id="8" name="Picture 2" descr="Brevetti Bizz"/>
          <p:cNvPicPr>
            <a:picLocks noChangeAspect="1" noChangeArrowheads="1"/>
          </p:cNvPicPr>
          <p:nvPr/>
        </p:nvPicPr>
        <p:blipFill>
          <a:blip r:embed="rId3" cstate="print"/>
          <a:srcRect/>
          <a:stretch>
            <a:fillRect/>
          </a:stretch>
        </p:blipFill>
        <p:spPr bwMode="auto">
          <a:xfrm>
            <a:off x="6264188" y="3609020"/>
            <a:ext cx="1476164" cy="207064"/>
          </a:xfrm>
          <a:prstGeom prst="rect">
            <a:avLst/>
          </a:prstGeom>
          <a:noFill/>
        </p:spPr>
      </p:pic>
      <p:pic>
        <p:nvPicPr>
          <p:cNvPr id="86018" name="Picture 2"/>
          <p:cNvPicPr>
            <a:picLocks noChangeAspect="1" noChangeArrowheads="1"/>
          </p:cNvPicPr>
          <p:nvPr/>
        </p:nvPicPr>
        <p:blipFill>
          <a:blip r:embed="rId4" cstate="print"/>
          <a:srcRect/>
          <a:stretch>
            <a:fillRect/>
          </a:stretch>
        </p:blipFill>
        <p:spPr bwMode="auto">
          <a:xfrm>
            <a:off x="6696236" y="4051671"/>
            <a:ext cx="2239963" cy="2035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Pentagono 97"/>
          <p:cNvSpPr/>
          <p:nvPr/>
        </p:nvSpPr>
        <p:spPr>
          <a:xfrm flipH="1">
            <a:off x="3563888" y="1088740"/>
            <a:ext cx="2988332" cy="1224136"/>
          </a:xfrm>
          <a:prstGeom prst="homePlate">
            <a:avLst>
              <a:gd name="adj" fmla="val 22928"/>
            </a:avLst>
          </a:prstGeom>
          <a:solidFill>
            <a:srgbClr val="B9D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5" name="Pentagono 94"/>
          <p:cNvSpPr/>
          <p:nvPr/>
        </p:nvSpPr>
        <p:spPr>
          <a:xfrm flipH="1">
            <a:off x="3527884" y="2996952"/>
            <a:ext cx="3024336" cy="1224136"/>
          </a:xfrm>
          <a:prstGeom prst="homePlate">
            <a:avLst>
              <a:gd name="adj" fmla="val 2292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1" name="Pentagono 90"/>
          <p:cNvSpPr/>
          <p:nvPr/>
        </p:nvSpPr>
        <p:spPr>
          <a:xfrm flipH="1">
            <a:off x="4067944" y="4653136"/>
            <a:ext cx="2484276" cy="1224136"/>
          </a:xfrm>
          <a:prstGeom prst="homePlate">
            <a:avLst>
              <a:gd name="adj" fmla="val 22928"/>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en-GB" dirty="0" smtClean="0"/>
              <a:t>What do we want to investigate?</a:t>
            </a:r>
            <a:endParaRPr lang="en-GB" dirty="0"/>
          </a:p>
        </p:txBody>
      </p:sp>
      <p:pic>
        <p:nvPicPr>
          <p:cNvPr id="58"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0069" t="26870" r="23700" b="35197"/>
          <a:stretch/>
        </p:blipFill>
        <p:spPr bwMode="auto">
          <a:xfrm>
            <a:off x="6804473" y="2780928"/>
            <a:ext cx="2340000" cy="144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3" name="Immagine 62" descr="eos.emf"/>
          <p:cNvPicPr>
            <a:picLocks noChangeAspect="1"/>
          </p:cNvPicPr>
          <p:nvPr/>
        </p:nvPicPr>
        <p:blipFill>
          <a:blip r:embed="rId4" cstate="print">
            <a:clrChange>
              <a:clrFrom>
                <a:srgbClr val="FFFFFF"/>
              </a:clrFrom>
              <a:clrTo>
                <a:srgbClr val="FFFFFF">
                  <a:alpha val="0"/>
                </a:srgbClr>
              </a:clrTo>
            </a:clrChange>
          </a:blip>
          <a:stretch>
            <a:fillRect/>
          </a:stretch>
        </p:blipFill>
        <p:spPr>
          <a:xfrm>
            <a:off x="10368644" y="3176972"/>
            <a:ext cx="4223624" cy="3060340"/>
          </a:xfrm>
          <a:prstGeom prst="rect">
            <a:avLst/>
          </a:prstGeom>
          <a:ln>
            <a:noFill/>
          </a:ln>
        </p:spPr>
      </p:pic>
      <p:sp>
        <p:nvSpPr>
          <p:cNvPr id="85" name="Figura a mano libera 84"/>
          <p:cNvSpPr/>
          <p:nvPr/>
        </p:nvSpPr>
        <p:spPr>
          <a:xfrm>
            <a:off x="10925330" y="3423963"/>
            <a:ext cx="767443" cy="2008414"/>
          </a:xfrm>
          <a:custGeom>
            <a:avLst/>
            <a:gdLst>
              <a:gd name="connsiteX0" fmla="*/ 0 w 767443"/>
              <a:gd name="connsiteY0" fmla="*/ 2008414 h 2008414"/>
              <a:gd name="connsiteX1" fmla="*/ 114300 w 767443"/>
              <a:gd name="connsiteY1" fmla="*/ 1496786 h 2008414"/>
              <a:gd name="connsiteX2" fmla="*/ 293915 w 767443"/>
              <a:gd name="connsiteY2" fmla="*/ 1017814 h 2008414"/>
              <a:gd name="connsiteX3" fmla="*/ 484415 w 767443"/>
              <a:gd name="connsiteY3" fmla="*/ 598714 h 2008414"/>
              <a:gd name="connsiteX4" fmla="*/ 767443 w 767443"/>
              <a:gd name="connsiteY4" fmla="*/ 0 h 200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43" h="2008414">
                <a:moveTo>
                  <a:pt x="0" y="2008414"/>
                </a:moveTo>
                <a:lnTo>
                  <a:pt x="114300" y="1496786"/>
                </a:lnTo>
                <a:lnTo>
                  <a:pt x="293915" y="1017814"/>
                </a:lnTo>
                <a:lnTo>
                  <a:pt x="484415" y="598714"/>
                </a:lnTo>
                <a:lnTo>
                  <a:pt x="767443" y="0"/>
                </a:lnTo>
              </a:path>
            </a:pathLst>
          </a:cu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86" name="CasellaDiTesto 85"/>
          <p:cNvSpPr txBox="1"/>
          <p:nvPr/>
        </p:nvSpPr>
        <p:spPr>
          <a:xfrm>
            <a:off x="11493788" y="3537012"/>
            <a:ext cx="504056" cy="461665"/>
          </a:xfrm>
          <a:prstGeom prst="rect">
            <a:avLst/>
          </a:prstGeom>
          <a:noFill/>
        </p:spPr>
        <p:txBody>
          <a:bodyPr wrap="square" rtlCol="0">
            <a:spAutoFit/>
          </a:bodyPr>
          <a:lstStyle/>
          <a:p>
            <a:r>
              <a:rPr lang="it-IT" sz="2400" dirty="0" smtClean="0">
                <a:solidFill>
                  <a:schemeClr val="tx1">
                    <a:lumMod val="75000"/>
                    <a:lumOff val="25000"/>
                  </a:schemeClr>
                </a:solidFill>
                <a:latin typeface="Symbol" pitchFamily="18" charset="2"/>
              </a:rPr>
              <a:t>r</a:t>
            </a:r>
            <a:r>
              <a:rPr lang="it-IT" sz="2400" baseline="-25000" dirty="0" smtClean="0">
                <a:solidFill>
                  <a:schemeClr val="tx1">
                    <a:lumMod val="75000"/>
                    <a:lumOff val="25000"/>
                  </a:schemeClr>
                </a:solidFill>
              </a:rPr>
              <a:t>0</a:t>
            </a:r>
            <a:endParaRPr lang="it-IT" sz="2400" baseline="-25000" dirty="0">
              <a:solidFill>
                <a:schemeClr val="tx1">
                  <a:lumMod val="75000"/>
                  <a:lumOff val="25000"/>
                </a:schemeClr>
              </a:solidFill>
            </a:endParaRPr>
          </a:p>
        </p:txBody>
      </p:sp>
      <p:cxnSp>
        <p:nvCxnSpPr>
          <p:cNvPr id="88" name="Connettore 2 87"/>
          <p:cNvCxnSpPr/>
          <p:nvPr/>
        </p:nvCxnSpPr>
        <p:spPr>
          <a:xfrm flipV="1">
            <a:off x="10917724" y="4077072"/>
            <a:ext cx="144016" cy="144016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92" name="Figura a mano libera 91"/>
          <p:cNvSpPr/>
          <p:nvPr/>
        </p:nvSpPr>
        <p:spPr>
          <a:xfrm>
            <a:off x="10936216" y="4185084"/>
            <a:ext cx="2471057" cy="1318050"/>
          </a:xfrm>
          <a:custGeom>
            <a:avLst/>
            <a:gdLst>
              <a:gd name="connsiteX0" fmla="*/ 0 w 2471057"/>
              <a:gd name="connsiteY0" fmla="*/ 1643743 h 1643743"/>
              <a:gd name="connsiteX1" fmla="*/ 195943 w 2471057"/>
              <a:gd name="connsiteY1" fmla="*/ 914400 h 1643743"/>
              <a:gd name="connsiteX2" fmla="*/ 647700 w 2471057"/>
              <a:gd name="connsiteY2" fmla="*/ 299358 h 1643743"/>
              <a:gd name="connsiteX3" fmla="*/ 1491343 w 2471057"/>
              <a:gd name="connsiteY3" fmla="*/ 48986 h 1643743"/>
              <a:gd name="connsiteX4" fmla="*/ 2471057 w 2471057"/>
              <a:gd name="connsiteY4" fmla="*/ 5443 h 1643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1057" h="1643743">
                <a:moveTo>
                  <a:pt x="0" y="1643743"/>
                </a:moveTo>
                <a:cubicBezTo>
                  <a:pt x="43996" y="1391103"/>
                  <a:pt x="87993" y="1138464"/>
                  <a:pt x="195943" y="914400"/>
                </a:cubicBezTo>
                <a:cubicBezTo>
                  <a:pt x="303893" y="690336"/>
                  <a:pt x="431800" y="443594"/>
                  <a:pt x="647700" y="299358"/>
                </a:cubicBezTo>
                <a:cubicBezTo>
                  <a:pt x="863600" y="155122"/>
                  <a:pt x="1187450" y="97972"/>
                  <a:pt x="1491343" y="48986"/>
                </a:cubicBezTo>
                <a:cubicBezTo>
                  <a:pt x="1795236" y="0"/>
                  <a:pt x="2133146" y="2721"/>
                  <a:pt x="2471057" y="5443"/>
                </a:cubicBezTo>
              </a:path>
            </a:pathLst>
          </a:cu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93" name="CasellaDiTesto 92"/>
          <p:cNvSpPr txBox="1"/>
          <p:nvPr/>
        </p:nvSpPr>
        <p:spPr>
          <a:xfrm>
            <a:off x="11529792" y="4330841"/>
            <a:ext cx="1620180" cy="923330"/>
          </a:xfrm>
          <a:prstGeom prst="rect">
            <a:avLst/>
          </a:prstGeom>
          <a:noFill/>
        </p:spPr>
        <p:txBody>
          <a:bodyPr wrap="square" rtlCol="0">
            <a:spAutoFit/>
          </a:bodyPr>
          <a:lstStyle/>
          <a:p>
            <a:r>
              <a:rPr lang="it-IT" dirty="0" smtClean="0">
                <a:solidFill>
                  <a:srgbClr val="FF0000"/>
                </a:solidFill>
                <a:latin typeface="Calibri" pitchFamily="34" charset="0"/>
              </a:rPr>
              <a:t>Energy </a:t>
            </a:r>
            <a:r>
              <a:rPr lang="it-IT" dirty="0" err="1" smtClean="0">
                <a:solidFill>
                  <a:srgbClr val="FF0000"/>
                </a:solidFill>
                <a:latin typeface="Calibri" pitchFamily="34" charset="0"/>
              </a:rPr>
              <a:t>deposition</a:t>
            </a:r>
            <a:r>
              <a:rPr lang="it-IT" dirty="0" smtClean="0">
                <a:solidFill>
                  <a:srgbClr val="FF0000"/>
                </a:solidFill>
                <a:latin typeface="Calibri" pitchFamily="34" charset="0"/>
              </a:rPr>
              <a:t> shock</a:t>
            </a:r>
            <a:endParaRPr lang="it-IT" dirty="0">
              <a:solidFill>
                <a:srgbClr val="FF0000"/>
              </a:solidFill>
              <a:latin typeface="Calibri" pitchFamily="34" charset="0"/>
            </a:endParaRPr>
          </a:p>
        </p:txBody>
      </p:sp>
      <p:sp>
        <p:nvSpPr>
          <p:cNvPr id="94" name="CasellaDiTesto 93"/>
          <p:cNvSpPr txBox="1"/>
          <p:nvPr/>
        </p:nvSpPr>
        <p:spPr>
          <a:xfrm rot="16773147">
            <a:off x="10552718" y="3089397"/>
            <a:ext cx="1908212" cy="307777"/>
          </a:xfrm>
          <a:prstGeom prst="rect">
            <a:avLst/>
          </a:prstGeom>
          <a:noFill/>
        </p:spPr>
        <p:txBody>
          <a:bodyPr wrap="square" rtlCol="0">
            <a:spAutoFit/>
          </a:bodyPr>
          <a:lstStyle/>
          <a:p>
            <a:r>
              <a:rPr lang="it-IT" sz="1400" dirty="0" err="1" smtClean="0">
                <a:solidFill>
                  <a:srgbClr val="0070C0"/>
                </a:solidFill>
                <a:latin typeface="Calibri" pitchFamily="34" charset="0"/>
              </a:rPr>
              <a:t>Mechanical</a:t>
            </a:r>
            <a:r>
              <a:rPr lang="it-IT" sz="1400" dirty="0" smtClean="0">
                <a:solidFill>
                  <a:srgbClr val="0070C0"/>
                </a:solidFill>
                <a:latin typeface="Calibri" pitchFamily="34" charset="0"/>
              </a:rPr>
              <a:t> shock</a:t>
            </a:r>
            <a:endParaRPr lang="it-IT" sz="1400" dirty="0">
              <a:solidFill>
                <a:srgbClr val="0070C0"/>
              </a:solidFill>
              <a:latin typeface="Calibri" pitchFamily="34" charset="0"/>
            </a:endParaRPr>
          </a:p>
        </p:txBody>
      </p:sp>
      <p:sp>
        <p:nvSpPr>
          <p:cNvPr id="96" name="CasellaDiTesto 95"/>
          <p:cNvSpPr txBox="1"/>
          <p:nvPr/>
        </p:nvSpPr>
        <p:spPr>
          <a:xfrm>
            <a:off x="12285876" y="3419708"/>
            <a:ext cx="2231740" cy="369332"/>
          </a:xfrm>
          <a:prstGeom prst="rect">
            <a:avLst/>
          </a:prstGeom>
          <a:noFill/>
        </p:spPr>
        <p:txBody>
          <a:bodyPr wrap="square" rtlCol="0">
            <a:spAutoFit/>
          </a:bodyPr>
          <a:lstStyle/>
          <a:p>
            <a:r>
              <a:rPr lang="it-IT" b="1" i="1" dirty="0" err="1" smtClean="0">
                <a:latin typeface="Calibri" pitchFamily="34" charset="0"/>
              </a:rPr>
              <a:t>E</a:t>
            </a:r>
            <a:r>
              <a:rPr lang="it-IT" i="1" dirty="0" err="1" smtClean="0">
                <a:latin typeface="Calibri" pitchFamily="34" charset="0"/>
              </a:rPr>
              <a:t>quation</a:t>
            </a:r>
            <a:r>
              <a:rPr lang="it-IT" i="1" dirty="0" smtClean="0">
                <a:latin typeface="Calibri" pitchFamily="34" charset="0"/>
              </a:rPr>
              <a:t> </a:t>
            </a:r>
            <a:r>
              <a:rPr lang="it-IT" b="1" i="1" dirty="0" err="1" smtClean="0">
                <a:latin typeface="Calibri" pitchFamily="34" charset="0"/>
              </a:rPr>
              <a:t>O</a:t>
            </a:r>
            <a:r>
              <a:rPr lang="it-IT" i="1" dirty="0" err="1" smtClean="0">
                <a:latin typeface="Calibri" pitchFamily="34" charset="0"/>
              </a:rPr>
              <a:t>f</a:t>
            </a:r>
            <a:r>
              <a:rPr lang="it-IT" i="1" dirty="0" smtClean="0">
                <a:latin typeface="Calibri" pitchFamily="34" charset="0"/>
              </a:rPr>
              <a:t> </a:t>
            </a:r>
            <a:r>
              <a:rPr lang="it-IT" b="1" i="1" dirty="0" smtClean="0">
                <a:latin typeface="Calibri" pitchFamily="34" charset="0"/>
              </a:rPr>
              <a:t>S</a:t>
            </a:r>
            <a:r>
              <a:rPr lang="it-IT" i="1" dirty="0" smtClean="0">
                <a:latin typeface="Calibri" pitchFamily="34" charset="0"/>
              </a:rPr>
              <a:t>tate</a:t>
            </a:r>
            <a:endParaRPr lang="it-IT" i="1" dirty="0">
              <a:latin typeface="Calibri" pitchFamily="34" charset="0"/>
            </a:endParaRPr>
          </a:p>
        </p:txBody>
      </p:sp>
      <p:sp>
        <p:nvSpPr>
          <p:cNvPr id="72" name="CasellaDiTesto 71"/>
          <p:cNvSpPr txBox="1"/>
          <p:nvPr/>
        </p:nvSpPr>
        <p:spPr>
          <a:xfrm rot="20304810">
            <a:off x="13021685" y="4279846"/>
            <a:ext cx="1368461" cy="369415"/>
          </a:xfrm>
          <a:prstGeom prst="rect">
            <a:avLst/>
          </a:prstGeom>
          <a:noFill/>
        </p:spPr>
        <p:txBody>
          <a:bodyPr wrap="square" rtlCol="0">
            <a:spAutoFit/>
          </a:bodyPr>
          <a:lstStyle/>
          <a:p>
            <a:r>
              <a:rPr lang="it-IT" dirty="0" smtClean="0">
                <a:solidFill>
                  <a:schemeClr val="bg1">
                    <a:lumMod val="65000"/>
                  </a:schemeClr>
                </a:solidFill>
                <a:latin typeface="Calibri" pitchFamily="34" charset="0"/>
                <a:cs typeface="Calibri" pitchFamily="34" charset="0"/>
              </a:rPr>
              <a:t>isodensity</a:t>
            </a:r>
            <a:endParaRPr lang="it-IT" dirty="0">
              <a:solidFill>
                <a:schemeClr val="bg1">
                  <a:lumMod val="65000"/>
                </a:schemeClr>
              </a:solidFill>
              <a:latin typeface="Calibri" pitchFamily="34" charset="0"/>
              <a:cs typeface="Calibri" pitchFamily="34" charset="0"/>
            </a:endParaRPr>
          </a:p>
        </p:txBody>
      </p:sp>
      <p:sp>
        <p:nvSpPr>
          <p:cNvPr id="20" name="Arco 19"/>
          <p:cNvSpPr>
            <a:spLocks noChangeAspect="1"/>
          </p:cNvSpPr>
          <p:nvPr/>
        </p:nvSpPr>
        <p:spPr>
          <a:xfrm>
            <a:off x="2791332" y="1052736"/>
            <a:ext cx="2033450" cy="1970554"/>
          </a:xfrm>
          <a:prstGeom prst="arc">
            <a:avLst>
              <a:gd name="adj1" fmla="val 7906122"/>
              <a:gd name="adj2" fmla="val 13605865"/>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6" name="CasellaDiTesto 55"/>
          <p:cNvSpPr txBox="1"/>
          <p:nvPr/>
        </p:nvSpPr>
        <p:spPr>
          <a:xfrm>
            <a:off x="2030297" y="3694452"/>
            <a:ext cx="2643594" cy="331811"/>
          </a:xfrm>
          <a:prstGeom prst="rect">
            <a:avLst/>
          </a:prstGeom>
          <a:noFill/>
        </p:spPr>
        <p:txBody>
          <a:bodyPr wrap="square" rtlCol="0">
            <a:spAutoFit/>
          </a:bodyPr>
          <a:lstStyle/>
          <a:p>
            <a:r>
              <a:rPr lang="it-IT" sz="1400" i="1" dirty="0" err="1" smtClean="0">
                <a:solidFill>
                  <a:schemeClr val="tx1">
                    <a:lumMod val="65000"/>
                    <a:lumOff val="35000"/>
                  </a:schemeClr>
                </a:solidFill>
                <a:latin typeface="Calibri" pitchFamily="34" charset="0"/>
              </a:rPr>
              <a:t>depth</a:t>
            </a:r>
            <a:endParaRPr lang="it-IT" sz="1400" i="1" dirty="0">
              <a:solidFill>
                <a:schemeClr val="tx1">
                  <a:lumMod val="65000"/>
                  <a:lumOff val="35000"/>
                </a:schemeClr>
              </a:solidFill>
              <a:latin typeface="Calibri" pitchFamily="34" charset="0"/>
            </a:endParaRPr>
          </a:p>
        </p:txBody>
      </p:sp>
      <p:sp>
        <p:nvSpPr>
          <p:cNvPr id="66" name="Arco 65"/>
          <p:cNvSpPr>
            <a:spLocks noChangeAspect="1"/>
          </p:cNvSpPr>
          <p:nvPr/>
        </p:nvSpPr>
        <p:spPr>
          <a:xfrm>
            <a:off x="2871441" y="1171442"/>
            <a:ext cx="1762396" cy="1707883"/>
          </a:xfrm>
          <a:prstGeom prst="arc">
            <a:avLst>
              <a:gd name="adj1" fmla="val 7906122"/>
              <a:gd name="adj2" fmla="val 13605865"/>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pic>
        <p:nvPicPr>
          <p:cNvPr id="75" name="Picture 3"/>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34039" t="25836" r="24252" b="40457"/>
          <a:stretch/>
        </p:blipFill>
        <p:spPr bwMode="auto">
          <a:xfrm>
            <a:off x="6804473" y="4545124"/>
            <a:ext cx="2375756" cy="144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0" name="Rettangolo 79"/>
          <p:cNvSpPr/>
          <p:nvPr/>
        </p:nvSpPr>
        <p:spPr>
          <a:xfrm>
            <a:off x="3744416" y="3153742"/>
            <a:ext cx="2735796" cy="923330"/>
          </a:xfrm>
          <a:prstGeom prst="rect">
            <a:avLst/>
          </a:prstGeom>
        </p:spPr>
        <p:txBody>
          <a:bodyPr wrap="square">
            <a:spAutoFit/>
          </a:bodyPr>
          <a:lstStyle/>
          <a:p>
            <a:pPr lvl="0">
              <a:spcBef>
                <a:spcPct val="30000"/>
              </a:spcBef>
              <a:spcAft>
                <a:spcPts val="1200"/>
              </a:spcAft>
              <a:buClr>
                <a:srgbClr val="31281D"/>
              </a:buClr>
              <a:buSzPct val="120000"/>
              <a:defRPr/>
            </a:pPr>
            <a:r>
              <a:rPr lang="en-US" kern="0" dirty="0" smtClean="0">
                <a:solidFill>
                  <a:schemeClr val="tx1">
                    <a:lumMod val="75000"/>
                    <a:lumOff val="25000"/>
                  </a:schemeClr>
                </a:solidFill>
                <a:latin typeface="Calibri" pitchFamily="34" charset="0"/>
              </a:rPr>
              <a:t>Development of strength and failure models for relevant materials</a:t>
            </a:r>
          </a:p>
        </p:txBody>
      </p:sp>
      <p:sp>
        <p:nvSpPr>
          <p:cNvPr id="89" name="Rettangolo 88"/>
          <p:cNvSpPr/>
          <p:nvPr/>
        </p:nvSpPr>
        <p:spPr>
          <a:xfrm>
            <a:off x="3996444" y="1232756"/>
            <a:ext cx="2447764" cy="923330"/>
          </a:xfrm>
          <a:prstGeom prst="rect">
            <a:avLst/>
          </a:prstGeom>
        </p:spPr>
        <p:txBody>
          <a:bodyPr wrap="square">
            <a:spAutoFit/>
          </a:bodyPr>
          <a:lstStyle/>
          <a:p>
            <a:pPr lvl="0">
              <a:spcBef>
                <a:spcPct val="30000"/>
              </a:spcBef>
              <a:spcAft>
                <a:spcPts val="1200"/>
              </a:spcAft>
              <a:buClr>
                <a:srgbClr val="31281D"/>
              </a:buClr>
              <a:buSzPct val="120000"/>
              <a:defRPr/>
            </a:pPr>
            <a:r>
              <a:rPr lang="en-US" kern="0" dirty="0" smtClean="0">
                <a:solidFill>
                  <a:srgbClr val="22458A"/>
                </a:solidFill>
                <a:latin typeface="Calibri" pitchFamily="34" charset="0"/>
              </a:rPr>
              <a:t>Fracture analysis of novel composites materials</a:t>
            </a:r>
          </a:p>
        </p:txBody>
      </p:sp>
      <p:sp>
        <p:nvSpPr>
          <p:cNvPr id="90" name="Rettangolo 89"/>
          <p:cNvSpPr/>
          <p:nvPr/>
        </p:nvSpPr>
        <p:spPr>
          <a:xfrm>
            <a:off x="4319972" y="4653136"/>
            <a:ext cx="2591780" cy="1200329"/>
          </a:xfrm>
          <a:prstGeom prst="rect">
            <a:avLst/>
          </a:prstGeom>
        </p:spPr>
        <p:txBody>
          <a:bodyPr wrap="square">
            <a:spAutoFit/>
          </a:bodyPr>
          <a:lstStyle/>
          <a:p>
            <a:pPr lvl="0">
              <a:spcBef>
                <a:spcPct val="30000"/>
              </a:spcBef>
              <a:spcAft>
                <a:spcPts val="1200"/>
              </a:spcAft>
              <a:buClr>
                <a:srgbClr val="31281D"/>
              </a:buClr>
              <a:buSzPct val="120000"/>
              <a:defRPr/>
            </a:pPr>
            <a:r>
              <a:rPr lang="en-US" kern="0" dirty="0" smtClean="0">
                <a:solidFill>
                  <a:srgbClr val="FF0000"/>
                </a:solidFill>
                <a:latin typeface="Calibri" pitchFamily="34" charset="0"/>
              </a:rPr>
              <a:t>Contributions to the development of Equations of State for relevant materials</a:t>
            </a:r>
          </a:p>
        </p:txBody>
      </p:sp>
      <p:pic>
        <p:nvPicPr>
          <p:cNvPr id="99" name="Picture 6"/>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l="30962" t="32663" r="29849" b="35175"/>
          <a:stretch/>
        </p:blipFill>
        <p:spPr bwMode="auto">
          <a:xfrm>
            <a:off x="6804473" y="1124744"/>
            <a:ext cx="2339527" cy="144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0" name="CasellaDiTesto 99"/>
          <p:cNvSpPr txBox="1"/>
          <p:nvPr/>
        </p:nvSpPr>
        <p:spPr>
          <a:xfrm>
            <a:off x="7344308" y="1808820"/>
            <a:ext cx="1602178" cy="523220"/>
          </a:xfrm>
          <a:prstGeom prst="rect">
            <a:avLst/>
          </a:prstGeom>
          <a:noFill/>
        </p:spPr>
        <p:txBody>
          <a:bodyPr wrap="square" rtlCol="0">
            <a:spAutoFit/>
          </a:bodyPr>
          <a:lstStyle/>
          <a:p>
            <a:pPr algn="r"/>
            <a:r>
              <a:rPr lang="it-IT" sz="2800" b="1" dirty="0" err="1" smtClean="0">
                <a:latin typeface="Calibri" pitchFamily="34" charset="0"/>
              </a:rPr>
              <a:t>Mo-GR</a:t>
            </a:r>
            <a:endParaRPr lang="it-IT" sz="2800" b="1" dirty="0">
              <a:latin typeface="Calibri" pitchFamily="34" charset="0"/>
            </a:endParaRPr>
          </a:p>
        </p:txBody>
      </p:sp>
      <p:sp>
        <p:nvSpPr>
          <p:cNvPr id="101" name="CasellaDiTesto 100"/>
          <p:cNvSpPr txBox="1"/>
          <p:nvPr/>
        </p:nvSpPr>
        <p:spPr>
          <a:xfrm>
            <a:off x="7344308" y="3229816"/>
            <a:ext cx="1602178" cy="523220"/>
          </a:xfrm>
          <a:prstGeom prst="rect">
            <a:avLst/>
          </a:prstGeom>
          <a:noFill/>
        </p:spPr>
        <p:txBody>
          <a:bodyPr wrap="square" rtlCol="0">
            <a:spAutoFit/>
          </a:bodyPr>
          <a:lstStyle/>
          <a:p>
            <a:pPr algn="r"/>
            <a:r>
              <a:rPr lang="it-IT" sz="2800" b="1" dirty="0" smtClean="0">
                <a:latin typeface="Calibri" pitchFamily="34" charset="0"/>
              </a:rPr>
              <a:t>Mo</a:t>
            </a:r>
            <a:endParaRPr lang="it-IT" sz="2800" b="1" dirty="0">
              <a:latin typeface="Calibri" pitchFamily="34" charset="0"/>
            </a:endParaRPr>
          </a:p>
        </p:txBody>
      </p:sp>
      <p:sp>
        <p:nvSpPr>
          <p:cNvPr id="102" name="CasellaDiTesto 101"/>
          <p:cNvSpPr txBox="1"/>
          <p:nvPr/>
        </p:nvSpPr>
        <p:spPr>
          <a:xfrm>
            <a:off x="7830870" y="4941168"/>
            <a:ext cx="1115616" cy="523220"/>
          </a:xfrm>
          <a:prstGeom prst="rect">
            <a:avLst/>
          </a:prstGeom>
          <a:noFill/>
        </p:spPr>
        <p:txBody>
          <a:bodyPr wrap="square" rtlCol="0">
            <a:spAutoFit/>
          </a:bodyPr>
          <a:lstStyle/>
          <a:p>
            <a:pPr algn="r"/>
            <a:r>
              <a:rPr lang="it-IT" sz="2800" b="1" dirty="0" smtClean="0">
                <a:latin typeface="Calibri" pitchFamily="34" charset="0"/>
              </a:rPr>
              <a:t>IT180</a:t>
            </a:r>
            <a:endParaRPr lang="it-IT" sz="2800" b="1" dirty="0">
              <a:latin typeface="Calibri" pitchFamily="34" charset="0"/>
            </a:endParaRPr>
          </a:p>
        </p:txBody>
      </p:sp>
      <p:sp>
        <p:nvSpPr>
          <p:cNvPr id="5" name="Rettangolo 4"/>
          <p:cNvSpPr/>
          <p:nvPr/>
        </p:nvSpPr>
        <p:spPr>
          <a:xfrm>
            <a:off x="-16980" y="1210258"/>
            <a:ext cx="3128748" cy="46578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Connettore 1 60"/>
          <p:cNvCxnSpPr>
            <a:endCxn id="70" idx="0"/>
          </p:cNvCxnSpPr>
          <p:nvPr/>
        </p:nvCxnSpPr>
        <p:spPr>
          <a:xfrm>
            <a:off x="3111768" y="1073271"/>
            <a:ext cx="1703" cy="1761487"/>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4" name="Ovale 33"/>
          <p:cNvSpPr/>
          <p:nvPr/>
        </p:nvSpPr>
        <p:spPr>
          <a:xfrm>
            <a:off x="2551005" y="4470763"/>
            <a:ext cx="801000" cy="7762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Arco 42"/>
          <p:cNvSpPr/>
          <p:nvPr/>
        </p:nvSpPr>
        <p:spPr>
          <a:xfrm>
            <a:off x="2551005" y="4470763"/>
            <a:ext cx="801000" cy="776224"/>
          </a:xfrm>
          <a:prstGeom prst="arc">
            <a:avLst>
              <a:gd name="adj1" fmla="val 17052101"/>
              <a:gd name="adj2" fmla="val 4754643"/>
            </a:avLst>
          </a:prstGeom>
          <a:solidFill>
            <a:srgbClr val="FFC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9" name="Ovale 28"/>
          <p:cNvSpPr/>
          <p:nvPr/>
        </p:nvSpPr>
        <p:spPr>
          <a:xfrm>
            <a:off x="2350733" y="1841575"/>
            <a:ext cx="400500" cy="38811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Arco 18"/>
          <p:cNvSpPr>
            <a:spLocks noChangeAspect="1"/>
          </p:cNvSpPr>
          <p:nvPr/>
        </p:nvSpPr>
        <p:spPr>
          <a:xfrm>
            <a:off x="1830025" y="1326704"/>
            <a:ext cx="1441960" cy="1397359"/>
          </a:xfrm>
          <a:prstGeom prst="arc">
            <a:avLst>
              <a:gd name="adj1" fmla="val 15094824"/>
              <a:gd name="adj2" fmla="val 8147305"/>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3" name="Rettangolo 22"/>
          <p:cNvSpPr/>
          <p:nvPr/>
        </p:nvSpPr>
        <p:spPr>
          <a:xfrm>
            <a:off x="3154154" y="1520782"/>
            <a:ext cx="400545" cy="12420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Ovale 21"/>
          <p:cNvSpPr/>
          <p:nvPr/>
        </p:nvSpPr>
        <p:spPr>
          <a:xfrm>
            <a:off x="759152" y="3122488"/>
            <a:ext cx="1017270" cy="98580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1 6"/>
          <p:cNvCxnSpPr/>
          <p:nvPr/>
        </p:nvCxnSpPr>
        <p:spPr>
          <a:xfrm>
            <a:off x="1269263" y="2918141"/>
            <a:ext cx="0" cy="139735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628392" y="3616821"/>
            <a:ext cx="160217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Arco 10"/>
          <p:cNvSpPr/>
          <p:nvPr/>
        </p:nvSpPr>
        <p:spPr>
          <a:xfrm>
            <a:off x="759152" y="3130497"/>
            <a:ext cx="1017270" cy="985805"/>
          </a:xfrm>
          <a:prstGeom prst="arc">
            <a:avLst>
              <a:gd name="adj1" fmla="val 4215182"/>
              <a:gd name="adj2" fmla="val 0"/>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2" name="Arco 11"/>
          <p:cNvSpPr>
            <a:spLocks noChangeAspect="1"/>
          </p:cNvSpPr>
          <p:nvPr/>
        </p:nvSpPr>
        <p:spPr>
          <a:xfrm>
            <a:off x="548283" y="2918141"/>
            <a:ext cx="1441960" cy="1397359"/>
          </a:xfrm>
          <a:prstGeom prst="arc">
            <a:avLst>
              <a:gd name="adj1" fmla="val 1058820"/>
              <a:gd name="adj2" fmla="val 18223226"/>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3" name="Arco 12"/>
          <p:cNvSpPr>
            <a:spLocks noChangeAspect="1"/>
          </p:cNvSpPr>
          <p:nvPr/>
        </p:nvSpPr>
        <p:spPr>
          <a:xfrm>
            <a:off x="267902" y="2636164"/>
            <a:ext cx="2033450" cy="1970554"/>
          </a:xfrm>
          <a:prstGeom prst="arc">
            <a:avLst>
              <a:gd name="adj1" fmla="val 18136933"/>
              <a:gd name="adj2" fmla="val 9063616"/>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5" name="Connettore 2 14"/>
          <p:cNvCxnSpPr/>
          <p:nvPr/>
        </p:nvCxnSpPr>
        <p:spPr>
          <a:xfrm>
            <a:off x="1589699" y="4199054"/>
            <a:ext cx="480653" cy="737495"/>
          </a:xfrm>
          <a:prstGeom prst="straightConnector1">
            <a:avLst/>
          </a:prstGeom>
          <a:ln>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2551005" y="1326704"/>
            <a:ext cx="0" cy="139735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1910134" y="2025384"/>
            <a:ext cx="160217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Arco 17"/>
          <p:cNvSpPr/>
          <p:nvPr/>
        </p:nvSpPr>
        <p:spPr>
          <a:xfrm>
            <a:off x="2040894" y="1539060"/>
            <a:ext cx="1017270" cy="985805"/>
          </a:xfrm>
          <a:prstGeom prst="arc">
            <a:avLst>
              <a:gd name="adj1" fmla="val 14078945"/>
              <a:gd name="adj2" fmla="val 7909210"/>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4" name="Ovale 23"/>
          <p:cNvSpPr/>
          <p:nvPr/>
        </p:nvSpPr>
        <p:spPr>
          <a:xfrm>
            <a:off x="1210347" y="3559727"/>
            <a:ext cx="130971" cy="1269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e 24"/>
          <p:cNvSpPr/>
          <p:nvPr/>
        </p:nvSpPr>
        <p:spPr>
          <a:xfrm>
            <a:off x="2492090" y="1976300"/>
            <a:ext cx="130971" cy="1269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CasellaDiTesto 27"/>
          <p:cNvSpPr txBox="1"/>
          <p:nvPr/>
        </p:nvSpPr>
        <p:spPr>
          <a:xfrm>
            <a:off x="-12479" y="4043792"/>
            <a:ext cx="2162940" cy="696803"/>
          </a:xfrm>
          <a:prstGeom prst="rect">
            <a:avLst/>
          </a:prstGeom>
          <a:noFill/>
        </p:spPr>
        <p:txBody>
          <a:bodyPr wrap="square" rtlCol="0">
            <a:spAutoFit/>
          </a:bodyPr>
          <a:lstStyle/>
          <a:p>
            <a:r>
              <a:rPr lang="it-IT" dirty="0" err="1" smtClean="0">
                <a:latin typeface="Calibri" pitchFamily="34" charset="0"/>
              </a:rPr>
              <a:t>Cylindrical</a:t>
            </a:r>
            <a:r>
              <a:rPr lang="it-IT" dirty="0" smtClean="0">
                <a:latin typeface="Calibri" pitchFamily="34" charset="0"/>
              </a:rPr>
              <a:t> </a:t>
            </a:r>
            <a:r>
              <a:rPr lang="it-IT" dirty="0" err="1" smtClean="0">
                <a:latin typeface="Calibri" pitchFamily="34" charset="0"/>
              </a:rPr>
              <a:t>shockwaves</a:t>
            </a:r>
            <a:endParaRPr lang="it-IT" dirty="0">
              <a:latin typeface="Calibri" pitchFamily="34" charset="0"/>
            </a:endParaRPr>
          </a:p>
        </p:txBody>
      </p:sp>
      <p:cxnSp>
        <p:nvCxnSpPr>
          <p:cNvPr id="30" name="Connettore 2 29"/>
          <p:cNvCxnSpPr/>
          <p:nvPr/>
        </p:nvCxnSpPr>
        <p:spPr>
          <a:xfrm flipH="1" flipV="1">
            <a:off x="2110406" y="1404335"/>
            <a:ext cx="1081470" cy="388155"/>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CasellaDiTesto 32"/>
          <p:cNvSpPr txBox="1"/>
          <p:nvPr/>
        </p:nvSpPr>
        <p:spPr>
          <a:xfrm>
            <a:off x="828664" y="1210258"/>
            <a:ext cx="1602178" cy="696803"/>
          </a:xfrm>
          <a:prstGeom prst="rect">
            <a:avLst/>
          </a:prstGeom>
          <a:noFill/>
        </p:spPr>
        <p:txBody>
          <a:bodyPr wrap="square" rtlCol="0">
            <a:spAutoFit/>
          </a:bodyPr>
          <a:lstStyle/>
          <a:p>
            <a:r>
              <a:rPr lang="it-IT" dirty="0" err="1" smtClean="0">
                <a:solidFill>
                  <a:srgbClr val="0000FF"/>
                </a:solidFill>
                <a:latin typeface="Calibri" pitchFamily="34" charset="0"/>
              </a:rPr>
              <a:t>Reflected</a:t>
            </a:r>
            <a:r>
              <a:rPr lang="it-IT" dirty="0" smtClean="0">
                <a:solidFill>
                  <a:srgbClr val="0000FF"/>
                </a:solidFill>
                <a:latin typeface="Calibri" pitchFamily="34" charset="0"/>
              </a:rPr>
              <a:t> </a:t>
            </a:r>
            <a:r>
              <a:rPr lang="it-IT" dirty="0" err="1" smtClean="0">
                <a:solidFill>
                  <a:srgbClr val="0000FF"/>
                </a:solidFill>
                <a:latin typeface="Calibri" pitchFamily="34" charset="0"/>
              </a:rPr>
              <a:t>shockwaves</a:t>
            </a:r>
            <a:endParaRPr lang="it-IT" dirty="0">
              <a:solidFill>
                <a:srgbClr val="0000FF"/>
              </a:solidFill>
              <a:latin typeface="Calibri" pitchFamily="34" charset="0"/>
            </a:endParaRPr>
          </a:p>
        </p:txBody>
      </p:sp>
      <p:sp>
        <p:nvSpPr>
          <p:cNvPr id="35" name="Rettangolo 34"/>
          <p:cNvSpPr/>
          <p:nvPr/>
        </p:nvSpPr>
        <p:spPr>
          <a:xfrm>
            <a:off x="3143557" y="4237869"/>
            <a:ext cx="400545" cy="12420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6" name="Connettore 1 35"/>
          <p:cNvCxnSpPr/>
          <p:nvPr/>
        </p:nvCxnSpPr>
        <p:spPr>
          <a:xfrm>
            <a:off x="2951550" y="4160238"/>
            <a:ext cx="0" cy="139735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Arco 37"/>
          <p:cNvSpPr/>
          <p:nvPr/>
        </p:nvSpPr>
        <p:spPr>
          <a:xfrm>
            <a:off x="2441439" y="4372594"/>
            <a:ext cx="1017270" cy="985805"/>
          </a:xfrm>
          <a:prstGeom prst="arc">
            <a:avLst>
              <a:gd name="adj1" fmla="val 4074828"/>
              <a:gd name="adj2" fmla="val 16005383"/>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9" name="Ovale 38"/>
          <p:cNvSpPr/>
          <p:nvPr/>
        </p:nvSpPr>
        <p:spPr>
          <a:xfrm>
            <a:off x="2892634" y="4809834"/>
            <a:ext cx="130971" cy="1269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CasellaDiTesto 41"/>
          <p:cNvSpPr txBox="1"/>
          <p:nvPr/>
        </p:nvSpPr>
        <p:spPr>
          <a:xfrm>
            <a:off x="147738" y="2724064"/>
            <a:ext cx="2643594" cy="398173"/>
          </a:xfrm>
          <a:prstGeom prst="rect">
            <a:avLst/>
          </a:prstGeom>
          <a:noFill/>
        </p:spPr>
        <p:txBody>
          <a:bodyPr wrap="square" rtlCol="0">
            <a:spAutoFit/>
          </a:bodyPr>
          <a:lstStyle/>
          <a:p>
            <a:r>
              <a:rPr lang="it-IT" dirty="0" err="1" smtClean="0">
                <a:solidFill>
                  <a:srgbClr val="FFFF00"/>
                </a:solidFill>
                <a:latin typeface="Calibri" pitchFamily="34" charset="0"/>
              </a:rPr>
              <a:t>Molten</a:t>
            </a:r>
            <a:r>
              <a:rPr lang="it-IT" dirty="0" smtClean="0">
                <a:solidFill>
                  <a:srgbClr val="FFFF00"/>
                </a:solidFill>
                <a:latin typeface="Calibri" pitchFamily="34" charset="0"/>
              </a:rPr>
              <a:t> zone/plasma</a:t>
            </a:r>
            <a:endParaRPr lang="it-IT" dirty="0">
              <a:solidFill>
                <a:srgbClr val="FFFF00"/>
              </a:solidFill>
              <a:latin typeface="Calibri" pitchFamily="34" charset="0"/>
            </a:endParaRPr>
          </a:p>
        </p:txBody>
      </p:sp>
      <p:sp>
        <p:nvSpPr>
          <p:cNvPr id="46" name="Arco 45"/>
          <p:cNvSpPr>
            <a:spLocks noChangeAspect="1"/>
          </p:cNvSpPr>
          <p:nvPr/>
        </p:nvSpPr>
        <p:spPr>
          <a:xfrm>
            <a:off x="2991604" y="1404335"/>
            <a:ext cx="843475" cy="1238923"/>
          </a:xfrm>
          <a:prstGeom prst="arc">
            <a:avLst>
              <a:gd name="adj1" fmla="val 7906122"/>
              <a:gd name="adj2" fmla="val 13605865"/>
            </a:avLst>
          </a:prstGeom>
          <a:ln w="57150">
            <a:solidFill>
              <a:schemeClr val="accent2"/>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8" name="CasellaDiTesto 47"/>
          <p:cNvSpPr txBox="1"/>
          <p:nvPr/>
        </p:nvSpPr>
        <p:spPr>
          <a:xfrm>
            <a:off x="828664" y="3151034"/>
            <a:ext cx="2162940" cy="431354"/>
          </a:xfrm>
          <a:prstGeom prst="rect">
            <a:avLst/>
          </a:prstGeom>
          <a:noFill/>
        </p:spPr>
        <p:txBody>
          <a:bodyPr wrap="square" rtlCol="0">
            <a:spAutoFit/>
          </a:bodyPr>
          <a:lstStyle/>
          <a:p>
            <a:r>
              <a:rPr lang="it-IT" sz="2000" i="1" dirty="0" smtClean="0">
                <a:latin typeface="Calibri" pitchFamily="34" charset="0"/>
              </a:rPr>
              <a:t>p</a:t>
            </a:r>
            <a:endParaRPr lang="it-IT" sz="2000" i="1" dirty="0">
              <a:latin typeface="Calibri" pitchFamily="34" charset="0"/>
            </a:endParaRPr>
          </a:p>
        </p:txBody>
      </p:sp>
      <p:cxnSp>
        <p:nvCxnSpPr>
          <p:cNvPr id="50" name="Connettore 2 49"/>
          <p:cNvCxnSpPr/>
          <p:nvPr/>
        </p:nvCxnSpPr>
        <p:spPr>
          <a:xfrm flipH="1">
            <a:off x="868718" y="3664263"/>
            <a:ext cx="341629" cy="22652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948827" y="3616821"/>
            <a:ext cx="2162940" cy="431354"/>
          </a:xfrm>
          <a:prstGeom prst="rect">
            <a:avLst/>
          </a:prstGeom>
          <a:noFill/>
        </p:spPr>
        <p:txBody>
          <a:bodyPr wrap="square" rtlCol="0">
            <a:spAutoFit/>
          </a:bodyPr>
          <a:lstStyle/>
          <a:p>
            <a:r>
              <a:rPr lang="it-IT" sz="2000" i="1" dirty="0" smtClean="0">
                <a:latin typeface="Calibri" pitchFamily="34" charset="0"/>
              </a:rPr>
              <a:t>r</a:t>
            </a:r>
            <a:endParaRPr lang="it-IT" sz="2000" i="1" dirty="0">
              <a:latin typeface="Calibri" pitchFamily="34" charset="0"/>
            </a:endParaRPr>
          </a:p>
        </p:txBody>
      </p:sp>
      <p:cxnSp>
        <p:nvCxnSpPr>
          <p:cNvPr id="55" name="Connettore 1 54"/>
          <p:cNvCxnSpPr>
            <a:endCxn id="51" idx="3"/>
          </p:cNvCxnSpPr>
          <p:nvPr/>
        </p:nvCxnSpPr>
        <p:spPr>
          <a:xfrm>
            <a:off x="3111768" y="3228666"/>
            <a:ext cx="0" cy="60383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a:off x="3111768" y="5247073"/>
            <a:ext cx="0" cy="776311"/>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76" name="Figura a mano libera 75"/>
          <p:cNvSpPr/>
          <p:nvPr/>
        </p:nvSpPr>
        <p:spPr>
          <a:xfrm>
            <a:off x="2751898" y="2880957"/>
            <a:ext cx="656987" cy="1355482"/>
          </a:xfrm>
          <a:custGeom>
            <a:avLst/>
            <a:gdLst>
              <a:gd name="connsiteX0" fmla="*/ 333375 w 590550"/>
              <a:gd name="connsiteY0" fmla="*/ 114300 h 1257300"/>
              <a:gd name="connsiteX1" fmla="*/ 438150 w 590550"/>
              <a:gd name="connsiteY1" fmla="*/ 381000 h 1257300"/>
              <a:gd name="connsiteX2" fmla="*/ 552450 w 590550"/>
              <a:gd name="connsiteY2" fmla="*/ 523875 h 1257300"/>
              <a:gd name="connsiteX3" fmla="*/ 590550 w 590550"/>
              <a:gd name="connsiteY3" fmla="*/ 762000 h 1257300"/>
              <a:gd name="connsiteX4" fmla="*/ 476250 w 590550"/>
              <a:gd name="connsiteY4" fmla="*/ 981075 h 1257300"/>
              <a:gd name="connsiteX5" fmla="*/ 352425 w 590550"/>
              <a:gd name="connsiteY5" fmla="*/ 1247775 h 1257300"/>
              <a:gd name="connsiteX6" fmla="*/ 0 w 590550"/>
              <a:gd name="connsiteY6" fmla="*/ 1257300 h 1257300"/>
              <a:gd name="connsiteX7" fmla="*/ 85725 w 590550"/>
              <a:gd name="connsiteY7" fmla="*/ 57150 h 1257300"/>
              <a:gd name="connsiteX8" fmla="*/ 342900 w 590550"/>
              <a:gd name="connsiteY8" fmla="*/ 0 h 1257300"/>
              <a:gd name="connsiteX9" fmla="*/ 342900 w 590550"/>
              <a:gd name="connsiteY9" fmla="*/ 47625 h 1257300"/>
              <a:gd name="connsiteX10" fmla="*/ 333375 w 590550"/>
              <a:gd name="connsiteY10" fmla="*/ 11430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0550" h="1257300">
                <a:moveTo>
                  <a:pt x="333375" y="114300"/>
                </a:moveTo>
                <a:lnTo>
                  <a:pt x="438150" y="381000"/>
                </a:lnTo>
                <a:lnTo>
                  <a:pt x="552450" y="523875"/>
                </a:lnTo>
                <a:lnTo>
                  <a:pt x="590550" y="762000"/>
                </a:lnTo>
                <a:lnTo>
                  <a:pt x="476250" y="981075"/>
                </a:lnTo>
                <a:lnTo>
                  <a:pt x="352425" y="1247775"/>
                </a:lnTo>
                <a:lnTo>
                  <a:pt x="0" y="1257300"/>
                </a:lnTo>
                <a:lnTo>
                  <a:pt x="85725" y="57150"/>
                </a:lnTo>
                <a:lnTo>
                  <a:pt x="342900" y="0"/>
                </a:lnTo>
                <a:lnTo>
                  <a:pt x="342900" y="47625"/>
                </a:lnTo>
                <a:lnTo>
                  <a:pt x="333375" y="11430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 name="Gruppo 71"/>
          <p:cNvGrpSpPr/>
          <p:nvPr/>
        </p:nvGrpSpPr>
        <p:grpSpPr>
          <a:xfrm>
            <a:off x="3111768" y="2834759"/>
            <a:ext cx="280381" cy="1549159"/>
            <a:chOff x="4608004" y="1524000"/>
            <a:chExt cx="344996" cy="2597857"/>
          </a:xfrm>
        </p:grpSpPr>
        <p:sp>
          <p:nvSpPr>
            <p:cNvPr id="70" name="Figura a mano libera 69"/>
            <p:cNvSpPr/>
            <p:nvPr/>
          </p:nvSpPr>
          <p:spPr>
            <a:xfrm>
              <a:off x="4610100" y="1524000"/>
              <a:ext cx="342900" cy="1304925"/>
            </a:xfrm>
            <a:custGeom>
              <a:avLst/>
              <a:gdLst>
                <a:gd name="connsiteX0" fmla="*/ 0 w 342900"/>
                <a:gd name="connsiteY0" fmla="*/ 0 h 1304925"/>
                <a:gd name="connsiteX1" fmla="*/ 66675 w 342900"/>
                <a:gd name="connsiteY1" fmla="*/ 523875 h 1304925"/>
                <a:gd name="connsiteX2" fmla="*/ 285750 w 342900"/>
                <a:gd name="connsiteY2" fmla="*/ 962025 h 1304925"/>
                <a:gd name="connsiteX3" fmla="*/ 342900 w 342900"/>
                <a:gd name="connsiteY3" fmla="*/ 1304925 h 1304925"/>
              </a:gdLst>
              <a:ahLst/>
              <a:cxnLst>
                <a:cxn ang="0">
                  <a:pos x="connsiteX0" y="connsiteY0"/>
                </a:cxn>
                <a:cxn ang="0">
                  <a:pos x="connsiteX1" y="connsiteY1"/>
                </a:cxn>
                <a:cxn ang="0">
                  <a:pos x="connsiteX2" y="connsiteY2"/>
                </a:cxn>
                <a:cxn ang="0">
                  <a:pos x="connsiteX3" y="connsiteY3"/>
                </a:cxn>
              </a:cxnLst>
              <a:rect l="l" t="t" r="r" b="b"/>
              <a:pathLst>
                <a:path w="342900" h="1304925">
                  <a:moveTo>
                    <a:pt x="0" y="0"/>
                  </a:moveTo>
                  <a:cubicBezTo>
                    <a:pt x="9525" y="181769"/>
                    <a:pt x="19050" y="363538"/>
                    <a:pt x="66675" y="523875"/>
                  </a:cubicBezTo>
                  <a:cubicBezTo>
                    <a:pt x="114300" y="684212"/>
                    <a:pt x="239712" y="831850"/>
                    <a:pt x="285750" y="962025"/>
                  </a:cubicBezTo>
                  <a:cubicBezTo>
                    <a:pt x="331788" y="1092200"/>
                    <a:pt x="337344" y="1198562"/>
                    <a:pt x="342900" y="1304925"/>
                  </a:cubicBezTo>
                </a:path>
              </a:pathLst>
            </a:cu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1" name="Figura a mano libera 70"/>
            <p:cNvSpPr/>
            <p:nvPr/>
          </p:nvSpPr>
          <p:spPr>
            <a:xfrm flipV="1">
              <a:off x="4608004" y="2816932"/>
              <a:ext cx="342900" cy="1304925"/>
            </a:xfrm>
            <a:custGeom>
              <a:avLst/>
              <a:gdLst>
                <a:gd name="connsiteX0" fmla="*/ 0 w 342900"/>
                <a:gd name="connsiteY0" fmla="*/ 0 h 1304925"/>
                <a:gd name="connsiteX1" fmla="*/ 66675 w 342900"/>
                <a:gd name="connsiteY1" fmla="*/ 523875 h 1304925"/>
                <a:gd name="connsiteX2" fmla="*/ 285750 w 342900"/>
                <a:gd name="connsiteY2" fmla="*/ 962025 h 1304925"/>
                <a:gd name="connsiteX3" fmla="*/ 342900 w 342900"/>
                <a:gd name="connsiteY3" fmla="*/ 1304925 h 1304925"/>
              </a:gdLst>
              <a:ahLst/>
              <a:cxnLst>
                <a:cxn ang="0">
                  <a:pos x="connsiteX0" y="connsiteY0"/>
                </a:cxn>
                <a:cxn ang="0">
                  <a:pos x="connsiteX1" y="connsiteY1"/>
                </a:cxn>
                <a:cxn ang="0">
                  <a:pos x="connsiteX2" y="connsiteY2"/>
                </a:cxn>
                <a:cxn ang="0">
                  <a:pos x="connsiteX3" y="connsiteY3"/>
                </a:cxn>
              </a:cxnLst>
              <a:rect l="l" t="t" r="r" b="b"/>
              <a:pathLst>
                <a:path w="342900" h="1304925">
                  <a:moveTo>
                    <a:pt x="0" y="0"/>
                  </a:moveTo>
                  <a:cubicBezTo>
                    <a:pt x="9525" y="181769"/>
                    <a:pt x="19050" y="363538"/>
                    <a:pt x="66675" y="523875"/>
                  </a:cubicBezTo>
                  <a:cubicBezTo>
                    <a:pt x="114300" y="684212"/>
                    <a:pt x="239712" y="831850"/>
                    <a:pt x="285750" y="962025"/>
                  </a:cubicBezTo>
                  <a:cubicBezTo>
                    <a:pt x="331788" y="1092200"/>
                    <a:pt x="337344" y="1198562"/>
                    <a:pt x="342900" y="1304925"/>
                  </a:cubicBezTo>
                </a:path>
              </a:pathLst>
            </a:cu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sp>
        <p:nvSpPr>
          <p:cNvPr id="77" name="Arco 76"/>
          <p:cNvSpPr>
            <a:spLocks noChangeAspect="1"/>
          </p:cNvSpPr>
          <p:nvPr/>
        </p:nvSpPr>
        <p:spPr>
          <a:xfrm>
            <a:off x="-36004" y="2374724"/>
            <a:ext cx="2594212" cy="2513971"/>
          </a:xfrm>
          <a:prstGeom prst="arc">
            <a:avLst>
              <a:gd name="adj1" fmla="val 19257421"/>
              <a:gd name="adj2" fmla="val 1673907"/>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53" name="Connettore 2 52"/>
          <p:cNvCxnSpPr/>
          <p:nvPr/>
        </p:nvCxnSpPr>
        <p:spPr>
          <a:xfrm flipH="1">
            <a:off x="1269263" y="3966161"/>
            <a:ext cx="1922614" cy="0"/>
          </a:xfrm>
          <a:prstGeom prst="straightConnector1">
            <a:avLst/>
          </a:prstGeom>
          <a:ln w="63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9" name="Connettore 1 78"/>
          <p:cNvCxnSpPr>
            <a:stCxn id="71" idx="0"/>
          </p:cNvCxnSpPr>
          <p:nvPr/>
        </p:nvCxnSpPr>
        <p:spPr>
          <a:xfrm>
            <a:off x="3111768" y="4383917"/>
            <a:ext cx="0" cy="133670"/>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82" name="Arco 81"/>
          <p:cNvSpPr>
            <a:spLocks noChangeAspect="1"/>
          </p:cNvSpPr>
          <p:nvPr/>
        </p:nvSpPr>
        <p:spPr>
          <a:xfrm flipV="1">
            <a:off x="3111768" y="5169442"/>
            <a:ext cx="160218" cy="155262"/>
          </a:xfrm>
          <a:prstGeom prst="arc">
            <a:avLst>
              <a:gd name="adj1" fmla="val 18784828"/>
              <a:gd name="adj2" fmla="val 10819857"/>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83" name="Arco 82"/>
          <p:cNvSpPr/>
          <p:nvPr/>
        </p:nvSpPr>
        <p:spPr>
          <a:xfrm>
            <a:off x="2860844" y="4589471"/>
            <a:ext cx="552499" cy="558834"/>
          </a:xfrm>
          <a:prstGeom prst="arc">
            <a:avLst>
              <a:gd name="adj1" fmla="val 16200000"/>
              <a:gd name="adj2" fmla="val 5559780"/>
            </a:avLst>
          </a:prstGeom>
          <a:solidFill>
            <a:srgbClr val="FFC0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7" name="Connettore 1 36"/>
          <p:cNvCxnSpPr/>
          <p:nvPr/>
        </p:nvCxnSpPr>
        <p:spPr>
          <a:xfrm>
            <a:off x="2310679" y="4858918"/>
            <a:ext cx="160217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1" name="Arco 80"/>
          <p:cNvSpPr>
            <a:spLocks noChangeAspect="1"/>
          </p:cNvSpPr>
          <p:nvPr/>
        </p:nvSpPr>
        <p:spPr>
          <a:xfrm>
            <a:off x="3111769" y="4410797"/>
            <a:ext cx="160218" cy="155262"/>
          </a:xfrm>
          <a:prstGeom prst="arc">
            <a:avLst>
              <a:gd name="adj1" fmla="val 18784828"/>
              <a:gd name="adj2" fmla="val 10819857"/>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4" name="CasellaDiTesto 63"/>
          <p:cNvSpPr txBox="1"/>
          <p:nvPr/>
        </p:nvSpPr>
        <p:spPr>
          <a:xfrm>
            <a:off x="1269263" y="3267481"/>
            <a:ext cx="1241688" cy="398173"/>
          </a:xfrm>
          <a:prstGeom prst="rect">
            <a:avLst/>
          </a:prstGeom>
          <a:noFill/>
        </p:spPr>
        <p:txBody>
          <a:bodyPr wrap="square" rtlCol="0">
            <a:spAutoFit/>
          </a:bodyPr>
          <a:lstStyle/>
          <a:p>
            <a:r>
              <a:rPr lang="it-IT" i="1" dirty="0" smtClean="0">
                <a:solidFill>
                  <a:srgbClr val="FF0000"/>
                </a:solidFill>
                <a:latin typeface="Calibri" pitchFamily="34" charset="0"/>
              </a:rPr>
              <a:t>BEAM</a:t>
            </a:r>
            <a:endParaRPr lang="it-IT" i="1" dirty="0">
              <a:solidFill>
                <a:srgbClr val="FF0000"/>
              </a:solidFill>
              <a:latin typeface="Calibri" pitchFamily="34" charset="0"/>
            </a:endParaRPr>
          </a:p>
        </p:txBody>
      </p:sp>
      <p:graphicFrame>
        <p:nvGraphicFramePr>
          <p:cNvPr id="24577" name="Object 1"/>
          <p:cNvGraphicFramePr>
            <a:graphicFrameLocks noChangeAspect="1"/>
          </p:cNvGraphicFramePr>
          <p:nvPr/>
        </p:nvGraphicFramePr>
        <p:xfrm>
          <a:off x="988882" y="4788623"/>
          <a:ext cx="383491" cy="613712"/>
        </p:xfrm>
        <a:graphic>
          <a:graphicData uri="http://schemas.openxmlformats.org/presentationml/2006/ole">
            <p:oleObj spid="_x0000_s53250" name="Equazione" r:id="rId7" imgW="253800" imgH="419040" progId="Equation.3">
              <p:embed/>
            </p:oleObj>
          </a:graphicData>
        </a:graphic>
      </p:graphicFrame>
      <p:sp>
        <p:nvSpPr>
          <p:cNvPr id="69" name="CasellaDiTesto 68"/>
          <p:cNvSpPr txBox="1"/>
          <p:nvPr/>
        </p:nvSpPr>
        <p:spPr>
          <a:xfrm>
            <a:off x="1269263" y="4905070"/>
            <a:ext cx="2162940" cy="331811"/>
          </a:xfrm>
          <a:prstGeom prst="rect">
            <a:avLst/>
          </a:prstGeom>
          <a:noFill/>
        </p:spPr>
        <p:txBody>
          <a:bodyPr wrap="square" rtlCol="0">
            <a:spAutoFit/>
          </a:bodyPr>
          <a:lstStyle/>
          <a:p>
            <a:r>
              <a:rPr lang="it-IT" sz="1400" dirty="0" err="1" smtClean="0">
                <a:latin typeface="Calibri" pitchFamily="34" charset="0"/>
              </a:rPr>
              <a:t>attenuation</a:t>
            </a:r>
            <a:endParaRPr lang="it-IT" sz="1400" dirty="0">
              <a:latin typeface="Calibri" pitchFamily="34" charset="0"/>
            </a:endParaRPr>
          </a:p>
        </p:txBody>
      </p:sp>
      <p:sp>
        <p:nvSpPr>
          <p:cNvPr id="73" name="CasellaDiTesto 72"/>
          <p:cNvSpPr txBox="1"/>
          <p:nvPr/>
        </p:nvSpPr>
        <p:spPr>
          <a:xfrm>
            <a:off x="1243160" y="5339308"/>
            <a:ext cx="2643594" cy="564078"/>
          </a:xfrm>
          <a:prstGeom prst="rect">
            <a:avLst/>
          </a:prstGeom>
          <a:noFill/>
        </p:spPr>
        <p:txBody>
          <a:bodyPr wrap="square" rtlCol="0">
            <a:spAutoFit/>
          </a:bodyPr>
          <a:lstStyle/>
          <a:p>
            <a:r>
              <a:rPr lang="it-IT" sz="2800" dirty="0" err="1" smtClean="0">
                <a:solidFill>
                  <a:schemeClr val="tx1">
                    <a:lumMod val="50000"/>
                    <a:lumOff val="50000"/>
                  </a:schemeClr>
                </a:solidFill>
                <a:latin typeface="Calibri" pitchFamily="34" charset="0"/>
              </a:rPr>
              <a:t>Solids</a:t>
            </a:r>
            <a:endParaRPr lang="it-IT" sz="2800" dirty="0">
              <a:solidFill>
                <a:schemeClr val="tx1">
                  <a:lumMod val="50000"/>
                  <a:lumOff val="50000"/>
                </a:schemeClr>
              </a:solidFill>
              <a:latin typeface="Calibri" pitchFamily="34" charset="0"/>
            </a:endParaRPr>
          </a:p>
        </p:txBody>
      </p:sp>
      <p:cxnSp>
        <p:nvCxnSpPr>
          <p:cNvPr id="104" name="Connettore 1 103"/>
          <p:cNvCxnSpPr/>
          <p:nvPr/>
        </p:nvCxnSpPr>
        <p:spPr>
          <a:xfrm flipV="1">
            <a:off x="2951820" y="3320988"/>
            <a:ext cx="252028" cy="108012"/>
          </a:xfrm>
          <a:prstGeom prst="line">
            <a:avLst/>
          </a:prstGeom>
          <a:ln w="571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5" name="Connettore 1 104"/>
          <p:cNvCxnSpPr/>
          <p:nvPr/>
        </p:nvCxnSpPr>
        <p:spPr>
          <a:xfrm>
            <a:off x="2951820" y="3775991"/>
            <a:ext cx="268661" cy="157065"/>
          </a:xfrm>
          <a:prstGeom prst="line">
            <a:avLst/>
          </a:prstGeom>
          <a:ln w="571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3071713" y="2180646"/>
            <a:ext cx="2162940" cy="646331"/>
          </a:xfrm>
          <a:prstGeom prst="rect">
            <a:avLst/>
          </a:prstGeom>
          <a:noFill/>
        </p:spPr>
        <p:txBody>
          <a:bodyPr wrap="square" rtlCol="0">
            <a:spAutoFit/>
          </a:bodyPr>
          <a:lstStyle/>
          <a:p>
            <a:r>
              <a:rPr lang="it-IT" b="1" dirty="0" err="1" smtClean="0">
                <a:solidFill>
                  <a:srgbClr val="002060"/>
                </a:solidFill>
                <a:latin typeface="Calibri" pitchFamily="34" charset="0"/>
              </a:rPr>
              <a:t>Spall</a:t>
            </a:r>
            <a:r>
              <a:rPr lang="it-IT" b="1" dirty="0" smtClean="0">
                <a:solidFill>
                  <a:srgbClr val="002060"/>
                </a:solidFill>
                <a:latin typeface="Calibri" pitchFamily="34" charset="0"/>
              </a:rPr>
              <a:t> </a:t>
            </a:r>
          </a:p>
          <a:p>
            <a:r>
              <a:rPr lang="it-IT" b="1" dirty="0" err="1" smtClean="0">
                <a:solidFill>
                  <a:srgbClr val="002060"/>
                </a:solidFill>
                <a:latin typeface="Calibri" pitchFamily="34" charset="0"/>
              </a:rPr>
              <a:t>fracture</a:t>
            </a:r>
            <a:endParaRPr lang="it-IT" b="1" dirty="0">
              <a:solidFill>
                <a:srgbClr val="002060"/>
              </a:solidFill>
              <a:latin typeface="Calibri" pitchFamily="34" charset="0"/>
            </a:endParaRPr>
          </a:p>
        </p:txBody>
      </p:sp>
      <p:sp>
        <p:nvSpPr>
          <p:cNvPr id="44" name="CasellaDiTesto 43"/>
          <p:cNvSpPr txBox="1"/>
          <p:nvPr/>
        </p:nvSpPr>
        <p:spPr>
          <a:xfrm>
            <a:off x="3348372" y="4257092"/>
            <a:ext cx="2643594" cy="995432"/>
          </a:xfrm>
          <a:prstGeom prst="rect">
            <a:avLst/>
          </a:prstGeom>
          <a:noFill/>
        </p:spPr>
        <p:txBody>
          <a:bodyPr wrap="square" rtlCol="0">
            <a:spAutoFit/>
          </a:bodyPr>
          <a:lstStyle/>
          <a:p>
            <a:r>
              <a:rPr lang="it-IT" dirty="0" err="1" smtClean="0">
                <a:solidFill>
                  <a:srgbClr val="FFC000"/>
                </a:solidFill>
                <a:latin typeface="Calibri" pitchFamily="34" charset="0"/>
              </a:rPr>
              <a:t>Vapour</a:t>
            </a:r>
            <a:endParaRPr lang="it-IT" dirty="0" smtClean="0">
              <a:solidFill>
                <a:srgbClr val="FFC000"/>
              </a:solidFill>
              <a:latin typeface="Calibri" pitchFamily="34" charset="0"/>
            </a:endParaRPr>
          </a:p>
          <a:p>
            <a:r>
              <a:rPr lang="it-IT" dirty="0" smtClean="0">
                <a:solidFill>
                  <a:srgbClr val="FFC000"/>
                </a:solidFill>
                <a:latin typeface="Calibri" pitchFamily="34" charset="0"/>
              </a:rPr>
              <a:t>Gas</a:t>
            </a:r>
          </a:p>
          <a:p>
            <a:r>
              <a:rPr lang="it-IT" i="1" dirty="0" smtClean="0">
                <a:solidFill>
                  <a:srgbClr val="FFC000"/>
                </a:solidFill>
                <a:latin typeface="Calibri" pitchFamily="34" charset="0"/>
              </a:rPr>
              <a:t>SPLASH</a:t>
            </a:r>
            <a:endParaRPr lang="it-IT" i="1" dirty="0">
              <a:solidFill>
                <a:srgbClr val="FFC000"/>
              </a:solidFill>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
          <p:cNvPicPr>
            <a:picLocks noChangeAspect="1" noChangeArrowheads="1"/>
          </p:cNvPicPr>
          <p:nvPr/>
        </p:nvPicPr>
        <p:blipFill>
          <a:blip r:embed="rId3" cstate="print">
            <a:duotone>
              <a:prstClr val="black"/>
              <a:srgbClr val="9A856A">
                <a:tint val="45000"/>
                <a:satMod val="400000"/>
              </a:srgbClr>
            </a:duotone>
            <a:lum contrast="40000"/>
          </a:blip>
          <a:srcRect l="34296" r="36309" b="2123"/>
          <a:stretch>
            <a:fillRect/>
          </a:stretch>
        </p:blipFill>
        <p:spPr bwMode="auto">
          <a:xfrm flipH="1">
            <a:off x="6084168" y="5661248"/>
            <a:ext cx="3059832" cy="783402"/>
          </a:xfrm>
          <a:prstGeom prst="rect">
            <a:avLst/>
          </a:prstGeom>
          <a:noFill/>
          <a:ln w="9525">
            <a:noFill/>
            <a:miter lim="800000"/>
            <a:headEnd/>
            <a:tailEnd/>
          </a:ln>
        </p:spPr>
      </p:pic>
      <p:pic>
        <p:nvPicPr>
          <p:cNvPr id="39" name="Picture 3"/>
          <p:cNvPicPr>
            <a:picLocks noChangeAspect="1" noChangeArrowheads="1"/>
          </p:cNvPicPr>
          <p:nvPr/>
        </p:nvPicPr>
        <p:blipFill>
          <a:blip r:embed="rId3" cstate="print">
            <a:duotone>
              <a:prstClr val="black"/>
              <a:srgbClr val="9A856A">
                <a:tint val="45000"/>
                <a:satMod val="400000"/>
              </a:srgbClr>
            </a:duotone>
            <a:lum contrast="40000"/>
          </a:blip>
          <a:srcRect r="36309" b="2123"/>
          <a:stretch>
            <a:fillRect/>
          </a:stretch>
        </p:blipFill>
        <p:spPr bwMode="auto">
          <a:xfrm>
            <a:off x="467545" y="5661248"/>
            <a:ext cx="5616623" cy="783402"/>
          </a:xfrm>
          <a:prstGeom prst="rect">
            <a:avLst/>
          </a:prstGeom>
          <a:noFill/>
          <a:ln w="9525">
            <a:noFill/>
            <a:miter lim="800000"/>
            <a:headEnd/>
            <a:tailEnd/>
          </a:ln>
        </p:spPr>
      </p:pic>
      <p:cxnSp>
        <p:nvCxnSpPr>
          <p:cNvPr id="53" name="Connettore 1 52"/>
          <p:cNvCxnSpPr/>
          <p:nvPr/>
        </p:nvCxnSpPr>
        <p:spPr>
          <a:xfrm rot="5400000" flipH="1" flipV="1">
            <a:off x="6372200" y="2997520"/>
            <a:ext cx="4608512" cy="0"/>
          </a:xfrm>
          <a:prstGeom prst="line">
            <a:avLst/>
          </a:prstGeom>
          <a:ln>
            <a:solidFill>
              <a:srgbClr val="504536"/>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a:off x="467544" y="721272"/>
            <a:ext cx="8244916" cy="0"/>
          </a:xfrm>
          <a:prstGeom prst="line">
            <a:avLst/>
          </a:prstGeom>
          <a:ln>
            <a:solidFill>
              <a:srgbClr val="504536"/>
            </a:solidFill>
          </a:ln>
        </p:spPr>
        <p:style>
          <a:lnRef idx="1">
            <a:schemeClr val="accent1"/>
          </a:lnRef>
          <a:fillRef idx="0">
            <a:schemeClr val="accent1"/>
          </a:fillRef>
          <a:effectRef idx="0">
            <a:schemeClr val="accent1"/>
          </a:effectRef>
          <a:fontRef idx="minor">
            <a:schemeClr val="tx1"/>
          </a:fontRef>
        </p:style>
      </p:cxnSp>
      <p:sp>
        <p:nvSpPr>
          <p:cNvPr id="7170" name="Rectangle 4"/>
          <p:cNvSpPr>
            <a:spLocks noGrp="1" noChangeArrowheads="1"/>
          </p:cNvSpPr>
          <p:nvPr>
            <p:ph type="ctrTitle" idx="4294967295"/>
          </p:nvPr>
        </p:nvSpPr>
        <p:spPr bwMode="auto">
          <a:xfrm>
            <a:off x="791580" y="1305756"/>
            <a:ext cx="7978789" cy="4247480"/>
          </a:xfrm>
          <a:prstGeom prst="rect">
            <a:avLst/>
          </a:prstGeom>
          <a:ln>
            <a:miter lim="800000"/>
            <a:headEnd/>
            <a:tailEnd/>
          </a:ln>
        </p:spPr>
        <p:txBody>
          <a:bodyPr/>
          <a:lstStyle/>
          <a:p>
            <a:pPr eaLnBrk="1" hangingPunct="1">
              <a:defRPr/>
            </a:pPr>
            <a:r>
              <a:rPr lang="it-IT"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Politecnico di Torino: </a:t>
            </a:r>
            <a:r>
              <a:rPr lang="it-IT" sz="4400" dirty="0" err="1"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Possible</a:t>
            </a:r>
            <a:r>
              <a:rPr lang="it-IT"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t>
            </a:r>
            <a:r>
              <a:rPr lang="it-IT" sz="4400" dirty="0" err="1"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Contributions</a:t>
            </a:r>
            <a:r>
              <a:rPr lang="it-IT"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t>
            </a:r>
            <a:r>
              <a:rPr lang="it-IT" sz="4400" dirty="0" err="1"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to</a:t>
            </a:r>
            <a:r>
              <a:rPr lang="it-IT"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WP11 and Work </a:t>
            </a:r>
            <a:r>
              <a:rPr lang="it-IT" sz="4400" dirty="0" err="1"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Proposals</a:t>
            </a:r>
            <a:r>
              <a:rPr lang="en-US"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r>
            <a:br>
              <a:rPr lang="en-US"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br>
            <a:r>
              <a:rPr lang="en-US"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r>
            <a:br>
              <a:rPr lang="en-US"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br>
            <a:r>
              <a:rPr lang="en-GB" sz="4000" u="sng" dirty="0" smtClean="0">
                <a:ln w="18000">
                  <a:noFill/>
                  <a:prstDash val="solid"/>
                  <a:miter lim="800000"/>
                </a:ln>
                <a:solidFill>
                  <a:schemeClr val="tx1"/>
                </a:solidFill>
                <a:effectLst>
                  <a:outerShdw blurRad="50800" dist="38100" dir="2700000" algn="tl" rotWithShape="0">
                    <a:prstClr val="black">
                      <a:alpha val="40000"/>
                    </a:prstClr>
                  </a:outerShdw>
                </a:effectLst>
                <a:latin typeface="Calibri" pitchFamily="34" charset="0"/>
                <a:cs typeface="Calibri" pitchFamily="34" charset="0"/>
              </a:rPr>
              <a:t>Thank you for your attention</a:t>
            </a:r>
            <a:r>
              <a:rPr lang="en-GB" sz="4000" dirty="0" smtClean="0">
                <a:ln w="18000">
                  <a:noFill/>
                  <a:prstDash val="solid"/>
                  <a:miter lim="800000"/>
                </a:ln>
                <a:solidFill>
                  <a:schemeClr val="tx1"/>
                </a:solidFill>
                <a:effectLst>
                  <a:outerShdw blurRad="50800" dist="38100" dir="2700000" algn="tl" rotWithShape="0">
                    <a:prstClr val="black">
                      <a:alpha val="40000"/>
                    </a:prstClr>
                  </a:outerShdw>
                </a:effectLst>
                <a:latin typeface="Calibri" pitchFamily="34" charset="0"/>
                <a:cs typeface="Calibri" pitchFamily="34" charset="0"/>
              </a:rPr>
              <a:t>  </a:t>
            </a:r>
            <a:endParaRPr lang="en-GB" sz="4000" dirty="0" smtClean="0">
              <a:solidFill>
                <a:srgbClr val="2A53A6"/>
              </a:solidFill>
              <a:latin typeface="Calibri" pitchFamily="34" charset="0"/>
            </a:endParaRPr>
          </a:p>
        </p:txBody>
      </p:sp>
      <p:sp>
        <p:nvSpPr>
          <p:cNvPr id="10" name="CasellaDiTesto 9"/>
          <p:cNvSpPr txBox="1"/>
          <p:nvPr/>
        </p:nvSpPr>
        <p:spPr>
          <a:xfrm>
            <a:off x="1944216" y="5867980"/>
            <a:ext cx="6840252" cy="400110"/>
          </a:xfrm>
          <a:prstGeom prst="rect">
            <a:avLst/>
          </a:prstGeom>
          <a:noFill/>
        </p:spPr>
        <p:txBody>
          <a:bodyPr wrap="square" rtlCol="0">
            <a:spAutoFit/>
          </a:bodyPr>
          <a:lstStyle/>
          <a:p>
            <a:pPr algn="r"/>
            <a:r>
              <a:rPr lang="it-IT" sz="2000" b="1" dirty="0" smtClean="0">
                <a:solidFill>
                  <a:schemeClr val="bg1"/>
                </a:solidFill>
                <a:latin typeface="Arial Narrow" pitchFamily="34" charset="0"/>
              </a:rPr>
              <a:t>Dipartimento di Ingegneria Meccanica e Aerospaziale</a:t>
            </a:r>
            <a:endParaRPr lang="it-IT" sz="2000" b="1" dirty="0">
              <a:solidFill>
                <a:schemeClr val="bg1"/>
              </a:solidFill>
              <a:latin typeface="Arial Narrow" pitchFamily="34" charset="0"/>
            </a:endParaRPr>
          </a:p>
        </p:txBody>
      </p:sp>
      <p:sp>
        <p:nvSpPr>
          <p:cNvPr id="8" name="Rettangolo 7"/>
          <p:cNvSpPr/>
          <p:nvPr/>
        </p:nvSpPr>
        <p:spPr>
          <a:xfrm>
            <a:off x="395536" y="431376"/>
            <a:ext cx="9001000" cy="369332"/>
          </a:xfrm>
          <a:prstGeom prst="rect">
            <a:avLst/>
          </a:prstGeom>
        </p:spPr>
        <p:txBody>
          <a:bodyPr wrap="square">
            <a:spAutoFit/>
          </a:bodyPr>
          <a:lstStyle/>
          <a:p>
            <a:r>
              <a:rPr lang="en-US" dirty="0" smtClean="0">
                <a:latin typeface="Calibri" pitchFamily="34" charset="0"/>
              </a:rPr>
              <a:t>EuCARD2 WP11 (Materials for Collimation) kick-off and tasks meeting</a:t>
            </a:r>
            <a:endParaRPr lang="it-IT" dirty="0">
              <a:latin typeface="Calibri" pitchFamily="34" charset="0"/>
            </a:endParaRPr>
          </a:p>
        </p:txBody>
      </p:sp>
      <p:pic>
        <p:nvPicPr>
          <p:cNvPr id="9" name="Picture 6"/>
          <p:cNvPicPr>
            <a:picLocks noChangeAspect="1" noChangeArrowheads="1"/>
          </p:cNvPicPr>
          <p:nvPr/>
        </p:nvPicPr>
        <p:blipFill>
          <a:blip r:embed="rId4" cstate="print"/>
          <a:srcRect/>
          <a:stretch>
            <a:fillRect/>
          </a:stretch>
        </p:blipFill>
        <p:spPr bwMode="auto">
          <a:xfrm>
            <a:off x="503548" y="5725826"/>
            <a:ext cx="1584176" cy="6915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
          <p:cNvPicPr>
            <a:picLocks noChangeAspect="1" noChangeArrowheads="1"/>
          </p:cNvPicPr>
          <p:nvPr/>
        </p:nvPicPr>
        <p:blipFill>
          <a:blip r:embed="rId3" cstate="print">
            <a:duotone>
              <a:prstClr val="black"/>
              <a:srgbClr val="9A856A">
                <a:tint val="45000"/>
                <a:satMod val="400000"/>
              </a:srgbClr>
            </a:duotone>
            <a:lum contrast="40000"/>
          </a:blip>
          <a:srcRect l="34296" r="36309" b="2123"/>
          <a:stretch>
            <a:fillRect/>
          </a:stretch>
        </p:blipFill>
        <p:spPr bwMode="auto">
          <a:xfrm flipH="1">
            <a:off x="6084168" y="5661248"/>
            <a:ext cx="3059832" cy="783402"/>
          </a:xfrm>
          <a:prstGeom prst="rect">
            <a:avLst/>
          </a:prstGeom>
          <a:noFill/>
          <a:ln w="9525">
            <a:noFill/>
            <a:miter lim="800000"/>
            <a:headEnd/>
            <a:tailEnd/>
          </a:ln>
        </p:spPr>
      </p:pic>
      <p:pic>
        <p:nvPicPr>
          <p:cNvPr id="39" name="Picture 3"/>
          <p:cNvPicPr>
            <a:picLocks noChangeAspect="1" noChangeArrowheads="1"/>
          </p:cNvPicPr>
          <p:nvPr/>
        </p:nvPicPr>
        <p:blipFill>
          <a:blip r:embed="rId3" cstate="print">
            <a:duotone>
              <a:prstClr val="black"/>
              <a:srgbClr val="9A856A">
                <a:tint val="45000"/>
                <a:satMod val="400000"/>
              </a:srgbClr>
            </a:duotone>
            <a:lum contrast="40000"/>
          </a:blip>
          <a:srcRect r="36309" b="2123"/>
          <a:stretch>
            <a:fillRect/>
          </a:stretch>
        </p:blipFill>
        <p:spPr bwMode="auto">
          <a:xfrm>
            <a:off x="467545" y="5661248"/>
            <a:ext cx="5616623" cy="783402"/>
          </a:xfrm>
          <a:prstGeom prst="rect">
            <a:avLst/>
          </a:prstGeom>
          <a:noFill/>
          <a:ln w="9525">
            <a:noFill/>
            <a:miter lim="800000"/>
            <a:headEnd/>
            <a:tailEnd/>
          </a:ln>
        </p:spPr>
      </p:pic>
      <p:cxnSp>
        <p:nvCxnSpPr>
          <p:cNvPr id="53" name="Connettore 1 52"/>
          <p:cNvCxnSpPr/>
          <p:nvPr/>
        </p:nvCxnSpPr>
        <p:spPr>
          <a:xfrm rot="5400000" flipH="1" flipV="1">
            <a:off x="6372200" y="2997520"/>
            <a:ext cx="4608512" cy="0"/>
          </a:xfrm>
          <a:prstGeom prst="line">
            <a:avLst/>
          </a:prstGeom>
          <a:ln>
            <a:solidFill>
              <a:srgbClr val="504536"/>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a:off x="467544" y="721272"/>
            <a:ext cx="8244916" cy="0"/>
          </a:xfrm>
          <a:prstGeom prst="line">
            <a:avLst/>
          </a:prstGeom>
          <a:ln>
            <a:solidFill>
              <a:srgbClr val="504536"/>
            </a:solidFill>
          </a:ln>
        </p:spPr>
        <p:style>
          <a:lnRef idx="1">
            <a:schemeClr val="accent1"/>
          </a:lnRef>
          <a:fillRef idx="0">
            <a:schemeClr val="accent1"/>
          </a:fillRef>
          <a:effectRef idx="0">
            <a:schemeClr val="accent1"/>
          </a:effectRef>
          <a:fontRef idx="minor">
            <a:schemeClr val="tx1"/>
          </a:fontRef>
        </p:style>
      </p:cxnSp>
      <p:sp>
        <p:nvSpPr>
          <p:cNvPr id="7170" name="Rectangle 4"/>
          <p:cNvSpPr>
            <a:spLocks noGrp="1" noChangeArrowheads="1"/>
          </p:cNvSpPr>
          <p:nvPr>
            <p:ph type="ctrTitle" idx="4294967295"/>
          </p:nvPr>
        </p:nvSpPr>
        <p:spPr bwMode="auto">
          <a:xfrm>
            <a:off x="1151620" y="981720"/>
            <a:ext cx="7618749" cy="4247480"/>
          </a:xfrm>
          <a:prstGeom prst="rect">
            <a:avLst/>
          </a:prstGeom>
          <a:ln>
            <a:miter lim="800000"/>
            <a:headEnd/>
            <a:tailEnd/>
          </a:ln>
        </p:spPr>
        <p:txBody>
          <a:bodyPr/>
          <a:lstStyle/>
          <a:p>
            <a:pPr eaLnBrk="1" hangingPunct="1">
              <a:defRPr/>
            </a:pPr>
            <a:r>
              <a:rPr lang="en-US" sz="480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cs typeface="Calibri" pitchFamily="34" charset="0"/>
              </a:rPr>
              <a:t>Politecnico</a:t>
            </a:r>
            <a:r>
              <a:rPr lang="en-US" sz="48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cs typeface="Calibri" pitchFamily="34" charset="0"/>
              </a:rPr>
              <a:t> </a:t>
            </a:r>
            <a:r>
              <a:rPr lang="en-US" sz="480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cs typeface="Calibri" pitchFamily="34" charset="0"/>
              </a:rPr>
              <a:t>di</a:t>
            </a:r>
            <a:r>
              <a:rPr lang="en-US" sz="48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cs typeface="Calibri" pitchFamily="34" charset="0"/>
              </a:rPr>
              <a:t> Torino: introduction, overview of WP8 work and possible contributions to WP11</a:t>
            </a:r>
            <a:r>
              <a:rPr lang="en-GB" sz="4400" dirty="0" smtClean="0">
                <a:ln w="18000">
                  <a:solidFill>
                    <a:srgbClr val="9A856A"/>
                  </a:solidFill>
                  <a:prstDash val="solid"/>
                  <a:miter lim="800000"/>
                </a:ln>
                <a:effectLst>
                  <a:outerShdw blurRad="50800" dist="38100" dir="2700000" algn="tl" rotWithShape="0">
                    <a:prstClr val="black">
                      <a:alpha val="40000"/>
                    </a:prstClr>
                  </a:outerShdw>
                </a:effectLst>
                <a:latin typeface="Calibri" pitchFamily="34" charset="0"/>
                <a:cs typeface="Calibri" pitchFamily="34" charset="0"/>
              </a:rPr>
              <a:t/>
            </a:r>
            <a:br>
              <a:rPr lang="en-GB" sz="4400" dirty="0" smtClean="0">
                <a:ln w="18000">
                  <a:solidFill>
                    <a:srgbClr val="9A856A"/>
                  </a:solidFill>
                  <a:prstDash val="solid"/>
                  <a:miter lim="800000"/>
                </a:ln>
                <a:effectLst>
                  <a:outerShdw blurRad="50800" dist="38100" dir="2700000" algn="tl" rotWithShape="0">
                    <a:prstClr val="black">
                      <a:alpha val="40000"/>
                    </a:prstClr>
                  </a:outerShdw>
                </a:effectLst>
                <a:latin typeface="Calibri" pitchFamily="34" charset="0"/>
                <a:cs typeface="Calibri" pitchFamily="34" charset="0"/>
              </a:rPr>
            </a:br>
            <a:r>
              <a:rPr lang="en-GB" sz="4400" dirty="0" smtClean="0">
                <a:ln w="18000">
                  <a:solidFill>
                    <a:schemeClr val="tx1"/>
                  </a:solidFill>
                  <a:prstDash val="solid"/>
                  <a:miter lim="800000"/>
                </a:ln>
                <a:noFill/>
                <a:effectLst>
                  <a:outerShdw blurRad="50800" dist="38100" dir="2700000" algn="tl" rotWithShape="0">
                    <a:prstClr val="black">
                      <a:alpha val="40000"/>
                    </a:prstClr>
                  </a:outerShdw>
                </a:effectLst>
                <a:latin typeface="Calibri" pitchFamily="34" charset="0"/>
                <a:cs typeface="Calibri" pitchFamily="34" charset="0"/>
              </a:rPr>
              <a:t/>
            </a:r>
            <a:br>
              <a:rPr lang="en-GB" sz="4400" dirty="0" smtClean="0">
                <a:ln w="18000">
                  <a:solidFill>
                    <a:schemeClr val="tx1"/>
                  </a:solidFill>
                  <a:prstDash val="solid"/>
                  <a:miter lim="800000"/>
                </a:ln>
                <a:noFill/>
                <a:effectLst>
                  <a:outerShdw blurRad="50800" dist="38100" dir="2700000" algn="tl" rotWithShape="0">
                    <a:prstClr val="black">
                      <a:alpha val="40000"/>
                    </a:prstClr>
                  </a:outerShdw>
                </a:effectLst>
                <a:latin typeface="Calibri" pitchFamily="34" charset="0"/>
                <a:cs typeface="Calibri" pitchFamily="34" charset="0"/>
              </a:rPr>
            </a:br>
            <a:r>
              <a:rPr lang="en-GB" sz="4400" dirty="0" smtClean="0">
                <a:ln w="18000">
                  <a:solidFill>
                    <a:schemeClr val="tx1"/>
                  </a:solidFill>
                  <a:prstDash val="solid"/>
                  <a:miter lim="800000"/>
                </a:ln>
                <a:solidFill>
                  <a:schemeClr val="accent3">
                    <a:lumMod val="50000"/>
                  </a:schemeClr>
                </a:solidFill>
                <a:effectLst>
                  <a:outerShdw blurRad="50800" dist="38100" dir="2700000" algn="tl" rotWithShape="0">
                    <a:prstClr val="black">
                      <a:alpha val="40000"/>
                    </a:prstClr>
                  </a:outerShdw>
                </a:effectLst>
                <a:latin typeface="Calibri" pitchFamily="34" charset="0"/>
                <a:cs typeface="Calibri" pitchFamily="34" charset="0"/>
              </a:rPr>
              <a:t> </a:t>
            </a:r>
            <a:r>
              <a:rPr lang="en-GB" sz="4000" u="sng" dirty="0" smtClean="0">
                <a:ln w="18000">
                  <a:noFill/>
                  <a:prstDash val="solid"/>
                  <a:miter lim="800000"/>
                </a:ln>
                <a:solidFill>
                  <a:schemeClr val="tx1"/>
                </a:solidFill>
                <a:effectLst>
                  <a:outerShdw blurRad="50800" dist="38100" dir="2700000" algn="tl" rotWithShape="0">
                    <a:prstClr val="black">
                      <a:alpha val="40000"/>
                    </a:prstClr>
                  </a:outerShdw>
                </a:effectLst>
                <a:latin typeface="Calibri" pitchFamily="34" charset="0"/>
                <a:cs typeface="Calibri" pitchFamily="34" charset="0"/>
              </a:rPr>
              <a:t>Backup slides</a:t>
            </a:r>
            <a:endParaRPr lang="en-GB" sz="4000" dirty="0" smtClean="0">
              <a:solidFill>
                <a:srgbClr val="2A53A6"/>
              </a:solidFill>
              <a:latin typeface="Calibri" pitchFamily="34" charset="0"/>
            </a:endParaRPr>
          </a:p>
        </p:txBody>
      </p:sp>
      <p:sp>
        <p:nvSpPr>
          <p:cNvPr id="10" name="CasellaDiTesto 9"/>
          <p:cNvSpPr txBox="1"/>
          <p:nvPr/>
        </p:nvSpPr>
        <p:spPr>
          <a:xfrm>
            <a:off x="1944216" y="5867980"/>
            <a:ext cx="6840252" cy="369332"/>
          </a:xfrm>
          <a:prstGeom prst="rect">
            <a:avLst/>
          </a:prstGeom>
          <a:noFill/>
        </p:spPr>
        <p:txBody>
          <a:bodyPr wrap="square" rtlCol="0">
            <a:spAutoFit/>
          </a:bodyPr>
          <a:lstStyle/>
          <a:p>
            <a:pPr algn="r"/>
            <a:r>
              <a:rPr lang="it-IT" b="1" dirty="0" smtClean="0">
                <a:solidFill>
                  <a:schemeClr val="bg1"/>
                </a:solidFill>
                <a:latin typeface="+mj-lt"/>
              </a:rPr>
              <a:t>Dipartimento di Ingegneria Meccanica e Aerospaziale</a:t>
            </a:r>
            <a:endParaRPr lang="it-IT" b="1" dirty="0">
              <a:solidFill>
                <a:schemeClr val="bg1"/>
              </a:solidFill>
              <a:latin typeface="+mj-lt"/>
            </a:endParaRPr>
          </a:p>
        </p:txBody>
      </p:sp>
      <p:pic>
        <p:nvPicPr>
          <p:cNvPr id="8" name="Picture 6"/>
          <p:cNvPicPr>
            <a:picLocks noChangeAspect="1" noChangeArrowheads="1"/>
          </p:cNvPicPr>
          <p:nvPr/>
        </p:nvPicPr>
        <p:blipFill>
          <a:blip r:embed="rId4" cstate="print"/>
          <a:srcRect/>
          <a:stretch>
            <a:fillRect/>
          </a:stretch>
        </p:blipFill>
        <p:spPr bwMode="auto">
          <a:xfrm>
            <a:off x="503548" y="5716301"/>
            <a:ext cx="1584176" cy="691505"/>
          </a:xfrm>
          <a:prstGeom prst="rect">
            <a:avLst/>
          </a:prstGeom>
          <a:noFill/>
          <a:ln w="9525">
            <a:noFill/>
            <a:miter lim="800000"/>
            <a:headEnd/>
            <a:tailEnd/>
          </a:ln>
        </p:spPr>
      </p:pic>
      <p:sp>
        <p:nvSpPr>
          <p:cNvPr id="9" name="Rettangolo 8"/>
          <p:cNvSpPr/>
          <p:nvPr/>
        </p:nvSpPr>
        <p:spPr>
          <a:xfrm>
            <a:off x="395536" y="431376"/>
            <a:ext cx="9001000" cy="369332"/>
          </a:xfrm>
          <a:prstGeom prst="rect">
            <a:avLst/>
          </a:prstGeom>
        </p:spPr>
        <p:txBody>
          <a:bodyPr wrap="square">
            <a:spAutoFit/>
          </a:bodyPr>
          <a:lstStyle/>
          <a:p>
            <a:r>
              <a:rPr lang="en-US" dirty="0" smtClean="0">
                <a:latin typeface="Calibri" pitchFamily="34" charset="0"/>
              </a:rPr>
              <a:t>EuCARD2 WP11 (Materials for Collimation) kick-off and tasks meeting</a:t>
            </a:r>
            <a:endParaRPr lang="it-IT" dirty="0">
              <a:latin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7632340" y="1088740"/>
            <a:ext cx="1316035" cy="21242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cstate="print"/>
          <a:srcRect/>
          <a:stretch>
            <a:fillRect/>
          </a:stretch>
        </p:blipFill>
        <p:spPr bwMode="auto">
          <a:xfrm>
            <a:off x="2015716" y="620688"/>
            <a:ext cx="5455146" cy="3831052"/>
          </a:xfrm>
          <a:prstGeom prst="rect">
            <a:avLst/>
          </a:prstGeom>
          <a:noFill/>
          <a:ln w="9525">
            <a:noFill/>
            <a:miter lim="800000"/>
            <a:headEnd/>
            <a:tailEnd/>
          </a:ln>
          <a:effectLst/>
        </p:spPr>
      </p:pic>
      <p:sp>
        <p:nvSpPr>
          <p:cNvPr id="2" name="Titolo 1"/>
          <p:cNvSpPr>
            <a:spLocks noGrp="1"/>
          </p:cNvSpPr>
          <p:nvPr>
            <p:ph type="title"/>
          </p:nvPr>
        </p:nvSpPr>
        <p:spPr/>
        <p:txBody>
          <a:bodyPr/>
          <a:lstStyle/>
          <a:p>
            <a:pPr>
              <a:defRPr/>
            </a:pPr>
            <a:r>
              <a:rPr lang="en-US" dirty="0" smtClean="0"/>
              <a:t>WP11 Work - Scenario</a:t>
            </a:r>
            <a:endParaRPr lang="en-US" dirty="0"/>
          </a:p>
        </p:txBody>
      </p:sp>
      <p:grpSp>
        <p:nvGrpSpPr>
          <p:cNvPr id="3" name="Gruppo 22"/>
          <p:cNvGrpSpPr/>
          <p:nvPr/>
        </p:nvGrpSpPr>
        <p:grpSpPr>
          <a:xfrm>
            <a:off x="3275856" y="4869160"/>
            <a:ext cx="1908212" cy="1093768"/>
            <a:chOff x="791820" y="1110512"/>
            <a:chExt cx="5221974" cy="2692760"/>
          </a:xfrm>
        </p:grpSpPr>
        <p:pic>
          <p:nvPicPr>
            <p:cNvPr id="24" name="Immagine 23" descr="voxel_target_plot01.gif"/>
            <p:cNvPicPr>
              <a:picLocks noChangeAspect="1"/>
            </p:cNvPicPr>
            <p:nvPr/>
          </p:nvPicPr>
          <p:blipFill>
            <a:blip r:embed="rId5" cstate="print"/>
            <a:srcRect l="15945" t="27559" r="15354" b="48819"/>
            <a:stretch>
              <a:fillRect/>
            </a:stretch>
          </p:blipFill>
          <p:spPr>
            <a:xfrm>
              <a:off x="791820" y="1110512"/>
              <a:ext cx="5221974" cy="1346380"/>
            </a:xfrm>
            <a:prstGeom prst="rect">
              <a:avLst/>
            </a:prstGeom>
          </p:spPr>
        </p:pic>
        <p:pic>
          <p:nvPicPr>
            <p:cNvPr id="25" name="Immagine 24" descr="voxel_target_plot01.gif"/>
            <p:cNvPicPr>
              <a:picLocks noChangeAspect="1"/>
            </p:cNvPicPr>
            <p:nvPr/>
          </p:nvPicPr>
          <p:blipFill>
            <a:blip r:embed="rId5" cstate="print"/>
            <a:srcRect l="15945" t="27559" r="15354" b="48819"/>
            <a:stretch>
              <a:fillRect/>
            </a:stretch>
          </p:blipFill>
          <p:spPr>
            <a:xfrm flipV="1">
              <a:off x="791820" y="2456892"/>
              <a:ext cx="5221974" cy="1346380"/>
            </a:xfrm>
            <a:prstGeom prst="rect">
              <a:avLst/>
            </a:prstGeom>
          </p:spPr>
        </p:pic>
      </p:grpSp>
      <p:sp>
        <p:nvSpPr>
          <p:cNvPr id="26" name="CasellaDiTesto 25"/>
          <p:cNvSpPr txBox="1"/>
          <p:nvPr/>
        </p:nvSpPr>
        <p:spPr>
          <a:xfrm>
            <a:off x="2555776" y="4329100"/>
            <a:ext cx="1656184" cy="523220"/>
          </a:xfrm>
          <a:prstGeom prst="rect">
            <a:avLst/>
          </a:prstGeom>
          <a:noFill/>
        </p:spPr>
        <p:txBody>
          <a:bodyPr wrap="square" rtlCol="0">
            <a:spAutoFit/>
          </a:bodyPr>
          <a:lstStyle/>
          <a:p>
            <a:r>
              <a:rPr lang="en-US" sz="1400" b="1" dirty="0" smtClean="0">
                <a:solidFill>
                  <a:srgbClr val="003399"/>
                </a:solidFill>
                <a:latin typeface="Calibri" pitchFamily="34" charset="0"/>
              </a:rPr>
              <a:t>MULTI-PHYSICS SOLUTIONS</a:t>
            </a:r>
            <a:endParaRPr lang="en-US" sz="1400" b="1" dirty="0">
              <a:solidFill>
                <a:srgbClr val="003399"/>
              </a:solidFill>
              <a:latin typeface="Calibri" pitchFamily="34" charset="0"/>
            </a:endParaRPr>
          </a:p>
        </p:txBody>
      </p:sp>
      <p:pic>
        <p:nvPicPr>
          <p:cNvPr id="28" name="Picture 1"/>
          <p:cNvPicPr>
            <a:picLocks noChangeAspect="1" noChangeArrowheads="1"/>
          </p:cNvPicPr>
          <p:nvPr/>
        </p:nvPicPr>
        <p:blipFill>
          <a:blip r:embed="rId6" cstate="print"/>
          <a:srcRect/>
          <a:stretch>
            <a:fillRect/>
          </a:stretch>
        </p:blipFill>
        <p:spPr bwMode="auto">
          <a:xfrm>
            <a:off x="287524" y="4149080"/>
            <a:ext cx="2340000" cy="2064174"/>
          </a:xfrm>
          <a:prstGeom prst="rect">
            <a:avLst/>
          </a:prstGeom>
          <a:noFill/>
          <a:ln w="9525">
            <a:noFill/>
            <a:miter lim="800000"/>
            <a:headEnd/>
            <a:tailEnd/>
          </a:ln>
        </p:spPr>
      </p:pic>
      <p:sp>
        <p:nvSpPr>
          <p:cNvPr id="29" name="CasellaDiTesto 28"/>
          <p:cNvSpPr txBox="1"/>
          <p:nvPr/>
        </p:nvSpPr>
        <p:spPr>
          <a:xfrm>
            <a:off x="395536" y="3933056"/>
            <a:ext cx="1944216" cy="307777"/>
          </a:xfrm>
          <a:prstGeom prst="rect">
            <a:avLst/>
          </a:prstGeom>
          <a:noFill/>
        </p:spPr>
        <p:txBody>
          <a:bodyPr wrap="square" rtlCol="0">
            <a:spAutoFit/>
          </a:bodyPr>
          <a:lstStyle/>
          <a:p>
            <a:r>
              <a:rPr lang="en-US" sz="1400" b="1" dirty="0" smtClean="0">
                <a:solidFill>
                  <a:srgbClr val="003399"/>
                </a:solidFill>
                <a:latin typeface="Calibri" pitchFamily="34" charset="0"/>
              </a:rPr>
              <a:t>EQUATIONS OF STATE</a:t>
            </a:r>
            <a:endParaRPr lang="en-US" sz="1400" b="1" dirty="0">
              <a:solidFill>
                <a:srgbClr val="003399"/>
              </a:solidFill>
              <a:latin typeface="Calibri" pitchFamily="34" charset="0"/>
            </a:endParaRPr>
          </a:p>
        </p:txBody>
      </p:sp>
      <p:grpSp>
        <p:nvGrpSpPr>
          <p:cNvPr id="4" name="Gruppo 41"/>
          <p:cNvGrpSpPr/>
          <p:nvPr/>
        </p:nvGrpSpPr>
        <p:grpSpPr>
          <a:xfrm>
            <a:off x="5652120" y="1700808"/>
            <a:ext cx="2470044" cy="288032"/>
            <a:chOff x="697800" y="3126736"/>
            <a:chExt cx="2470044" cy="288032"/>
          </a:xfrm>
        </p:grpSpPr>
        <p:cxnSp>
          <p:nvCxnSpPr>
            <p:cNvPr id="43" name="Connettore 1 42"/>
            <p:cNvCxnSpPr/>
            <p:nvPr/>
          </p:nvCxnSpPr>
          <p:spPr>
            <a:xfrm flipV="1">
              <a:off x="1187624" y="3126736"/>
              <a:ext cx="1980220" cy="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44" name="Connettore 2 43"/>
            <p:cNvCxnSpPr/>
            <p:nvPr/>
          </p:nvCxnSpPr>
          <p:spPr>
            <a:xfrm flipH="1">
              <a:off x="697800" y="3126736"/>
              <a:ext cx="504056" cy="288032"/>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2049" name="Object 1"/>
          <p:cNvGraphicFramePr>
            <a:graphicFrameLocks noChangeAspect="1"/>
          </p:cNvGraphicFramePr>
          <p:nvPr/>
        </p:nvGraphicFramePr>
        <p:xfrm>
          <a:off x="6537808" y="3949343"/>
          <a:ext cx="2282664" cy="487769"/>
        </p:xfrm>
        <a:graphic>
          <a:graphicData uri="http://schemas.openxmlformats.org/presentationml/2006/ole">
            <p:oleObj spid="_x0000_s22530" name="Equazione" r:id="rId7" imgW="2628720" imgH="558720" progId="Equation.3">
              <p:embed/>
            </p:oleObj>
          </a:graphicData>
        </a:graphic>
      </p:graphicFrame>
      <p:grpSp>
        <p:nvGrpSpPr>
          <p:cNvPr id="5" name="Gruppo 38"/>
          <p:cNvGrpSpPr/>
          <p:nvPr/>
        </p:nvGrpSpPr>
        <p:grpSpPr>
          <a:xfrm flipH="1">
            <a:off x="719572" y="3753036"/>
            <a:ext cx="1872208" cy="468052"/>
            <a:chOff x="899592" y="2672916"/>
            <a:chExt cx="1872208" cy="468052"/>
          </a:xfrm>
        </p:grpSpPr>
        <p:cxnSp>
          <p:nvCxnSpPr>
            <p:cNvPr id="40" name="Connettore 1 39"/>
            <p:cNvCxnSpPr/>
            <p:nvPr/>
          </p:nvCxnSpPr>
          <p:spPr>
            <a:xfrm>
              <a:off x="1187624" y="3140968"/>
              <a:ext cx="1584176" cy="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41" name="Connettore 2 40"/>
            <p:cNvCxnSpPr/>
            <p:nvPr/>
          </p:nvCxnSpPr>
          <p:spPr>
            <a:xfrm flipH="1" flipV="1">
              <a:off x="899592" y="2672916"/>
              <a:ext cx="288032" cy="468052"/>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grpSp>
      <p:sp>
        <p:nvSpPr>
          <p:cNvPr id="55" name="CasellaDiTesto 54"/>
          <p:cNvSpPr txBox="1"/>
          <p:nvPr/>
        </p:nvSpPr>
        <p:spPr>
          <a:xfrm>
            <a:off x="6731732" y="3429000"/>
            <a:ext cx="2412268" cy="523220"/>
          </a:xfrm>
          <a:prstGeom prst="rect">
            <a:avLst/>
          </a:prstGeom>
          <a:noFill/>
        </p:spPr>
        <p:txBody>
          <a:bodyPr wrap="square" rtlCol="0">
            <a:spAutoFit/>
          </a:bodyPr>
          <a:lstStyle/>
          <a:p>
            <a:r>
              <a:rPr lang="en-US" sz="1400" b="1" dirty="0" smtClean="0">
                <a:solidFill>
                  <a:srgbClr val="003399"/>
                </a:solidFill>
                <a:latin typeface="Calibri" pitchFamily="34" charset="0"/>
              </a:rPr>
              <a:t>MATERIAL </a:t>
            </a:r>
            <a:r>
              <a:rPr lang="en-US" sz="1400" b="1" dirty="0" err="1" smtClean="0">
                <a:solidFill>
                  <a:srgbClr val="003399"/>
                </a:solidFill>
                <a:latin typeface="Calibri" pitchFamily="34" charset="0"/>
              </a:rPr>
              <a:t>ans</a:t>
            </a:r>
            <a:r>
              <a:rPr lang="en-US" sz="1400" b="1" dirty="0" smtClean="0">
                <a:solidFill>
                  <a:srgbClr val="003399"/>
                </a:solidFill>
                <a:latin typeface="Calibri" pitchFamily="34" charset="0"/>
              </a:rPr>
              <a:t> FAILURE MODELS</a:t>
            </a:r>
            <a:endParaRPr lang="en-US" sz="1400" b="1" dirty="0">
              <a:solidFill>
                <a:srgbClr val="003399"/>
              </a:solidFill>
              <a:latin typeface="Calibri" pitchFamily="34" charset="0"/>
            </a:endParaRPr>
          </a:p>
        </p:txBody>
      </p:sp>
      <p:grpSp>
        <p:nvGrpSpPr>
          <p:cNvPr id="8" name="Gruppo 44"/>
          <p:cNvGrpSpPr/>
          <p:nvPr/>
        </p:nvGrpSpPr>
        <p:grpSpPr>
          <a:xfrm>
            <a:off x="6192180" y="3392996"/>
            <a:ext cx="2232248" cy="288032"/>
            <a:chOff x="661796" y="2838704"/>
            <a:chExt cx="2232248" cy="288032"/>
          </a:xfrm>
        </p:grpSpPr>
        <p:cxnSp>
          <p:nvCxnSpPr>
            <p:cNvPr id="46" name="Connettore 1 45"/>
            <p:cNvCxnSpPr/>
            <p:nvPr/>
          </p:nvCxnSpPr>
          <p:spPr>
            <a:xfrm>
              <a:off x="1187624" y="3126736"/>
              <a:ext cx="1706420" cy="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47" name="Connettore 2 46"/>
            <p:cNvCxnSpPr/>
            <p:nvPr/>
          </p:nvCxnSpPr>
          <p:spPr>
            <a:xfrm flipH="1" flipV="1">
              <a:off x="661796" y="2838704"/>
              <a:ext cx="540060" cy="288032"/>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uppo 35"/>
          <p:cNvGrpSpPr/>
          <p:nvPr/>
        </p:nvGrpSpPr>
        <p:grpSpPr>
          <a:xfrm>
            <a:off x="2951820" y="4041068"/>
            <a:ext cx="1944216" cy="792088"/>
            <a:chOff x="935596" y="1880828"/>
            <a:chExt cx="2052228" cy="1260140"/>
          </a:xfrm>
        </p:grpSpPr>
        <p:cxnSp>
          <p:nvCxnSpPr>
            <p:cNvPr id="37" name="Connettore 1 36"/>
            <p:cNvCxnSpPr/>
            <p:nvPr/>
          </p:nvCxnSpPr>
          <p:spPr>
            <a:xfrm>
              <a:off x="935596" y="3140968"/>
              <a:ext cx="1440160" cy="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V="1">
              <a:off x="2375756" y="1880828"/>
              <a:ext cx="612068" cy="1260140"/>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grpSp>
      <p:sp>
        <p:nvSpPr>
          <p:cNvPr id="57" name="CasellaDiTesto 56"/>
          <p:cNvSpPr txBox="1"/>
          <p:nvPr/>
        </p:nvSpPr>
        <p:spPr>
          <a:xfrm>
            <a:off x="5472100" y="1448780"/>
            <a:ext cx="2412268" cy="523220"/>
          </a:xfrm>
          <a:prstGeom prst="rect">
            <a:avLst/>
          </a:prstGeom>
          <a:noFill/>
        </p:spPr>
        <p:txBody>
          <a:bodyPr wrap="square" rtlCol="0">
            <a:spAutoFit/>
          </a:bodyPr>
          <a:lstStyle/>
          <a:p>
            <a:pPr algn="r"/>
            <a:r>
              <a:rPr lang="en-US" sz="1400" b="1" dirty="0" smtClean="0">
                <a:solidFill>
                  <a:srgbClr val="003399"/>
                </a:solidFill>
                <a:latin typeface="Calibri" pitchFamily="34" charset="0"/>
              </a:rPr>
              <a:t>EXPERIMENTAL </a:t>
            </a:r>
          </a:p>
          <a:p>
            <a:pPr algn="r"/>
            <a:r>
              <a:rPr lang="en-US" sz="1400" b="1" dirty="0" smtClean="0">
                <a:solidFill>
                  <a:srgbClr val="003399"/>
                </a:solidFill>
                <a:latin typeface="Calibri" pitchFamily="34" charset="0"/>
              </a:rPr>
              <a:t>METHODS</a:t>
            </a:r>
            <a:endParaRPr lang="en-US" sz="1400" b="1" dirty="0">
              <a:solidFill>
                <a:srgbClr val="003399"/>
              </a:solidFill>
              <a:latin typeface="Calibri" pitchFamily="34" charset="0"/>
            </a:endParaRPr>
          </a:p>
        </p:txBody>
      </p:sp>
      <p:pic>
        <p:nvPicPr>
          <p:cNvPr id="58" name="Picture 6" descr="http://fluka-course.web.cern.ch/fluka-course/images/fluka_logo.gif"/>
          <p:cNvPicPr>
            <a:picLocks noChangeAspect="1" noChangeArrowheads="1"/>
          </p:cNvPicPr>
          <p:nvPr/>
        </p:nvPicPr>
        <p:blipFill>
          <a:blip r:embed="rId8" cstate="print"/>
          <a:srcRect/>
          <a:stretch>
            <a:fillRect/>
          </a:stretch>
        </p:blipFill>
        <p:spPr bwMode="auto">
          <a:xfrm>
            <a:off x="4644008" y="4617132"/>
            <a:ext cx="1260140" cy="433488"/>
          </a:xfrm>
          <a:prstGeom prst="rect">
            <a:avLst/>
          </a:prstGeom>
          <a:noFill/>
        </p:spPr>
      </p:pic>
      <p:pic>
        <p:nvPicPr>
          <p:cNvPr id="59" name="Picture 4" descr="The HiRadMat Facility at CERN SPS"/>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084168" y="1952836"/>
            <a:ext cx="1526676" cy="326797"/>
          </a:xfrm>
          <a:prstGeom prst="rect">
            <a:avLst/>
          </a:prstGeom>
          <a:noFill/>
        </p:spPr>
      </p:pic>
      <p:sp>
        <p:nvSpPr>
          <p:cNvPr id="60" name="Rettangolo 59"/>
          <p:cNvSpPr/>
          <p:nvPr/>
        </p:nvSpPr>
        <p:spPr>
          <a:xfrm>
            <a:off x="179512" y="1052736"/>
            <a:ext cx="3707904" cy="1461939"/>
          </a:xfrm>
          <a:prstGeom prst="rect">
            <a:avLst/>
          </a:prstGeom>
        </p:spPr>
        <p:txBody>
          <a:bodyPr wrap="square">
            <a:spAutoFit/>
          </a:bodyPr>
          <a:lstStyle/>
          <a:p>
            <a:pPr marL="177800" indent="-177800">
              <a:spcAft>
                <a:spcPts val="600"/>
              </a:spcAft>
              <a:buFont typeface="Wingdings" pitchFamily="2" charset="2"/>
              <a:buChar char="ü"/>
            </a:pPr>
            <a:r>
              <a:rPr lang="en-GB" sz="1200" dirty="0" smtClean="0">
                <a:latin typeface="Calibri" pitchFamily="34" charset="0"/>
              </a:rPr>
              <a:t>In the material part closest to the beam, the pressure and temperature increase and the materials could melt or vaporize, depending on the loading condition: shockwaves are generated.</a:t>
            </a:r>
          </a:p>
          <a:p>
            <a:pPr marL="177800" indent="-177800">
              <a:spcAft>
                <a:spcPts val="600"/>
              </a:spcAft>
              <a:buFont typeface="Wingdings" pitchFamily="2" charset="2"/>
              <a:buChar char="ü"/>
            </a:pPr>
            <a:r>
              <a:rPr lang="en-GB" sz="1200" dirty="0" smtClean="0">
                <a:latin typeface="Calibri" pitchFamily="34" charset="0"/>
              </a:rPr>
              <a:t>The remaining part of the material, which remains solid, is characterized by high values of plastic strain, strain-rate and temperature.</a:t>
            </a:r>
            <a:endParaRPr lang="it-IT" sz="1200" dirty="0">
              <a:latin typeface="Calibri" pitchFamily="34" charset="0"/>
            </a:endParaRPr>
          </a:p>
        </p:txBody>
      </p:sp>
      <p:pic>
        <p:nvPicPr>
          <p:cNvPr id="2052" name="Picture 4" descr="https://scontent-a.xx.fbcdn.net/hphotos-ash2/263340_505752159472052_149263466_n.jpg"/>
          <p:cNvPicPr>
            <a:picLocks noChangeAspect="1" noChangeArrowheads="1"/>
          </p:cNvPicPr>
          <p:nvPr/>
        </p:nvPicPr>
        <p:blipFill>
          <a:blip r:embed="rId10" cstate="print"/>
          <a:srcRect l="24890"/>
          <a:stretch>
            <a:fillRect/>
          </a:stretch>
        </p:blipFill>
        <p:spPr bwMode="auto">
          <a:xfrm>
            <a:off x="6408204" y="5013176"/>
            <a:ext cx="2627784" cy="991269"/>
          </a:xfrm>
          <a:prstGeom prst="rect">
            <a:avLst/>
          </a:prstGeom>
          <a:noFill/>
        </p:spPr>
      </p:pic>
      <p:sp>
        <p:nvSpPr>
          <p:cNvPr id="35" name="CasellaDiTesto 34"/>
          <p:cNvSpPr txBox="1"/>
          <p:nvPr/>
        </p:nvSpPr>
        <p:spPr>
          <a:xfrm>
            <a:off x="7488324" y="1880828"/>
            <a:ext cx="720080" cy="646331"/>
          </a:xfrm>
          <a:prstGeom prst="rect">
            <a:avLst/>
          </a:prstGeom>
          <a:noFill/>
        </p:spPr>
        <p:txBody>
          <a:bodyPr wrap="square" rtlCol="0">
            <a:spAutoFit/>
          </a:bodyPr>
          <a:lstStyle/>
          <a:p>
            <a:r>
              <a:rPr lang="it-IT" sz="3600" b="1" i="1" dirty="0" smtClean="0">
                <a:latin typeface="Calibri" pitchFamily="34" charset="0"/>
              </a:rPr>
              <a:t>2</a:t>
            </a:r>
            <a:endParaRPr lang="it-IT" sz="3600" b="1" i="1" dirty="0">
              <a:latin typeface="Calibri" pitchFamily="34" charset="0"/>
            </a:endParaRPr>
          </a:p>
        </p:txBody>
      </p:sp>
      <p:pic>
        <p:nvPicPr>
          <p:cNvPr id="36" name="Picture 2" descr="http://www.dlr.de/dlr/en/Portaldata/1/Resources/bilder/portal/portal_2011_5/scaled/sim-einschlag-kugel_16-9_l.jpg"/>
          <p:cNvPicPr>
            <a:picLocks noChangeAspect="1" noChangeArrowheads="1"/>
          </p:cNvPicPr>
          <p:nvPr/>
        </p:nvPicPr>
        <p:blipFill>
          <a:blip r:embed="rId11" cstate="print"/>
          <a:srcRect l="11340" r="12431"/>
          <a:stretch>
            <a:fillRect/>
          </a:stretch>
        </p:blipFill>
        <p:spPr bwMode="auto">
          <a:xfrm>
            <a:off x="6120172" y="4401108"/>
            <a:ext cx="1044116" cy="77617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l="16101" b="31963"/>
          <a:stretch>
            <a:fillRect/>
          </a:stretch>
        </p:blipFill>
        <p:spPr bwMode="auto">
          <a:xfrm>
            <a:off x="1151620" y="1268760"/>
            <a:ext cx="3276364" cy="1871146"/>
          </a:xfrm>
          <a:prstGeom prst="rect">
            <a:avLst/>
          </a:prstGeom>
          <a:noFill/>
          <a:ln w="9525">
            <a:noFill/>
            <a:miter lim="800000"/>
            <a:headEnd/>
            <a:tailEnd/>
          </a:ln>
        </p:spPr>
      </p:pic>
      <p:pic>
        <p:nvPicPr>
          <p:cNvPr id="32771" name="Picture 3"/>
          <p:cNvPicPr>
            <a:picLocks noChangeAspect="1" noChangeArrowheads="1"/>
          </p:cNvPicPr>
          <p:nvPr/>
        </p:nvPicPr>
        <p:blipFill>
          <a:blip r:embed="rId3" cstate="print">
            <a:clrChange>
              <a:clrFrom>
                <a:srgbClr val="FFFFFF"/>
              </a:clrFrom>
              <a:clrTo>
                <a:srgbClr val="FFFFFF">
                  <a:alpha val="0"/>
                </a:srgbClr>
              </a:clrTo>
            </a:clrChange>
          </a:blip>
          <a:srcRect t="6345"/>
          <a:stretch>
            <a:fillRect/>
          </a:stretch>
        </p:blipFill>
        <p:spPr bwMode="auto">
          <a:xfrm>
            <a:off x="6012160" y="1232756"/>
            <a:ext cx="3168352" cy="2125848"/>
          </a:xfrm>
          <a:prstGeom prst="rect">
            <a:avLst/>
          </a:prstGeom>
          <a:noFill/>
          <a:ln w="9525">
            <a:noFill/>
            <a:miter lim="800000"/>
            <a:headEnd/>
            <a:tailEnd/>
          </a:ln>
        </p:spPr>
      </p:pic>
      <p:pic>
        <p:nvPicPr>
          <p:cNvPr id="32772" name="Picture 4"/>
          <p:cNvPicPr>
            <a:picLocks noChangeAspect="1" noChangeArrowheads="1"/>
          </p:cNvPicPr>
          <p:nvPr/>
        </p:nvPicPr>
        <p:blipFill>
          <a:blip r:embed="rId4" cstate="print">
            <a:clrChange>
              <a:clrFrom>
                <a:srgbClr val="FEFEFE"/>
              </a:clrFrom>
              <a:clrTo>
                <a:srgbClr val="FEFEFE">
                  <a:alpha val="0"/>
                </a:srgbClr>
              </a:clrTo>
            </a:clrChange>
          </a:blip>
          <a:srcRect/>
          <a:stretch>
            <a:fillRect/>
          </a:stretch>
        </p:blipFill>
        <p:spPr bwMode="auto">
          <a:xfrm>
            <a:off x="4450141" y="1628800"/>
            <a:ext cx="2210091" cy="1394462"/>
          </a:xfrm>
          <a:prstGeom prst="rect">
            <a:avLst/>
          </a:prstGeom>
          <a:noFill/>
          <a:ln w="9525">
            <a:noFill/>
            <a:miter lim="800000"/>
            <a:headEnd/>
            <a:tailEnd/>
          </a:ln>
        </p:spPr>
      </p:pic>
      <p:pic>
        <p:nvPicPr>
          <p:cNvPr id="32773" name="Picture 5"/>
          <p:cNvPicPr>
            <a:picLocks noChangeAspect="1" noChangeArrowheads="1"/>
          </p:cNvPicPr>
          <p:nvPr/>
        </p:nvPicPr>
        <p:blipFill>
          <a:blip r:embed="rId5" cstate="print"/>
          <a:srcRect/>
          <a:stretch>
            <a:fillRect/>
          </a:stretch>
        </p:blipFill>
        <p:spPr bwMode="auto">
          <a:xfrm>
            <a:off x="179512" y="3717032"/>
            <a:ext cx="4239786" cy="2338519"/>
          </a:xfrm>
          <a:prstGeom prst="rect">
            <a:avLst/>
          </a:prstGeom>
          <a:noFill/>
          <a:ln w="9525">
            <a:noFill/>
            <a:miter lim="800000"/>
            <a:headEnd/>
            <a:tailEnd/>
          </a:ln>
        </p:spPr>
      </p:pic>
      <p:pic>
        <p:nvPicPr>
          <p:cNvPr id="8" name="Picture 2"/>
          <p:cNvPicPr>
            <a:picLocks noChangeAspect="1" noChangeArrowheads="1"/>
          </p:cNvPicPr>
          <p:nvPr/>
        </p:nvPicPr>
        <p:blipFill>
          <a:blip r:embed="rId6" cstate="print"/>
          <a:srcRect t="8324" r="66947" b="56604"/>
          <a:stretch>
            <a:fillRect/>
          </a:stretch>
        </p:blipFill>
        <p:spPr bwMode="auto">
          <a:xfrm>
            <a:off x="5312135" y="3465004"/>
            <a:ext cx="2572233" cy="1241904"/>
          </a:xfrm>
          <a:prstGeom prst="rect">
            <a:avLst/>
          </a:prstGeom>
          <a:noFill/>
          <a:ln w="9525">
            <a:noFill/>
            <a:miter lim="800000"/>
            <a:headEnd/>
            <a:tailEnd/>
          </a:ln>
          <a:effectLst/>
        </p:spPr>
      </p:pic>
      <p:pic>
        <p:nvPicPr>
          <p:cNvPr id="9" name="Picture 2"/>
          <p:cNvPicPr>
            <a:picLocks noChangeAspect="1" noChangeArrowheads="1"/>
          </p:cNvPicPr>
          <p:nvPr/>
        </p:nvPicPr>
        <p:blipFill>
          <a:blip r:embed="rId6" cstate="print"/>
          <a:srcRect l="66964" t="66981"/>
          <a:stretch>
            <a:fillRect/>
          </a:stretch>
        </p:blipFill>
        <p:spPr bwMode="auto">
          <a:xfrm>
            <a:off x="6393684" y="4905164"/>
            <a:ext cx="2533420" cy="1152128"/>
          </a:xfrm>
          <a:prstGeom prst="rect">
            <a:avLst/>
          </a:prstGeom>
          <a:noFill/>
          <a:ln w="9525">
            <a:noFill/>
            <a:miter lim="800000"/>
            <a:headEnd/>
            <a:tailEnd/>
          </a:ln>
          <a:effectLst/>
        </p:spPr>
      </p:pic>
      <p:sp>
        <p:nvSpPr>
          <p:cNvPr id="10" name="CasellaDiTesto 9"/>
          <p:cNvSpPr txBox="1"/>
          <p:nvPr/>
        </p:nvSpPr>
        <p:spPr>
          <a:xfrm>
            <a:off x="683568" y="1016732"/>
            <a:ext cx="2052228" cy="923330"/>
          </a:xfrm>
          <a:prstGeom prst="rect">
            <a:avLst/>
          </a:prstGeom>
          <a:noFill/>
        </p:spPr>
        <p:txBody>
          <a:bodyPr wrap="square" rtlCol="0">
            <a:spAutoFit/>
          </a:bodyPr>
          <a:lstStyle/>
          <a:p>
            <a:r>
              <a:rPr lang="it-IT" b="1" u="sng" dirty="0" smtClean="0">
                <a:latin typeface="Calibri" pitchFamily="34" charset="0"/>
                <a:cs typeface="Calibri" pitchFamily="34" charset="0"/>
              </a:rPr>
              <a:t>2004</a:t>
            </a:r>
            <a:r>
              <a:rPr lang="it-IT" dirty="0" smtClean="0">
                <a:latin typeface="Calibri" pitchFamily="34" charset="0"/>
                <a:cs typeface="Calibri" pitchFamily="34" charset="0"/>
              </a:rPr>
              <a:t>: </a:t>
            </a:r>
            <a:r>
              <a:rPr lang="it-IT" sz="1200" dirty="0" smtClean="0">
                <a:latin typeface="Calibri" pitchFamily="34" charset="0"/>
                <a:cs typeface="Calibri" pitchFamily="34" charset="0"/>
              </a:rPr>
              <a:t>Target rod hit off-axis by a fast extracted beam of 3.5×10</a:t>
            </a:r>
            <a:r>
              <a:rPr lang="it-IT" sz="1200" baseline="30000" dirty="0" smtClean="0">
                <a:latin typeface="Calibri" pitchFamily="34" charset="0"/>
                <a:cs typeface="Calibri" pitchFamily="34" charset="0"/>
              </a:rPr>
              <a:t>13</a:t>
            </a:r>
            <a:r>
              <a:rPr lang="it-IT" sz="1200" dirty="0" smtClean="0">
                <a:latin typeface="Calibri" pitchFamily="34" charset="0"/>
                <a:cs typeface="Calibri" pitchFamily="34" charset="0"/>
              </a:rPr>
              <a:t> p at 400 GeV over an extraction time of 10 </a:t>
            </a:r>
            <a:r>
              <a:rPr lang="it-IT" sz="1200" dirty="0" smtClean="0">
                <a:latin typeface="Symbol" pitchFamily="18" charset="2"/>
                <a:cs typeface="Calibri" pitchFamily="34" charset="0"/>
              </a:rPr>
              <a:t>m</a:t>
            </a:r>
            <a:r>
              <a:rPr lang="it-IT" sz="1200" dirty="0" smtClean="0">
                <a:latin typeface="Calibri" pitchFamily="34" charset="0"/>
                <a:cs typeface="Calibri" pitchFamily="34" charset="0"/>
              </a:rPr>
              <a:t>s</a:t>
            </a:r>
            <a:endParaRPr lang="it-IT" sz="1200" dirty="0">
              <a:latin typeface="Calibri" pitchFamily="34" charset="0"/>
              <a:cs typeface="Calibri" pitchFamily="34" charset="0"/>
            </a:endParaRPr>
          </a:p>
        </p:txBody>
      </p:sp>
      <p:sp>
        <p:nvSpPr>
          <p:cNvPr id="11" name="CasellaDiTesto 10"/>
          <p:cNvSpPr txBox="1"/>
          <p:nvPr/>
        </p:nvSpPr>
        <p:spPr>
          <a:xfrm>
            <a:off x="4355976" y="1016732"/>
            <a:ext cx="2628292" cy="738664"/>
          </a:xfrm>
          <a:prstGeom prst="rect">
            <a:avLst/>
          </a:prstGeom>
          <a:noFill/>
        </p:spPr>
        <p:txBody>
          <a:bodyPr wrap="square" rtlCol="0">
            <a:spAutoFit/>
          </a:bodyPr>
          <a:lstStyle/>
          <a:p>
            <a:r>
              <a:rPr lang="it-IT" b="1" u="sng" dirty="0" smtClean="0">
                <a:latin typeface="Calibri" pitchFamily="34" charset="0"/>
                <a:cs typeface="Calibri" pitchFamily="34" charset="0"/>
              </a:rPr>
              <a:t>2005</a:t>
            </a:r>
            <a:r>
              <a:rPr lang="it-IT" dirty="0" smtClean="0">
                <a:latin typeface="Calibri" pitchFamily="34" charset="0"/>
                <a:cs typeface="Calibri" pitchFamily="34" charset="0"/>
              </a:rPr>
              <a:t>: </a:t>
            </a:r>
            <a:r>
              <a:rPr lang="it-IT" sz="1200" dirty="0" smtClean="0">
                <a:latin typeface="Calibri" pitchFamily="34" charset="0"/>
                <a:cs typeface="Calibri" pitchFamily="34" charset="0"/>
              </a:rPr>
              <a:t>Collimator jaw  hit by a beam </a:t>
            </a:r>
            <a:r>
              <a:rPr lang="it-IT" sz="1200" dirty="0">
                <a:latin typeface="Calibri" pitchFamily="34" charset="0"/>
                <a:cs typeface="Calibri" pitchFamily="34" charset="0"/>
              </a:rPr>
              <a:t>of </a:t>
            </a:r>
            <a:r>
              <a:rPr lang="it-IT" sz="1200" dirty="0" smtClean="0">
                <a:latin typeface="Calibri" pitchFamily="34" charset="0"/>
                <a:cs typeface="Calibri" pitchFamily="34" charset="0"/>
              </a:rPr>
              <a:t>3.2×10</a:t>
            </a:r>
            <a:r>
              <a:rPr lang="it-IT" sz="1200" baseline="30000" dirty="0" smtClean="0">
                <a:latin typeface="Calibri" pitchFamily="34" charset="0"/>
                <a:cs typeface="Calibri" pitchFamily="34" charset="0"/>
              </a:rPr>
              <a:t>13</a:t>
            </a:r>
            <a:r>
              <a:rPr lang="it-IT" sz="1200" dirty="0" smtClean="0">
                <a:latin typeface="Calibri" pitchFamily="34" charset="0"/>
                <a:cs typeface="Calibri" pitchFamily="34" charset="0"/>
              </a:rPr>
              <a:t> p at 450 GeV over an extraction time of 7.5 </a:t>
            </a:r>
            <a:r>
              <a:rPr lang="it-IT" sz="1200" dirty="0" smtClean="0">
                <a:latin typeface="Symbol" pitchFamily="18" charset="2"/>
                <a:cs typeface="Calibri" pitchFamily="34" charset="0"/>
              </a:rPr>
              <a:t>m</a:t>
            </a:r>
            <a:r>
              <a:rPr lang="it-IT" sz="1200" dirty="0" smtClean="0">
                <a:latin typeface="Calibri" pitchFamily="34" charset="0"/>
                <a:cs typeface="Calibri" pitchFamily="34" charset="0"/>
              </a:rPr>
              <a:t>s</a:t>
            </a:r>
            <a:endParaRPr lang="it-IT" sz="1200" dirty="0">
              <a:latin typeface="Calibri" pitchFamily="34" charset="0"/>
              <a:cs typeface="Calibri" pitchFamily="34" charset="0"/>
            </a:endParaRPr>
          </a:p>
        </p:txBody>
      </p:sp>
      <p:sp>
        <p:nvSpPr>
          <p:cNvPr id="12" name="Rettangolo 11"/>
          <p:cNvSpPr/>
          <p:nvPr/>
        </p:nvSpPr>
        <p:spPr>
          <a:xfrm>
            <a:off x="6516216" y="2816932"/>
            <a:ext cx="648072"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p:cNvSpPr txBox="1"/>
          <p:nvPr/>
        </p:nvSpPr>
        <p:spPr>
          <a:xfrm>
            <a:off x="323528" y="3266400"/>
            <a:ext cx="4428492" cy="738664"/>
          </a:xfrm>
          <a:prstGeom prst="rect">
            <a:avLst/>
          </a:prstGeom>
          <a:noFill/>
        </p:spPr>
        <p:txBody>
          <a:bodyPr wrap="square" rtlCol="0">
            <a:spAutoFit/>
          </a:bodyPr>
          <a:lstStyle/>
          <a:p>
            <a:r>
              <a:rPr lang="it-IT" b="1" u="sng" dirty="0" smtClean="0">
                <a:latin typeface="Calibri" pitchFamily="34" charset="0"/>
                <a:cs typeface="Calibri" pitchFamily="34" charset="0"/>
              </a:rPr>
              <a:t>2009</a:t>
            </a:r>
            <a:r>
              <a:rPr lang="it-IT" dirty="0" smtClean="0">
                <a:latin typeface="Calibri" pitchFamily="34" charset="0"/>
                <a:cs typeface="Calibri" pitchFamily="34" charset="0"/>
              </a:rPr>
              <a:t>: </a:t>
            </a:r>
            <a:r>
              <a:rPr lang="en-US" sz="1200" dirty="0" smtClean="0">
                <a:latin typeface="Calibri" pitchFamily="34" charset="0"/>
                <a:cs typeface="Calibri" pitchFamily="34" charset="0"/>
              </a:rPr>
              <a:t>Bar (20 mm radius, 1 m long) facially irradiated with 8 bunches of 7 </a:t>
            </a:r>
            <a:r>
              <a:rPr lang="en-US" sz="1200" dirty="0" err="1" smtClean="0">
                <a:latin typeface="Calibri" pitchFamily="34" charset="0"/>
                <a:cs typeface="Calibri" pitchFamily="34" charset="0"/>
              </a:rPr>
              <a:t>TeV</a:t>
            </a:r>
            <a:r>
              <a:rPr lang="en-US" sz="1200" dirty="0" smtClean="0">
                <a:latin typeface="Calibri" pitchFamily="34" charset="0"/>
                <a:cs typeface="Calibri" pitchFamily="34" charset="0"/>
              </a:rPr>
              <a:t> protons (each bunch comprises 1.15x10</a:t>
            </a:r>
            <a:r>
              <a:rPr lang="en-US" sz="1200" baseline="30000" dirty="0" smtClean="0">
                <a:latin typeface="Calibri" pitchFamily="34" charset="0"/>
                <a:cs typeface="Calibri" pitchFamily="34" charset="0"/>
              </a:rPr>
              <a:t>11 </a:t>
            </a:r>
            <a:r>
              <a:rPr lang="en-US" sz="1200" dirty="0" smtClean="0">
                <a:latin typeface="Calibri" pitchFamily="34" charset="0"/>
                <a:cs typeface="Calibri" pitchFamily="34" charset="0"/>
              </a:rPr>
              <a:t>protons)</a:t>
            </a:r>
          </a:p>
          <a:p>
            <a:endParaRPr lang="it-IT" sz="1200" dirty="0">
              <a:latin typeface="Calibri" pitchFamily="34" charset="0"/>
              <a:cs typeface="Calibri" pitchFamily="34" charset="0"/>
            </a:endParaRPr>
          </a:p>
        </p:txBody>
      </p:sp>
      <p:sp>
        <p:nvSpPr>
          <p:cNvPr id="14" name="CasellaDiTesto 13"/>
          <p:cNvSpPr txBox="1"/>
          <p:nvPr/>
        </p:nvSpPr>
        <p:spPr>
          <a:xfrm>
            <a:off x="4860032" y="4617132"/>
            <a:ext cx="1584176" cy="1477328"/>
          </a:xfrm>
          <a:prstGeom prst="rect">
            <a:avLst/>
          </a:prstGeom>
          <a:noFill/>
        </p:spPr>
        <p:txBody>
          <a:bodyPr wrap="square" rtlCol="0">
            <a:spAutoFit/>
          </a:bodyPr>
          <a:lstStyle/>
          <a:p>
            <a:r>
              <a:rPr lang="it-IT" b="1" u="sng" dirty="0" smtClean="0">
                <a:latin typeface="Calibri" pitchFamily="34" charset="0"/>
                <a:cs typeface="Calibri" pitchFamily="34" charset="0"/>
              </a:rPr>
              <a:t>2012</a:t>
            </a:r>
            <a:r>
              <a:rPr lang="it-IT" dirty="0" smtClean="0">
                <a:latin typeface="Calibri" pitchFamily="34" charset="0"/>
                <a:cs typeface="Calibri" pitchFamily="34" charset="0"/>
              </a:rPr>
              <a:t>: </a:t>
            </a:r>
            <a:r>
              <a:rPr lang="en-US" sz="1200" dirty="0" smtClean="0">
                <a:latin typeface="Calibri" pitchFamily="34" charset="0"/>
                <a:cs typeface="Calibri" pitchFamily="34" charset="0"/>
              </a:rPr>
              <a:t>3D structure, 7 </a:t>
            </a:r>
            <a:r>
              <a:rPr lang="en-US" sz="1200" dirty="0" err="1" smtClean="0">
                <a:latin typeface="Calibri" pitchFamily="34" charset="0"/>
                <a:cs typeface="Calibri" pitchFamily="34" charset="0"/>
              </a:rPr>
              <a:t>TeV</a:t>
            </a:r>
            <a:r>
              <a:rPr lang="en-US" sz="1200" dirty="0" smtClean="0">
                <a:latin typeface="Calibri" pitchFamily="34" charset="0"/>
                <a:cs typeface="Calibri" pitchFamily="34" charset="0"/>
              </a:rPr>
              <a:t> beam impact, soft-coupled simulations (FLUKA-LSDYNA) with deposition upgrade</a:t>
            </a:r>
          </a:p>
          <a:p>
            <a:endParaRPr lang="it-IT" sz="1200" dirty="0">
              <a:latin typeface="Calibri" pitchFamily="34" charset="0"/>
              <a:cs typeface="Calibri" pitchFamily="34" charset="0"/>
            </a:endParaRPr>
          </a:p>
        </p:txBody>
      </p:sp>
      <p:sp>
        <p:nvSpPr>
          <p:cNvPr id="15" name="CasellaDiTesto 14"/>
          <p:cNvSpPr txBox="1"/>
          <p:nvPr/>
        </p:nvSpPr>
        <p:spPr>
          <a:xfrm>
            <a:off x="5904148" y="3537012"/>
            <a:ext cx="2304256" cy="276999"/>
          </a:xfrm>
          <a:prstGeom prst="rect">
            <a:avLst/>
          </a:prstGeom>
          <a:noFill/>
        </p:spPr>
        <p:txBody>
          <a:bodyPr wrap="square" rtlCol="0">
            <a:spAutoFit/>
          </a:bodyPr>
          <a:lstStyle/>
          <a:p>
            <a:r>
              <a:rPr lang="it-IT" sz="1200" dirty="0" smtClean="0"/>
              <a:t>Density -10 </a:t>
            </a:r>
            <a:r>
              <a:rPr lang="it-IT" sz="1200" dirty="0" err="1" smtClean="0"/>
              <a:t>bunches</a:t>
            </a:r>
            <a:endParaRPr lang="it-IT" sz="1200" dirty="0"/>
          </a:p>
        </p:txBody>
      </p:sp>
      <p:sp>
        <p:nvSpPr>
          <p:cNvPr id="16" name="CasellaDiTesto 15"/>
          <p:cNvSpPr txBox="1"/>
          <p:nvPr/>
        </p:nvSpPr>
        <p:spPr>
          <a:xfrm>
            <a:off x="6839744" y="4941168"/>
            <a:ext cx="2304256" cy="276999"/>
          </a:xfrm>
          <a:prstGeom prst="rect">
            <a:avLst/>
          </a:prstGeom>
          <a:noFill/>
        </p:spPr>
        <p:txBody>
          <a:bodyPr wrap="square" rtlCol="0">
            <a:spAutoFit/>
          </a:bodyPr>
          <a:lstStyle/>
          <a:p>
            <a:r>
              <a:rPr lang="it-IT" sz="1200" dirty="0" smtClean="0"/>
              <a:t>Density - 60 bunches</a:t>
            </a:r>
            <a:endParaRPr lang="it-IT" sz="1200" dirty="0"/>
          </a:p>
        </p:txBody>
      </p:sp>
      <p:sp>
        <p:nvSpPr>
          <p:cNvPr id="17" name="CasellaDiTesto 16"/>
          <p:cNvSpPr txBox="1"/>
          <p:nvPr/>
        </p:nvSpPr>
        <p:spPr>
          <a:xfrm>
            <a:off x="6480212" y="2708920"/>
            <a:ext cx="1908212" cy="369332"/>
          </a:xfrm>
          <a:prstGeom prst="rect">
            <a:avLst/>
          </a:prstGeom>
          <a:noFill/>
        </p:spPr>
        <p:txBody>
          <a:bodyPr wrap="square" rtlCol="0">
            <a:spAutoFit/>
          </a:bodyPr>
          <a:lstStyle/>
          <a:p>
            <a:r>
              <a:rPr lang="it-IT" dirty="0" err="1" smtClean="0"/>
              <a:t>Ansys</a:t>
            </a:r>
            <a:endParaRPr lang="it-IT" dirty="0"/>
          </a:p>
        </p:txBody>
      </p:sp>
      <p:sp>
        <p:nvSpPr>
          <p:cNvPr id="18" name="CasellaDiTesto 17"/>
          <p:cNvSpPr txBox="1"/>
          <p:nvPr/>
        </p:nvSpPr>
        <p:spPr>
          <a:xfrm>
            <a:off x="683568" y="1952836"/>
            <a:ext cx="1908212" cy="369332"/>
          </a:xfrm>
          <a:prstGeom prst="rect">
            <a:avLst/>
          </a:prstGeom>
          <a:noFill/>
        </p:spPr>
        <p:txBody>
          <a:bodyPr wrap="square" rtlCol="0">
            <a:spAutoFit/>
          </a:bodyPr>
          <a:lstStyle/>
          <a:p>
            <a:r>
              <a:rPr lang="en-US" smtClean="0"/>
              <a:t>Ansys/Analytical</a:t>
            </a:r>
            <a:endParaRPr lang="en-US"/>
          </a:p>
        </p:txBody>
      </p:sp>
      <p:sp>
        <p:nvSpPr>
          <p:cNvPr id="19" name="CasellaDiTesto 18"/>
          <p:cNvSpPr txBox="1"/>
          <p:nvPr/>
        </p:nvSpPr>
        <p:spPr>
          <a:xfrm>
            <a:off x="1871700" y="4833156"/>
            <a:ext cx="1908212" cy="369332"/>
          </a:xfrm>
          <a:prstGeom prst="rect">
            <a:avLst/>
          </a:prstGeom>
          <a:noFill/>
        </p:spPr>
        <p:txBody>
          <a:bodyPr wrap="square" rtlCol="0">
            <a:spAutoFit/>
          </a:bodyPr>
          <a:lstStyle/>
          <a:p>
            <a:r>
              <a:rPr lang="it-IT" dirty="0" smtClean="0"/>
              <a:t>LS-DYNA</a:t>
            </a:r>
            <a:endParaRPr lang="it-IT" dirty="0"/>
          </a:p>
        </p:txBody>
      </p:sp>
      <p:pic>
        <p:nvPicPr>
          <p:cNvPr id="20" name="Picture 11" descr="http://www.zmescience.com/wp-content/uploads/2012/05/evolution.jpg"/>
          <p:cNvPicPr>
            <a:picLocks noChangeAspect="1" noChangeArrowheads="1"/>
          </p:cNvPicPr>
          <p:nvPr/>
        </p:nvPicPr>
        <p:blipFill>
          <a:blip r:embed="rId7" cstate="print">
            <a:clrChange>
              <a:clrFrom>
                <a:srgbClr val="FFFFFF"/>
              </a:clrFrom>
              <a:clrTo>
                <a:srgbClr val="FFFFFF">
                  <a:alpha val="0"/>
                </a:srgbClr>
              </a:clrTo>
            </a:clrChange>
            <a:lum bright="-10000" contrast="10000"/>
          </a:blip>
          <a:srcRect/>
          <a:stretch>
            <a:fillRect/>
          </a:stretch>
        </p:blipFill>
        <p:spPr bwMode="auto">
          <a:xfrm>
            <a:off x="0" y="5765832"/>
            <a:ext cx="1748898" cy="1238220"/>
          </a:xfrm>
          <a:prstGeom prst="rect">
            <a:avLst/>
          </a:prstGeom>
          <a:noFill/>
        </p:spPr>
      </p:pic>
      <p:sp>
        <p:nvSpPr>
          <p:cNvPr id="21" name="Titolo 20"/>
          <p:cNvSpPr>
            <a:spLocks noGrp="1"/>
          </p:cNvSpPr>
          <p:nvPr>
            <p:ph type="title"/>
          </p:nvPr>
        </p:nvSpPr>
        <p:spPr/>
        <p:txBody>
          <a:bodyPr/>
          <a:lstStyle/>
          <a:p>
            <a:r>
              <a:rPr lang="it-IT" dirty="0" smtClean="0"/>
              <a:t>Background: </a:t>
            </a:r>
            <a:r>
              <a:rPr lang="it-IT" dirty="0" err="1" smtClean="0"/>
              <a:t>numerical</a:t>
            </a:r>
            <a:r>
              <a:rPr lang="it-IT" dirty="0" smtClean="0"/>
              <a:t> </a:t>
            </a:r>
            <a:r>
              <a:rPr lang="it-IT" dirty="0" err="1" smtClean="0"/>
              <a:t>simulations</a:t>
            </a:r>
            <a:r>
              <a:rPr lang="it-IT" dirty="0" smtClean="0"/>
              <a:t>                       </a:t>
            </a:r>
            <a:endParaRPr lang="it-IT" dirty="0"/>
          </a:p>
        </p:txBody>
      </p:sp>
      <p:sp>
        <p:nvSpPr>
          <p:cNvPr id="22" name="CasellaDiTesto 21"/>
          <p:cNvSpPr txBox="1"/>
          <p:nvPr/>
        </p:nvSpPr>
        <p:spPr>
          <a:xfrm>
            <a:off x="2699792" y="2888940"/>
            <a:ext cx="2160240" cy="307777"/>
          </a:xfrm>
          <a:prstGeom prst="rect">
            <a:avLst/>
          </a:prstGeom>
          <a:noFill/>
        </p:spPr>
        <p:txBody>
          <a:bodyPr wrap="square" rtlCol="0">
            <a:spAutoFit/>
          </a:bodyPr>
          <a:lstStyle/>
          <a:p>
            <a:r>
              <a:rPr lang="it-IT" sz="1400" i="1" dirty="0" smtClean="0">
                <a:solidFill>
                  <a:schemeClr val="bg1">
                    <a:lumMod val="50000"/>
                  </a:schemeClr>
                </a:solidFill>
              </a:rPr>
              <a:t>A. </a:t>
            </a:r>
            <a:r>
              <a:rPr lang="it-IT" sz="1400" i="1" dirty="0" err="1" smtClean="0">
                <a:solidFill>
                  <a:schemeClr val="bg1">
                    <a:lumMod val="50000"/>
                  </a:schemeClr>
                </a:solidFill>
              </a:rPr>
              <a:t>Bertarelli</a:t>
            </a:r>
            <a:endParaRPr lang="it-IT" sz="1400" i="1" dirty="0">
              <a:solidFill>
                <a:schemeClr val="bg1">
                  <a:lumMod val="50000"/>
                </a:schemeClr>
              </a:solidFill>
            </a:endParaRPr>
          </a:p>
        </p:txBody>
      </p:sp>
      <p:sp>
        <p:nvSpPr>
          <p:cNvPr id="23" name="CasellaDiTesto 22"/>
          <p:cNvSpPr txBox="1"/>
          <p:nvPr/>
        </p:nvSpPr>
        <p:spPr>
          <a:xfrm>
            <a:off x="4535996" y="2924944"/>
            <a:ext cx="2160240" cy="307777"/>
          </a:xfrm>
          <a:prstGeom prst="rect">
            <a:avLst/>
          </a:prstGeom>
          <a:noFill/>
        </p:spPr>
        <p:txBody>
          <a:bodyPr wrap="square" rtlCol="0">
            <a:spAutoFit/>
          </a:bodyPr>
          <a:lstStyle/>
          <a:p>
            <a:r>
              <a:rPr lang="it-IT" sz="1400" i="1" dirty="0" smtClean="0">
                <a:solidFill>
                  <a:schemeClr val="bg1">
                    <a:lumMod val="50000"/>
                  </a:schemeClr>
                </a:solidFill>
              </a:rPr>
              <a:t>A. </a:t>
            </a:r>
            <a:r>
              <a:rPr lang="it-IT" sz="1400" i="1" dirty="0" err="1" smtClean="0">
                <a:solidFill>
                  <a:schemeClr val="bg1">
                    <a:lumMod val="50000"/>
                  </a:schemeClr>
                </a:solidFill>
              </a:rPr>
              <a:t>Dallocchio</a:t>
            </a:r>
            <a:endParaRPr lang="it-IT" sz="1400" i="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p:cNvPicPr>
            <a:picLocks noChangeAspect="1" noChangeArrowheads="1"/>
          </p:cNvPicPr>
          <p:nvPr/>
        </p:nvPicPr>
        <p:blipFill>
          <a:blip r:embed="rId2" cstate="print"/>
          <a:srcRect t="22512"/>
          <a:stretch>
            <a:fillRect/>
          </a:stretch>
        </p:blipFill>
        <p:spPr bwMode="auto">
          <a:xfrm>
            <a:off x="5478653" y="1556792"/>
            <a:ext cx="3716717" cy="2160000"/>
          </a:xfrm>
          <a:prstGeom prst="rect">
            <a:avLst/>
          </a:prstGeom>
          <a:noFill/>
          <a:ln w="9525">
            <a:noFill/>
            <a:miter lim="800000"/>
            <a:headEnd/>
            <a:tailEnd/>
          </a:ln>
          <a:effectLst/>
        </p:spPr>
      </p:pic>
      <p:pic>
        <p:nvPicPr>
          <p:cNvPr id="5" name="Picture 12"/>
          <p:cNvPicPr>
            <a:picLocks noChangeAspect="1" noChangeArrowheads="1"/>
          </p:cNvPicPr>
          <p:nvPr/>
        </p:nvPicPr>
        <p:blipFill>
          <a:blip r:embed="rId3" cstate="print">
            <a:grayscl/>
          </a:blip>
          <a:srcRect l="7992" t="1639" r="2169" b="1667"/>
          <a:stretch>
            <a:fillRect/>
          </a:stretch>
        </p:blipFill>
        <p:spPr bwMode="auto">
          <a:xfrm>
            <a:off x="2510247" y="1556414"/>
            <a:ext cx="2944242" cy="2160378"/>
          </a:xfrm>
          <a:prstGeom prst="rect">
            <a:avLst/>
          </a:prstGeom>
          <a:noFill/>
          <a:ln w="9525">
            <a:noFill/>
            <a:miter lim="800000"/>
            <a:headEnd/>
            <a:tailEnd/>
          </a:ln>
        </p:spPr>
      </p:pic>
      <p:pic>
        <p:nvPicPr>
          <p:cNvPr id="6" name="Picture 9"/>
          <p:cNvPicPr>
            <a:picLocks noChangeAspect="1" noChangeArrowheads="1"/>
          </p:cNvPicPr>
          <p:nvPr/>
        </p:nvPicPr>
        <p:blipFill>
          <a:blip r:embed="rId4" cstate="print"/>
          <a:srcRect t="7144" b="9081"/>
          <a:stretch>
            <a:fillRect/>
          </a:stretch>
        </p:blipFill>
        <p:spPr bwMode="auto">
          <a:xfrm>
            <a:off x="755576" y="1557032"/>
            <a:ext cx="1738373" cy="2160000"/>
          </a:xfrm>
          <a:prstGeom prst="rect">
            <a:avLst/>
          </a:prstGeom>
          <a:noFill/>
          <a:ln w="9525">
            <a:noFill/>
            <a:miter lim="800000"/>
            <a:headEnd/>
            <a:tailEnd/>
          </a:ln>
        </p:spPr>
      </p:pic>
      <p:sp>
        <p:nvSpPr>
          <p:cNvPr id="7" name="CasellaDiTesto 6"/>
          <p:cNvSpPr txBox="1"/>
          <p:nvPr/>
        </p:nvSpPr>
        <p:spPr>
          <a:xfrm>
            <a:off x="765100" y="3347700"/>
            <a:ext cx="1296144" cy="369332"/>
          </a:xfrm>
          <a:prstGeom prst="rect">
            <a:avLst/>
          </a:prstGeom>
          <a:noFill/>
        </p:spPr>
        <p:txBody>
          <a:bodyPr wrap="square" rtlCol="0">
            <a:spAutoFit/>
          </a:bodyPr>
          <a:lstStyle/>
          <a:p>
            <a:r>
              <a:rPr lang="it-IT" b="1" dirty="0" smtClean="0">
                <a:latin typeface="Calibri" pitchFamily="34" charset="0"/>
                <a:cs typeface="Calibri" pitchFamily="34" charset="0"/>
              </a:rPr>
              <a:t>1998</a:t>
            </a:r>
            <a:endParaRPr lang="it-IT" b="1" dirty="0">
              <a:latin typeface="Calibri" pitchFamily="34" charset="0"/>
              <a:cs typeface="Calibri" pitchFamily="34" charset="0"/>
            </a:endParaRPr>
          </a:p>
        </p:txBody>
      </p:sp>
      <p:sp>
        <p:nvSpPr>
          <p:cNvPr id="8" name="CasellaDiTesto 7"/>
          <p:cNvSpPr txBox="1"/>
          <p:nvPr/>
        </p:nvSpPr>
        <p:spPr>
          <a:xfrm>
            <a:off x="3959932" y="3347700"/>
            <a:ext cx="1296144" cy="369332"/>
          </a:xfrm>
          <a:prstGeom prst="rect">
            <a:avLst/>
          </a:prstGeom>
          <a:noFill/>
        </p:spPr>
        <p:txBody>
          <a:bodyPr wrap="square" rtlCol="0">
            <a:spAutoFit/>
          </a:bodyPr>
          <a:lstStyle/>
          <a:p>
            <a:r>
              <a:rPr lang="it-IT" b="1" dirty="0" smtClean="0">
                <a:solidFill>
                  <a:schemeClr val="bg1"/>
                </a:solidFill>
                <a:latin typeface="Calibri" pitchFamily="34" charset="0"/>
                <a:cs typeface="Calibri" pitchFamily="34" charset="0"/>
              </a:rPr>
              <a:t>2003</a:t>
            </a:r>
            <a:endParaRPr lang="it-IT" b="1" dirty="0">
              <a:solidFill>
                <a:schemeClr val="bg1"/>
              </a:solidFill>
              <a:latin typeface="Calibri" pitchFamily="34" charset="0"/>
              <a:cs typeface="Calibri" pitchFamily="34" charset="0"/>
            </a:endParaRPr>
          </a:p>
        </p:txBody>
      </p:sp>
      <p:sp>
        <p:nvSpPr>
          <p:cNvPr id="9" name="CasellaDiTesto 8"/>
          <p:cNvSpPr txBox="1"/>
          <p:nvPr/>
        </p:nvSpPr>
        <p:spPr>
          <a:xfrm>
            <a:off x="8388424" y="3347700"/>
            <a:ext cx="1296144" cy="369332"/>
          </a:xfrm>
          <a:prstGeom prst="rect">
            <a:avLst/>
          </a:prstGeom>
          <a:noFill/>
        </p:spPr>
        <p:txBody>
          <a:bodyPr wrap="square" rtlCol="0">
            <a:spAutoFit/>
          </a:bodyPr>
          <a:lstStyle/>
          <a:p>
            <a:r>
              <a:rPr lang="it-IT" b="1" dirty="0" smtClean="0">
                <a:latin typeface="Calibri" pitchFamily="34" charset="0"/>
                <a:cs typeface="Calibri" pitchFamily="34" charset="0"/>
              </a:rPr>
              <a:t>2013</a:t>
            </a:r>
            <a:endParaRPr lang="it-IT" b="1" dirty="0">
              <a:latin typeface="Calibri" pitchFamily="34" charset="0"/>
              <a:cs typeface="Calibri" pitchFamily="34" charset="0"/>
            </a:endParaRPr>
          </a:p>
        </p:txBody>
      </p:sp>
      <p:sp>
        <p:nvSpPr>
          <p:cNvPr id="11" name="CasellaDiTesto 10"/>
          <p:cNvSpPr txBox="1"/>
          <p:nvPr/>
        </p:nvSpPr>
        <p:spPr>
          <a:xfrm>
            <a:off x="755576" y="3793393"/>
            <a:ext cx="1738800" cy="1615827"/>
          </a:xfrm>
          <a:prstGeom prst="rect">
            <a:avLst/>
          </a:prstGeom>
          <a:solidFill>
            <a:srgbClr val="DDD2C5"/>
          </a:solidFill>
        </p:spPr>
        <p:txBody>
          <a:bodyPr wrap="square" rtlCol="0">
            <a:spAutoFit/>
          </a:bodyPr>
          <a:lstStyle/>
          <a:p>
            <a:pPr marL="180975" indent="-180975">
              <a:buClr>
                <a:srgbClr val="00487E"/>
              </a:buClr>
              <a:buFont typeface="Wingdings" pitchFamily="2" charset="2"/>
              <a:buChar char="ü"/>
            </a:pPr>
            <a:r>
              <a:rPr lang="en-GB" sz="1100" smtClean="0">
                <a:latin typeface="Calibri" pitchFamily="34" charset="0"/>
                <a:cs typeface="Calibri" pitchFamily="34" charset="0"/>
              </a:rPr>
              <a:t>1 Low energy system</a:t>
            </a:r>
          </a:p>
          <a:p>
            <a:pPr marL="180975" indent="-180975">
              <a:buClr>
                <a:srgbClr val="00487E"/>
              </a:buClr>
              <a:buFont typeface="Wingdings" pitchFamily="2" charset="2"/>
              <a:buChar char="ü"/>
            </a:pPr>
            <a:r>
              <a:rPr lang="en-GB" sz="1100" smtClean="0">
                <a:latin typeface="Calibri" pitchFamily="34" charset="0"/>
                <a:cs typeface="Calibri" pitchFamily="34" charset="0"/>
              </a:rPr>
              <a:t>Total length 6 m</a:t>
            </a:r>
          </a:p>
          <a:p>
            <a:pPr marL="180975" indent="-180975">
              <a:buClr>
                <a:srgbClr val="00487E"/>
              </a:buClr>
              <a:buFont typeface="Wingdings" pitchFamily="2" charset="2"/>
              <a:buChar char="ü"/>
            </a:pPr>
            <a:r>
              <a:rPr lang="en-GB" sz="1100" smtClean="0">
                <a:latin typeface="Calibri" pitchFamily="34" charset="0"/>
                <a:cs typeface="Calibri" pitchFamily="34" charset="0"/>
              </a:rPr>
              <a:t>Resistive straingages</a:t>
            </a:r>
          </a:p>
          <a:p>
            <a:pPr marL="180975" indent="-180975">
              <a:buClr>
                <a:srgbClr val="00487E"/>
              </a:buClr>
              <a:buFont typeface="Wingdings" pitchFamily="2" charset="2"/>
              <a:buChar char="ü"/>
            </a:pPr>
            <a:r>
              <a:rPr lang="en-GB" sz="1100" smtClean="0">
                <a:latin typeface="Calibri" pitchFamily="34" charset="0"/>
                <a:cs typeface="Calibri" pitchFamily="34" charset="0"/>
              </a:rPr>
              <a:t>Straingages amplifier homemade</a:t>
            </a:r>
          </a:p>
          <a:p>
            <a:pPr marL="180975" indent="-180975">
              <a:buClr>
                <a:srgbClr val="00487E"/>
              </a:buClr>
              <a:buFont typeface="Wingdings" pitchFamily="2" charset="2"/>
              <a:buChar char="ü"/>
            </a:pPr>
            <a:r>
              <a:rPr lang="en-GB" sz="1100" smtClean="0">
                <a:latin typeface="Calibri" pitchFamily="34" charset="0"/>
                <a:cs typeface="Calibri" pitchFamily="34" charset="0"/>
              </a:rPr>
              <a:t>Data Acquisition system 8bit, 100 MS/s</a:t>
            </a:r>
          </a:p>
          <a:p>
            <a:pPr marL="180975" indent="-180975">
              <a:buClr>
                <a:srgbClr val="00487E"/>
              </a:buClr>
              <a:buFont typeface="Wingdings" pitchFamily="2" charset="2"/>
              <a:buChar char="ü"/>
            </a:pPr>
            <a:endParaRPr lang="en-GB" sz="1100" smtClean="0">
              <a:latin typeface="Calibri" pitchFamily="34" charset="0"/>
              <a:cs typeface="Calibri" pitchFamily="34" charset="0"/>
            </a:endParaRPr>
          </a:p>
          <a:p>
            <a:pPr marL="180975" indent="-180975">
              <a:buClr>
                <a:srgbClr val="00487E"/>
              </a:buClr>
              <a:buFont typeface="Wingdings" pitchFamily="2" charset="2"/>
              <a:buChar char="ü"/>
            </a:pPr>
            <a:endParaRPr lang="en-GB" sz="1100">
              <a:latin typeface="Calibri" pitchFamily="34" charset="0"/>
              <a:cs typeface="Calibri" pitchFamily="34" charset="0"/>
            </a:endParaRPr>
          </a:p>
        </p:txBody>
      </p:sp>
      <p:sp>
        <p:nvSpPr>
          <p:cNvPr id="12" name="CasellaDiTesto 11"/>
          <p:cNvSpPr txBox="1"/>
          <p:nvPr/>
        </p:nvSpPr>
        <p:spPr>
          <a:xfrm>
            <a:off x="2510247" y="3793393"/>
            <a:ext cx="2948400" cy="1615827"/>
          </a:xfrm>
          <a:prstGeom prst="rect">
            <a:avLst/>
          </a:prstGeom>
          <a:solidFill>
            <a:srgbClr val="CABAA6"/>
          </a:solidFill>
        </p:spPr>
        <p:txBody>
          <a:bodyPr wrap="square" rtlCol="0">
            <a:spAutoFit/>
          </a:bodyPr>
          <a:lstStyle/>
          <a:p>
            <a:pPr marL="180975" indent="-180975">
              <a:buClr>
                <a:srgbClr val="00487E"/>
              </a:buClr>
              <a:buFont typeface="Wingdings" pitchFamily="2" charset="2"/>
              <a:buChar char="ü"/>
            </a:pPr>
            <a:r>
              <a:rPr lang="en-GB" sz="1100" dirty="0" smtClean="0">
                <a:latin typeface="Calibri" pitchFamily="34" charset="0"/>
                <a:cs typeface="Calibri" pitchFamily="34" charset="0"/>
              </a:rPr>
              <a:t>1 High energy systems (pneumatic, 9 bar)</a:t>
            </a:r>
          </a:p>
          <a:p>
            <a:pPr marL="180975" indent="-180975">
              <a:buClr>
                <a:srgbClr val="00487E"/>
              </a:buClr>
              <a:buFont typeface="Wingdings" pitchFamily="2" charset="2"/>
              <a:buChar char="ü"/>
            </a:pPr>
            <a:r>
              <a:rPr lang="en-GB" sz="1100" dirty="0" smtClean="0">
                <a:latin typeface="Calibri" pitchFamily="34" charset="0"/>
                <a:cs typeface="Calibri" pitchFamily="34" charset="0"/>
              </a:rPr>
              <a:t>Total length 8 m</a:t>
            </a:r>
          </a:p>
          <a:p>
            <a:pPr marL="180975" indent="-180975">
              <a:buClr>
                <a:srgbClr val="00487E"/>
              </a:buClr>
              <a:buFont typeface="Wingdings" pitchFamily="2" charset="2"/>
              <a:buChar char="ü"/>
            </a:pPr>
            <a:r>
              <a:rPr lang="en-GB" sz="1100" dirty="0" smtClean="0">
                <a:latin typeface="Calibri" pitchFamily="34" charset="0"/>
                <a:cs typeface="Calibri" pitchFamily="34" charset="0"/>
              </a:rPr>
              <a:t>Bars diameter up to 30 mm</a:t>
            </a:r>
          </a:p>
          <a:p>
            <a:pPr marL="180975" indent="-180975">
              <a:buClr>
                <a:srgbClr val="00487E"/>
              </a:buClr>
              <a:buFont typeface="Wingdings" pitchFamily="2" charset="2"/>
              <a:buChar char="ü"/>
            </a:pPr>
            <a:r>
              <a:rPr lang="en-GB" sz="1100" dirty="0" err="1" smtClean="0">
                <a:latin typeface="Calibri" pitchFamily="34" charset="0"/>
                <a:cs typeface="Calibri" pitchFamily="34" charset="0"/>
              </a:rPr>
              <a:t>Straingages</a:t>
            </a:r>
            <a:r>
              <a:rPr lang="en-GB" sz="1100" dirty="0" smtClean="0">
                <a:latin typeface="Calibri" pitchFamily="34" charset="0"/>
                <a:cs typeface="Calibri" pitchFamily="34" charset="0"/>
              </a:rPr>
              <a:t> amplifier with high bandwidth (&gt;3 MHz)  </a:t>
            </a:r>
          </a:p>
          <a:p>
            <a:pPr marL="180975" indent="-180975">
              <a:buClr>
                <a:srgbClr val="00487E"/>
              </a:buClr>
              <a:buFont typeface="Wingdings" pitchFamily="2" charset="2"/>
              <a:buChar char="ü"/>
            </a:pPr>
            <a:r>
              <a:rPr lang="en-GB" sz="1100" dirty="0" smtClean="0">
                <a:latin typeface="Calibri" pitchFamily="34" charset="0"/>
                <a:cs typeface="Calibri" pitchFamily="34" charset="0"/>
              </a:rPr>
              <a:t>Data acquisition systems :</a:t>
            </a:r>
          </a:p>
          <a:p>
            <a:pPr marL="180975" indent="-180975">
              <a:buClr>
                <a:srgbClr val="00487E"/>
              </a:buClr>
            </a:pPr>
            <a:r>
              <a:rPr lang="en-GB" sz="1100" dirty="0" smtClean="0">
                <a:latin typeface="Calibri" pitchFamily="34" charset="0"/>
                <a:cs typeface="Calibri" pitchFamily="34" charset="0"/>
              </a:rPr>
              <a:t>	16 bit, 800 </a:t>
            </a:r>
            <a:r>
              <a:rPr lang="en-GB" sz="1100" dirty="0" err="1" smtClean="0">
                <a:latin typeface="Calibri" pitchFamily="34" charset="0"/>
                <a:cs typeface="Calibri" pitchFamily="34" charset="0"/>
              </a:rPr>
              <a:t>kS</a:t>
            </a:r>
            <a:r>
              <a:rPr lang="en-GB" sz="1100" dirty="0" smtClean="0">
                <a:latin typeface="Calibri" pitchFamily="34" charset="0"/>
                <a:cs typeface="Calibri" pitchFamily="34" charset="0"/>
              </a:rPr>
              <a:t>/s</a:t>
            </a:r>
          </a:p>
          <a:p>
            <a:pPr marL="180975" indent="-180975">
              <a:buClr>
                <a:srgbClr val="00487E"/>
              </a:buClr>
            </a:pPr>
            <a:r>
              <a:rPr lang="en-GB" sz="1100" dirty="0" smtClean="0">
                <a:latin typeface="Calibri" pitchFamily="34" charset="0"/>
                <a:cs typeface="Calibri" pitchFamily="34" charset="0"/>
              </a:rPr>
              <a:t>	8 bit, 100 MS/s</a:t>
            </a:r>
          </a:p>
          <a:p>
            <a:pPr marL="180975" indent="-180975">
              <a:buClr>
                <a:srgbClr val="00487E"/>
              </a:buClr>
            </a:pPr>
            <a:endParaRPr lang="it-IT" sz="1100" dirty="0" smtClean="0">
              <a:latin typeface="Calibri" pitchFamily="34" charset="0"/>
              <a:cs typeface="Calibri" pitchFamily="34" charset="0"/>
            </a:endParaRPr>
          </a:p>
        </p:txBody>
      </p:sp>
      <p:sp>
        <p:nvSpPr>
          <p:cNvPr id="13" name="CasellaDiTesto 12"/>
          <p:cNvSpPr txBox="1"/>
          <p:nvPr/>
        </p:nvSpPr>
        <p:spPr>
          <a:xfrm>
            <a:off x="5472701" y="3793393"/>
            <a:ext cx="2843715" cy="1615827"/>
          </a:xfrm>
          <a:prstGeom prst="rect">
            <a:avLst/>
          </a:prstGeom>
          <a:solidFill>
            <a:srgbClr val="B69F84"/>
          </a:solidFill>
        </p:spPr>
        <p:txBody>
          <a:bodyPr wrap="square" rtlCol="0">
            <a:spAutoFit/>
          </a:bodyPr>
          <a:lstStyle/>
          <a:p>
            <a:pPr marL="180975" indent="-180975">
              <a:buClr>
                <a:srgbClr val="00487E"/>
              </a:buClr>
              <a:buFont typeface="Wingdings" pitchFamily="2" charset="2"/>
              <a:buChar char="ü"/>
            </a:pPr>
            <a:r>
              <a:rPr lang="en-GB" sz="1100" smtClean="0">
                <a:latin typeface="Calibri" pitchFamily="34" charset="0"/>
                <a:cs typeface="Calibri" pitchFamily="34" charset="0"/>
              </a:rPr>
              <a:t>5 High energy systems (Gasgun 20-200 bar)</a:t>
            </a:r>
          </a:p>
          <a:p>
            <a:pPr marL="180975" indent="-180975">
              <a:buClr>
                <a:srgbClr val="00487E"/>
              </a:buClr>
              <a:buFont typeface="Wingdings" pitchFamily="2" charset="2"/>
              <a:buChar char="ü"/>
            </a:pPr>
            <a:r>
              <a:rPr lang="en-GB" sz="1100" smtClean="0">
                <a:latin typeface="Calibri" pitchFamily="34" charset="0"/>
                <a:cs typeface="Calibri" pitchFamily="34" charset="0"/>
              </a:rPr>
              <a:t>Length 10 m</a:t>
            </a:r>
          </a:p>
          <a:p>
            <a:pPr marL="180975" indent="-180975">
              <a:buClr>
                <a:srgbClr val="00487E"/>
              </a:buClr>
              <a:buFont typeface="Wingdings" pitchFamily="2" charset="2"/>
              <a:buChar char="ü"/>
            </a:pPr>
            <a:r>
              <a:rPr lang="en-GB" sz="1100" smtClean="0">
                <a:latin typeface="Calibri" pitchFamily="34" charset="0"/>
                <a:cs typeface="Calibri" pitchFamily="34" charset="0"/>
              </a:rPr>
              <a:t>Semiconductor straingages</a:t>
            </a:r>
          </a:p>
          <a:p>
            <a:pPr marL="180975" indent="-180975">
              <a:buClr>
                <a:srgbClr val="00487E"/>
              </a:buClr>
              <a:buFont typeface="Wingdings" pitchFamily="2" charset="2"/>
              <a:buChar char="ü"/>
            </a:pPr>
            <a:r>
              <a:rPr lang="en-GB" sz="1100" smtClean="0">
                <a:latin typeface="Calibri" pitchFamily="34" charset="0"/>
                <a:cs typeface="Calibri" pitchFamily="34" charset="0"/>
              </a:rPr>
              <a:t>2 Fast cameras</a:t>
            </a:r>
          </a:p>
          <a:p>
            <a:pPr marL="180975" indent="-180975">
              <a:buClr>
                <a:srgbClr val="00487E"/>
              </a:buClr>
              <a:buFont typeface="Wingdings" pitchFamily="2" charset="2"/>
              <a:buChar char="ü"/>
            </a:pPr>
            <a:r>
              <a:rPr lang="en-GB" sz="1100" smtClean="0">
                <a:latin typeface="Calibri" pitchFamily="34" charset="0"/>
                <a:cs typeface="Calibri" pitchFamily="34" charset="0"/>
              </a:rPr>
              <a:t>Data acquisition systems:</a:t>
            </a:r>
          </a:p>
          <a:p>
            <a:pPr marL="180975" indent="-180975">
              <a:buClr>
                <a:srgbClr val="00487E"/>
              </a:buClr>
            </a:pPr>
            <a:r>
              <a:rPr lang="en-GB" sz="1100" smtClean="0">
                <a:latin typeface="Calibri" pitchFamily="34" charset="0"/>
                <a:cs typeface="Calibri" pitchFamily="34" charset="0"/>
              </a:rPr>
              <a:t> 	14 bit, 3 MS/s</a:t>
            </a:r>
          </a:p>
          <a:p>
            <a:pPr marL="180975" indent="-180975">
              <a:buClr>
                <a:srgbClr val="00487E"/>
              </a:buClr>
            </a:pPr>
            <a:r>
              <a:rPr lang="en-GB" sz="1100" smtClean="0">
                <a:latin typeface="Calibri" pitchFamily="34" charset="0"/>
                <a:cs typeface="Calibri" pitchFamily="34" charset="0"/>
              </a:rPr>
              <a:t>	12 bit 20 MS/s</a:t>
            </a:r>
          </a:p>
          <a:p>
            <a:pPr marL="180975" indent="-180975">
              <a:buClr>
                <a:srgbClr val="00487E"/>
              </a:buClr>
            </a:pPr>
            <a:r>
              <a:rPr lang="en-GB" sz="1100" smtClean="0">
                <a:latin typeface="Calibri" pitchFamily="34" charset="0"/>
                <a:cs typeface="Calibri" pitchFamily="34" charset="0"/>
              </a:rPr>
              <a:t>	16 bit 100 MS/s</a:t>
            </a:r>
          </a:p>
          <a:p>
            <a:pPr marL="180975" indent="-180975">
              <a:buClr>
                <a:srgbClr val="00487E"/>
              </a:buClr>
              <a:buFont typeface="Wingdings" pitchFamily="2" charset="2"/>
              <a:buChar char="ü"/>
            </a:pPr>
            <a:endParaRPr lang="en-GB" sz="1100" smtClean="0">
              <a:latin typeface="Calibri" pitchFamily="34" charset="0"/>
              <a:cs typeface="Calibri" pitchFamily="34" charset="0"/>
            </a:endParaRPr>
          </a:p>
        </p:txBody>
      </p:sp>
      <p:sp>
        <p:nvSpPr>
          <p:cNvPr id="14" name="Triangolo isoscele 13"/>
          <p:cNvSpPr/>
          <p:nvPr/>
        </p:nvSpPr>
        <p:spPr>
          <a:xfrm rot="5400000">
            <a:off x="7688236" y="4417220"/>
            <a:ext cx="1616400" cy="360040"/>
          </a:xfrm>
          <a:prstGeom prst="triangle">
            <a:avLst/>
          </a:prstGeom>
          <a:solidFill>
            <a:srgbClr val="B69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Background: </a:t>
            </a:r>
            <a:r>
              <a:rPr lang="it-IT" dirty="0" err="1" smtClean="0"/>
              <a:t>Experimental</a:t>
            </a:r>
            <a:r>
              <a:rPr lang="it-IT" dirty="0" smtClean="0"/>
              <a:t> </a:t>
            </a:r>
            <a:r>
              <a:rPr lang="it-IT" dirty="0" err="1" smtClean="0"/>
              <a:t>tests</a:t>
            </a:r>
            <a:endParaRPr lang="it-IT" dirty="0"/>
          </a:p>
        </p:txBody>
      </p:sp>
      <p:pic>
        <p:nvPicPr>
          <p:cNvPr id="16" name="Picture 11" descr="http://www.zmescience.com/wp-content/uploads/2012/05/evolution.jpg"/>
          <p:cNvPicPr>
            <a:picLocks noChangeAspect="1" noChangeArrowheads="1"/>
          </p:cNvPicPr>
          <p:nvPr/>
        </p:nvPicPr>
        <p:blipFill>
          <a:blip r:embed="rId5" cstate="print">
            <a:clrChange>
              <a:clrFrom>
                <a:srgbClr val="FFFFFF"/>
              </a:clrFrom>
              <a:clrTo>
                <a:srgbClr val="FFFFFF">
                  <a:alpha val="0"/>
                </a:srgbClr>
              </a:clrTo>
            </a:clrChange>
            <a:lum bright="-10000" contrast="10000"/>
          </a:blip>
          <a:srcRect/>
          <a:stretch>
            <a:fillRect/>
          </a:stretch>
        </p:blipFill>
        <p:spPr bwMode="auto">
          <a:xfrm>
            <a:off x="0" y="5765832"/>
            <a:ext cx="1748898" cy="123822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ttangolo 17"/>
          <p:cNvSpPr/>
          <p:nvPr/>
        </p:nvSpPr>
        <p:spPr>
          <a:xfrm>
            <a:off x="4703508" y="2924944"/>
            <a:ext cx="4104000" cy="756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pPr>
              <a:defRPr/>
            </a:pPr>
            <a:r>
              <a:rPr lang="en-US" dirty="0" smtClean="0"/>
              <a:t>Constitutive material models</a:t>
            </a:r>
            <a:endParaRPr lang="en-US" i="1" dirty="0"/>
          </a:p>
        </p:txBody>
      </p:sp>
      <p:sp>
        <p:nvSpPr>
          <p:cNvPr id="3079" name="CasellaDiTesto 15"/>
          <p:cNvSpPr txBox="1">
            <a:spLocks noChangeArrowheads="1"/>
          </p:cNvSpPr>
          <p:nvPr/>
        </p:nvSpPr>
        <p:spPr bwMode="auto">
          <a:xfrm>
            <a:off x="685341" y="1664804"/>
            <a:ext cx="1675459" cy="400110"/>
          </a:xfrm>
          <a:prstGeom prst="rect">
            <a:avLst/>
          </a:prstGeom>
          <a:noFill/>
          <a:ln w="9525">
            <a:noFill/>
            <a:miter lim="800000"/>
            <a:headEnd/>
            <a:tailEnd/>
          </a:ln>
        </p:spPr>
        <p:txBody>
          <a:bodyPr wrap="none">
            <a:spAutoFit/>
          </a:bodyPr>
          <a:lstStyle/>
          <a:p>
            <a:r>
              <a:rPr lang="it-IT" sz="2000" b="1" dirty="0" err="1" smtClean="0">
                <a:solidFill>
                  <a:srgbClr val="0066CC"/>
                </a:solidFill>
                <a:latin typeface="Calibri" pitchFamily="34" charset="0"/>
                <a:cs typeface="Calibri" pitchFamily="34" charset="0"/>
              </a:rPr>
              <a:t>Johnson-Cook</a:t>
            </a:r>
            <a:endParaRPr lang="it-IT" sz="2000" b="1" dirty="0">
              <a:solidFill>
                <a:srgbClr val="0066CC"/>
              </a:solidFill>
              <a:latin typeface="Calibri" pitchFamily="34" charset="0"/>
              <a:cs typeface="Calibri" pitchFamily="34" charset="0"/>
            </a:endParaRPr>
          </a:p>
        </p:txBody>
      </p:sp>
      <p:sp>
        <p:nvSpPr>
          <p:cNvPr id="3080" name="Rectangle 1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it-IT"/>
          </a:p>
        </p:txBody>
      </p:sp>
      <p:sp>
        <p:nvSpPr>
          <p:cNvPr id="17" name="CasellaDiTesto 15"/>
          <p:cNvSpPr txBox="1">
            <a:spLocks noChangeArrowheads="1"/>
          </p:cNvSpPr>
          <p:nvPr/>
        </p:nvSpPr>
        <p:spPr bwMode="auto">
          <a:xfrm>
            <a:off x="685341" y="2852936"/>
            <a:ext cx="2044406" cy="400110"/>
          </a:xfrm>
          <a:prstGeom prst="rect">
            <a:avLst/>
          </a:prstGeom>
          <a:noFill/>
          <a:ln w="9525">
            <a:noFill/>
            <a:miter lim="800000"/>
            <a:headEnd/>
            <a:tailEnd/>
          </a:ln>
        </p:spPr>
        <p:txBody>
          <a:bodyPr wrap="none">
            <a:spAutoFit/>
          </a:bodyPr>
          <a:lstStyle/>
          <a:p>
            <a:r>
              <a:rPr lang="it-IT" sz="2000" b="1" dirty="0" err="1" smtClean="0">
                <a:solidFill>
                  <a:srgbClr val="FF0000"/>
                </a:solidFill>
                <a:latin typeface="Calibri" pitchFamily="34" charset="0"/>
                <a:cs typeface="Calibri" pitchFamily="34" charset="0"/>
              </a:rPr>
              <a:t>Steinberg-Guinan</a:t>
            </a:r>
            <a:endParaRPr lang="it-IT" sz="2000" b="1" dirty="0">
              <a:solidFill>
                <a:srgbClr val="FF0000"/>
              </a:solidFill>
              <a:latin typeface="Calibri" pitchFamily="34" charset="0"/>
              <a:cs typeface="Calibri" pitchFamily="34" charset="0"/>
            </a:endParaRPr>
          </a:p>
        </p:txBody>
      </p:sp>
      <p:pic>
        <p:nvPicPr>
          <p:cNvPr id="1054" name="Picture 30"/>
          <p:cNvPicPr>
            <a:picLocks noChangeAspect="1" noChangeArrowheads="1"/>
          </p:cNvPicPr>
          <p:nvPr/>
        </p:nvPicPr>
        <p:blipFill>
          <a:blip r:embed="rId2" cstate="print"/>
          <a:srcRect/>
          <a:stretch>
            <a:fillRect/>
          </a:stretch>
        </p:blipFill>
        <p:spPr bwMode="auto">
          <a:xfrm>
            <a:off x="774700" y="1854200"/>
            <a:ext cx="4152900" cy="914400"/>
          </a:xfrm>
          <a:prstGeom prst="rect">
            <a:avLst/>
          </a:prstGeom>
          <a:noFill/>
        </p:spPr>
      </p:pic>
      <p:pic>
        <p:nvPicPr>
          <p:cNvPr id="1055" name="Picture 31"/>
          <p:cNvPicPr>
            <a:picLocks noChangeAspect="1" noChangeArrowheads="1"/>
          </p:cNvPicPr>
          <p:nvPr/>
        </p:nvPicPr>
        <p:blipFill>
          <a:blip r:embed="rId3" cstate="print"/>
          <a:srcRect/>
          <a:stretch>
            <a:fillRect/>
          </a:stretch>
        </p:blipFill>
        <p:spPr bwMode="auto">
          <a:xfrm>
            <a:off x="774700" y="3225800"/>
            <a:ext cx="3619500" cy="1828800"/>
          </a:xfrm>
          <a:prstGeom prst="rect">
            <a:avLst/>
          </a:prstGeom>
          <a:noFill/>
        </p:spPr>
      </p:pic>
      <p:sp>
        <p:nvSpPr>
          <p:cNvPr id="74" name="Rectangle 19"/>
          <p:cNvSpPr>
            <a:spLocks noChangeArrowheads="1"/>
          </p:cNvSpPr>
          <p:nvPr/>
        </p:nvSpPr>
        <p:spPr bwMode="auto">
          <a:xfrm flipH="1">
            <a:off x="2987823" y="4815443"/>
            <a:ext cx="5794869" cy="1200329"/>
          </a:xfrm>
          <a:prstGeom prst="rect">
            <a:avLst/>
          </a:prstGeom>
          <a:noFill/>
          <a:ln w="9525">
            <a:noFill/>
            <a:miter lim="800000"/>
            <a:headEnd/>
            <a:tailEnd/>
          </a:ln>
        </p:spPr>
        <p:txBody>
          <a:bodyPr wrap="square" anchor="ctr">
            <a:spAutoFit/>
          </a:bodyPr>
          <a:lstStyle/>
          <a:p>
            <a:pPr algn="r" eaLnBrk="0" hangingPunct="0"/>
            <a:r>
              <a:rPr lang="en-GB" dirty="0" smtClean="0">
                <a:solidFill>
                  <a:srgbClr val="003399"/>
                </a:solidFill>
                <a:latin typeface="Calibri" pitchFamily="34" charset="0"/>
                <a:ea typeface="Times New Roman" pitchFamily="18" charset="0"/>
                <a:cs typeface="Calibri" pitchFamily="34" charset="0"/>
              </a:rPr>
              <a:t>When the temperature reaches the value of the melting temperature the shear strength of the material model becomes zero </a:t>
            </a:r>
            <a:r>
              <a:rPr lang="en-GB" b="1" dirty="0" smtClean="0">
                <a:solidFill>
                  <a:srgbClr val="003399"/>
                </a:solidFill>
                <a:latin typeface="Calibri" pitchFamily="34" charset="0"/>
                <a:ea typeface="Times New Roman" pitchFamily="18" charset="0"/>
                <a:cs typeface="Calibri" pitchFamily="34" charset="0"/>
              </a:rPr>
              <a:t>and the material starts to be considered like a fluid (pure hydrodynamic behaviour)</a:t>
            </a:r>
            <a:endParaRPr lang="en-GB" b="1" dirty="0">
              <a:solidFill>
                <a:srgbClr val="003399"/>
              </a:solidFill>
              <a:latin typeface="Calibri" pitchFamily="34" charset="0"/>
              <a:ea typeface="Times New Roman" pitchFamily="18" charset="0"/>
              <a:cs typeface="Calibri" pitchFamily="34" charset="0"/>
            </a:endParaRPr>
          </a:p>
        </p:txBody>
      </p:sp>
      <p:sp>
        <p:nvSpPr>
          <p:cNvPr id="75" name="Rettangolo 74"/>
          <p:cNvSpPr/>
          <p:nvPr/>
        </p:nvSpPr>
        <p:spPr>
          <a:xfrm>
            <a:off x="5076056" y="1339604"/>
            <a:ext cx="3780420" cy="1477328"/>
          </a:xfrm>
          <a:prstGeom prst="rect">
            <a:avLst/>
          </a:prstGeom>
        </p:spPr>
        <p:txBody>
          <a:bodyPr wrap="square">
            <a:spAutoFit/>
          </a:bodyPr>
          <a:lstStyle/>
          <a:p>
            <a:pPr algn="r"/>
            <a:r>
              <a:rPr lang="en-US" sz="1500" i="1" dirty="0" smtClean="0">
                <a:solidFill>
                  <a:schemeClr val="bg1">
                    <a:lumMod val="50000"/>
                  </a:schemeClr>
                </a:solidFill>
                <a:latin typeface="Calibri" pitchFamily="34" charset="0"/>
                <a:cs typeface="Calibri" pitchFamily="34" charset="0"/>
              </a:rPr>
              <a:t>These models have typically been tested and calibrated with experiments on Hopkinson bars, Taylor cylinders and with high-explosive (HE)–driven shock or compression waves at pressures </a:t>
            </a:r>
            <a:r>
              <a:rPr lang="en-US" sz="1500" b="1" i="1" dirty="0" smtClean="0">
                <a:solidFill>
                  <a:schemeClr val="bg1">
                    <a:lumMod val="50000"/>
                  </a:schemeClr>
                </a:solidFill>
                <a:latin typeface="Calibri" pitchFamily="34" charset="0"/>
                <a:cs typeface="Calibri" pitchFamily="34" charset="0"/>
              </a:rPr>
              <a:t>up to a few tens of </a:t>
            </a:r>
            <a:r>
              <a:rPr lang="en-US" sz="1500" b="1" i="1" dirty="0" err="1" smtClean="0">
                <a:solidFill>
                  <a:schemeClr val="bg1">
                    <a:lumMod val="50000"/>
                  </a:schemeClr>
                </a:solidFill>
                <a:latin typeface="Calibri" pitchFamily="34" charset="0"/>
                <a:cs typeface="Calibri" pitchFamily="34" charset="0"/>
              </a:rPr>
              <a:t>GPa</a:t>
            </a:r>
            <a:r>
              <a:rPr lang="en-US" sz="1500" b="1" i="1" dirty="0" smtClean="0">
                <a:solidFill>
                  <a:schemeClr val="bg1">
                    <a:lumMod val="50000"/>
                  </a:schemeClr>
                </a:solidFill>
                <a:latin typeface="Calibri" pitchFamily="34" charset="0"/>
                <a:cs typeface="Calibri" pitchFamily="34" charset="0"/>
              </a:rPr>
              <a:t> </a:t>
            </a:r>
            <a:r>
              <a:rPr lang="en-US" sz="1500" i="1" dirty="0" smtClean="0">
                <a:solidFill>
                  <a:schemeClr val="bg1">
                    <a:lumMod val="50000"/>
                  </a:schemeClr>
                </a:solidFill>
                <a:latin typeface="Calibri" pitchFamily="34" charset="0"/>
                <a:cs typeface="Calibri" pitchFamily="34" charset="0"/>
              </a:rPr>
              <a:t>and strain rates of 10</a:t>
            </a:r>
            <a:r>
              <a:rPr lang="en-US" sz="1500" i="1" baseline="30000" dirty="0" smtClean="0">
                <a:solidFill>
                  <a:schemeClr val="bg1">
                    <a:lumMod val="50000"/>
                  </a:schemeClr>
                </a:solidFill>
                <a:latin typeface="Calibri" pitchFamily="34" charset="0"/>
                <a:cs typeface="Calibri" pitchFamily="34" charset="0"/>
              </a:rPr>
              <a:t>3</a:t>
            </a:r>
            <a:r>
              <a:rPr lang="en-US" sz="1500" i="1" dirty="0" smtClean="0">
                <a:solidFill>
                  <a:schemeClr val="bg1">
                    <a:lumMod val="50000"/>
                  </a:schemeClr>
                </a:solidFill>
                <a:latin typeface="Calibri" pitchFamily="34" charset="0"/>
                <a:cs typeface="Calibri" pitchFamily="34" charset="0"/>
              </a:rPr>
              <a:t> to 10</a:t>
            </a:r>
            <a:r>
              <a:rPr lang="en-US" sz="1500" i="1" baseline="30000" dirty="0" smtClean="0">
                <a:solidFill>
                  <a:schemeClr val="bg1">
                    <a:lumMod val="50000"/>
                  </a:schemeClr>
                </a:solidFill>
                <a:latin typeface="Calibri" pitchFamily="34" charset="0"/>
                <a:cs typeface="Calibri" pitchFamily="34" charset="0"/>
              </a:rPr>
              <a:t>5</a:t>
            </a:r>
            <a:r>
              <a:rPr lang="en-US" sz="1500" i="1" dirty="0" smtClean="0">
                <a:solidFill>
                  <a:schemeClr val="bg1">
                    <a:lumMod val="50000"/>
                  </a:schemeClr>
                </a:solidFill>
                <a:latin typeface="Calibri" pitchFamily="34" charset="0"/>
                <a:cs typeface="Calibri" pitchFamily="34" charset="0"/>
              </a:rPr>
              <a:t> s</a:t>
            </a:r>
            <a:r>
              <a:rPr lang="en-US" sz="1500" i="1" baseline="30000" dirty="0" smtClean="0">
                <a:solidFill>
                  <a:schemeClr val="bg1">
                    <a:lumMod val="50000"/>
                  </a:schemeClr>
                </a:solidFill>
                <a:latin typeface="Calibri" pitchFamily="34" charset="0"/>
                <a:cs typeface="Calibri" pitchFamily="34" charset="0"/>
              </a:rPr>
              <a:t>-1</a:t>
            </a:r>
            <a:endParaRPr lang="en-US" sz="1500" u="sng" dirty="0">
              <a:solidFill>
                <a:schemeClr val="tx1">
                  <a:lumMod val="65000"/>
                  <a:lumOff val="35000"/>
                </a:schemeClr>
              </a:solidFill>
              <a:latin typeface="Calibri" pitchFamily="34" charset="0"/>
              <a:cs typeface="Calibri" pitchFamily="34" charset="0"/>
            </a:endParaRPr>
          </a:p>
        </p:txBody>
      </p:sp>
      <p:sp>
        <p:nvSpPr>
          <p:cNvPr id="77" name="CasellaDiTesto 76"/>
          <p:cNvSpPr txBox="1"/>
          <p:nvPr/>
        </p:nvSpPr>
        <p:spPr>
          <a:xfrm>
            <a:off x="4703052" y="3637473"/>
            <a:ext cx="4104456" cy="1015663"/>
          </a:xfrm>
          <a:prstGeom prst="rect">
            <a:avLst/>
          </a:prstGeom>
          <a:solidFill>
            <a:schemeClr val="bg1">
              <a:lumMod val="75000"/>
            </a:schemeClr>
          </a:solidFill>
        </p:spPr>
        <p:txBody>
          <a:bodyPr wrap="square" rtlCol="0">
            <a:spAutoFit/>
          </a:bodyPr>
          <a:lstStyle/>
          <a:p>
            <a:r>
              <a:rPr lang="en-US" sz="2000" b="1" dirty="0" smtClean="0">
                <a:solidFill>
                  <a:schemeClr val="tx1">
                    <a:lumMod val="85000"/>
                    <a:lumOff val="15000"/>
                  </a:schemeClr>
                </a:solidFill>
                <a:latin typeface="Calibri" pitchFamily="34" charset="0"/>
                <a:cs typeface="Calibri" pitchFamily="34" charset="0"/>
              </a:rPr>
              <a:t>For the future,  improvement in the material strength model is a fundamental aspect!</a:t>
            </a:r>
            <a:endParaRPr lang="en-US" sz="2000" b="1" dirty="0">
              <a:solidFill>
                <a:schemeClr val="tx1">
                  <a:lumMod val="85000"/>
                  <a:lumOff val="15000"/>
                </a:schemeClr>
              </a:solidFill>
              <a:latin typeface="Calibri" pitchFamily="34" charset="0"/>
              <a:cs typeface="Calibri" pitchFamily="34" charset="0"/>
            </a:endParaRPr>
          </a:p>
        </p:txBody>
      </p:sp>
      <p:cxnSp>
        <p:nvCxnSpPr>
          <p:cNvPr id="78" name="Connettore 1 77"/>
          <p:cNvCxnSpPr/>
          <p:nvPr/>
        </p:nvCxnSpPr>
        <p:spPr>
          <a:xfrm rot="5400000">
            <a:off x="4011306" y="3618939"/>
            <a:ext cx="1368150"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a:off x="4694363" y="2924944"/>
            <a:ext cx="2470060" cy="5"/>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4608004" y="3003339"/>
            <a:ext cx="4104456" cy="461665"/>
          </a:xfrm>
          <a:prstGeom prst="rect">
            <a:avLst/>
          </a:prstGeom>
          <a:noFill/>
        </p:spPr>
        <p:txBody>
          <a:bodyPr wrap="square" rtlCol="0">
            <a:spAutoFit/>
          </a:bodyPr>
          <a:lstStyle/>
          <a:p>
            <a:pPr algn="r"/>
            <a:r>
              <a:rPr lang="it-IT" sz="2400" dirty="0" err="1" smtClean="0">
                <a:latin typeface="Calibri" pitchFamily="34" charset="0"/>
                <a:cs typeface="Calibri" pitchFamily="34" charset="0"/>
              </a:rPr>
              <a:t>P</a:t>
            </a:r>
            <a:r>
              <a:rPr lang="it-IT" sz="2400" baseline="-25000" dirty="0" err="1" smtClean="0">
                <a:latin typeface="Calibri" pitchFamily="34" charset="0"/>
                <a:cs typeface="Calibri" pitchFamily="34" charset="0"/>
              </a:rPr>
              <a:t>expected</a:t>
            </a:r>
            <a:r>
              <a:rPr lang="it-IT" sz="2400" baseline="-25000" dirty="0" smtClean="0">
                <a:latin typeface="Calibri" pitchFamily="34" charset="0"/>
                <a:cs typeface="Calibri" pitchFamily="34" charset="0"/>
              </a:rPr>
              <a:t> </a:t>
            </a:r>
            <a:r>
              <a:rPr lang="it-IT" sz="2400" dirty="0" smtClean="0">
                <a:latin typeface="Calibri" pitchFamily="34" charset="0"/>
                <a:cs typeface="Calibri" pitchFamily="34" charset="0"/>
              </a:rPr>
              <a:t>~ </a:t>
            </a:r>
            <a:r>
              <a:rPr lang="it-IT" sz="2400" dirty="0" err="1" smtClean="0">
                <a:latin typeface="Calibri" pitchFamily="34" charset="0"/>
                <a:cs typeface="Calibri" pitchFamily="34" charset="0"/>
              </a:rPr>
              <a:t>E</a:t>
            </a:r>
            <a:r>
              <a:rPr lang="it-IT" sz="2400" baseline="-25000" dirty="0" err="1" smtClean="0">
                <a:latin typeface="Calibri" pitchFamily="34" charset="0"/>
                <a:cs typeface="Calibri" pitchFamily="34" charset="0"/>
              </a:rPr>
              <a:t>deposited</a:t>
            </a:r>
            <a:r>
              <a:rPr lang="it-IT" sz="2400" baseline="-25000" dirty="0" smtClean="0">
                <a:latin typeface="Calibri" pitchFamily="34" charset="0"/>
                <a:cs typeface="Calibri" pitchFamily="34" charset="0"/>
              </a:rPr>
              <a:t> </a:t>
            </a:r>
            <a:r>
              <a:rPr lang="it-IT" sz="2400" dirty="0" smtClean="0">
                <a:latin typeface="Calibri" pitchFamily="34" charset="0"/>
                <a:cs typeface="Calibri" pitchFamily="34" charset="0"/>
              </a:rPr>
              <a:t>&gt;100 </a:t>
            </a:r>
            <a:r>
              <a:rPr lang="it-IT" sz="2400" dirty="0" err="1" smtClean="0">
                <a:latin typeface="Calibri" pitchFamily="34" charset="0"/>
                <a:cs typeface="Calibri" pitchFamily="34" charset="0"/>
              </a:rPr>
              <a:t>GPa</a:t>
            </a:r>
            <a:r>
              <a:rPr lang="it-IT" sz="2400" dirty="0" smtClean="0">
                <a:latin typeface="Calibri" pitchFamily="34" charset="0"/>
                <a:cs typeface="Calibri" pitchFamily="34" charset="0"/>
              </a:rPr>
              <a:t>! </a:t>
            </a:r>
            <a:endParaRPr lang="it-IT" sz="2400" dirty="0">
              <a:latin typeface="Calibri" pitchFamily="34" charset="0"/>
              <a:cs typeface="Calibri" pitchFamily="34" charset="0"/>
            </a:endParaRPr>
          </a:p>
        </p:txBody>
      </p:sp>
      <p:sp>
        <p:nvSpPr>
          <p:cNvPr id="24" name="CasellaDiTesto 23"/>
          <p:cNvSpPr txBox="1"/>
          <p:nvPr/>
        </p:nvSpPr>
        <p:spPr>
          <a:xfrm>
            <a:off x="683568" y="998306"/>
            <a:ext cx="7236804" cy="430887"/>
          </a:xfrm>
          <a:prstGeom prst="rect">
            <a:avLst/>
          </a:prstGeom>
          <a:noFill/>
        </p:spPr>
        <p:txBody>
          <a:bodyPr wrap="square" rtlCol="0">
            <a:spAutoFit/>
          </a:bodyPr>
          <a:lstStyle/>
          <a:p>
            <a:r>
              <a:rPr lang="it-IT" sz="2200" b="1" dirty="0" err="1" smtClean="0">
                <a:latin typeface="Calibri" pitchFamily="34" charset="0"/>
                <a:cs typeface="Calibri" pitchFamily="34" charset="0"/>
              </a:rPr>
              <a:t>Pressure</a:t>
            </a:r>
            <a:r>
              <a:rPr lang="it-IT" sz="2200" b="1" dirty="0" smtClean="0">
                <a:latin typeface="Calibri" pitchFamily="34" charset="0"/>
                <a:cs typeface="Calibri" pitchFamily="34" charset="0"/>
              </a:rPr>
              <a:t> </a:t>
            </a:r>
            <a:r>
              <a:rPr lang="it-IT" sz="2200" b="1" dirty="0" err="1" smtClean="0">
                <a:latin typeface="Calibri" pitchFamily="34" charset="0"/>
                <a:cs typeface="Calibri" pitchFamily="34" charset="0"/>
              </a:rPr>
              <a:t>gradients</a:t>
            </a:r>
            <a:r>
              <a:rPr lang="it-IT" sz="2200" b="1" dirty="0" smtClean="0">
                <a:latin typeface="Calibri" pitchFamily="34" charset="0"/>
                <a:cs typeface="Calibri" pitchFamily="34" charset="0"/>
              </a:rPr>
              <a:t> produce </a:t>
            </a:r>
            <a:r>
              <a:rPr lang="it-IT" sz="2200" b="1" dirty="0" err="1" smtClean="0">
                <a:latin typeface="Calibri" pitchFamily="34" charset="0"/>
                <a:cs typeface="Calibri" pitchFamily="34" charset="0"/>
              </a:rPr>
              <a:t>plasticity</a:t>
            </a:r>
            <a:r>
              <a:rPr lang="it-IT" sz="2200" b="1" dirty="0" smtClean="0">
                <a:latin typeface="Calibri" pitchFamily="34" charset="0"/>
                <a:cs typeface="Calibri" pitchFamily="34" charset="0"/>
              </a:rPr>
              <a:t> (in </a:t>
            </a:r>
            <a:r>
              <a:rPr lang="it-IT" sz="2200" b="1" dirty="0" err="1" smtClean="0">
                <a:latin typeface="Calibri" pitchFamily="34" charset="0"/>
                <a:cs typeface="Calibri" pitchFamily="34" charset="0"/>
              </a:rPr>
              <a:t>ductile</a:t>
            </a:r>
            <a:r>
              <a:rPr lang="it-IT" sz="2200" b="1" dirty="0" smtClean="0">
                <a:latin typeface="Calibri" pitchFamily="34" charset="0"/>
                <a:cs typeface="Calibri" pitchFamily="34" charset="0"/>
              </a:rPr>
              <a:t> material)!</a:t>
            </a:r>
            <a:endParaRPr lang="it-IT" sz="2200" b="1" dirty="0">
              <a:latin typeface="Calibri" pitchFamily="34" charset="0"/>
              <a:cs typeface="Calibri" pitchFamily="34" charset="0"/>
            </a:endParaRPr>
          </a:p>
        </p:txBody>
      </p:sp>
      <p:sp>
        <p:nvSpPr>
          <p:cNvPr id="19" name="CasellaDiTesto 18"/>
          <p:cNvSpPr txBox="1"/>
          <p:nvPr/>
        </p:nvSpPr>
        <p:spPr>
          <a:xfrm>
            <a:off x="251520" y="4872062"/>
            <a:ext cx="2664296" cy="1077218"/>
          </a:xfrm>
          <a:prstGeom prst="rect">
            <a:avLst/>
          </a:prstGeom>
          <a:noFill/>
        </p:spPr>
        <p:txBody>
          <a:bodyPr wrap="square" rtlCol="0">
            <a:spAutoFit/>
          </a:bodyPr>
          <a:lstStyle/>
          <a:p>
            <a:r>
              <a:rPr lang="it-IT" sz="3200" b="1" i="1" dirty="0" smtClean="0">
                <a:solidFill>
                  <a:schemeClr val="tx1">
                    <a:lumMod val="50000"/>
                    <a:lumOff val="50000"/>
                  </a:schemeClr>
                </a:solidFill>
                <a:latin typeface="Calibri" pitchFamily="34" charset="0"/>
              </a:rPr>
              <a:t>Pure </a:t>
            </a:r>
            <a:r>
              <a:rPr lang="it-IT" sz="3200" b="1" i="1" dirty="0" err="1" smtClean="0">
                <a:solidFill>
                  <a:schemeClr val="tx1">
                    <a:lumMod val="50000"/>
                    <a:lumOff val="50000"/>
                  </a:schemeClr>
                </a:solidFill>
                <a:latin typeface="Calibri" pitchFamily="34" charset="0"/>
              </a:rPr>
              <a:t>metals</a:t>
            </a:r>
            <a:r>
              <a:rPr lang="it-IT" sz="3200" b="1" i="1" dirty="0" smtClean="0">
                <a:solidFill>
                  <a:schemeClr val="tx1">
                    <a:lumMod val="50000"/>
                    <a:lumOff val="50000"/>
                  </a:schemeClr>
                </a:solidFill>
                <a:latin typeface="Calibri" pitchFamily="34" charset="0"/>
              </a:rPr>
              <a:t> data </a:t>
            </a:r>
            <a:r>
              <a:rPr lang="it-IT" sz="3200" b="1" i="1" dirty="0" err="1" smtClean="0">
                <a:solidFill>
                  <a:schemeClr val="tx1">
                    <a:lumMod val="50000"/>
                    <a:lumOff val="50000"/>
                  </a:schemeClr>
                </a:solidFill>
                <a:latin typeface="Calibri" pitchFamily="34" charset="0"/>
              </a:rPr>
              <a:t>avaliable</a:t>
            </a:r>
            <a:endParaRPr lang="it-IT" sz="3200" b="1" i="1" dirty="0">
              <a:solidFill>
                <a:schemeClr val="tx1">
                  <a:lumMod val="50000"/>
                  <a:lumOff val="50000"/>
                </a:schemeClr>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ttangolo 17"/>
          <p:cNvSpPr/>
          <p:nvPr/>
        </p:nvSpPr>
        <p:spPr>
          <a:xfrm>
            <a:off x="5013573" y="5426174"/>
            <a:ext cx="381642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1208"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84998" y="2845507"/>
            <a:ext cx="3867749" cy="3183818"/>
          </a:xfrm>
          <a:prstGeom prst="rect">
            <a:avLst/>
          </a:prstGeom>
          <a:noFill/>
          <a:ln w="9525">
            <a:noFill/>
            <a:miter lim="800000"/>
            <a:headEnd/>
            <a:tailEnd/>
          </a:ln>
        </p:spPr>
      </p:pic>
      <p:pic>
        <p:nvPicPr>
          <p:cNvPr id="51204"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2940" y="3564446"/>
            <a:ext cx="4307439" cy="2565772"/>
          </a:xfrm>
          <a:prstGeom prst="rect">
            <a:avLst/>
          </a:prstGeom>
          <a:noFill/>
          <a:ln w="9525">
            <a:noFill/>
            <a:miter lim="800000"/>
            <a:headEnd/>
            <a:tailEnd/>
          </a:ln>
        </p:spPr>
      </p:pic>
      <p:sp>
        <p:nvSpPr>
          <p:cNvPr id="2" name="Titolo 1"/>
          <p:cNvSpPr>
            <a:spLocks noGrp="1"/>
          </p:cNvSpPr>
          <p:nvPr>
            <p:ph type="title"/>
          </p:nvPr>
        </p:nvSpPr>
        <p:spPr/>
        <p:txBody>
          <a:bodyPr/>
          <a:lstStyle/>
          <a:p>
            <a:pPr lvl="0"/>
            <a:r>
              <a:rPr lang="en-US" dirty="0" smtClean="0"/>
              <a:t>Constitutive material models</a:t>
            </a:r>
            <a:endParaRPr lang="it-IT" dirty="0"/>
          </a:p>
        </p:txBody>
      </p:sp>
      <p:sp>
        <p:nvSpPr>
          <p:cNvPr id="3" name="CasellaDiTesto 2"/>
          <p:cNvSpPr txBox="1"/>
          <p:nvPr/>
        </p:nvSpPr>
        <p:spPr>
          <a:xfrm>
            <a:off x="683568" y="998306"/>
            <a:ext cx="9361040" cy="400110"/>
          </a:xfrm>
          <a:prstGeom prst="rect">
            <a:avLst/>
          </a:prstGeom>
          <a:noFill/>
        </p:spPr>
        <p:txBody>
          <a:bodyPr wrap="square" rtlCol="0">
            <a:spAutoFit/>
          </a:bodyPr>
          <a:lstStyle/>
          <a:p>
            <a:r>
              <a:rPr lang="en-GB" sz="2000" b="1" dirty="0" smtClean="0">
                <a:latin typeface="Calibri" pitchFamily="34" charset="0"/>
                <a:cs typeface="Calibri" pitchFamily="34" charset="0"/>
              </a:rPr>
              <a:t>Pressure values (spall) and gradients produce fracture (in brittle material)!</a:t>
            </a:r>
            <a:endParaRPr lang="en-GB" sz="2000" b="1" dirty="0">
              <a:latin typeface="Calibri" pitchFamily="34" charset="0"/>
              <a:cs typeface="Calibri" pitchFamily="34" charset="0"/>
            </a:endParaRPr>
          </a:p>
        </p:txBody>
      </p:sp>
      <p:sp>
        <p:nvSpPr>
          <p:cNvPr id="4" name="Titolo 1"/>
          <p:cNvSpPr txBox="1">
            <a:spLocks/>
          </p:cNvSpPr>
          <p:nvPr/>
        </p:nvSpPr>
        <p:spPr bwMode="auto">
          <a:xfrm>
            <a:off x="539228" y="6431892"/>
            <a:ext cx="8522020" cy="4952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en-US" sz="3400" b="1" i="1"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Calibri" pitchFamily="34" charset="0"/>
              <a:ea typeface="+mj-ea"/>
              <a:cs typeface="+mj-cs"/>
            </a:endParaRPr>
          </a:p>
        </p:txBody>
      </p:sp>
      <p:pic>
        <p:nvPicPr>
          <p:cNvPr id="5" name="Picture 5"/>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25366" t="36363" r="23758" b="39504"/>
          <a:stretch/>
        </p:blipFill>
        <p:spPr bwMode="auto">
          <a:xfrm>
            <a:off x="5013574" y="1512123"/>
            <a:ext cx="3816423" cy="13577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10" name="Picture 10" descr="&#10;   \sigma^{*}_{\rm intact} = A~(p^* + T^*)^n~\left[1 + C~\ln\left(\cfrac{d\epsilon_p}{dt}\right)\right]&#10; "/>
          <p:cNvPicPr>
            <a:picLocks noChangeAspect="1" noChangeArrowheads="1"/>
          </p:cNvPicPr>
          <p:nvPr/>
        </p:nvPicPr>
        <p:blipFill>
          <a:blip r:embed="rId5" cstate="print"/>
          <a:srcRect/>
          <a:stretch>
            <a:fillRect/>
          </a:stretch>
        </p:blipFill>
        <p:spPr bwMode="auto">
          <a:xfrm>
            <a:off x="2519771" y="3861047"/>
            <a:ext cx="2286000" cy="391886"/>
          </a:xfrm>
          <a:prstGeom prst="rect">
            <a:avLst/>
          </a:prstGeom>
          <a:noFill/>
          <a:ln>
            <a:solidFill>
              <a:schemeClr val="accent2"/>
            </a:solidFill>
          </a:ln>
        </p:spPr>
      </p:pic>
      <p:pic>
        <p:nvPicPr>
          <p:cNvPr id="51212" name="Picture 12" descr="&#10;   \sigma^{*}_{\rm fracture} = B~(p^*)^m~\left[1 + C~\ln\left(\cfrac{d\epsilon_p}{dt}\right)\right]&#10; "/>
          <p:cNvPicPr>
            <a:picLocks noChangeAspect="1" noChangeArrowheads="1"/>
          </p:cNvPicPr>
          <p:nvPr/>
        </p:nvPicPr>
        <p:blipFill>
          <a:blip r:embed="rId6" cstate="print"/>
          <a:srcRect/>
          <a:stretch>
            <a:fillRect/>
          </a:stretch>
        </p:blipFill>
        <p:spPr bwMode="auto">
          <a:xfrm>
            <a:off x="2519771" y="4653135"/>
            <a:ext cx="2340000" cy="437384"/>
          </a:xfrm>
          <a:prstGeom prst="rect">
            <a:avLst/>
          </a:prstGeom>
          <a:noFill/>
          <a:ln>
            <a:solidFill>
              <a:srgbClr val="FF0000"/>
            </a:solidFill>
          </a:ln>
        </p:spPr>
      </p:pic>
      <p:pic>
        <p:nvPicPr>
          <p:cNvPr id="51214" name="Picture 14" descr="&#10;    \sigma^{*} = \sigma^{*}_{\rm initial} - D~\left(\sigma^{*}_{\rm initial} - \sigma^{*}_{\rm fracture}\right)&#10; "/>
          <p:cNvPicPr>
            <a:picLocks noChangeAspect="1" noChangeArrowheads="1"/>
          </p:cNvPicPr>
          <p:nvPr/>
        </p:nvPicPr>
        <p:blipFill>
          <a:blip r:embed="rId7" cstate="print"/>
          <a:srcRect/>
          <a:stretch>
            <a:fillRect/>
          </a:stretch>
        </p:blipFill>
        <p:spPr bwMode="auto">
          <a:xfrm>
            <a:off x="791580" y="3273478"/>
            <a:ext cx="3204356" cy="242253"/>
          </a:xfrm>
          <a:prstGeom prst="rect">
            <a:avLst/>
          </a:prstGeom>
          <a:noFill/>
        </p:spPr>
      </p:pic>
      <p:sp>
        <p:nvSpPr>
          <p:cNvPr id="17" name="Rettangolo 16"/>
          <p:cNvSpPr/>
          <p:nvPr/>
        </p:nvSpPr>
        <p:spPr>
          <a:xfrm>
            <a:off x="683568" y="1520788"/>
            <a:ext cx="4212468" cy="1600438"/>
          </a:xfrm>
          <a:prstGeom prst="rect">
            <a:avLst/>
          </a:prstGeom>
        </p:spPr>
        <p:txBody>
          <a:bodyPr wrap="square">
            <a:spAutoFit/>
          </a:bodyPr>
          <a:lstStyle/>
          <a:p>
            <a:r>
              <a:rPr lang="en-US" sz="1400" dirty="0" smtClean="0">
                <a:latin typeface="Calibri" pitchFamily="34" charset="0"/>
              </a:rPr>
              <a:t>The </a:t>
            </a:r>
            <a:r>
              <a:rPr lang="en-US" sz="1400" b="1" dirty="0" smtClean="0">
                <a:latin typeface="Calibri" pitchFamily="34" charset="0"/>
              </a:rPr>
              <a:t>Johnson-</a:t>
            </a:r>
            <a:r>
              <a:rPr lang="en-US" sz="1400" b="1" dirty="0" err="1" smtClean="0">
                <a:latin typeface="Calibri" pitchFamily="34" charset="0"/>
              </a:rPr>
              <a:t>Holmquist</a:t>
            </a:r>
            <a:r>
              <a:rPr lang="en-US" sz="1400" dirty="0" smtClean="0">
                <a:latin typeface="Calibri" pitchFamily="34" charset="0"/>
              </a:rPr>
              <a:t> material </a:t>
            </a:r>
            <a:r>
              <a:rPr lang="en-US" sz="1400" dirty="0" smtClean="0">
                <a:latin typeface="Calibri" pitchFamily="34" charset="0"/>
              </a:rPr>
              <a:t>model, </a:t>
            </a:r>
            <a:r>
              <a:rPr lang="en-US" sz="1400" dirty="0" smtClean="0">
                <a:latin typeface="Calibri" pitchFamily="34" charset="0"/>
              </a:rPr>
              <a:t>with damage, is useful </a:t>
            </a:r>
            <a:r>
              <a:rPr lang="en-US" sz="1400" dirty="0" smtClean="0">
                <a:latin typeface="Calibri" pitchFamily="34" charset="0"/>
              </a:rPr>
              <a:t>to model brittle </a:t>
            </a:r>
            <a:r>
              <a:rPr lang="en-US" sz="1400" dirty="0" smtClean="0">
                <a:latin typeface="Calibri" pitchFamily="34" charset="0"/>
              </a:rPr>
              <a:t>materials, such as ceramics, subjected to large pressures, shear strain and high </a:t>
            </a:r>
            <a:r>
              <a:rPr lang="en-US" sz="1400" dirty="0" smtClean="0">
                <a:latin typeface="Calibri" pitchFamily="34" charset="0"/>
              </a:rPr>
              <a:t>strain-rates</a:t>
            </a:r>
            <a:r>
              <a:rPr lang="en-US" sz="1400" dirty="0" smtClean="0">
                <a:latin typeface="Calibri" pitchFamily="34" charset="0"/>
              </a:rPr>
              <a:t>. </a:t>
            </a:r>
          </a:p>
          <a:p>
            <a:r>
              <a:rPr lang="en-US" sz="1400" dirty="0" smtClean="0">
                <a:latin typeface="Calibri" pitchFamily="34" charset="0"/>
              </a:rPr>
              <a:t>The model simulates the increase in strength shown by ceramics subjected to hydrostatic pressure as well as the reduction in strength shown by damaged ceramics. </a:t>
            </a:r>
            <a:endParaRPr lang="it-IT" sz="1400" dirty="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6" name="Picture 6" descr="https://fbcdn-sphotos-c-a.akamaihd.net/hphotos-ak-prn2/703682_510482655665669_1494021826_o.jpg"/>
          <p:cNvPicPr>
            <a:picLocks noChangeAspect="1" noChangeArrowheads="1"/>
          </p:cNvPicPr>
          <p:nvPr/>
        </p:nvPicPr>
        <p:blipFill>
          <a:blip r:embed="rId2" cstate="print"/>
          <a:srcRect t="10218" b="26424"/>
          <a:stretch>
            <a:fillRect/>
          </a:stretch>
        </p:blipFill>
        <p:spPr bwMode="auto">
          <a:xfrm>
            <a:off x="6011652" y="3416336"/>
            <a:ext cx="3131840" cy="1116124"/>
          </a:xfrm>
          <a:prstGeom prst="rect">
            <a:avLst/>
          </a:prstGeom>
          <a:noFill/>
        </p:spPr>
      </p:pic>
      <p:sp>
        <p:nvSpPr>
          <p:cNvPr id="2" name="Titolo 1"/>
          <p:cNvSpPr>
            <a:spLocks noGrp="1"/>
          </p:cNvSpPr>
          <p:nvPr>
            <p:ph type="title"/>
          </p:nvPr>
        </p:nvSpPr>
        <p:spPr/>
        <p:txBody>
          <a:bodyPr/>
          <a:lstStyle/>
          <a:p>
            <a:pPr>
              <a:defRPr/>
            </a:pPr>
            <a:r>
              <a:rPr lang="en-US" dirty="0" smtClean="0"/>
              <a:t>Strength and failure models </a:t>
            </a:r>
            <a:r>
              <a:rPr lang="en-US" dirty="0" smtClean="0"/>
              <a:t>– SHPB</a:t>
            </a:r>
            <a:endParaRPr lang="en-US" dirty="0"/>
          </a:p>
        </p:txBody>
      </p:sp>
      <p:sp>
        <p:nvSpPr>
          <p:cNvPr id="10" name="CasellaDiTesto 9"/>
          <p:cNvSpPr txBox="1"/>
          <p:nvPr/>
        </p:nvSpPr>
        <p:spPr>
          <a:xfrm>
            <a:off x="2231740" y="3753036"/>
            <a:ext cx="2735796" cy="369332"/>
          </a:xfrm>
          <a:prstGeom prst="rect">
            <a:avLst/>
          </a:prstGeom>
          <a:noFill/>
        </p:spPr>
        <p:txBody>
          <a:bodyPr wrap="square" rtlCol="0">
            <a:spAutoFit/>
          </a:bodyPr>
          <a:lstStyle/>
          <a:p>
            <a:r>
              <a:rPr lang="it-IT" b="1" dirty="0" smtClean="0">
                <a:latin typeface="Calibri" pitchFamily="34" charset="0"/>
                <a:cs typeface="Calibri" pitchFamily="34" charset="0"/>
              </a:rPr>
              <a:t>Compressione/flessione</a:t>
            </a:r>
            <a:endParaRPr lang="it-IT" b="1" dirty="0">
              <a:latin typeface="Calibri" pitchFamily="34" charset="0"/>
              <a:cs typeface="Calibri" pitchFamily="34" charset="0"/>
            </a:endParaRPr>
          </a:p>
        </p:txBody>
      </p:sp>
      <p:sp>
        <p:nvSpPr>
          <p:cNvPr id="17" name="CasellaDiTesto 16"/>
          <p:cNvSpPr txBox="1"/>
          <p:nvPr/>
        </p:nvSpPr>
        <p:spPr>
          <a:xfrm>
            <a:off x="179512" y="3609020"/>
            <a:ext cx="2735796" cy="369332"/>
          </a:xfrm>
          <a:prstGeom prst="rect">
            <a:avLst/>
          </a:prstGeom>
          <a:noFill/>
        </p:spPr>
        <p:txBody>
          <a:bodyPr wrap="square" rtlCol="0">
            <a:spAutoFit/>
          </a:bodyPr>
          <a:lstStyle/>
          <a:p>
            <a:r>
              <a:rPr lang="it-IT" b="1" dirty="0" smtClean="0">
                <a:latin typeface="Calibri" pitchFamily="34" charset="0"/>
                <a:cs typeface="Calibri" pitchFamily="34" charset="0"/>
              </a:rPr>
              <a:t>Trazione</a:t>
            </a:r>
            <a:endParaRPr lang="it-IT" b="1" dirty="0">
              <a:latin typeface="Calibri" pitchFamily="34" charset="0"/>
              <a:cs typeface="Calibri" pitchFamily="34" charset="0"/>
            </a:endParaRPr>
          </a:p>
        </p:txBody>
      </p:sp>
      <p:sp>
        <p:nvSpPr>
          <p:cNvPr id="19" name="CasellaDiTesto 18"/>
          <p:cNvSpPr txBox="1"/>
          <p:nvPr/>
        </p:nvSpPr>
        <p:spPr>
          <a:xfrm>
            <a:off x="251520" y="2960948"/>
            <a:ext cx="2735796" cy="369332"/>
          </a:xfrm>
          <a:prstGeom prst="rect">
            <a:avLst/>
          </a:prstGeom>
          <a:noFill/>
        </p:spPr>
        <p:txBody>
          <a:bodyPr wrap="square" rtlCol="0">
            <a:spAutoFit/>
          </a:bodyPr>
          <a:lstStyle/>
          <a:p>
            <a:r>
              <a:rPr lang="it-IT" b="1" dirty="0" smtClean="0">
                <a:latin typeface="Calibri" pitchFamily="34" charset="0"/>
                <a:cs typeface="Calibri" pitchFamily="34" charset="0"/>
              </a:rPr>
              <a:t>Mini</a:t>
            </a:r>
            <a:endParaRPr lang="it-IT" b="1" dirty="0">
              <a:latin typeface="Calibri" pitchFamily="34" charset="0"/>
              <a:cs typeface="Calibri" pitchFamily="34" charset="0"/>
            </a:endParaRPr>
          </a:p>
        </p:txBody>
      </p:sp>
      <p:sp>
        <p:nvSpPr>
          <p:cNvPr id="24" name="Rettangolo 23"/>
          <p:cNvSpPr/>
          <p:nvPr/>
        </p:nvSpPr>
        <p:spPr>
          <a:xfrm>
            <a:off x="6660232" y="5409220"/>
            <a:ext cx="2483768"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50" name="Picture 2" descr="Hopkinson Bar"/>
          <p:cNvPicPr>
            <a:picLocks noChangeAspect="1" noChangeArrowheads="1"/>
          </p:cNvPicPr>
          <p:nvPr/>
        </p:nvPicPr>
        <p:blipFill>
          <a:blip r:embed="rId3" cstate="print"/>
          <a:srcRect l="14798" r="15401"/>
          <a:stretch>
            <a:fillRect/>
          </a:stretch>
        </p:blipFill>
        <p:spPr bwMode="auto">
          <a:xfrm>
            <a:off x="6011652" y="1088740"/>
            <a:ext cx="3132348" cy="1285457"/>
          </a:xfrm>
          <a:prstGeom prst="rect">
            <a:avLst/>
          </a:prstGeom>
          <a:noFill/>
        </p:spPr>
      </p:pic>
      <p:sp>
        <p:nvSpPr>
          <p:cNvPr id="18" name="CasellaDiTesto 17"/>
          <p:cNvSpPr txBox="1"/>
          <p:nvPr/>
        </p:nvSpPr>
        <p:spPr>
          <a:xfrm>
            <a:off x="215516" y="4725144"/>
            <a:ext cx="8640960" cy="1323439"/>
          </a:xfrm>
          <a:prstGeom prst="rect">
            <a:avLst/>
          </a:prstGeom>
          <a:noFill/>
        </p:spPr>
        <p:txBody>
          <a:bodyPr wrap="square" rtlCol="0">
            <a:spAutoFit/>
          </a:bodyPr>
          <a:lstStyle/>
          <a:p>
            <a:pPr marL="273050" indent="-273050">
              <a:buClr>
                <a:srgbClr val="0070C0"/>
              </a:buClr>
              <a:buFont typeface="Wingdings" pitchFamily="2" charset="2"/>
              <a:buChar char="ü"/>
            </a:pPr>
            <a:r>
              <a:rPr lang="en-GB" sz="1600" dirty="0" smtClean="0">
                <a:latin typeface="Calibri" pitchFamily="34" charset="0"/>
              </a:rPr>
              <a:t>4 Hopkinson bar systems (tension, compression/bending, miniaturized) with semiconductor </a:t>
            </a:r>
            <a:r>
              <a:rPr lang="en-GB" sz="1600" dirty="0" err="1" smtClean="0">
                <a:latin typeface="Calibri" pitchFamily="34" charset="0"/>
              </a:rPr>
              <a:t>straingages</a:t>
            </a:r>
            <a:r>
              <a:rPr lang="en-GB" sz="1600" dirty="0" smtClean="0">
                <a:latin typeface="Calibri" pitchFamily="34" charset="0"/>
              </a:rPr>
              <a:t> and fast data acquisition system (up to </a:t>
            </a:r>
            <a:r>
              <a:rPr lang="en-GB" sz="1600" dirty="0" smtClean="0">
                <a:latin typeface="Calibri" pitchFamily="34" charset="0"/>
              </a:rPr>
              <a:t>100 </a:t>
            </a:r>
            <a:r>
              <a:rPr lang="en-GB" sz="1600" dirty="0" smtClean="0">
                <a:latin typeface="Calibri" pitchFamily="34" charset="0"/>
              </a:rPr>
              <a:t>MHz)</a:t>
            </a:r>
          </a:p>
          <a:p>
            <a:pPr marL="273050" indent="-273050">
              <a:buClr>
                <a:srgbClr val="0070C0"/>
              </a:buClr>
              <a:buFont typeface="Wingdings" pitchFamily="2" charset="2"/>
              <a:buChar char="ü"/>
            </a:pPr>
            <a:r>
              <a:rPr lang="en-GB" sz="1600" dirty="0" smtClean="0">
                <a:latin typeface="Calibri" pitchFamily="34" charset="0"/>
              </a:rPr>
              <a:t>Standard test (tensile, compression), miniaturized tensile, Brazilian </a:t>
            </a:r>
            <a:r>
              <a:rPr lang="en-GB" sz="1600" dirty="0" smtClean="0">
                <a:latin typeface="Calibri" pitchFamily="34" charset="0"/>
              </a:rPr>
              <a:t>and </a:t>
            </a:r>
            <a:r>
              <a:rPr lang="en-GB" sz="1600" dirty="0" err="1" smtClean="0">
                <a:latin typeface="Calibri" pitchFamily="34" charset="0"/>
              </a:rPr>
              <a:t>Spalling</a:t>
            </a:r>
            <a:r>
              <a:rPr lang="en-GB" sz="1600" dirty="0" smtClean="0">
                <a:latin typeface="Calibri" pitchFamily="34" charset="0"/>
              </a:rPr>
              <a:t> </a:t>
            </a:r>
            <a:r>
              <a:rPr lang="en-GB" sz="1600" dirty="0" smtClean="0">
                <a:latin typeface="Calibri" pitchFamily="34" charset="0"/>
              </a:rPr>
              <a:t>test (brittle), </a:t>
            </a:r>
            <a:r>
              <a:rPr lang="en-GB" sz="1600" dirty="0" err="1" smtClean="0">
                <a:latin typeface="Calibri" pitchFamily="34" charset="0"/>
              </a:rPr>
              <a:t>triaxiality</a:t>
            </a:r>
            <a:r>
              <a:rPr lang="en-GB" sz="1600" dirty="0" smtClean="0">
                <a:latin typeface="Calibri" pitchFamily="34" charset="0"/>
              </a:rPr>
              <a:t> </a:t>
            </a:r>
            <a:r>
              <a:rPr lang="en-GB" sz="1600" dirty="0" smtClean="0">
                <a:latin typeface="Calibri" pitchFamily="34" charset="0"/>
              </a:rPr>
              <a:t>effects </a:t>
            </a:r>
            <a:r>
              <a:rPr lang="en-GB" sz="1600" dirty="0" smtClean="0">
                <a:latin typeface="Calibri" pitchFamily="34" charset="0"/>
              </a:rPr>
              <a:t>(notched specimens), fracture toughness …</a:t>
            </a:r>
          </a:p>
          <a:p>
            <a:pPr marL="273050" indent="-273050">
              <a:buClr>
                <a:srgbClr val="0070C0"/>
              </a:buClr>
              <a:buFont typeface="Wingdings" pitchFamily="2" charset="2"/>
              <a:buChar char="ü"/>
            </a:pPr>
            <a:r>
              <a:rPr lang="en-GB" sz="1600" dirty="0" smtClean="0">
                <a:latin typeface="Calibri" pitchFamily="34" charset="0"/>
              </a:rPr>
              <a:t>2 high speed video cameras (max </a:t>
            </a:r>
            <a:r>
              <a:rPr lang="en-GB" sz="1600" b="1" dirty="0" smtClean="0">
                <a:latin typeface="Calibri" pitchFamily="34" charset="0"/>
              </a:rPr>
              <a:t>1 </a:t>
            </a:r>
            <a:r>
              <a:rPr lang="en-GB" sz="1600" b="1" dirty="0" err="1" smtClean="0">
                <a:latin typeface="Calibri" pitchFamily="34" charset="0"/>
              </a:rPr>
              <a:t>Mfps</a:t>
            </a:r>
            <a:r>
              <a:rPr lang="en-GB" sz="1600" dirty="0" smtClean="0">
                <a:latin typeface="Calibri" pitchFamily="34" charset="0"/>
              </a:rPr>
              <a:t>) and </a:t>
            </a:r>
            <a:r>
              <a:rPr lang="en-GB" sz="1600" dirty="0" smtClean="0">
                <a:latin typeface="Calibri" pitchFamily="34" charset="0"/>
              </a:rPr>
              <a:t> </a:t>
            </a:r>
            <a:r>
              <a:rPr lang="en-GB" sz="1600" dirty="0" smtClean="0">
                <a:latin typeface="Calibri" pitchFamily="34" charset="0"/>
              </a:rPr>
              <a:t>a </a:t>
            </a:r>
            <a:r>
              <a:rPr lang="en-GB" sz="1600" dirty="0" smtClean="0">
                <a:latin typeface="Calibri" pitchFamily="34" charset="0"/>
              </a:rPr>
              <a:t>VISAR</a:t>
            </a:r>
            <a:endParaRPr lang="en-GB" sz="1600" dirty="0">
              <a:latin typeface="Calibri" pitchFamily="34" charset="0"/>
            </a:endParaRPr>
          </a:p>
        </p:txBody>
      </p:sp>
      <p:sp>
        <p:nvSpPr>
          <p:cNvPr id="25" name="CasellaDiTesto 24"/>
          <p:cNvSpPr txBox="1"/>
          <p:nvPr/>
        </p:nvSpPr>
        <p:spPr>
          <a:xfrm>
            <a:off x="0" y="1520788"/>
            <a:ext cx="2735796" cy="369332"/>
          </a:xfrm>
          <a:prstGeom prst="rect">
            <a:avLst/>
          </a:prstGeom>
          <a:noFill/>
        </p:spPr>
        <p:txBody>
          <a:bodyPr wrap="square" rtlCol="0">
            <a:spAutoFit/>
          </a:bodyPr>
          <a:lstStyle/>
          <a:p>
            <a:r>
              <a:rPr lang="it-IT" b="1" dirty="0" err="1" smtClean="0">
                <a:latin typeface="Calibri" pitchFamily="34" charset="0"/>
                <a:cs typeface="Calibri" pitchFamily="34" charset="0"/>
              </a:rPr>
              <a:t>Gasgun</a:t>
            </a:r>
            <a:endParaRPr lang="it-IT" b="1" dirty="0">
              <a:latin typeface="Calibri" pitchFamily="34" charset="0"/>
              <a:cs typeface="Calibri" pitchFamily="34" charset="0"/>
            </a:endParaRPr>
          </a:p>
        </p:txBody>
      </p:sp>
      <p:pic>
        <p:nvPicPr>
          <p:cNvPr id="40964" name="Picture 4"/>
          <p:cNvPicPr>
            <a:picLocks noChangeAspect="1" noChangeArrowheads="1"/>
          </p:cNvPicPr>
          <p:nvPr/>
        </p:nvPicPr>
        <p:blipFill>
          <a:blip r:embed="rId4" cstate="print"/>
          <a:srcRect t="22512"/>
          <a:stretch>
            <a:fillRect/>
          </a:stretch>
        </p:blipFill>
        <p:spPr bwMode="auto">
          <a:xfrm>
            <a:off x="-1" y="1092168"/>
            <a:ext cx="5919719" cy="3440292"/>
          </a:xfrm>
          <a:prstGeom prst="rect">
            <a:avLst/>
          </a:prstGeom>
          <a:noFill/>
          <a:ln w="9525">
            <a:noFill/>
            <a:miter lim="800000"/>
            <a:headEnd/>
            <a:tailEnd/>
          </a:ln>
          <a:effectLst/>
        </p:spPr>
      </p:pic>
      <p:pic>
        <p:nvPicPr>
          <p:cNvPr id="12" name="Immagine 11" descr="Fuck.gif"/>
          <p:cNvPicPr>
            <a:picLocks noChangeAspect="1"/>
          </p:cNvPicPr>
          <p:nvPr/>
        </p:nvPicPr>
        <p:blipFill>
          <a:blip r:embed="rId5" cstate="print"/>
          <a:stretch>
            <a:fillRect/>
          </a:stretch>
        </p:blipFill>
        <p:spPr>
          <a:xfrm flipH="1">
            <a:off x="6011652" y="2456892"/>
            <a:ext cx="3131840" cy="87820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Strength and failure models - </a:t>
            </a:r>
            <a:r>
              <a:rPr lang="en-US" dirty="0" err="1" smtClean="0"/>
              <a:t>Gasgun</a:t>
            </a:r>
            <a:endParaRPr lang="it-IT" dirty="0"/>
          </a:p>
        </p:txBody>
      </p:sp>
      <p:pic>
        <p:nvPicPr>
          <p:cNvPr id="39937" name="Picture 1"/>
          <p:cNvPicPr>
            <a:picLocks noChangeAspect="1" noChangeArrowheads="1"/>
          </p:cNvPicPr>
          <p:nvPr/>
        </p:nvPicPr>
        <p:blipFill>
          <a:blip r:embed="rId2" cstate="print"/>
          <a:srcRect/>
          <a:stretch>
            <a:fillRect/>
          </a:stretch>
        </p:blipFill>
        <p:spPr bwMode="auto">
          <a:xfrm>
            <a:off x="5758914" y="3063870"/>
            <a:ext cx="3385086" cy="2941640"/>
          </a:xfrm>
          <a:prstGeom prst="rect">
            <a:avLst/>
          </a:prstGeom>
          <a:noFill/>
          <a:ln w="9525">
            <a:noFill/>
            <a:miter lim="800000"/>
            <a:headEnd/>
            <a:tailEnd/>
          </a:ln>
          <a:effectLst/>
        </p:spPr>
      </p:pic>
      <p:pic>
        <p:nvPicPr>
          <p:cNvPr id="39938" name="Picture 2"/>
          <p:cNvPicPr>
            <a:picLocks noChangeAspect="1" noChangeArrowheads="1"/>
          </p:cNvPicPr>
          <p:nvPr/>
        </p:nvPicPr>
        <p:blipFill>
          <a:blip r:embed="rId3" cstate="print"/>
          <a:srcRect t="4232"/>
          <a:stretch>
            <a:fillRect/>
          </a:stretch>
        </p:blipFill>
        <p:spPr bwMode="auto">
          <a:xfrm>
            <a:off x="0" y="1092167"/>
            <a:ext cx="5976156" cy="3954747"/>
          </a:xfrm>
          <a:prstGeom prst="rect">
            <a:avLst/>
          </a:prstGeom>
          <a:noFill/>
          <a:ln w="9525">
            <a:noFill/>
            <a:miter lim="800000"/>
            <a:headEnd/>
            <a:tailEnd/>
          </a:ln>
          <a:effectLst/>
        </p:spPr>
      </p:pic>
      <p:sp>
        <p:nvSpPr>
          <p:cNvPr id="5" name="Rettangolo 4"/>
          <p:cNvSpPr/>
          <p:nvPr/>
        </p:nvSpPr>
        <p:spPr>
          <a:xfrm>
            <a:off x="6156176" y="1340768"/>
            <a:ext cx="2808312" cy="1477328"/>
          </a:xfrm>
          <a:prstGeom prst="rect">
            <a:avLst/>
          </a:prstGeom>
        </p:spPr>
        <p:txBody>
          <a:bodyPr wrap="square">
            <a:spAutoFit/>
          </a:bodyPr>
          <a:lstStyle/>
          <a:p>
            <a:pPr marL="273050" indent="-273050">
              <a:buClr>
                <a:srgbClr val="0070C0"/>
              </a:buClr>
              <a:buFont typeface="Wingdings" pitchFamily="2" charset="2"/>
              <a:buChar char="ü"/>
            </a:pPr>
            <a:r>
              <a:rPr lang="en-GB" dirty="0" smtClean="0">
                <a:latin typeface="Calibri" pitchFamily="34" charset="0"/>
              </a:rPr>
              <a:t>Light </a:t>
            </a:r>
            <a:r>
              <a:rPr lang="en-GB" dirty="0" err="1" smtClean="0">
                <a:latin typeface="Calibri" pitchFamily="34" charset="0"/>
              </a:rPr>
              <a:t>Gasgun</a:t>
            </a:r>
            <a:r>
              <a:rPr lang="en-GB" dirty="0" smtClean="0">
                <a:latin typeface="Calibri" pitchFamily="34" charset="0"/>
              </a:rPr>
              <a:t> </a:t>
            </a:r>
            <a:r>
              <a:rPr lang="en-GB" dirty="0" err="1" smtClean="0">
                <a:latin typeface="Calibri" pitchFamily="34" charset="0"/>
              </a:rPr>
              <a:t>forTaylor</a:t>
            </a:r>
            <a:r>
              <a:rPr lang="en-GB" dirty="0" smtClean="0">
                <a:latin typeface="Calibri" pitchFamily="34" charset="0"/>
              </a:rPr>
              <a:t>, </a:t>
            </a:r>
            <a:r>
              <a:rPr lang="en-GB" dirty="0" smtClean="0">
                <a:latin typeface="Calibri" pitchFamily="34" charset="0"/>
              </a:rPr>
              <a:t>flyer-plate and ballistic </a:t>
            </a:r>
            <a:r>
              <a:rPr lang="en-GB" dirty="0" smtClean="0">
                <a:latin typeface="Calibri" pitchFamily="34" charset="0"/>
              </a:rPr>
              <a:t>impacts tests</a:t>
            </a:r>
          </a:p>
          <a:p>
            <a:pPr marL="273050" indent="-273050">
              <a:buClr>
                <a:srgbClr val="0070C0"/>
              </a:buClr>
              <a:buFont typeface="Wingdings" pitchFamily="2" charset="2"/>
              <a:buChar char="ü"/>
            </a:pPr>
            <a:r>
              <a:rPr lang="en-GB" dirty="0" smtClean="0">
                <a:latin typeface="Calibri" pitchFamily="34" charset="0"/>
              </a:rPr>
              <a:t>Max Bore size 40 mm, accelerating length 4 m</a:t>
            </a:r>
            <a:endParaRPr lang="en-GB" dirty="0" smtClean="0">
              <a:latin typeface="Calibri" pitchFamily="34" charset="0"/>
            </a:endParaRPr>
          </a:p>
        </p:txBody>
      </p:sp>
      <p:sp>
        <p:nvSpPr>
          <p:cNvPr id="6" name="Rettangolo 5"/>
          <p:cNvSpPr/>
          <p:nvPr/>
        </p:nvSpPr>
        <p:spPr>
          <a:xfrm>
            <a:off x="179512" y="5097958"/>
            <a:ext cx="4500500" cy="923330"/>
          </a:xfrm>
          <a:prstGeom prst="rect">
            <a:avLst/>
          </a:prstGeom>
        </p:spPr>
        <p:txBody>
          <a:bodyPr wrap="square">
            <a:spAutoFit/>
          </a:bodyPr>
          <a:lstStyle/>
          <a:p>
            <a:pPr marL="273050" indent="-273050">
              <a:buClr>
                <a:srgbClr val="0070C0"/>
              </a:buClr>
              <a:buFont typeface="Wingdings" pitchFamily="2" charset="2"/>
              <a:buChar char="ü"/>
            </a:pPr>
            <a:r>
              <a:rPr lang="en-GB" dirty="0" smtClean="0">
                <a:latin typeface="Calibri" pitchFamily="34" charset="0"/>
              </a:rPr>
              <a:t>2 high speed video cameras (max </a:t>
            </a:r>
            <a:r>
              <a:rPr lang="en-GB" b="1" dirty="0" smtClean="0">
                <a:latin typeface="Calibri" pitchFamily="34" charset="0"/>
              </a:rPr>
              <a:t>1 </a:t>
            </a:r>
            <a:r>
              <a:rPr lang="en-GB" b="1" dirty="0" err="1" smtClean="0">
                <a:latin typeface="Calibri" pitchFamily="34" charset="0"/>
              </a:rPr>
              <a:t>Mfps</a:t>
            </a:r>
            <a:r>
              <a:rPr lang="en-GB" dirty="0" smtClean="0">
                <a:latin typeface="Calibri" pitchFamily="34" charset="0"/>
              </a:rPr>
              <a:t>) and </a:t>
            </a:r>
            <a:r>
              <a:rPr lang="en-GB" dirty="0" smtClean="0">
                <a:latin typeface="Calibri" pitchFamily="34" charset="0"/>
              </a:rPr>
              <a:t>1 </a:t>
            </a:r>
            <a:r>
              <a:rPr lang="en-GB" dirty="0" smtClean="0">
                <a:latin typeface="Calibri" pitchFamily="34" charset="0"/>
              </a:rPr>
              <a:t>VISAR (Velocity Interferometer System for Any Reflector</a:t>
            </a:r>
            <a:r>
              <a:rPr lang="en-GB" dirty="0" smtClean="0">
                <a:latin typeface="Calibri" pitchFamily="34" charset="0"/>
              </a:rPr>
              <a:t>), PVDF sensors</a:t>
            </a:r>
            <a:endParaRPr lang="en-GB" dirty="0">
              <a:latin typeface="Calibri" pitchFamily="34" charset="0"/>
            </a:endParaRPr>
          </a:p>
        </p:txBody>
      </p:sp>
      <p:pic>
        <p:nvPicPr>
          <p:cNvPr id="77826" name="Picture 2" descr="https://encrypted-tbn0.gstatic.com/images?q=tbn:ANd9GcQLop5AhiGXtRvbKA9udC46_ouL9ATRHISJs79h3W9YjLbHj-dfbQ"/>
          <p:cNvPicPr>
            <a:picLocks noChangeAspect="1" noChangeArrowheads="1"/>
          </p:cNvPicPr>
          <p:nvPr/>
        </p:nvPicPr>
        <p:blipFill>
          <a:blip r:embed="rId4" cstate="print"/>
          <a:srcRect l="2237" t="5953" r="1587" b="7734"/>
          <a:stretch>
            <a:fillRect/>
          </a:stretch>
        </p:blipFill>
        <p:spPr bwMode="auto">
          <a:xfrm>
            <a:off x="4535996" y="4833156"/>
            <a:ext cx="1441402" cy="97210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High </a:t>
            </a:r>
            <a:r>
              <a:rPr lang="it-IT" dirty="0" err="1" smtClean="0"/>
              <a:t>speed</a:t>
            </a:r>
            <a:r>
              <a:rPr lang="it-IT" dirty="0" smtClean="0"/>
              <a:t> camera (I)</a:t>
            </a:r>
            <a:endParaRPr lang="it-IT" dirty="0"/>
          </a:p>
        </p:txBody>
      </p:sp>
      <p:pic>
        <p:nvPicPr>
          <p:cNvPr id="3" name="Picture 2" descr="https://scontent-a-ams.xx.fbcdn.net/hphotos-frc3/1379842_556107201103214_1105884035_n.jpg"/>
          <p:cNvPicPr>
            <a:picLocks noChangeAspect="1" noChangeArrowheads="1"/>
          </p:cNvPicPr>
          <p:nvPr/>
        </p:nvPicPr>
        <p:blipFill>
          <a:blip r:embed="rId2" cstate="print"/>
          <a:srcRect b="4706"/>
          <a:stretch>
            <a:fillRect/>
          </a:stretch>
        </p:blipFill>
        <p:spPr bwMode="auto">
          <a:xfrm>
            <a:off x="0" y="1088739"/>
            <a:ext cx="3059832" cy="2511875"/>
          </a:xfrm>
          <a:prstGeom prst="rect">
            <a:avLst/>
          </a:prstGeom>
          <a:noFill/>
        </p:spPr>
      </p:pic>
      <p:pic>
        <p:nvPicPr>
          <p:cNvPr id="46082" name="Picture 2"/>
          <p:cNvPicPr>
            <a:picLocks noChangeAspect="1" noChangeArrowheads="1"/>
          </p:cNvPicPr>
          <p:nvPr/>
        </p:nvPicPr>
        <p:blipFill>
          <a:blip r:embed="rId3" cstate="print"/>
          <a:srcRect/>
          <a:stretch>
            <a:fillRect/>
          </a:stretch>
        </p:blipFill>
        <p:spPr bwMode="auto">
          <a:xfrm>
            <a:off x="1835696" y="3248980"/>
            <a:ext cx="7308304" cy="3045127"/>
          </a:xfrm>
          <a:prstGeom prst="rect">
            <a:avLst/>
          </a:prstGeom>
          <a:noFill/>
          <a:ln w="9525">
            <a:noFill/>
            <a:miter lim="800000"/>
            <a:headEnd/>
            <a:tailEnd/>
          </a:ln>
        </p:spPr>
      </p:pic>
      <p:sp>
        <p:nvSpPr>
          <p:cNvPr id="5" name="CasellaDiTesto 4"/>
          <p:cNvSpPr txBox="1"/>
          <p:nvPr/>
        </p:nvSpPr>
        <p:spPr>
          <a:xfrm>
            <a:off x="6192180" y="3958024"/>
            <a:ext cx="2628292" cy="1631216"/>
          </a:xfrm>
          <a:prstGeom prst="rect">
            <a:avLst/>
          </a:prstGeom>
          <a:solidFill>
            <a:schemeClr val="tx1">
              <a:lumMod val="65000"/>
              <a:lumOff val="35000"/>
            </a:schemeClr>
          </a:solidFill>
        </p:spPr>
        <p:txBody>
          <a:bodyPr wrap="square" rtlCol="0">
            <a:spAutoFit/>
          </a:bodyPr>
          <a:lstStyle/>
          <a:p>
            <a:r>
              <a:rPr lang="en-GB" sz="2000" b="1" dirty="0" smtClean="0">
                <a:solidFill>
                  <a:schemeClr val="bg1"/>
                </a:solidFill>
                <a:latin typeface="Calibri" pitchFamily="34" charset="0"/>
              </a:rPr>
              <a:t>According to EUCARD2 </a:t>
            </a:r>
            <a:r>
              <a:rPr lang="en-GB" sz="2000" b="1" dirty="0" smtClean="0">
                <a:solidFill>
                  <a:schemeClr val="bg1"/>
                </a:solidFill>
                <a:latin typeface="Calibri" pitchFamily="34" charset="0"/>
              </a:rPr>
              <a:t>improvement process of all testing facilities a new high speed camera was acquired</a:t>
            </a:r>
            <a:endParaRPr lang="en-GB" sz="2000" b="1" dirty="0">
              <a:solidFill>
                <a:schemeClr val="bg1"/>
              </a:solidFill>
              <a:latin typeface="Calibri" pitchFamily="34" charset="0"/>
            </a:endParaRPr>
          </a:p>
        </p:txBody>
      </p:sp>
      <p:sp>
        <p:nvSpPr>
          <p:cNvPr id="6" name="Rettangolo 5"/>
          <p:cNvSpPr/>
          <p:nvPr/>
        </p:nvSpPr>
        <p:spPr>
          <a:xfrm>
            <a:off x="3095836" y="1002211"/>
            <a:ext cx="6048164" cy="2246769"/>
          </a:xfrm>
          <a:prstGeom prst="rect">
            <a:avLst/>
          </a:prstGeom>
        </p:spPr>
        <p:txBody>
          <a:bodyPr wrap="square">
            <a:spAutoFit/>
          </a:bodyPr>
          <a:lstStyle/>
          <a:p>
            <a:pPr marL="266700" lvl="0" indent="-266700">
              <a:buClr>
                <a:srgbClr val="00B050"/>
              </a:buClr>
              <a:buFont typeface="Wingdings" pitchFamily="2" charset="2"/>
              <a:buChar char="ü"/>
            </a:pPr>
            <a:r>
              <a:rPr lang="en-GB" sz="1400" dirty="0" smtClean="0">
                <a:latin typeface="Calibri" pitchFamily="34" charset="0"/>
              </a:rPr>
              <a:t>Maxima performances: full resolution </a:t>
            </a:r>
            <a:r>
              <a:rPr lang="en-GB" sz="1400" b="1" dirty="0" smtClean="0">
                <a:latin typeface="Calibri" pitchFamily="34" charset="0"/>
              </a:rPr>
              <a:t>1024 x1024 </a:t>
            </a:r>
            <a:r>
              <a:rPr lang="en-GB" sz="1400" dirty="0" smtClean="0">
                <a:latin typeface="Calibri" pitchFamily="34" charset="0"/>
              </a:rPr>
              <a:t>(7000 fps); maximum frame rate </a:t>
            </a:r>
            <a:r>
              <a:rPr lang="en-GB" sz="1400" b="1" dirty="0" smtClean="0">
                <a:latin typeface="Calibri" pitchFamily="34" charset="0"/>
              </a:rPr>
              <a:t>1000000 f/s </a:t>
            </a:r>
            <a:r>
              <a:rPr lang="en-GB" sz="1400" dirty="0" smtClean="0">
                <a:latin typeface="Calibri" pitchFamily="34" charset="0"/>
              </a:rPr>
              <a:t>(64 x 16 pixels);</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Shutter: global electronic shutter up to </a:t>
            </a:r>
            <a:r>
              <a:rPr lang="en-GB" sz="1400" b="1" dirty="0" smtClean="0">
                <a:latin typeface="Calibri" pitchFamily="34" charset="0"/>
              </a:rPr>
              <a:t>369</a:t>
            </a:r>
            <a:r>
              <a:rPr lang="en-GB" sz="1400" b="1" dirty="0" smtClean="0">
                <a:latin typeface="Calibri" pitchFamily="34" charset="0"/>
              </a:rPr>
              <a:t> </a:t>
            </a:r>
            <a:r>
              <a:rPr lang="en-GB" sz="1400" b="1" dirty="0" smtClean="0">
                <a:latin typeface="Calibri" pitchFamily="34" charset="0"/>
              </a:rPr>
              <a:t>ns</a:t>
            </a:r>
            <a:r>
              <a:rPr lang="en-GB" sz="1400" dirty="0" smtClean="0">
                <a:latin typeface="Calibri" pitchFamily="34" charset="0"/>
              </a:rPr>
              <a:t>, frame rate independent</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Variable Region of Interest (ROI)</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Capture </a:t>
            </a:r>
            <a:r>
              <a:rPr lang="en-GB" sz="1400" b="1" dirty="0" smtClean="0">
                <a:latin typeface="Calibri" pitchFamily="34" charset="0"/>
              </a:rPr>
              <a:t>12-bit </a:t>
            </a:r>
            <a:r>
              <a:rPr lang="en-GB" sz="1400" dirty="0" smtClean="0">
                <a:latin typeface="Calibri" pitchFamily="34" charset="0"/>
              </a:rPr>
              <a:t>uncompressed data</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20μm pixels ensure best light sensitivity for demanding high-speed or low light applications</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8GB memory (standard: 5457 frames or 0.780 s @ maximum resolution)</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Gigabit Ethernet interface</a:t>
            </a:r>
            <a:endParaRPr lang="it-IT" sz="1400" dirty="0" smtClean="0">
              <a:latin typeface="Calibri" pitchFamily="34" charset="0"/>
            </a:endParaRPr>
          </a:p>
          <a:p>
            <a:pPr marL="266700" lvl="0" indent="-266700">
              <a:buClr>
                <a:srgbClr val="00B050"/>
              </a:buClr>
              <a:buFont typeface="Wingdings" pitchFamily="2" charset="2"/>
              <a:buChar char="ü"/>
            </a:pPr>
            <a:r>
              <a:rPr lang="en-GB" sz="1400" dirty="0" smtClean="0">
                <a:latin typeface="Calibri" pitchFamily="34" charset="0"/>
              </a:rPr>
              <a:t>Triggering and trigger delay options programmable and selectable</a:t>
            </a:r>
            <a:endParaRPr lang="it-IT" sz="1400" dirty="0" smtClean="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High </a:t>
            </a:r>
            <a:r>
              <a:rPr lang="it-IT" dirty="0" err="1" smtClean="0"/>
              <a:t>speed</a:t>
            </a:r>
            <a:r>
              <a:rPr lang="it-IT" dirty="0" smtClean="0"/>
              <a:t> camera (II)</a:t>
            </a:r>
            <a:endParaRPr lang="it-IT" dirty="0"/>
          </a:p>
        </p:txBody>
      </p:sp>
      <p:pic>
        <p:nvPicPr>
          <p:cNvPr id="3" name="Picture 2" descr="https://fbcdn-sphotos-h-a.akamaihd.net/hphotos-ak-prn1/860985_570908702956397_907758670_o.jpg"/>
          <p:cNvPicPr>
            <a:picLocks noChangeAspect="1" noChangeArrowheads="1"/>
          </p:cNvPicPr>
          <p:nvPr/>
        </p:nvPicPr>
        <p:blipFill>
          <a:blip r:embed="rId2" cstate="print"/>
          <a:srcRect t="6118" b="3328"/>
          <a:stretch>
            <a:fillRect/>
          </a:stretch>
        </p:blipFill>
        <p:spPr bwMode="auto">
          <a:xfrm>
            <a:off x="4054707" y="1088740"/>
            <a:ext cx="5089293" cy="2664296"/>
          </a:xfrm>
          <a:prstGeom prst="rect">
            <a:avLst/>
          </a:prstGeom>
          <a:noFill/>
        </p:spPr>
      </p:pic>
      <p:pic>
        <p:nvPicPr>
          <p:cNvPr id="8" name="Immagine 7" descr="tensile_100k.gif"/>
          <p:cNvPicPr>
            <a:picLocks noChangeAspect="1"/>
          </p:cNvPicPr>
          <p:nvPr/>
        </p:nvPicPr>
        <p:blipFill>
          <a:blip r:embed="rId3" cstate="print"/>
          <a:stretch>
            <a:fillRect/>
          </a:stretch>
        </p:blipFill>
        <p:spPr>
          <a:xfrm>
            <a:off x="0" y="3897052"/>
            <a:ext cx="9144000" cy="2359742"/>
          </a:xfrm>
          <a:prstGeom prst="rect">
            <a:avLst/>
          </a:prstGeom>
        </p:spPr>
      </p:pic>
      <p:sp>
        <p:nvSpPr>
          <p:cNvPr id="6" name="CasellaDiTesto 5"/>
          <p:cNvSpPr txBox="1"/>
          <p:nvPr/>
        </p:nvSpPr>
        <p:spPr>
          <a:xfrm>
            <a:off x="719572" y="1124744"/>
            <a:ext cx="2988332" cy="2862322"/>
          </a:xfrm>
          <a:prstGeom prst="rect">
            <a:avLst/>
          </a:prstGeom>
          <a:noFill/>
        </p:spPr>
        <p:txBody>
          <a:bodyPr wrap="square" rtlCol="0">
            <a:spAutoFit/>
          </a:bodyPr>
          <a:lstStyle/>
          <a:p>
            <a:r>
              <a:rPr lang="en-US" dirty="0" smtClean="0">
                <a:latin typeface="Calibri" pitchFamily="34" charset="0"/>
              </a:rPr>
              <a:t>Video acquisition could be synchronized with data acquisition systems (which generates trigger) and lightening system (</a:t>
            </a:r>
            <a:r>
              <a:rPr lang="en-US" dirty="0" smtClean="0">
                <a:latin typeface="Calibri" pitchFamily="34" charset="0"/>
              </a:rPr>
              <a:t>flash).</a:t>
            </a:r>
            <a:endParaRPr lang="en-US" dirty="0" smtClean="0">
              <a:latin typeface="Calibri" pitchFamily="34" charset="0"/>
            </a:endParaRPr>
          </a:p>
          <a:p>
            <a:r>
              <a:rPr lang="en-US" dirty="0" smtClean="0">
                <a:latin typeface="Calibri" pitchFamily="34" charset="0"/>
              </a:rPr>
              <a:t>The time between trigger and full light illumination is about </a:t>
            </a:r>
            <a:r>
              <a:rPr lang="en-US" b="1" dirty="0" smtClean="0">
                <a:latin typeface="Calibri" pitchFamily="34" charset="0"/>
              </a:rPr>
              <a:t>20 </a:t>
            </a:r>
            <a:r>
              <a:rPr lang="en-US" b="1" dirty="0" smtClean="0">
                <a:latin typeface="Symbol" pitchFamily="18" charset="2"/>
              </a:rPr>
              <a:t>m</a:t>
            </a:r>
            <a:r>
              <a:rPr lang="en-US" b="1" dirty="0" smtClean="0">
                <a:latin typeface="Calibri" pitchFamily="34" charset="0"/>
              </a:rPr>
              <a:t>s (using  MOF-SET transistors).</a:t>
            </a:r>
            <a:endParaRPr lang="en-US" b="1" dirty="0" smtClean="0">
              <a:latin typeface="Calibri" pitchFamily="34" charset="0"/>
            </a:endParaRPr>
          </a:p>
          <a:p>
            <a:endParaRPr lang="en-US" dirty="0">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12655</TotalTime>
  <Words>2138</Words>
  <Application>Microsoft Office PowerPoint</Application>
  <PresentationFormat>Presentazione su schermo (4:3)</PresentationFormat>
  <Paragraphs>313</Paragraphs>
  <Slides>34</Slides>
  <Notes>4</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34</vt:i4>
      </vt:variant>
    </vt:vector>
  </HeadingPairs>
  <TitlesOfParts>
    <vt:vector size="36" baseType="lpstr">
      <vt:lpstr>Struttura predefinita</vt:lpstr>
      <vt:lpstr>Equazione</vt:lpstr>
      <vt:lpstr>Politecnico di Torino:    Possible Contributions to WP11 and Work Proposals  Lorenzo Peroni, Martina Scapin</vt:lpstr>
      <vt:lpstr>Outline</vt:lpstr>
      <vt:lpstr>What do we want to investigate?</vt:lpstr>
      <vt:lpstr>Constitutive material models</vt:lpstr>
      <vt:lpstr>Constitutive material models</vt:lpstr>
      <vt:lpstr>Strength and failure models – SHPB</vt:lpstr>
      <vt:lpstr>Strength and failure models - Gasgun</vt:lpstr>
      <vt:lpstr>High speed camera (I)</vt:lpstr>
      <vt:lpstr>High speed camera (II)</vt:lpstr>
      <vt:lpstr>High speed camera (III)</vt:lpstr>
      <vt:lpstr>Strain-rate &amp; temperature (I)</vt:lpstr>
      <vt:lpstr>Strain-rate &amp; temperature (II)</vt:lpstr>
      <vt:lpstr>Ultra high strain-rate (104 s-1)</vt:lpstr>
      <vt:lpstr>Failure locus: triaxiality effects</vt:lpstr>
      <vt:lpstr>Material models identification</vt:lpstr>
      <vt:lpstr>Inermet - IT180 (I)</vt:lpstr>
      <vt:lpstr>Inermet - IT180 (II)</vt:lpstr>
      <vt:lpstr>SHPB Spalling test (I)</vt:lpstr>
      <vt:lpstr>SHPB Spalling test (II)</vt:lpstr>
      <vt:lpstr>SHPB Spalling test (III)</vt:lpstr>
      <vt:lpstr>Brazilian test (I)</vt:lpstr>
      <vt:lpstr>Brazilian test (II)</vt:lpstr>
      <vt:lpstr>Spall fracture</vt:lpstr>
      <vt:lpstr>VISAR</vt:lpstr>
      <vt:lpstr>Development of new Equations of State</vt:lpstr>
      <vt:lpstr>HiRadMat 2</vt:lpstr>
      <vt:lpstr>HiRadMat 2</vt:lpstr>
      <vt:lpstr>Next steps (I)</vt:lpstr>
      <vt:lpstr>Next steps (II)</vt:lpstr>
      <vt:lpstr>Politecnico di Torino: Possible Contributions to WP11 and Work Proposals  Thank you for your attention  </vt:lpstr>
      <vt:lpstr>Politecnico di Torino: introduction, overview of WP8 work and possible contributions to WP11   Backup slides</vt:lpstr>
      <vt:lpstr>WP11 Work - Scenario</vt:lpstr>
      <vt:lpstr>Background: numerical simulations                       </vt:lpstr>
      <vt:lpstr>Background: Experimental tests</vt:lpstr>
    </vt:vector>
  </TitlesOfParts>
  <Company>Politecnico di Torino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peroni</dc:creator>
  <cp:lastModifiedBy>peroni</cp:lastModifiedBy>
  <cp:revision>3268</cp:revision>
  <cp:lastPrinted>2012-10-23T21:52:08Z</cp:lastPrinted>
  <dcterms:created xsi:type="dcterms:W3CDTF">2005-10-19T15:35:10Z</dcterms:created>
  <dcterms:modified xsi:type="dcterms:W3CDTF">2013-12-10T08:41:57Z</dcterms:modified>
</cp:coreProperties>
</file>