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346" r:id="rId2"/>
    <p:sldId id="601" r:id="rId3"/>
    <p:sldId id="618" r:id="rId4"/>
    <p:sldId id="619" r:id="rId5"/>
    <p:sldId id="621" r:id="rId6"/>
    <p:sldId id="622" r:id="rId7"/>
    <p:sldId id="623" r:id="rId8"/>
    <p:sldId id="624" r:id="rId9"/>
    <p:sldId id="620" r:id="rId10"/>
    <p:sldId id="615" r:id="rId11"/>
    <p:sldId id="616" r:id="rId12"/>
    <p:sldId id="617" r:id="rId13"/>
    <p:sldId id="629" r:id="rId14"/>
    <p:sldId id="632" r:id="rId15"/>
    <p:sldId id="630" r:id="rId16"/>
    <p:sldId id="611" r:id="rId17"/>
    <p:sldId id="633" r:id="rId18"/>
    <p:sldId id="603" r:id="rId19"/>
    <p:sldId id="635" r:id="rId20"/>
    <p:sldId id="636" r:id="rId21"/>
    <p:sldId id="609" r:id="rId22"/>
    <p:sldId id="610" r:id="rId23"/>
  </p:sldIdLst>
  <p:sldSz cx="9144000" cy="6858000" type="screen4x3"/>
  <p:notesSz cx="6794500" cy="9906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4">
          <p15:clr>
            <a:srgbClr val="A4A3A4"/>
          </p15:clr>
        </p15:guide>
        <p15:guide id="2" pos="6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92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1074" y="60"/>
      </p:cViewPr>
      <p:guideLst>
        <p:guide orient="horz" pos="2354"/>
        <p:guide pos="65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0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8050A8-C5E2-45EB-99D4-179581EA77D8}" type="datetime1">
              <a:rPr lang="de-DE"/>
              <a:pPr/>
              <a:t>09.12.2013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4D3E60F-008F-434B-AB9A-9CFC65BB6E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8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8366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837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2950"/>
            <a:ext cx="4954587" cy="3714750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03763"/>
            <a:ext cx="4978400" cy="4459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88" tIns="45494" rIns="90988" bIns="45494"/>
          <a:lstStyle/>
          <a:p>
            <a:endParaRPr lang="de-A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02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872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014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53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522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0279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283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87622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06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516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879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18992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5082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847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smtClean="0">
              <a:latin typeface="Arial" pitchFamily="34" charset="0"/>
            </a:endParaRPr>
          </a:p>
        </p:txBody>
      </p:sp>
      <p:sp>
        <p:nvSpPr>
          <p:cNvPr id="92164" name="Datumsplatzhalter 3"/>
          <p:cNvSpPr txBox="1">
            <a:spLocks noGrp="1"/>
          </p:cNvSpPr>
          <p:nvPr/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9" tIns="46009" rIns="92019" bIns="46009"/>
          <a:lstStyle>
            <a:lvl1pPr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D76DE5D-3238-4CBD-BFC5-18938BD28D66}" type="datetime7">
              <a:rPr lang="de-DE" sz="1300">
                <a:solidFill>
                  <a:schemeClr val="tx1"/>
                </a:solidFill>
              </a:rPr>
              <a:pPr/>
              <a:t>Dez-13</a:t>
            </a:fld>
            <a:endParaRPr lang="de-AT" sz="1300">
              <a:solidFill>
                <a:schemeClr val="tx1"/>
              </a:solidFill>
            </a:endParaRPr>
          </a:p>
        </p:txBody>
      </p:sp>
      <p:sp>
        <p:nvSpPr>
          <p:cNvPr id="92165" name="Foliennummernplatzhalter 4"/>
          <p:cNvSpPr txBox="1">
            <a:spLocks noGrp="1"/>
          </p:cNvSpPr>
          <p:nvPr/>
        </p:nvSpPr>
        <p:spPr bwMode="auto">
          <a:xfrm>
            <a:off x="3849688" y="9409113"/>
            <a:ext cx="294481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19" tIns="46009" rIns="92019" bIns="46009" anchor="b"/>
          <a:lstStyle>
            <a:lvl1pPr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9080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defTabSz="90805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C9E921E-256E-4634-9094-F85F5E7BEE49}" type="slidenum">
              <a:rPr lang="de-AT" sz="1300">
                <a:solidFill>
                  <a:schemeClr val="tx1"/>
                </a:solidFill>
              </a:rPr>
              <a:pPr/>
              <a:t>4</a:t>
            </a:fld>
            <a:endParaRPr lang="de-AT" sz="13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168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517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236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412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3E60F-008F-434B-AB9A-9CFC65BB6ED7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961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1363"/>
            <a:ext cx="4954588" cy="3716337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05350"/>
            <a:ext cx="4984750" cy="4459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92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04272" y="3219446"/>
            <a:ext cx="6400800" cy="491836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04272" y="6391849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6AAEDDC-DF37-49E3-A3A8-2C5FFC0255D5}" type="datetime1">
              <a:rPr lang="de-DE" smtClean="0"/>
              <a:pPr/>
              <a:t>09.12.2013</a:t>
            </a:fld>
            <a:endParaRPr lang="de-DE" dirty="0"/>
          </a:p>
        </p:txBody>
      </p:sp>
      <p:pic>
        <p:nvPicPr>
          <p:cNvPr id="7" name="Bild 4" descr="Logo_quer_30cm_RGB.jpg"/>
          <p:cNvPicPr>
            <a:picLocks noChangeAspect="1"/>
          </p:cNvPicPr>
          <p:nvPr/>
        </p:nvPicPr>
        <p:blipFill>
          <a:blip r:embed="rId2"/>
          <a:srcRect t="9169"/>
          <a:stretch>
            <a:fillRect/>
          </a:stretch>
        </p:blipFill>
        <p:spPr bwMode="auto">
          <a:xfrm>
            <a:off x="701675" y="460375"/>
            <a:ext cx="36449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pierung 18"/>
          <p:cNvGrpSpPr>
            <a:grpSpLocks/>
          </p:cNvGrpSpPr>
          <p:nvPr/>
        </p:nvGrpSpPr>
        <p:grpSpPr bwMode="auto">
          <a:xfrm>
            <a:off x="3492500" y="4689475"/>
            <a:ext cx="3805238" cy="869950"/>
            <a:chOff x="2455863" y="5265738"/>
            <a:chExt cx="5111936" cy="1168400"/>
          </a:xfrm>
        </p:grpSpPr>
        <p:pic>
          <p:nvPicPr>
            <p:cNvPr id="12" name="Bild 19" descr="kopie von diamant pdf.jpg"/>
            <p:cNvPicPr>
              <a:picLocks noChangeAspect="1"/>
            </p:cNvPicPr>
            <p:nvPr/>
          </p:nvPicPr>
          <p:blipFill>
            <a:blip r:embed="rId3"/>
            <a:srcRect l="6334" b="1250"/>
            <a:stretch>
              <a:fillRect/>
            </a:stretch>
          </p:blipFill>
          <p:spPr bwMode="auto">
            <a:xfrm>
              <a:off x="2455863" y="5265738"/>
              <a:ext cx="1752600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Bild 21" descr="100415-1325_IMG_0132.jpg"/>
            <p:cNvPicPr>
              <a:picLocks noChangeAspect="1"/>
            </p:cNvPicPr>
            <p:nvPr/>
          </p:nvPicPr>
          <p:blipFill>
            <a:blip r:embed="rId4"/>
            <a:srcRect b="3516"/>
            <a:stretch>
              <a:fillRect/>
            </a:stretch>
          </p:blipFill>
          <p:spPr bwMode="auto">
            <a:xfrm>
              <a:off x="4285237" y="5265738"/>
              <a:ext cx="1562099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Bild 23" descr="100817-1432_IMG_6401.jpg"/>
            <p:cNvPicPr>
              <a:picLocks noChangeAspect="1"/>
            </p:cNvPicPr>
            <p:nvPr/>
          </p:nvPicPr>
          <p:blipFill>
            <a:blip r:embed="rId5"/>
            <a:srcRect r="5945"/>
            <a:stretch>
              <a:fillRect/>
            </a:stretch>
          </p:blipFill>
          <p:spPr bwMode="auto">
            <a:xfrm>
              <a:off x="5919974" y="5265738"/>
              <a:ext cx="1647825" cy="116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extfeld 25"/>
          <p:cNvSpPr txBox="1">
            <a:spLocks noChangeArrowheads="1"/>
          </p:cNvSpPr>
          <p:nvPr/>
        </p:nvSpPr>
        <p:spPr bwMode="auto">
          <a:xfrm>
            <a:off x="3387725" y="6443663"/>
            <a:ext cx="51403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00" dirty="0">
                <a:cs typeface="Arial" charset="0"/>
              </a:rPr>
              <a:t>RHP-Technology GmbH &amp; Co. KG Forschungszentrum, CA, A-2444 </a:t>
            </a:r>
            <a:r>
              <a:rPr lang="de-DE" sz="900" dirty="0" err="1">
                <a:cs typeface="Arial" charset="0"/>
              </a:rPr>
              <a:t>Seibersdorf</a:t>
            </a:r>
            <a:r>
              <a:rPr lang="de-DE" sz="900" dirty="0">
                <a:cs typeface="Arial" charset="0"/>
              </a:rPr>
              <a:t>, Austria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928260" y="2089594"/>
            <a:ext cx="7688690" cy="1600438"/>
          </a:xfrm>
        </p:spPr>
        <p:txBody>
          <a:bodyPr/>
          <a:lstStyle>
            <a:lvl1pPr marL="0" marR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smtClean="0">
                <a:cs typeface="Arial" charset="0"/>
              </a:rPr>
              <a:t>Fließtext 02, Arial 14</a:t>
            </a:r>
            <a:r>
              <a:rPr lang="de-DE" sz="1400" baseline="0" dirty="0" smtClean="0">
                <a:cs typeface="Arial" charset="0"/>
              </a:rPr>
              <a:t>  -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consetetur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sadipscing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elitr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nonumy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eirmod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tempor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invidunt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ut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labore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dolore</a:t>
            </a:r>
            <a:r>
              <a:rPr lang="de-DE" sz="1400" baseline="0" dirty="0" smtClean="0">
                <a:cs typeface="Arial" charset="0"/>
              </a:rPr>
              <a:t> magna </a:t>
            </a:r>
            <a:r>
              <a:rPr lang="de-DE" sz="1400" baseline="0" dirty="0" err="1" smtClean="0">
                <a:cs typeface="Arial" charset="0"/>
              </a:rPr>
              <a:t>aliquyam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erat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voluptua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At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vero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eos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accusam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justo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duo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dolores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rebum</a:t>
            </a:r>
            <a:r>
              <a:rPr lang="de-DE" sz="1400" baseline="0" dirty="0" smtClean="0">
                <a:cs typeface="Arial" charset="0"/>
              </a:rPr>
              <a:t>. Stet </a:t>
            </a:r>
            <a:r>
              <a:rPr lang="de-DE" sz="1400" baseline="0" dirty="0" err="1" smtClean="0">
                <a:cs typeface="Arial" charset="0"/>
              </a:rPr>
              <a:t>clita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kasd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gubergren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no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takimata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sanctus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est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consetetur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sadipscing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elitr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nonumy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eirmod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tempor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invidunt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ut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labore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dolore</a:t>
            </a:r>
            <a:r>
              <a:rPr lang="de-DE" sz="1400" baseline="0" dirty="0" smtClean="0">
                <a:cs typeface="Arial" charset="0"/>
              </a:rPr>
              <a:t> magna </a:t>
            </a:r>
            <a:r>
              <a:rPr lang="de-DE" sz="1400" baseline="0" dirty="0" err="1" smtClean="0">
                <a:cs typeface="Arial" charset="0"/>
              </a:rPr>
              <a:t>aliquyam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erat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voluptua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At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vero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eos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accusam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justo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duo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dolores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rebum</a:t>
            </a:r>
            <a:r>
              <a:rPr lang="de-DE" sz="1400" baseline="0" dirty="0" smtClean="0">
                <a:cs typeface="Arial" charset="0"/>
              </a:rPr>
              <a:t>. Stet </a:t>
            </a:r>
            <a:r>
              <a:rPr lang="de-DE" sz="1400" baseline="0" dirty="0" err="1" smtClean="0">
                <a:cs typeface="Arial" charset="0"/>
              </a:rPr>
              <a:t>clita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kasd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gubergren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no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takimata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sanctus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est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.</a:t>
            </a:r>
            <a:r>
              <a:rPr lang="de-DE" sz="1400" dirty="0" smtClean="0">
                <a:cs typeface="Arial" charset="0"/>
              </a:rPr>
              <a:t>  </a:t>
            </a:r>
          </a:p>
          <a:p>
            <a:pPr lvl="0"/>
            <a:endParaRPr lang="de-DE" dirty="0"/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928260" y="817563"/>
            <a:ext cx="5481776" cy="457200"/>
          </a:xfrm>
        </p:spPr>
        <p:txBody>
          <a:bodyPr/>
          <a:lstStyle>
            <a:lvl1pPr>
              <a:buFont typeface="Arial" pitchFamily="34" charset="0"/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HEADLINE, Arial 24, Fett</a:t>
            </a:r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2" hasCustomPrompt="1"/>
          </p:nvPr>
        </p:nvSpPr>
        <p:spPr>
          <a:xfrm>
            <a:off x="928260" y="1182403"/>
            <a:ext cx="5481776" cy="398747"/>
          </a:xfrm>
        </p:spPr>
        <p:txBody>
          <a:bodyPr/>
          <a:lstStyle>
            <a:lvl1pPr>
              <a:buFont typeface="Arial" pitchFamily="34" charset="0"/>
              <a:buNone/>
              <a:defRPr sz="2000"/>
            </a:lvl1pPr>
          </a:lstStyle>
          <a:p>
            <a:pPr lvl="0"/>
            <a:r>
              <a:rPr lang="de-DE" dirty="0" err="1" smtClean="0"/>
              <a:t>Subline</a:t>
            </a:r>
            <a:r>
              <a:rPr lang="de-DE" dirty="0" smtClean="0"/>
              <a:t>, Arial 20</a:t>
            </a:r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pic>
        <p:nvPicPr>
          <p:cNvPr id="3" name="Bild 29" descr="100414-1355_IMG_9870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58850"/>
            <a:ext cx="8701088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 userDrawn="1"/>
        </p:nvSpPr>
        <p:spPr>
          <a:xfrm>
            <a:off x="922338" y="1138238"/>
            <a:ext cx="37496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HEADLINE, Arial 24, Fett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Textfeld 7"/>
          <p:cNvSpPr txBox="1">
            <a:spLocks noChangeArrowheads="1"/>
          </p:cNvSpPr>
          <p:nvPr userDrawn="1"/>
        </p:nvSpPr>
        <p:spPr bwMode="auto">
          <a:xfrm>
            <a:off x="935038" y="1208088"/>
            <a:ext cx="6889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Rapid Hot Pressing is a pressure assisted sintering technique allowing the consolidation of </a:t>
            </a:r>
            <a:r>
              <a:rPr lang="de-DE" sz="1400" b="1">
                <a:solidFill>
                  <a:srgbClr val="E46C0A"/>
                </a:solidFill>
              </a:rPr>
              <a:t>high performance materials </a:t>
            </a:r>
            <a:r>
              <a:rPr lang="de-DE" sz="1400"/>
              <a:t>such as special alloys, ceramics as well as metal or ceramic matrix composites up to a temperature of</a:t>
            </a:r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r>
              <a:rPr lang="de-DE" sz="1400"/>
              <a:t>This is possible in </a:t>
            </a:r>
            <a:r>
              <a:rPr lang="de-DE" sz="1400" b="1">
                <a:solidFill>
                  <a:srgbClr val="E46C0A"/>
                </a:solidFill>
              </a:rPr>
              <a:t>overall cycle times</a:t>
            </a:r>
            <a:r>
              <a:rPr lang="de-DE" sz="1400"/>
              <a:t> of less than one hour and therefore very economic.	</a:t>
            </a:r>
          </a:p>
          <a:p>
            <a:endParaRPr lang="de-DE" sz="1400"/>
          </a:p>
        </p:txBody>
      </p:sp>
      <p:sp>
        <p:nvSpPr>
          <p:cNvPr id="4" name="Textfeld 8"/>
          <p:cNvSpPr txBox="1">
            <a:spLocks noChangeArrowheads="1"/>
          </p:cNvSpPr>
          <p:nvPr userDrawn="1"/>
        </p:nvSpPr>
        <p:spPr bwMode="auto">
          <a:xfrm>
            <a:off x="277813" y="2097088"/>
            <a:ext cx="55451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600" b="1"/>
              <a:t>2.400°C</a:t>
            </a:r>
          </a:p>
        </p:txBody>
      </p:sp>
      <p:pic>
        <p:nvPicPr>
          <p:cNvPr id="6" name="Bild 9" descr="100415-1325_IMG_013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7113" y="4532313"/>
            <a:ext cx="1662112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6"/>
          <p:cNvSpPr txBox="1">
            <a:spLocks noChangeArrowheads="1"/>
          </p:cNvSpPr>
          <p:nvPr userDrawn="1"/>
        </p:nvSpPr>
        <p:spPr bwMode="auto">
          <a:xfrm>
            <a:off x="2709863" y="5654675"/>
            <a:ext cx="22526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 i="1"/>
              <a:t>Bildbeschriftung, Notizen, Arial 8, kursiv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Abgerundetes Rechteck 6"/>
          <p:cNvSpPr>
            <a:spLocks noChangeArrowheads="1"/>
          </p:cNvSpPr>
          <p:nvPr userDrawn="1"/>
        </p:nvSpPr>
        <p:spPr bwMode="auto">
          <a:xfrm>
            <a:off x="1016000" y="1912938"/>
            <a:ext cx="1838325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922338" y="833438"/>
            <a:ext cx="46656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MARKTSEGMENTIERUNG (I)</a:t>
            </a:r>
          </a:p>
        </p:txBody>
      </p:sp>
      <p:sp>
        <p:nvSpPr>
          <p:cNvPr id="9" name="Textfeld 21"/>
          <p:cNvSpPr txBox="1">
            <a:spLocks noChangeArrowheads="1"/>
          </p:cNvSpPr>
          <p:nvPr userDrawn="1"/>
        </p:nvSpPr>
        <p:spPr bwMode="auto">
          <a:xfrm>
            <a:off x="949325" y="1195388"/>
            <a:ext cx="6059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/>
              <a:t>2 Kundensegmente:</a:t>
            </a:r>
          </a:p>
        </p:txBody>
      </p:sp>
      <p:sp>
        <p:nvSpPr>
          <p:cNvPr id="10" name="Textfeld 27"/>
          <p:cNvSpPr txBox="1">
            <a:spLocks noChangeArrowheads="1"/>
          </p:cNvSpPr>
          <p:nvPr userDrawn="1"/>
        </p:nvSpPr>
        <p:spPr bwMode="auto">
          <a:xfrm>
            <a:off x="1042988" y="1912938"/>
            <a:ext cx="1912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1: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11" name="Abgerundetes Rechteck 10"/>
          <p:cNvSpPr>
            <a:spLocks noChangeArrowheads="1"/>
          </p:cNvSpPr>
          <p:nvPr userDrawn="1"/>
        </p:nvSpPr>
        <p:spPr bwMode="auto">
          <a:xfrm>
            <a:off x="1017588" y="4310063"/>
            <a:ext cx="1836737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Textfeld 15"/>
          <p:cNvSpPr txBox="1">
            <a:spLocks noChangeArrowheads="1"/>
          </p:cNvSpPr>
          <p:nvPr userDrawn="1"/>
        </p:nvSpPr>
        <p:spPr bwMode="auto">
          <a:xfrm>
            <a:off x="1044575" y="4310063"/>
            <a:ext cx="191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2: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13" name="Textfeld 16"/>
          <p:cNvSpPr txBox="1">
            <a:spLocks noChangeArrowheads="1"/>
          </p:cNvSpPr>
          <p:nvPr userDrawn="1"/>
        </p:nvSpPr>
        <p:spPr bwMode="auto">
          <a:xfrm>
            <a:off x="3106738" y="1809750"/>
            <a:ext cx="5308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Hersteller/Produzenten von Hochleistungswerkstoffen</a:t>
            </a:r>
          </a:p>
          <a:p>
            <a:r>
              <a:rPr lang="de-DE" sz="1400" b="1"/>
              <a:t>über pulvertechnologische Verfahren mit Ziel </a:t>
            </a:r>
          </a:p>
          <a:p>
            <a:endParaRPr lang="de-DE" sz="1400" b="1"/>
          </a:p>
        </p:txBody>
      </p:sp>
      <p:sp>
        <p:nvSpPr>
          <p:cNvPr id="14" name="Textfeld 18"/>
          <p:cNvSpPr txBox="1">
            <a:spLocks noChangeArrowheads="1"/>
          </p:cNvSpPr>
          <p:nvPr userDrawn="1"/>
        </p:nvSpPr>
        <p:spPr bwMode="auto">
          <a:xfrm>
            <a:off x="3106738" y="4310063"/>
            <a:ext cx="530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Endanwender/Nutzer von Hochleistungswerkstoffen</a:t>
            </a:r>
          </a:p>
        </p:txBody>
      </p:sp>
      <p:sp>
        <p:nvSpPr>
          <p:cNvPr id="15" name="Textfeld 22"/>
          <p:cNvSpPr txBox="1">
            <a:spLocks noChangeArrowheads="1"/>
          </p:cNvSpPr>
          <p:nvPr userDrawn="1"/>
        </p:nvSpPr>
        <p:spPr bwMode="auto">
          <a:xfrm>
            <a:off x="3106738" y="2413000"/>
            <a:ext cx="380437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Kostengünstiger </a:t>
            </a:r>
            <a:r>
              <a:rPr lang="de-DE" sz="1400" dirty="0"/>
              <a:t>Herstellungsprozess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  <p:sp>
        <p:nvSpPr>
          <p:cNvPr id="16" name="Textfeld 23"/>
          <p:cNvSpPr txBox="1">
            <a:spLocks noChangeArrowheads="1"/>
          </p:cNvSpPr>
          <p:nvPr userDrawn="1"/>
        </p:nvSpPr>
        <p:spPr bwMode="auto">
          <a:xfrm>
            <a:off x="3106738" y="4829175"/>
            <a:ext cx="39798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7"/>
          <p:cNvSpPr txBox="1">
            <a:spLocks noChangeArrowheads="1"/>
          </p:cNvSpPr>
          <p:nvPr userDrawn="1"/>
        </p:nvSpPr>
        <p:spPr bwMode="auto">
          <a:xfrm>
            <a:off x="3643313" y="6215063"/>
            <a:ext cx="18240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/>
            </a:lvl1pPr>
          </a:lstStyle>
          <a:p>
            <a:pPr algn="ctr">
              <a:defRPr/>
            </a:pPr>
            <a:r>
              <a:rPr lang="de-DE" sz="1500" dirty="0" smtClean="0">
                <a:solidFill>
                  <a:schemeClr val="accent2"/>
                </a:solidFill>
                <a:ea typeface="ＭＳ Ｐゴシック" pitchFamily="-65" charset="-128"/>
              </a:rPr>
              <a:t>VERTRAULICH </a:t>
            </a:r>
            <a:endParaRPr lang="de-DE" sz="1500" dirty="0">
              <a:solidFill>
                <a:schemeClr val="accent2"/>
              </a:solidFill>
              <a:ea typeface="ＭＳ Ｐゴシック" pitchFamily="-65" charset="-128"/>
            </a:endParaRPr>
          </a:p>
        </p:txBody>
      </p:sp>
      <p:pic>
        <p:nvPicPr>
          <p:cNvPr id="6" name="Bild 1" descr="F:\Bildschirmfoto 2010-10-05 um 15.41.3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57188"/>
            <a:ext cx="29654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26" y="1295400"/>
            <a:ext cx="8077200" cy="702000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0224" y="1979613"/>
            <a:ext cx="3959225" cy="40735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1850" y="1979613"/>
            <a:ext cx="3962400" cy="40735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xfrm>
            <a:off x="539750" y="6415088"/>
            <a:ext cx="1905000" cy="4429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C8388"/>
                </a:solidFill>
              </a:defRPr>
            </a:lvl1pPr>
          </a:lstStyle>
          <a:p>
            <a:pPr>
              <a:defRPr/>
            </a:pPr>
            <a:fld id="{C4814FC7-ED9D-40EB-AFF6-1F0AAEA482C0}" type="datetime1">
              <a:rPr lang="de-DE"/>
              <a:pPr>
                <a:defRPr/>
              </a:pPr>
              <a:t>09.12.2013</a:t>
            </a:fld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2994671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7"/>
          <p:cNvSpPr txBox="1">
            <a:spLocks noChangeArrowheads="1"/>
          </p:cNvSpPr>
          <p:nvPr userDrawn="1"/>
        </p:nvSpPr>
        <p:spPr bwMode="auto">
          <a:xfrm>
            <a:off x="3643313" y="6215063"/>
            <a:ext cx="182403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/>
            </a:lvl1pPr>
          </a:lstStyle>
          <a:p>
            <a:pPr algn="ctr">
              <a:defRPr/>
            </a:pPr>
            <a:r>
              <a:rPr lang="de-DE" sz="1500" dirty="0" smtClean="0">
                <a:solidFill>
                  <a:schemeClr val="accent2"/>
                </a:solidFill>
                <a:latin typeface="Arial" charset="0"/>
                <a:ea typeface="ＭＳ Ｐゴシック" pitchFamily="-65" charset="-128"/>
              </a:rPr>
              <a:t>VERTRAULICH </a:t>
            </a:r>
            <a:endParaRPr lang="de-DE" sz="1500" dirty="0">
              <a:solidFill>
                <a:schemeClr val="accent2"/>
              </a:solidFill>
              <a:latin typeface="Arial" charset="0"/>
              <a:ea typeface="ＭＳ Ｐゴシック" pitchFamily="-65" charset="-128"/>
            </a:endParaRPr>
          </a:p>
        </p:txBody>
      </p:sp>
      <p:pic>
        <p:nvPicPr>
          <p:cNvPr id="6" name="Bild 1" descr="F:\Bildschirmfoto 2010-10-05 um 15.41.3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57188"/>
            <a:ext cx="29654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225" y="1295400"/>
            <a:ext cx="8086977" cy="550200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225" y="1905000"/>
            <a:ext cx="8077200" cy="381000"/>
          </a:xfrm>
        </p:spPr>
        <p:txBody>
          <a:bodyPr anchor="b"/>
          <a:lstStyle>
            <a:lvl1pPr marL="0" indent="0">
              <a:buNone/>
              <a:defRPr sz="20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0225" y="2362200"/>
            <a:ext cx="8077200" cy="3962400"/>
          </a:xfrm>
        </p:spPr>
        <p:txBody>
          <a:bodyPr/>
          <a:lstStyle>
            <a:lvl1pPr>
              <a:defRPr sz="1600">
                <a:solidFill>
                  <a:srgbClr val="000A10"/>
                </a:solidFill>
              </a:defRPr>
            </a:lvl1pPr>
            <a:lvl2pPr>
              <a:defRPr sz="1600">
                <a:solidFill>
                  <a:srgbClr val="000A10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1"/>
          <p:cNvSpPr>
            <a:spLocks noGrp="1" noChangeArrowheads="1"/>
          </p:cNvSpPr>
          <p:nvPr>
            <p:ph type="dt" sz="half" idx="10"/>
          </p:nvPr>
        </p:nvSpPr>
        <p:spPr>
          <a:xfrm>
            <a:off x="539750" y="6415088"/>
            <a:ext cx="1905000" cy="442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E81E5-23C9-4907-938C-E19CED86EA8F}" type="datetime1">
              <a:rPr lang="de-DE"/>
              <a:pPr>
                <a:defRPr/>
              </a:pPr>
              <a:t>09.12.2013</a:t>
            </a:fld>
            <a:endParaRPr lang="de-DE" sz="1400"/>
          </a:p>
        </p:txBody>
      </p:sp>
    </p:spTree>
    <p:extLst>
      <p:ext uri="{BB962C8B-B14F-4D97-AF65-F5344CB8AC3E}">
        <p14:creationId xmlns:p14="http://schemas.microsoft.com/office/powerpoint/2010/main" val="2012994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8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72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feld 11"/>
          <p:cNvSpPr txBox="1">
            <a:spLocks noChangeArrowheads="1"/>
          </p:cNvSpPr>
          <p:nvPr/>
        </p:nvSpPr>
        <p:spPr bwMode="auto">
          <a:xfrm>
            <a:off x="923925" y="812800"/>
            <a:ext cx="374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cs typeface="Arial" charset="0"/>
              </a:rPr>
              <a:t>HEADLINE, Arial 24, Fett</a:t>
            </a:r>
          </a:p>
        </p:txBody>
      </p:sp>
      <p:sp>
        <p:nvSpPr>
          <p:cNvPr id="7" name="Textfeld 12"/>
          <p:cNvSpPr txBox="1">
            <a:spLocks noChangeArrowheads="1"/>
          </p:cNvSpPr>
          <p:nvPr/>
        </p:nvSpPr>
        <p:spPr bwMode="auto">
          <a:xfrm>
            <a:off x="923925" y="1181100"/>
            <a:ext cx="227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 err="1">
                <a:cs typeface="Arial" charset="0"/>
              </a:rPr>
              <a:t>Subline</a:t>
            </a:r>
            <a:r>
              <a:rPr lang="de-DE" sz="2000" dirty="0">
                <a:cs typeface="Arial" charset="0"/>
              </a:rPr>
              <a:t>, Arial 20</a:t>
            </a:r>
          </a:p>
        </p:txBody>
      </p:sp>
      <p:sp>
        <p:nvSpPr>
          <p:cNvPr id="10" name="Textfeld 13"/>
          <p:cNvSpPr txBox="1">
            <a:spLocks noChangeArrowheads="1"/>
          </p:cNvSpPr>
          <p:nvPr/>
        </p:nvSpPr>
        <p:spPr bwMode="auto">
          <a:xfrm>
            <a:off x="946732" y="4921039"/>
            <a:ext cx="2551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 dirty="0"/>
              <a:t>Fließtext 01, Arial 14, Fett</a:t>
            </a:r>
          </a:p>
        </p:txBody>
      </p:sp>
      <p:sp>
        <p:nvSpPr>
          <p:cNvPr id="11" name="Textfeld 14"/>
          <p:cNvSpPr txBox="1">
            <a:spLocks noChangeArrowheads="1"/>
          </p:cNvSpPr>
          <p:nvPr/>
        </p:nvSpPr>
        <p:spPr bwMode="auto">
          <a:xfrm>
            <a:off x="923925" y="2089594"/>
            <a:ext cx="7869093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cs typeface="Arial" charset="0"/>
              </a:rPr>
              <a:t>Fließtext 02, Arial </a:t>
            </a:r>
            <a:r>
              <a:rPr lang="de-DE" sz="1400" dirty="0" smtClean="0">
                <a:cs typeface="Arial" charset="0"/>
              </a:rPr>
              <a:t>14</a:t>
            </a:r>
            <a:r>
              <a:rPr lang="de-DE" sz="1400" baseline="0" dirty="0" smtClean="0">
                <a:cs typeface="Arial" charset="0"/>
              </a:rPr>
              <a:t>  -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consetetur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sadipscing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elitr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nonumy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eirmod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tempor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invidunt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ut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labore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dolore</a:t>
            </a:r>
            <a:r>
              <a:rPr lang="de-DE" sz="1400" baseline="0" dirty="0" smtClean="0">
                <a:cs typeface="Arial" charset="0"/>
              </a:rPr>
              <a:t> magna </a:t>
            </a:r>
            <a:r>
              <a:rPr lang="de-DE" sz="1400" baseline="0" dirty="0" err="1" smtClean="0">
                <a:cs typeface="Arial" charset="0"/>
              </a:rPr>
              <a:t>aliquyam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erat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voluptua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At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vero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eos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accusam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justo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duo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dolores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rebum</a:t>
            </a:r>
            <a:r>
              <a:rPr lang="de-DE" sz="1400" baseline="0" dirty="0" smtClean="0">
                <a:cs typeface="Arial" charset="0"/>
              </a:rPr>
              <a:t>. Stet </a:t>
            </a:r>
            <a:r>
              <a:rPr lang="de-DE" sz="1400" baseline="0" dirty="0" err="1" smtClean="0">
                <a:cs typeface="Arial" charset="0"/>
              </a:rPr>
              <a:t>clita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kasd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gubergren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no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takimata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sanctus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est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consetetur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sadipscing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elitr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nonumy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eirmod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tempor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invidunt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ut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labore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dolore</a:t>
            </a:r>
            <a:r>
              <a:rPr lang="de-DE" sz="1400" baseline="0" dirty="0" smtClean="0">
                <a:cs typeface="Arial" charset="0"/>
              </a:rPr>
              <a:t> magna </a:t>
            </a:r>
            <a:r>
              <a:rPr lang="de-DE" sz="1400" baseline="0" dirty="0" err="1" smtClean="0">
                <a:cs typeface="Arial" charset="0"/>
              </a:rPr>
              <a:t>aliquyam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erat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sed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diam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voluptua</a:t>
            </a:r>
            <a:r>
              <a:rPr lang="de-DE" sz="1400" baseline="0" dirty="0" smtClean="0">
                <a:cs typeface="Arial" charset="0"/>
              </a:rPr>
              <a:t>. </a:t>
            </a:r>
            <a:r>
              <a:rPr lang="de-DE" sz="1400" baseline="0" dirty="0" err="1" smtClean="0">
                <a:cs typeface="Arial" charset="0"/>
              </a:rPr>
              <a:t>At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vero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eos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accusam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justo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duo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dolores</a:t>
            </a:r>
            <a:r>
              <a:rPr lang="de-DE" sz="1400" baseline="0" dirty="0" smtClean="0">
                <a:cs typeface="Arial" charset="0"/>
              </a:rPr>
              <a:t> et </a:t>
            </a:r>
            <a:r>
              <a:rPr lang="de-DE" sz="1400" baseline="0" dirty="0" err="1" smtClean="0">
                <a:cs typeface="Arial" charset="0"/>
              </a:rPr>
              <a:t>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rebum</a:t>
            </a:r>
            <a:r>
              <a:rPr lang="de-DE" sz="1400" baseline="0" dirty="0" smtClean="0">
                <a:cs typeface="Arial" charset="0"/>
              </a:rPr>
              <a:t>. Stet </a:t>
            </a:r>
            <a:r>
              <a:rPr lang="de-DE" sz="1400" baseline="0" dirty="0" err="1" smtClean="0">
                <a:cs typeface="Arial" charset="0"/>
              </a:rPr>
              <a:t>clita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kasd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gubergren</a:t>
            </a:r>
            <a:r>
              <a:rPr lang="de-DE" sz="1400" baseline="0" dirty="0" smtClean="0">
                <a:cs typeface="Arial" charset="0"/>
              </a:rPr>
              <a:t>, </a:t>
            </a:r>
            <a:r>
              <a:rPr lang="de-DE" sz="1400" baseline="0" dirty="0" err="1" smtClean="0">
                <a:cs typeface="Arial" charset="0"/>
              </a:rPr>
              <a:t>no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sea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takimata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sanctus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est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Lorem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ipsum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dolor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sit</a:t>
            </a:r>
            <a:r>
              <a:rPr lang="de-DE" sz="1400" baseline="0" dirty="0" smtClean="0">
                <a:cs typeface="Arial" charset="0"/>
              </a:rPr>
              <a:t> </a:t>
            </a:r>
            <a:r>
              <a:rPr lang="de-DE" sz="1400" baseline="0" dirty="0" err="1" smtClean="0">
                <a:cs typeface="Arial" charset="0"/>
              </a:rPr>
              <a:t>amet</a:t>
            </a:r>
            <a:r>
              <a:rPr lang="de-DE" sz="1400" baseline="0" dirty="0" smtClean="0">
                <a:cs typeface="Arial" charset="0"/>
              </a:rPr>
              <a:t>.</a:t>
            </a:r>
            <a:r>
              <a:rPr lang="de-DE" sz="1400" dirty="0" smtClean="0">
                <a:cs typeface="Arial" charset="0"/>
              </a:rPr>
              <a:t>  </a:t>
            </a:r>
            <a:endParaRPr lang="de-DE" sz="1400" dirty="0">
              <a:cs typeface="Arial" charset="0"/>
            </a:endParaRPr>
          </a:p>
        </p:txBody>
      </p:sp>
      <p:sp>
        <p:nvSpPr>
          <p:cNvPr id="13" name="Textfeld 16"/>
          <p:cNvSpPr txBox="1">
            <a:spLocks noChangeArrowheads="1"/>
          </p:cNvSpPr>
          <p:nvPr/>
        </p:nvSpPr>
        <p:spPr bwMode="auto">
          <a:xfrm>
            <a:off x="955959" y="5643418"/>
            <a:ext cx="22526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 i="1" dirty="0"/>
              <a:t>Bildbeschriftung, Notizen, Arial 8, kursiv</a:t>
            </a:r>
          </a:p>
        </p:txBody>
      </p:sp>
      <p:sp>
        <p:nvSpPr>
          <p:cNvPr id="14" name="Textfeld 18"/>
          <p:cNvSpPr txBox="1">
            <a:spLocks noChangeArrowheads="1"/>
          </p:cNvSpPr>
          <p:nvPr/>
        </p:nvSpPr>
        <p:spPr bwMode="auto">
          <a:xfrm>
            <a:off x="4868863" y="812800"/>
            <a:ext cx="37480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solidFill>
                  <a:srgbClr val="E46C0A"/>
                </a:solidFill>
                <a:cs typeface="Arial" charset="0"/>
              </a:rPr>
              <a:t>HEADLINE, Arial 24, Fett</a:t>
            </a:r>
          </a:p>
        </p:txBody>
      </p:sp>
      <p:sp>
        <p:nvSpPr>
          <p:cNvPr id="15" name="Textfeld 19"/>
          <p:cNvSpPr txBox="1">
            <a:spLocks noChangeArrowheads="1"/>
          </p:cNvSpPr>
          <p:nvPr/>
        </p:nvSpPr>
        <p:spPr bwMode="auto">
          <a:xfrm>
            <a:off x="4860925" y="1181100"/>
            <a:ext cx="227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>
                <a:cs typeface="Arial" charset="0"/>
              </a:rPr>
              <a:t>Subline, Arial 20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28260" y="3690032"/>
            <a:ext cx="768869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rgbClr val="7F7F7F"/>
                </a:solidFill>
                <a:cs typeface="Arial" charset="0"/>
              </a:rPr>
              <a:t>Fließtext 02, Arial 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14 - Stet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clita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kasd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gubergren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no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sea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takimata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sanctus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est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Lorem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ipsum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dolor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sit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amet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.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Lorem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ipsum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dolor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sit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amet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consetetur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sadipscing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elitr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sed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diam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nonumy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eirmod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tempor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invidunt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ut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labore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dolore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magna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aliquyam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erat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sed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diam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voluptua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.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vero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eos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accusam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justo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duo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dolores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rebum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. Stet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clita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kasd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gubergren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no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sea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takimata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sanctus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est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Lorem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ipsum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dolor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sit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de-DE" sz="1400" kern="1200" dirty="0" err="1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amet</a:t>
            </a:r>
            <a:r>
              <a:rPr lang="de-DE" sz="1400" kern="1200" dirty="0" smtClean="0">
                <a:solidFill>
                  <a:srgbClr val="7F7F7F"/>
                </a:solidFill>
                <a:latin typeface="Arial" charset="0"/>
                <a:ea typeface="ＭＳ Ｐゴシック" charset="-128"/>
                <a:cs typeface="Arial" charset="0"/>
              </a:rPr>
              <a:t>.  </a:t>
            </a:r>
          </a:p>
          <a:p>
            <a:endParaRPr lang="de-DE" sz="1400" dirty="0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feld 11"/>
          <p:cNvSpPr txBox="1">
            <a:spLocks noChangeArrowheads="1"/>
          </p:cNvSpPr>
          <p:nvPr/>
        </p:nvSpPr>
        <p:spPr bwMode="auto">
          <a:xfrm>
            <a:off x="923925" y="812800"/>
            <a:ext cx="374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cs typeface="Arial" charset="0"/>
              </a:rPr>
              <a:t>HEADLINE,</a:t>
            </a:r>
            <a:r>
              <a:rPr lang="de-DE" b="1" i="0" dirty="0">
                <a:cs typeface="Arial" charset="0"/>
              </a:rPr>
              <a:t> Arial </a:t>
            </a:r>
            <a:r>
              <a:rPr lang="de-DE" b="1" dirty="0">
                <a:cs typeface="Arial" charset="0"/>
              </a:rPr>
              <a:t>24, Fett</a:t>
            </a:r>
          </a:p>
        </p:txBody>
      </p:sp>
      <p:sp>
        <p:nvSpPr>
          <p:cNvPr id="9" name="Textfeld 12"/>
          <p:cNvSpPr txBox="1">
            <a:spLocks noChangeArrowheads="1"/>
          </p:cNvSpPr>
          <p:nvPr/>
        </p:nvSpPr>
        <p:spPr bwMode="auto">
          <a:xfrm>
            <a:off x="923925" y="1181100"/>
            <a:ext cx="227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 err="1">
                <a:cs typeface="Arial" charset="0"/>
              </a:rPr>
              <a:t>Subline</a:t>
            </a:r>
            <a:r>
              <a:rPr lang="de-DE" sz="2000" dirty="0">
                <a:cs typeface="Arial" charset="0"/>
              </a:rPr>
              <a:t>, Arial 20</a:t>
            </a:r>
          </a:p>
        </p:txBody>
      </p:sp>
      <p:sp>
        <p:nvSpPr>
          <p:cNvPr id="6" name="Textfeld 11"/>
          <p:cNvSpPr txBox="1">
            <a:spLocks noChangeArrowheads="1"/>
          </p:cNvSpPr>
          <p:nvPr userDrawn="1"/>
        </p:nvSpPr>
        <p:spPr bwMode="auto">
          <a:xfrm>
            <a:off x="923925" y="812800"/>
            <a:ext cx="3749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cs typeface="Arial" charset="0"/>
              </a:rPr>
              <a:t>HEADLINE,</a:t>
            </a:r>
            <a:r>
              <a:rPr lang="de-DE" b="1" i="0" dirty="0">
                <a:cs typeface="Arial" charset="0"/>
              </a:rPr>
              <a:t> Arial </a:t>
            </a:r>
            <a:r>
              <a:rPr lang="de-DE" b="1" dirty="0">
                <a:cs typeface="Arial" charset="0"/>
              </a:rPr>
              <a:t>24, Fett</a:t>
            </a:r>
          </a:p>
        </p:txBody>
      </p:sp>
      <p:sp>
        <p:nvSpPr>
          <p:cNvPr id="7" name="Textfeld 12"/>
          <p:cNvSpPr txBox="1">
            <a:spLocks noChangeArrowheads="1"/>
          </p:cNvSpPr>
          <p:nvPr userDrawn="1"/>
        </p:nvSpPr>
        <p:spPr bwMode="auto">
          <a:xfrm>
            <a:off x="923925" y="1181100"/>
            <a:ext cx="2276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dirty="0" err="1">
                <a:cs typeface="Arial" charset="0"/>
              </a:rPr>
              <a:t>Subline</a:t>
            </a:r>
            <a:r>
              <a:rPr lang="de-DE" sz="2000" dirty="0">
                <a:cs typeface="Arial" charset="0"/>
              </a:rPr>
              <a:t>, Arial 20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Mastertitelformat bearbeiten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6" name="Titel 1"/>
          <p:cNvSpPr txBox="1">
            <a:spLocks/>
          </p:cNvSpPr>
          <p:nvPr userDrawn="1"/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Mastertitelformat bearbeiten</a:t>
            </a:r>
            <a:endParaRPr kumimoji="0" lang="de-DE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pic>
        <p:nvPicPr>
          <p:cNvPr id="3" name="Bild 29" descr="100414-1355_IMG_987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58850"/>
            <a:ext cx="8701088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feld 3"/>
          <p:cNvSpPr txBox="1"/>
          <p:nvPr/>
        </p:nvSpPr>
        <p:spPr>
          <a:xfrm>
            <a:off x="922338" y="1138238"/>
            <a:ext cx="37496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HEADLINE, Arial 24, Fett</a:t>
            </a:r>
          </a:p>
        </p:txBody>
      </p:sp>
      <p:pic>
        <p:nvPicPr>
          <p:cNvPr id="6" name="Bild 29" descr="100414-1355_IMG_9870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58850"/>
            <a:ext cx="8701088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922338" y="1138238"/>
            <a:ext cx="37496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HEADLINE, Arial 24, Fett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feld 7"/>
          <p:cNvSpPr txBox="1">
            <a:spLocks noChangeArrowheads="1"/>
          </p:cNvSpPr>
          <p:nvPr/>
        </p:nvSpPr>
        <p:spPr bwMode="auto">
          <a:xfrm>
            <a:off x="935038" y="1208088"/>
            <a:ext cx="6889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Rapid Hot Pressing is a pressure assisted sintering technique allowing the consolidation of </a:t>
            </a:r>
            <a:r>
              <a:rPr lang="de-DE" sz="1400" b="1">
                <a:solidFill>
                  <a:srgbClr val="E46C0A"/>
                </a:solidFill>
              </a:rPr>
              <a:t>high performance materials </a:t>
            </a:r>
            <a:r>
              <a:rPr lang="de-DE" sz="1400"/>
              <a:t>such as special alloys, ceramics as well as metal or ceramic matrix composites up to a temperature of</a:t>
            </a:r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r>
              <a:rPr lang="de-DE" sz="1400"/>
              <a:t>This is possible in </a:t>
            </a:r>
            <a:r>
              <a:rPr lang="de-DE" sz="1400" b="1">
                <a:solidFill>
                  <a:srgbClr val="E46C0A"/>
                </a:solidFill>
              </a:rPr>
              <a:t>overall cycle times</a:t>
            </a:r>
            <a:r>
              <a:rPr lang="de-DE" sz="1400"/>
              <a:t> of less than one hour and therefore very economic.	</a:t>
            </a:r>
          </a:p>
          <a:p>
            <a:endParaRPr lang="de-DE" sz="1400"/>
          </a:p>
        </p:txBody>
      </p:sp>
      <p:sp>
        <p:nvSpPr>
          <p:cNvPr id="4" name="Textfeld 8"/>
          <p:cNvSpPr txBox="1">
            <a:spLocks noChangeArrowheads="1"/>
          </p:cNvSpPr>
          <p:nvPr/>
        </p:nvSpPr>
        <p:spPr bwMode="auto">
          <a:xfrm>
            <a:off x="277813" y="2097088"/>
            <a:ext cx="55451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600" b="1"/>
              <a:t>2.400°C</a:t>
            </a:r>
          </a:p>
        </p:txBody>
      </p:sp>
      <p:pic>
        <p:nvPicPr>
          <p:cNvPr id="6" name="Bild 9" descr="100415-1325_IMG_013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7113" y="4532313"/>
            <a:ext cx="1662112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6"/>
          <p:cNvSpPr txBox="1">
            <a:spLocks noChangeArrowheads="1"/>
          </p:cNvSpPr>
          <p:nvPr/>
        </p:nvSpPr>
        <p:spPr bwMode="auto">
          <a:xfrm>
            <a:off x="2709863" y="5654675"/>
            <a:ext cx="22526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 i="1"/>
              <a:t>Bildbeschriftung, Notizen, Arial 8, kursiv</a:t>
            </a:r>
          </a:p>
        </p:txBody>
      </p:sp>
      <p:sp>
        <p:nvSpPr>
          <p:cNvPr id="8" name="Textfeld 7"/>
          <p:cNvSpPr txBox="1">
            <a:spLocks noChangeArrowheads="1"/>
          </p:cNvSpPr>
          <p:nvPr userDrawn="1"/>
        </p:nvSpPr>
        <p:spPr bwMode="auto">
          <a:xfrm>
            <a:off x="935038" y="1208088"/>
            <a:ext cx="6889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Rapid Hot Pressing is a pressure assisted sintering technique allowing the consolidation of </a:t>
            </a:r>
            <a:r>
              <a:rPr lang="de-DE" sz="1400" b="1">
                <a:solidFill>
                  <a:srgbClr val="E46C0A"/>
                </a:solidFill>
              </a:rPr>
              <a:t>high performance materials </a:t>
            </a:r>
            <a:r>
              <a:rPr lang="de-DE" sz="1400"/>
              <a:t>such as special alloys, ceramics as well as metal or ceramic matrix composites up to a temperature of</a:t>
            </a:r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endParaRPr lang="de-DE" sz="1400"/>
          </a:p>
          <a:p>
            <a:r>
              <a:rPr lang="de-DE" sz="1400"/>
              <a:t>This is possible in </a:t>
            </a:r>
            <a:r>
              <a:rPr lang="de-DE" sz="1400" b="1">
                <a:solidFill>
                  <a:srgbClr val="E46C0A"/>
                </a:solidFill>
              </a:rPr>
              <a:t>overall cycle times</a:t>
            </a:r>
            <a:r>
              <a:rPr lang="de-DE" sz="1400"/>
              <a:t> of less than one hour and therefore very economic.	</a:t>
            </a:r>
          </a:p>
          <a:p>
            <a:endParaRPr lang="de-DE" sz="1400"/>
          </a:p>
        </p:txBody>
      </p:sp>
      <p:sp>
        <p:nvSpPr>
          <p:cNvPr id="9" name="Textfeld 8"/>
          <p:cNvSpPr txBox="1">
            <a:spLocks noChangeArrowheads="1"/>
          </p:cNvSpPr>
          <p:nvPr userDrawn="1"/>
        </p:nvSpPr>
        <p:spPr bwMode="auto">
          <a:xfrm>
            <a:off x="277813" y="2097088"/>
            <a:ext cx="55451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600" b="1"/>
              <a:t>2.400°C</a:t>
            </a:r>
          </a:p>
        </p:txBody>
      </p:sp>
      <p:pic>
        <p:nvPicPr>
          <p:cNvPr id="10" name="Bild 9" descr="100415-1325_IMG_013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7113" y="4532313"/>
            <a:ext cx="1662112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6"/>
          <p:cNvSpPr txBox="1">
            <a:spLocks noChangeArrowheads="1"/>
          </p:cNvSpPr>
          <p:nvPr userDrawn="1"/>
        </p:nvSpPr>
        <p:spPr bwMode="auto">
          <a:xfrm>
            <a:off x="2709863" y="5654675"/>
            <a:ext cx="22526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800" i="1"/>
              <a:t>Bildbeschriftung, Notizen, Arial 8, kursiv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Abgerundetes Rechteck 6"/>
          <p:cNvSpPr>
            <a:spLocks noChangeArrowheads="1"/>
          </p:cNvSpPr>
          <p:nvPr/>
        </p:nvSpPr>
        <p:spPr bwMode="auto">
          <a:xfrm>
            <a:off x="1016000" y="1912938"/>
            <a:ext cx="1838325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22338" y="833438"/>
            <a:ext cx="46656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MARKTSEGMENTIERUNG (I)</a:t>
            </a:r>
          </a:p>
        </p:txBody>
      </p:sp>
      <p:sp>
        <p:nvSpPr>
          <p:cNvPr id="9" name="Textfeld 21"/>
          <p:cNvSpPr txBox="1">
            <a:spLocks noChangeArrowheads="1"/>
          </p:cNvSpPr>
          <p:nvPr/>
        </p:nvSpPr>
        <p:spPr bwMode="auto">
          <a:xfrm>
            <a:off x="949325" y="1195388"/>
            <a:ext cx="6059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/>
              <a:t>2 Kundensegmente:</a:t>
            </a:r>
          </a:p>
        </p:txBody>
      </p:sp>
      <p:sp>
        <p:nvSpPr>
          <p:cNvPr id="10" name="Textfeld 27"/>
          <p:cNvSpPr txBox="1">
            <a:spLocks noChangeArrowheads="1"/>
          </p:cNvSpPr>
          <p:nvPr/>
        </p:nvSpPr>
        <p:spPr bwMode="auto">
          <a:xfrm>
            <a:off x="1042988" y="1912938"/>
            <a:ext cx="1912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1: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11" name="Abgerundetes Rechteck 10"/>
          <p:cNvSpPr>
            <a:spLocks noChangeArrowheads="1"/>
          </p:cNvSpPr>
          <p:nvPr/>
        </p:nvSpPr>
        <p:spPr bwMode="auto">
          <a:xfrm>
            <a:off x="1017588" y="4310063"/>
            <a:ext cx="1836737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Textfeld 15"/>
          <p:cNvSpPr txBox="1">
            <a:spLocks noChangeArrowheads="1"/>
          </p:cNvSpPr>
          <p:nvPr/>
        </p:nvSpPr>
        <p:spPr bwMode="auto">
          <a:xfrm>
            <a:off x="1044575" y="4310063"/>
            <a:ext cx="191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2: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13" name="Textfeld 16"/>
          <p:cNvSpPr txBox="1">
            <a:spLocks noChangeArrowheads="1"/>
          </p:cNvSpPr>
          <p:nvPr/>
        </p:nvSpPr>
        <p:spPr bwMode="auto">
          <a:xfrm>
            <a:off x="3106738" y="1809750"/>
            <a:ext cx="5308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Hersteller/Produzenten von Hochleistungswerkstoffen</a:t>
            </a:r>
          </a:p>
          <a:p>
            <a:r>
              <a:rPr lang="de-DE" sz="1400" b="1"/>
              <a:t>über pulvertechnologische Verfahren mit Ziel </a:t>
            </a:r>
          </a:p>
          <a:p>
            <a:endParaRPr lang="de-DE" sz="1400" b="1"/>
          </a:p>
        </p:txBody>
      </p:sp>
      <p:sp>
        <p:nvSpPr>
          <p:cNvPr id="14" name="Textfeld 18"/>
          <p:cNvSpPr txBox="1">
            <a:spLocks noChangeArrowheads="1"/>
          </p:cNvSpPr>
          <p:nvPr/>
        </p:nvSpPr>
        <p:spPr bwMode="auto">
          <a:xfrm>
            <a:off x="3106738" y="4310063"/>
            <a:ext cx="530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Endanwender/Nutzer von Hochleistungswerkstoffen</a:t>
            </a:r>
          </a:p>
        </p:txBody>
      </p:sp>
      <p:sp>
        <p:nvSpPr>
          <p:cNvPr id="15" name="Textfeld 22"/>
          <p:cNvSpPr txBox="1">
            <a:spLocks noChangeArrowheads="1"/>
          </p:cNvSpPr>
          <p:nvPr/>
        </p:nvSpPr>
        <p:spPr bwMode="auto">
          <a:xfrm>
            <a:off x="3106738" y="2413000"/>
            <a:ext cx="380437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Kostengünstiger </a:t>
            </a:r>
            <a:r>
              <a:rPr lang="de-DE" sz="1400" dirty="0"/>
              <a:t>Herstellungsprozess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  <p:sp>
        <p:nvSpPr>
          <p:cNvPr id="16" name="Textfeld 23"/>
          <p:cNvSpPr txBox="1">
            <a:spLocks noChangeArrowheads="1"/>
          </p:cNvSpPr>
          <p:nvPr/>
        </p:nvSpPr>
        <p:spPr bwMode="auto">
          <a:xfrm>
            <a:off x="3106738" y="4829175"/>
            <a:ext cx="39798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  <p:sp>
        <p:nvSpPr>
          <p:cNvPr id="17" name="Abgerundetes Rechteck 16"/>
          <p:cNvSpPr>
            <a:spLocks noChangeArrowheads="1"/>
          </p:cNvSpPr>
          <p:nvPr userDrawn="1"/>
        </p:nvSpPr>
        <p:spPr bwMode="auto">
          <a:xfrm>
            <a:off x="1016000" y="1912938"/>
            <a:ext cx="1838325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Textfeld 17"/>
          <p:cNvSpPr txBox="1"/>
          <p:nvPr userDrawn="1"/>
        </p:nvSpPr>
        <p:spPr>
          <a:xfrm>
            <a:off x="922338" y="833438"/>
            <a:ext cx="46656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MARKTSEGMENTIERUNG (I)</a:t>
            </a:r>
          </a:p>
        </p:txBody>
      </p:sp>
      <p:sp>
        <p:nvSpPr>
          <p:cNvPr id="19" name="Textfeld 21"/>
          <p:cNvSpPr txBox="1">
            <a:spLocks noChangeArrowheads="1"/>
          </p:cNvSpPr>
          <p:nvPr userDrawn="1"/>
        </p:nvSpPr>
        <p:spPr bwMode="auto">
          <a:xfrm>
            <a:off x="949325" y="1195388"/>
            <a:ext cx="6059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/>
              <a:t>2 Kundensegmente:</a:t>
            </a:r>
          </a:p>
        </p:txBody>
      </p:sp>
      <p:sp>
        <p:nvSpPr>
          <p:cNvPr id="20" name="Textfeld 27"/>
          <p:cNvSpPr txBox="1">
            <a:spLocks noChangeArrowheads="1"/>
          </p:cNvSpPr>
          <p:nvPr userDrawn="1"/>
        </p:nvSpPr>
        <p:spPr bwMode="auto">
          <a:xfrm>
            <a:off x="1042988" y="1912938"/>
            <a:ext cx="1912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1: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1" name="Abgerundetes Rechteck 20"/>
          <p:cNvSpPr>
            <a:spLocks noChangeArrowheads="1"/>
          </p:cNvSpPr>
          <p:nvPr userDrawn="1"/>
        </p:nvSpPr>
        <p:spPr bwMode="auto">
          <a:xfrm>
            <a:off x="1017588" y="4310063"/>
            <a:ext cx="1836737" cy="307975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2" name="Textfeld 15"/>
          <p:cNvSpPr txBox="1">
            <a:spLocks noChangeArrowheads="1"/>
          </p:cNvSpPr>
          <p:nvPr userDrawn="1"/>
        </p:nvSpPr>
        <p:spPr bwMode="auto">
          <a:xfrm>
            <a:off x="1044575" y="4310063"/>
            <a:ext cx="1911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solidFill>
                  <a:schemeClr val="bg1"/>
                </a:solidFill>
              </a:rPr>
              <a:t>Kundensegment 2:</a:t>
            </a:r>
            <a:endParaRPr lang="de-DE" sz="1400">
              <a:solidFill>
                <a:schemeClr val="bg1"/>
              </a:solidFill>
            </a:endParaRPr>
          </a:p>
        </p:txBody>
      </p:sp>
      <p:sp>
        <p:nvSpPr>
          <p:cNvPr id="23" name="Textfeld 16"/>
          <p:cNvSpPr txBox="1">
            <a:spLocks noChangeArrowheads="1"/>
          </p:cNvSpPr>
          <p:nvPr userDrawn="1"/>
        </p:nvSpPr>
        <p:spPr bwMode="auto">
          <a:xfrm>
            <a:off x="3106738" y="1809750"/>
            <a:ext cx="5308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Hersteller/Produzenten von Hochleistungswerkstoffen</a:t>
            </a:r>
          </a:p>
          <a:p>
            <a:r>
              <a:rPr lang="de-DE" sz="1400" b="1"/>
              <a:t>über pulvertechnologische Verfahren mit Ziel </a:t>
            </a:r>
          </a:p>
          <a:p>
            <a:endParaRPr lang="de-DE" sz="1400" b="1"/>
          </a:p>
        </p:txBody>
      </p:sp>
      <p:sp>
        <p:nvSpPr>
          <p:cNvPr id="24" name="Textfeld 18"/>
          <p:cNvSpPr txBox="1">
            <a:spLocks noChangeArrowheads="1"/>
          </p:cNvSpPr>
          <p:nvPr userDrawn="1"/>
        </p:nvSpPr>
        <p:spPr bwMode="auto">
          <a:xfrm>
            <a:off x="3106738" y="4310063"/>
            <a:ext cx="530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Endanwender/Nutzer von Hochleistungswerkstoffen</a:t>
            </a:r>
          </a:p>
        </p:txBody>
      </p:sp>
      <p:sp>
        <p:nvSpPr>
          <p:cNvPr id="25" name="Textfeld 22"/>
          <p:cNvSpPr txBox="1">
            <a:spLocks noChangeArrowheads="1"/>
          </p:cNvSpPr>
          <p:nvPr userDrawn="1"/>
        </p:nvSpPr>
        <p:spPr bwMode="auto">
          <a:xfrm>
            <a:off x="3106738" y="2413000"/>
            <a:ext cx="380437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Kostengünstiger </a:t>
            </a:r>
            <a:r>
              <a:rPr lang="de-DE" sz="1400" dirty="0"/>
              <a:t>Herstellungsprozess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 lvl="0">
              <a:buFontTx/>
              <a:buBlip>
                <a:blip r:embed="rId2"/>
              </a:buBlip>
            </a:pPr>
            <a:endParaRPr lang="de-DE" sz="1400" dirty="0"/>
          </a:p>
          <a:p>
            <a:pPr lvl="0"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  <p:sp>
        <p:nvSpPr>
          <p:cNvPr id="26" name="Textfeld 23"/>
          <p:cNvSpPr txBox="1">
            <a:spLocks noChangeArrowheads="1"/>
          </p:cNvSpPr>
          <p:nvPr userDrawn="1"/>
        </p:nvSpPr>
        <p:spPr bwMode="auto">
          <a:xfrm>
            <a:off x="3106738" y="4829175"/>
            <a:ext cx="39798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Verbesserte </a:t>
            </a:r>
            <a:r>
              <a:rPr lang="de-DE" sz="1400" dirty="0"/>
              <a:t>Eigenschaften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Produkte</a:t>
            </a:r>
          </a:p>
          <a:p>
            <a:pPr>
              <a:buFontTx/>
              <a:buBlip>
                <a:blip r:embed="rId2"/>
              </a:buBlip>
            </a:pPr>
            <a:endParaRPr lang="de-DE" sz="1400" dirty="0"/>
          </a:p>
          <a:p>
            <a:pPr>
              <a:buFontTx/>
              <a:buBlip>
                <a:blip r:embed="rId2"/>
              </a:buBlip>
            </a:pPr>
            <a:r>
              <a:rPr lang="de-DE" sz="1400" dirty="0" smtClean="0"/>
              <a:t> Neue </a:t>
            </a:r>
            <a:r>
              <a:rPr lang="de-DE" sz="1400" dirty="0"/>
              <a:t>Märkte</a:t>
            </a:r>
          </a:p>
          <a:p>
            <a:endParaRPr lang="de-DE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025524" y="1674088"/>
            <a:ext cx="79041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7" name="Bild 8" descr="dreieck.jpg"/>
          <p:cNvPicPr>
            <a:picLocks noChangeAspect="1"/>
          </p:cNvPicPr>
          <p:nvPr/>
        </p:nvPicPr>
        <p:blipFill>
          <a:blip r:embed="rId20"/>
          <a:srcRect l="4153" t="2824" b="94112"/>
          <a:stretch>
            <a:fillRect/>
          </a:stretch>
        </p:blipFill>
        <p:spPr bwMode="auto">
          <a:xfrm>
            <a:off x="0" y="6462713"/>
            <a:ext cx="7323138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4" descr="Logo_quer_30cm_RGB.jpg"/>
          <p:cNvPicPr>
            <a:picLocks noChangeAspect="1"/>
          </p:cNvPicPr>
          <p:nvPr/>
        </p:nvPicPr>
        <p:blipFill>
          <a:blip r:embed="rId21"/>
          <a:srcRect t="9169"/>
          <a:stretch>
            <a:fillRect/>
          </a:stretch>
        </p:blipFill>
        <p:spPr bwMode="auto">
          <a:xfrm>
            <a:off x="7086600" y="6477000"/>
            <a:ext cx="18430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15"/>
          <p:cNvSpPr txBox="1">
            <a:spLocks noChangeArrowheads="1"/>
          </p:cNvSpPr>
          <p:nvPr/>
        </p:nvSpPr>
        <p:spPr bwMode="auto">
          <a:xfrm>
            <a:off x="3517900" y="6594475"/>
            <a:ext cx="33274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>
                <a:cs typeface="Arial" charset="0"/>
              </a:rPr>
              <a:t>SOLUTION PROVIDER IN POWDER TECHNOLOGY AND HOT PRESSING</a:t>
            </a:r>
          </a:p>
        </p:txBody>
      </p:sp>
      <p:pic>
        <p:nvPicPr>
          <p:cNvPr id="11" name="Bild 6" descr="raute.jpg"/>
          <p:cNvPicPr>
            <a:picLocks noChangeAspect="1"/>
          </p:cNvPicPr>
          <p:nvPr/>
        </p:nvPicPr>
        <p:blipFill>
          <a:blip r:embed="rId22"/>
          <a:srcRect t="14919"/>
          <a:stretch>
            <a:fillRect/>
          </a:stretch>
        </p:blipFill>
        <p:spPr bwMode="auto">
          <a:xfrm>
            <a:off x="228600" y="223838"/>
            <a:ext cx="7620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5"/>
          <p:cNvSpPr txBox="1">
            <a:spLocks noChangeArrowheads="1"/>
          </p:cNvSpPr>
          <p:nvPr/>
        </p:nvSpPr>
        <p:spPr bwMode="auto">
          <a:xfrm>
            <a:off x="325438" y="6594475"/>
            <a:ext cx="6651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 dirty="0" err="1" smtClean="0">
                <a:cs typeface="Arial" charset="0"/>
              </a:rPr>
              <a:t>page</a:t>
            </a:r>
            <a:r>
              <a:rPr lang="de-DE" sz="700" dirty="0" smtClean="0">
                <a:cs typeface="Arial" charset="0"/>
              </a:rPr>
              <a:t> </a:t>
            </a:r>
            <a:fld id="{DC1C98A4-338C-448E-9D94-AF26C8B0990F}" type="slidenum">
              <a:rPr lang="de-DE" sz="700" smtClean="0">
                <a:cs typeface="Arial" charset="0"/>
              </a:rPr>
              <a:pPr/>
              <a:t>‹Nr.›</a:t>
            </a:fld>
            <a:endParaRPr lang="de-DE" sz="700" dirty="0">
              <a:cs typeface="Arial" charset="0"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0" y="498475"/>
            <a:ext cx="9136063" cy="1588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itelplatzhalter 36"/>
          <p:cNvSpPr>
            <a:spLocks noGrp="1"/>
          </p:cNvSpPr>
          <p:nvPr>
            <p:ph type="title"/>
          </p:nvPr>
        </p:nvSpPr>
        <p:spPr>
          <a:xfrm>
            <a:off x="942109" y="167408"/>
            <a:ext cx="7744691" cy="307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10" name="Bild 8" descr="dreieck.jpg"/>
          <p:cNvPicPr>
            <a:picLocks noChangeAspect="1"/>
          </p:cNvPicPr>
          <p:nvPr/>
        </p:nvPicPr>
        <p:blipFill>
          <a:blip r:embed="rId20"/>
          <a:srcRect l="4153" t="2824" b="94112"/>
          <a:stretch>
            <a:fillRect/>
          </a:stretch>
        </p:blipFill>
        <p:spPr bwMode="auto">
          <a:xfrm>
            <a:off x="0" y="6462713"/>
            <a:ext cx="7323138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Bild 4" descr="Logo_quer_30cm_RGB.jpg"/>
          <p:cNvPicPr>
            <a:picLocks noChangeAspect="1"/>
          </p:cNvPicPr>
          <p:nvPr/>
        </p:nvPicPr>
        <p:blipFill>
          <a:blip r:embed="rId21"/>
          <a:srcRect t="9169"/>
          <a:stretch>
            <a:fillRect/>
          </a:stretch>
        </p:blipFill>
        <p:spPr bwMode="auto">
          <a:xfrm>
            <a:off x="7086600" y="6477000"/>
            <a:ext cx="18430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feld 15"/>
          <p:cNvSpPr txBox="1">
            <a:spLocks noChangeArrowheads="1"/>
          </p:cNvSpPr>
          <p:nvPr/>
        </p:nvSpPr>
        <p:spPr bwMode="auto">
          <a:xfrm>
            <a:off x="3517900" y="6594475"/>
            <a:ext cx="33274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>
                <a:cs typeface="Arial" charset="0"/>
              </a:rPr>
              <a:t>SOLUTION PROVIDER IN POWDER TECHNOLOGY AND HOT PRESSING</a:t>
            </a:r>
          </a:p>
        </p:txBody>
      </p:sp>
      <p:pic>
        <p:nvPicPr>
          <p:cNvPr id="16" name="Bild 6" descr="raute.jpg"/>
          <p:cNvPicPr>
            <a:picLocks noChangeAspect="1"/>
          </p:cNvPicPr>
          <p:nvPr/>
        </p:nvPicPr>
        <p:blipFill>
          <a:blip r:embed="rId22"/>
          <a:srcRect t="14919"/>
          <a:stretch>
            <a:fillRect/>
          </a:stretch>
        </p:blipFill>
        <p:spPr bwMode="auto">
          <a:xfrm>
            <a:off x="228600" y="223838"/>
            <a:ext cx="7620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feld 15"/>
          <p:cNvSpPr txBox="1">
            <a:spLocks noChangeArrowheads="1"/>
          </p:cNvSpPr>
          <p:nvPr/>
        </p:nvSpPr>
        <p:spPr bwMode="auto">
          <a:xfrm>
            <a:off x="325438" y="6594475"/>
            <a:ext cx="66516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700" dirty="0" err="1" smtClean="0">
                <a:cs typeface="Arial" charset="0"/>
              </a:rPr>
              <a:t>page</a:t>
            </a:r>
            <a:r>
              <a:rPr lang="de-DE" sz="700" dirty="0" smtClean="0">
                <a:cs typeface="Arial" charset="0"/>
              </a:rPr>
              <a:t> </a:t>
            </a:r>
            <a:fld id="{DC1C98A4-338C-448E-9D94-AF26C8B0990F}" type="slidenum">
              <a:rPr lang="de-DE" sz="700" smtClean="0">
                <a:cs typeface="Arial" charset="0"/>
              </a:rPr>
              <a:pPr/>
              <a:t>‹Nr.›</a:t>
            </a:fld>
            <a:endParaRPr lang="de-DE" sz="700" dirty="0">
              <a:cs typeface="Arial" charset="0"/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0" y="498475"/>
            <a:ext cx="9136063" cy="1588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15"/>
          <p:cNvSpPr txBox="1">
            <a:spLocks noChangeArrowheads="1"/>
          </p:cNvSpPr>
          <p:nvPr/>
        </p:nvSpPr>
        <p:spPr bwMode="auto">
          <a:xfrm>
            <a:off x="1352983" y="6541945"/>
            <a:ext cx="114083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confidential</a:t>
            </a:r>
            <a:endParaRPr lang="de-DE" sz="1200" b="0" dirty="0">
              <a:solidFill>
                <a:schemeClr val="tx1">
                  <a:lumMod val="75000"/>
                  <a:lumOff val="25000"/>
                </a:schemeClr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8" r:id="rId16"/>
    <p:sldLayoutId id="2147483669" r:id="rId17"/>
    <p:sldLayoutId id="2147483670" r:id="rId18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000" b="1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ＭＳ Ｐゴシック" charset="-128"/>
          <a:cs typeface="Arial" pitchFamily="34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Tx/>
        <a:buBlip>
          <a:blip r:embed="rId23"/>
        </a:buBlip>
        <a:defRPr sz="1400" kern="120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Tx/>
        <a:buBlip>
          <a:blip r:embed="rId24"/>
        </a:buBlip>
        <a:defRPr sz="1400" kern="120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Tx/>
        <a:buBlip>
          <a:blip r:embed="rId24"/>
        </a:buBlip>
        <a:defRPr sz="1400" kern="120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Tx/>
        <a:buBlip>
          <a:blip r:embed="rId24"/>
        </a:buBlip>
        <a:defRPr sz="1400" kern="120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Tx/>
        <a:buBlip>
          <a:blip r:embed="rId24"/>
        </a:buBlip>
        <a:defRPr sz="1400" kern="1200">
          <a:solidFill>
            <a:schemeClr val="tx1"/>
          </a:solidFill>
          <a:latin typeface="Arial" pitchFamily="34" charset="0"/>
          <a:ea typeface="ＭＳ Ｐゴシック" charset="-128"/>
          <a:cs typeface="Arial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4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5.jpe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hp-technology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hyperlink" Target="mailto:erich.neubauer@rhp-technology.co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image" Target="../media/image31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EUCARD II  - RHP </a:t>
            </a:r>
            <a:r>
              <a:rPr lang="en-US" sz="2800" dirty="0" smtClean="0"/>
              <a:t>presentation</a:t>
            </a:r>
            <a:br>
              <a:rPr lang="en-US" sz="2800" dirty="0" smtClean="0"/>
            </a:br>
            <a:r>
              <a:rPr lang="en-US" sz="2800" dirty="0" smtClean="0"/>
              <a:t>10/12/2013</a:t>
            </a:r>
            <a:r>
              <a:rPr lang="de-AT" sz="2800" dirty="0"/>
              <a:t/>
            </a:r>
            <a:br>
              <a:rPr lang="de-AT" sz="2800" dirty="0"/>
            </a:br>
            <a:endParaRPr lang="de-DE" sz="280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704272" y="3621782"/>
            <a:ext cx="6400800" cy="931930"/>
          </a:xfrm>
        </p:spPr>
        <p:txBody>
          <a:bodyPr/>
          <a:lstStyle/>
          <a:p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RHP-Technology GmbH &amp; Co KG</a:t>
            </a:r>
          </a:p>
          <a:p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A-2444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Seibersdorf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Austria</a:t>
            </a:r>
            <a:endParaRPr lang="de-DE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TARGETS ON DEMAND</a:t>
            </a:r>
            <a:endParaRPr lang="de-DE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97451" y="1372562"/>
            <a:ext cx="4340318" cy="501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Individual Material Compositions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Single Samples, Prototypes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Small Series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Ceramics, Metals and Composites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r>
              <a:rPr kumimoji="0" lang="de-A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charset="-128"/>
                <a:cs typeface="Arial" pitchFamily="34" charset="0"/>
              </a:rPr>
              <a:t>Fine-tuned Microstructure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endParaRPr lang="de-AT" sz="14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r>
              <a:rPr lang="de-AT" sz="1400" dirty="0" smtClean="0">
                <a:latin typeface="Arial" pitchFamily="34" charset="0"/>
                <a:cs typeface="Arial" pitchFamily="34" charset="0"/>
              </a:rPr>
              <a:t>Magnetron Sputtering, Arc-Deposition, </a:t>
            </a:r>
            <a:br>
              <a:rPr lang="de-AT" sz="1400" dirty="0" smtClean="0">
                <a:latin typeface="Arial" pitchFamily="34" charset="0"/>
                <a:cs typeface="Arial" pitchFamily="34" charset="0"/>
              </a:rPr>
            </a:br>
            <a:r>
              <a:rPr lang="de-AT" sz="1400" dirty="0" smtClean="0">
                <a:latin typeface="Arial" pitchFamily="34" charset="0"/>
                <a:cs typeface="Arial" pitchFamily="34" charset="0"/>
              </a:rPr>
              <a:t>Pulsed Laser Deposition, ...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endParaRPr lang="de-AT" sz="14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r>
              <a:rPr lang="de-AT" sz="1400" dirty="0" smtClean="0">
                <a:latin typeface="Arial" pitchFamily="34" charset="0"/>
                <a:cs typeface="Arial" pitchFamily="34" charset="0"/>
              </a:rPr>
              <a:t>Hard metals, ultrahard coatings, magnetic layers, photovoltaic applications, </a:t>
            </a:r>
            <a:br>
              <a:rPr lang="de-AT" sz="1400" dirty="0" smtClean="0">
                <a:latin typeface="Arial" pitchFamily="34" charset="0"/>
                <a:cs typeface="Arial" pitchFamily="34" charset="0"/>
              </a:rPr>
            </a:br>
            <a:r>
              <a:rPr lang="de-AT" sz="1400" dirty="0" smtClean="0">
                <a:latin typeface="Arial" pitchFamily="34" charset="0"/>
                <a:cs typeface="Arial" pitchFamily="34" charset="0"/>
              </a:rPr>
              <a:t>solid lubricants, advanced ceramics</a:t>
            </a: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>
                <a:tab pos="1524000" algn="l"/>
              </a:tabLst>
              <a:defRPr/>
            </a:pPr>
            <a:endParaRPr lang="de-AT" sz="14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WC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without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binder</a:t>
            </a:r>
            <a:endParaRPr lang="de-DE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W, Mo, Nb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andTa-Oxide</a:t>
            </a:r>
            <a:endParaRPr lang="de-DE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 Carbide,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Boride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Nitride</a:t>
            </a: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Silicide</a:t>
            </a:r>
            <a:endParaRPr lang="de-DE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ZnS/SiO</a:t>
            </a:r>
            <a:r>
              <a:rPr lang="de-DE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Sulfides such as MoS</a:t>
            </a:r>
            <a:r>
              <a:rPr lang="de-DE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WS</a:t>
            </a:r>
            <a:r>
              <a:rPr lang="de-DE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  <a:p>
            <a:pPr marL="342900" lvl="0" indent="-342900">
              <a:buBlip>
                <a:blip r:embed="rId4"/>
              </a:buBlip>
              <a:defRPr/>
            </a:pP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Various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alloys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metal/ceramic</a:t>
            </a:r>
            <a:r>
              <a:rPr lang="de-DE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combinations</a:t>
            </a:r>
            <a:endParaRPr lang="de-DE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Bef>
                <a:spcPct val="20000"/>
              </a:spcBef>
              <a:buBlip>
                <a:blip r:embed="rId3"/>
              </a:buBlip>
              <a:defRPr/>
            </a:pPr>
            <a:endParaRPr lang="de-DE" sz="14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>
                <a:tab pos="1524000" algn="l"/>
              </a:tabLst>
              <a:defRPr/>
            </a:pPr>
            <a:endParaRPr lang="de-AT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feld 5"/>
          <p:cNvSpPr txBox="1"/>
          <p:nvPr/>
        </p:nvSpPr>
        <p:spPr>
          <a:xfrm>
            <a:off x="397451" y="726824"/>
            <a:ext cx="5704966" cy="461665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>
                    <a:lumMod val="75000"/>
                  </a:schemeClr>
                </a:solidFill>
              </a:rPr>
              <a:t>CUSTOMIZED TARGET MATERIALS</a:t>
            </a:r>
            <a:endParaRPr lang="de-DE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2" name="Picture 2" descr="C:\Dokumente und Einstellungen\KitzmantelM\Desktop\praes\Unbenannt-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4505" y="2983747"/>
            <a:ext cx="2181225" cy="1457325"/>
          </a:xfrm>
          <a:prstGeom prst="rect">
            <a:avLst/>
          </a:prstGeom>
          <a:noFill/>
        </p:spPr>
      </p:pic>
      <p:pic>
        <p:nvPicPr>
          <p:cNvPr id="5123" name="Picture 3" descr="C:\Dokumente und Einstellungen\KitzmantelM\Desktop\praes\Unbenannt-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9981" y="1545472"/>
            <a:ext cx="1924050" cy="2876550"/>
          </a:xfrm>
          <a:prstGeom prst="rect">
            <a:avLst/>
          </a:prstGeom>
          <a:noFill/>
        </p:spPr>
      </p:pic>
      <p:pic>
        <p:nvPicPr>
          <p:cNvPr id="5124" name="Picture 4" descr="C:\Dokumente und Einstellungen\KitzmantelM\Desktop\praes\Unbenannt-1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37769" y="4566484"/>
            <a:ext cx="1943100" cy="1562100"/>
          </a:xfrm>
          <a:prstGeom prst="rect">
            <a:avLst/>
          </a:prstGeom>
          <a:noFill/>
        </p:spPr>
      </p:pic>
      <p:pic>
        <p:nvPicPr>
          <p:cNvPr id="5125" name="Picture 5" descr="C:\Dokumente und Einstellungen\KitzmantelM\Desktop\praes\Unbenannt-1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10103" y="4566484"/>
            <a:ext cx="2066925" cy="1571625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145" y="190282"/>
            <a:ext cx="197167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68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381000" y="692150"/>
            <a:ext cx="83820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endParaRPr lang="en-US" sz="3200" b="1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684213" y="2060575"/>
            <a:ext cx="5256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de-AT" sz="200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155575" y="3526482"/>
            <a:ext cx="5784850" cy="251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</a:pPr>
            <a:r>
              <a:rPr lang="de-DE" sz="1600" b="1" dirty="0" smtClean="0">
                <a:latin typeface="Arial" pitchFamily="34" charset="0"/>
                <a:cs typeface="Arial" pitchFamily="34" charset="0"/>
              </a:rPr>
              <a:t>Materials:</a:t>
            </a:r>
            <a:endParaRPr lang="de-DE" sz="16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  <a:buBlip>
                <a:blip r:embed="rId3"/>
              </a:buBlip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Various Oxide, Nitride, Carbide ceramics in customized shape and size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  <a:buBlip>
                <a:blip r:embed="rId3"/>
              </a:buBlip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  <a:buBlip>
                <a:blip r:embed="rId3"/>
              </a:buBlip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High temperature borides such as TiB2, ZrB2, HfB2,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HfC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etc.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  <a:buBlip>
                <a:blip r:embed="rId3"/>
              </a:buBlip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110000"/>
              <a:buBlip>
                <a:blip r:embed="rId3"/>
              </a:buBlip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Size of up to 300 mm possible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Ceramics</a:t>
            </a:r>
            <a:r>
              <a:rPr lang="de-DE" dirty="0" smtClean="0"/>
              <a:t> – </a:t>
            </a:r>
            <a:r>
              <a:rPr lang="de-DE" dirty="0" err="1" smtClean="0"/>
              <a:t>Customized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endParaRPr lang="de-AT" dirty="0"/>
          </a:p>
        </p:txBody>
      </p:sp>
      <p:sp>
        <p:nvSpPr>
          <p:cNvPr id="2" name="AutoShape 2" descr="Aerospace &amp; Advanced Composites GmbH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3" name="AutoShape 4" descr="Aerospace &amp; Advanced Composites GmbH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4" name="AutoShape 6" descr="Aerospace &amp; Advanced Composites GmbH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pic>
        <p:nvPicPr>
          <p:cNvPr id="14" name="Picture 7" descr="Target 0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778647"/>
            <a:ext cx="1552348" cy="206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P:\RSA_RHP\Photos RHP\100415-1106_IMG_00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957" y="778647"/>
            <a:ext cx="2586297" cy="206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007214" y="2712997"/>
            <a:ext cx="30248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HfO2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target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segments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with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size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of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200 mm x125 mm</a:t>
            </a:r>
          </a:p>
        </p:txBody>
      </p:sp>
      <p:pic>
        <p:nvPicPr>
          <p:cNvPr id="18" name="Picture 2" descr="N:\Arbeitsaufträge\2012_Arbeitsaufträge\AA_12167AB_Evochem_HfO2\HfO2 0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92150"/>
            <a:ext cx="2980903" cy="198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5940425" y="5749261"/>
            <a:ext cx="30956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AlN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compound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target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with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size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of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300 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mm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501" y="3428204"/>
            <a:ext cx="2868827" cy="2272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584834" y="2995828"/>
            <a:ext cx="17841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TiB2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tube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420257" y="3005385"/>
            <a:ext cx="17841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B4C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plates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694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Target </a:t>
            </a:r>
            <a:r>
              <a:rPr lang="de-AT" dirty="0" err="1"/>
              <a:t>materials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PVD </a:t>
            </a:r>
            <a:r>
              <a:rPr lang="de-AT" dirty="0" err="1"/>
              <a:t>processes</a:t>
            </a:r>
            <a:endParaRPr lang="de-A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63" y="726474"/>
            <a:ext cx="2739357" cy="182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229" y="743345"/>
            <a:ext cx="2649727" cy="176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487936" y="2747684"/>
            <a:ext cx="25976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Hot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pressed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SiC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-C Target on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Cu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backing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plate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797" y="2721099"/>
            <a:ext cx="29212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Hot </a:t>
            </a:r>
            <a:r>
              <a:rPr lang="de-DE" sz="1600" dirty="0" err="1">
                <a:solidFill>
                  <a:schemeClr val="tx1"/>
                </a:solidFill>
                <a:latin typeface="Arial Narrow" pitchFamily="34" charset="0"/>
              </a:rPr>
              <a:t>pressed</a:t>
            </a:r>
            <a:r>
              <a:rPr lang="de-DE" sz="16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Boron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Target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7" name="Picture 2" descr="P:\RSA_RHP\Photos RHP\100415-1115_IMG_006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003" y="749820"/>
            <a:ext cx="2658691" cy="177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380504" y="2764120"/>
            <a:ext cx="20566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Tungsten Carbide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without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binder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97" y="3912639"/>
            <a:ext cx="2703223" cy="2027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229" y="3899388"/>
            <a:ext cx="2535039" cy="16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45505" r="10606"/>
          <a:stretch/>
        </p:blipFill>
        <p:spPr bwMode="auto">
          <a:xfrm>
            <a:off x="6077093" y="3899388"/>
            <a:ext cx="2922509" cy="1332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35663" y="5940055"/>
            <a:ext cx="29212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Lanthanum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Hexaboride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227533" y="5922672"/>
            <a:ext cx="27164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B4C 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(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enriched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B10) 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Target on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Cu</a:t>
            </a: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 back </a:t>
            </a:r>
            <a:r>
              <a:rPr lang="de-DE" sz="1600" dirty="0" err="1" smtClean="0">
                <a:solidFill>
                  <a:schemeClr val="tx1"/>
                </a:solidFill>
                <a:latin typeface="Arial Narrow" pitchFamily="34" charset="0"/>
              </a:rPr>
              <a:t>plate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077093" y="5923178"/>
            <a:ext cx="29212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 Narrow" pitchFamily="34" charset="0"/>
              </a:rPr>
              <a:t>AlMgB14 Target</a:t>
            </a:r>
            <a:endParaRPr lang="de-DE" sz="16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950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Density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Borides</a:t>
            </a:r>
            <a:r>
              <a:rPr lang="de-AT" dirty="0" smtClean="0"/>
              <a:t>, </a:t>
            </a:r>
            <a:r>
              <a:rPr lang="de-AT" dirty="0" err="1" smtClean="0"/>
              <a:t>Nitrides</a:t>
            </a:r>
            <a:r>
              <a:rPr lang="de-AT" dirty="0" smtClean="0"/>
              <a:t>, </a:t>
            </a:r>
            <a:r>
              <a:rPr lang="de-AT" dirty="0" err="1" smtClean="0"/>
              <a:t>carbides</a:t>
            </a:r>
            <a:endParaRPr lang="de-A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9330" y="684192"/>
            <a:ext cx="8251611" cy="577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en-GB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de-DE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33074" t="28653" r="34856" b="5326"/>
          <a:stretch/>
        </p:blipFill>
        <p:spPr>
          <a:xfrm>
            <a:off x="141668" y="875764"/>
            <a:ext cx="4172755" cy="482957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/>
          <a:srcRect l="33273" t="17209" r="33469" b="19939"/>
          <a:stretch/>
        </p:blipFill>
        <p:spPr>
          <a:xfrm>
            <a:off x="4682085" y="1274508"/>
            <a:ext cx="4327302" cy="459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7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7446393" cy="261071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Thermal </a:t>
            </a:r>
            <a:r>
              <a:rPr lang="de-AT" dirty="0" err="1" smtClean="0"/>
              <a:t>Conductivities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Borides</a:t>
            </a:r>
            <a:r>
              <a:rPr lang="de-AT" dirty="0" smtClean="0"/>
              <a:t>, Carbides, </a:t>
            </a:r>
            <a:r>
              <a:rPr lang="de-AT" dirty="0" err="1" smtClean="0"/>
              <a:t>Nitrides</a:t>
            </a:r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30599" t="28477" r="32183" b="5150"/>
          <a:stretch/>
        </p:blipFill>
        <p:spPr>
          <a:xfrm>
            <a:off x="0" y="501034"/>
            <a:ext cx="4225911" cy="423715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30546" t="52034" r="33272" b="7262"/>
          <a:stretch/>
        </p:blipFill>
        <p:spPr>
          <a:xfrm>
            <a:off x="4803819" y="566669"/>
            <a:ext cx="4108361" cy="259845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/>
          <a:srcRect l="30599" t="18267" r="32085" b="25747"/>
          <a:stretch/>
        </p:blipFill>
        <p:spPr>
          <a:xfrm>
            <a:off x="4816698" y="3193804"/>
            <a:ext cx="4237150" cy="357404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30204" t="17737" r="30892" b="47112"/>
          <a:stretch/>
        </p:blipFill>
        <p:spPr>
          <a:xfrm>
            <a:off x="-38638" y="4388617"/>
            <a:ext cx="4417455" cy="224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9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Electrical</a:t>
            </a:r>
            <a:r>
              <a:rPr lang="de-AT" dirty="0" smtClean="0"/>
              <a:t> </a:t>
            </a:r>
            <a:r>
              <a:rPr lang="de-AT" dirty="0" err="1" smtClean="0"/>
              <a:t>properties</a:t>
            </a:r>
            <a:endParaRPr lang="de-A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9330" y="684192"/>
            <a:ext cx="8251611" cy="577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en-GB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de-DE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/>
          <a:srcRect l="31193" t="29181" r="34064" b="5149"/>
          <a:stretch/>
        </p:blipFill>
        <p:spPr>
          <a:xfrm>
            <a:off x="0" y="965914"/>
            <a:ext cx="4520486" cy="480382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/>
          <a:srcRect l="30982" t="21046" r="31998" b="23673"/>
          <a:stretch/>
        </p:blipFill>
        <p:spPr>
          <a:xfrm>
            <a:off x="4453573" y="1725768"/>
            <a:ext cx="4816698" cy="404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7868387" cy="261071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Material </a:t>
            </a:r>
            <a:r>
              <a:rPr lang="de-AT" dirty="0" err="1" smtClean="0"/>
              <a:t>Combinations</a:t>
            </a:r>
            <a:r>
              <a:rPr lang="de-AT" dirty="0" smtClean="0"/>
              <a:t> : e.g. </a:t>
            </a:r>
            <a:r>
              <a:rPr lang="sk-SK" dirty="0" smtClean="0"/>
              <a:t>ZrB</a:t>
            </a:r>
            <a:r>
              <a:rPr lang="sk-SK" sz="1300" dirty="0" smtClean="0"/>
              <a:t>2</a:t>
            </a:r>
            <a:r>
              <a:rPr lang="sk-SK" dirty="0" smtClean="0"/>
              <a:t>/SiC </a:t>
            </a:r>
            <a:r>
              <a:rPr lang="sk-SK" dirty="0" smtClean="0"/>
              <a:t>&amp; HfB</a:t>
            </a:r>
            <a:r>
              <a:rPr lang="sk-SK" sz="1300" dirty="0" smtClean="0"/>
              <a:t>2</a:t>
            </a:r>
            <a:r>
              <a:rPr lang="sk-SK" dirty="0" smtClean="0"/>
              <a:t>/SiC</a:t>
            </a:r>
            <a:endParaRPr lang="sk-SK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989" y="451353"/>
            <a:ext cx="4316506" cy="302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2586" y="451353"/>
            <a:ext cx="39528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383" y="3480119"/>
            <a:ext cx="38290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27495" y="3105298"/>
            <a:ext cx="36957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271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ZrB</a:t>
            </a:r>
            <a:r>
              <a:rPr lang="sk-SK" sz="1300" dirty="0" smtClean="0"/>
              <a:t>2</a:t>
            </a:r>
            <a:r>
              <a:rPr lang="sk-SK" sz="1800" dirty="0" smtClean="0"/>
              <a:t>/SiC</a:t>
            </a:r>
            <a:r>
              <a:rPr lang="sk-SK" dirty="0" smtClean="0"/>
              <a:t> &amp; HfB</a:t>
            </a:r>
            <a:r>
              <a:rPr lang="sk-SK" sz="1300" dirty="0" smtClean="0"/>
              <a:t>2</a:t>
            </a:r>
            <a:r>
              <a:rPr lang="sk-SK" sz="1800" dirty="0" smtClean="0"/>
              <a:t>/SiC</a:t>
            </a:r>
            <a:endParaRPr lang="sk-SK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286" y="684960"/>
            <a:ext cx="6024282" cy="301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4062063"/>
            <a:ext cx="41433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48125" y="3145491"/>
            <a:ext cx="38290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56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Topics</a:t>
            </a:r>
            <a:endParaRPr lang="de-A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9330" y="684192"/>
            <a:ext cx="8251611" cy="577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1</a:t>
            </a:r>
            <a:r>
              <a:rPr lang="en-US" sz="1800" dirty="0"/>
              <a:t>. Presentation of advanced ceramics produced at RHP Technology (WC, </a:t>
            </a:r>
            <a:r>
              <a:rPr lang="en-US" sz="1800" dirty="0" err="1"/>
              <a:t>MoC</a:t>
            </a:r>
            <a:r>
              <a:rPr lang="en-US" sz="1800" dirty="0"/>
              <a:t>, </a:t>
            </a:r>
            <a:r>
              <a:rPr lang="en-US" sz="1800" dirty="0" err="1"/>
              <a:t>SiC</a:t>
            </a:r>
            <a:r>
              <a:rPr lang="en-US" sz="1800" dirty="0"/>
              <a:t>, </a:t>
            </a:r>
            <a:r>
              <a:rPr lang="en-US" sz="1800" dirty="0" err="1"/>
              <a:t>TiC</a:t>
            </a:r>
            <a:r>
              <a:rPr lang="en-US" sz="1800" dirty="0"/>
              <a:t>, </a:t>
            </a:r>
            <a:r>
              <a:rPr lang="en-US" sz="1800" dirty="0" err="1"/>
              <a:t>ecc</a:t>
            </a:r>
            <a:r>
              <a:rPr lang="en-US" sz="1800" dirty="0"/>
              <a:t>) with specific focus on highly conductive materials </a:t>
            </a:r>
            <a:endParaRPr lang="en-US" sz="1800" dirty="0" smtClean="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2</a:t>
            </a:r>
            <a:r>
              <a:rPr lang="en-US" sz="1800" dirty="0"/>
              <a:t>. Proposals for new heavy and conductive refractory materials (e.g. WC- or Mo2C- based) as an alternative to present tungsten heavy alloys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3</a:t>
            </a:r>
            <a:r>
              <a:rPr lang="en-US" sz="1800" dirty="0"/>
              <a:t>. Proposals for other </a:t>
            </a:r>
            <a:r>
              <a:rPr lang="en-US" sz="1800" dirty="0" err="1"/>
              <a:t>SiC</a:t>
            </a:r>
            <a:r>
              <a:rPr lang="en-US" sz="1800" dirty="0"/>
              <a:t>- based materials and their bonding to metallic substrates </a:t>
            </a:r>
            <a:endParaRPr lang="en-US" sz="1800" dirty="0" smtClean="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4</a:t>
            </a:r>
            <a:r>
              <a:rPr lang="en-US" sz="1800" dirty="0"/>
              <a:t>. Type and number of material samples to be produced.</a:t>
            </a: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en-GB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de-DE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02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Possible</a:t>
            </a:r>
            <a:r>
              <a:rPr lang="de-AT" dirty="0" smtClean="0"/>
              <a:t> </a:t>
            </a:r>
            <a:r>
              <a:rPr lang="de-AT" dirty="0" err="1" smtClean="0"/>
              <a:t>contributions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RHP</a:t>
            </a:r>
            <a:endParaRPr lang="de-A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9330" y="684192"/>
            <a:ext cx="8251611" cy="577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1. Continue Work on Copper-Diamond composites (sandwich structure; include a Mo </a:t>
            </a:r>
            <a:r>
              <a:rPr lang="en-US" sz="1800" dirty="0" err="1" smtClean="0"/>
              <a:t>oder</a:t>
            </a:r>
            <a:r>
              <a:rPr lang="en-US" sz="1800" dirty="0" smtClean="0"/>
              <a:t> W cladding layer by direct bonding)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2. Prepare </a:t>
            </a:r>
            <a:r>
              <a:rPr lang="en-US" sz="1800" dirty="0" smtClean="0"/>
              <a:t>ceramic materials/customized composition for screening tests and further characterization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3. Screening of </a:t>
            </a:r>
            <a:r>
              <a:rPr lang="en-US" sz="1800" dirty="0" err="1" smtClean="0"/>
              <a:t>SiC</a:t>
            </a:r>
            <a:r>
              <a:rPr lang="en-US" sz="1800" dirty="0" smtClean="0"/>
              <a:t> – Metal bonding technology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US" sz="1800" dirty="0" smtClean="0"/>
              <a:t>=&gt; to discuss: t</a:t>
            </a:r>
            <a:r>
              <a:rPr lang="en-US" sz="1800" dirty="0" smtClean="0"/>
              <a:t>ype and number of material samples to be produced.</a:t>
            </a: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en-GB" sz="1200" kern="0" dirty="0" smtClean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de-DE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95" y="3408322"/>
            <a:ext cx="6231533" cy="2765504"/>
          </a:xfrm>
          <a:prstGeom prst="rect">
            <a:avLst/>
          </a:prstGeom>
        </p:spPr>
      </p:pic>
      <p:pic>
        <p:nvPicPr>
          <p:cNvPr id="5" name="Picture 13" descr="N:\Arbeitsaufträge\2013_Arbeitsaufträge\AA_13094_RSPDemonstartoren\Sano_Demonstratorbilder\IMG_8045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403" y="3562585"/>
            <a:ext cx="1470811" cy="245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647666" y="5788730"/>
            <a:ext cx="21435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Copper-diamond composites</a:t>
            </a:r>
            <a:endParaRPr lang="de-AT" sz="1200" dirty="0"/>
          </a:p>
        </p:txBody>
      </p:sp>
      <p:sp>
        <p:nvSpPr>
          <p:cNvPr id="8" name="Rechteck 7"/>
          <p:cNvSpPr/>
          <p:nvPr/>
        </p:nvSpPr>
        <p:spPr>
          <a:xfrm>
            <a:off x="6556816" y="6079629"/>
            <a:ext cx="21018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Cu-Mo-Cu-Mo-Cu Multilayer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12106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9330" y="684192"/>
            <a:ext cx="8251611" cy="577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t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Updated of processing technologies available at RHP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Overview on possible geometries and size of parts which can be realized by our available sintering and hot pressing facilities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Overview on possibilities to develop ceramics with customized composition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r>
              <a:rPr lang="en-GB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Possible contribution of RHP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Blip>
                <a:blip r:embed="rId3"/>
              </a:buBlip>
              <a:defRPr/>
            </a:pPr>
            <a:endParaRPr lang="en-GB" sz="1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en-GB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rgbClr val="790B1A"/>
              </a:buClr>
              <a:buFont typeface="Wingdings" pitchFamily="2" charset="2"/>
              <a:buNone/>
              <a:defRPr/>
            </a:pPr>
            <a:endParaRPr lang="de-DE" sz="1200" kern="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82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de-AT" smtClean="0"/>
              <a:t>Thank you for your attention!</a:t>
            </a:r>
          </a:p>
        </p:txBody>
      </p:sp>
      <p:sp>
        <p:nvSpPr>
          <p:cNvPr id="4915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30225" y="1981200"/>
            <a:ext cx="5265738" cy="4073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de-AT" b="1" u="sng" dirty="0" smtClean="0"/>
          </a:p>
          <a:p>
            <a:pPr>
              <a:buFont typeface="Wingdings" pitchFamily="2" charset="2"/>
              <a:buNone/>
            </a:pPr>
            <a:r>
              <a:rPr lang="de-AT" b="1" u="sng" dirty="0" smtClean="0"/>
              <a:t>Further </a:t>
            </a:r>
            <a:r>
              <a:rPr lang="de-AT" b="1" u="sng" dirty="0" err="1" smtClean="0"/>
              <a:t>information</a:t>
            </a:r>
            <a:r>
              <a:rPr lang="de-AT" b="1" u="sng" dirty="0" smtClean="0"/>
              <a:t>:</a:t>
            </a:r>
            <a:r>
              <a:rPr lang="de-AT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de-AT" dirty="0" smtClean="0"/>
              <a:t>	</a:t>
            </a:r>
            <a:r>
              <a:rPr lang="de-AT" dirty="0" smtClean="0">
                <a:hlinkClick r:id="rId3"/>
              </a:rPr>
              <a:t>www.rhp-technology.com</a:t>
            </a:r>
            <a:endParaRPr lang="de-AT" dirty="0" smtClean="0"/>
          </a:p>
          <a:p>
            <a:pPr>
              <a:buFont typeface="Wingdings" pitchFamily="2" charset="2"/>
              <a:buNone/>
            </a:pPr>
            <a:endParaRPr lang="de-AT" dirty="0" smtClean="0"/>
          </a:p>
          <a:p>
            <a:pPr>
              <a:buFont typeface="Wingdings" pitchFamily="2" charset="2"/>
              <a:buNone/>
            </a:pPr>
            <a:r>
              <a:rPr lang="de-AT" dirty="0" smtClean="0"/>
              <a:t>DI Dr. Erich Neubauer</a:t>
            </a:r>
          </a:p>
          <a:p>
            <a:pPr>
              <a:buFont typeface="Wingdings" pitchFamily="2" charset="2"/>
              <a:buNone/>
            </a:pPr>
            <a:r>
              <a:rPr lang="de-AT" dirty="0" smtClean="0"/>
              <a:t>RHP-Technology GmbH &amp; Co. KG</a:t>
            </a:r>
          </a:p>
          <a:p>
            <a:pPr>
              <a:buFont typeface="Wingdings" pitchFamily="2" charset="2"/>
              <a:buNone/>
            </a:pPr>
            <a:r>
              <a:rPr lang="de-AT" dirty="0" smtClean="0"/>
              <a:t>Forschungs- &amp; Technologiezentrum, Gebäude CA</a:t>
            </a:r>
          </a:p>
          <a:p>
            <a:pPr>
              <a:buFont typeface="Wingdings" pitchFamily="2" charset="2"/>
              <a:buNone/>
            </a:pPr>
            <a:r>
              <a:rPr lang="de-AT" dirty="0" smtClean="0"/>
              <a:t>A-2444 </a:t>
            </a:r>
            <a:r>
              <a:rPr lang="de-AT" dirty="0" err="1" smtClean="0"/>
              <a:t>Seibersdorf</a:t>
            </a:r>
            <a:endParaRPr lang="de-AT" dirty="0" smtClean="0"/>
          </a:p>
          <a:p>
            <a:pPr>
              <a:buFont typeface="Wingdings" pitchFamily="2" charset="2"/>
              <a:buNone/>
            </a:pPr>
            <a:r>
              <a:rPr lang="de-AT" dirty="0" smtClean="0"/>
              <a:t>Tel.: 0043-650-9151074</a:t>
            </a:r>
          </a:p>
          <a:p>
            <a:pPr>
              <a:buFont typeface="Wingdings" pitchFamily="2" charset="2"/>
              <a:buNone/>
            </a:pPr>
            <a:r>
              <a:rPr lang="de-AT" dirty="0" smtClean="0"/>
              <a:t>Email: </a:t>
            </a:r>
            <a:r>
              <a:rPr lang="de-AT" dirty="0" smtClean="0">
                <a:hlinkClick r:id="rId4"/>
              </a:rPr>
              <a:t>erich.neubauer@rhp-technology.com</a:t>
            </a:r>
            <a:r>
              <a:rPr lang="de-AT" dirty="0" smtClean="0"/>
              <a:t> </a:t>
            </a:r>
          </a:p>
          <a:p>
            <a:endParaRPr lang="de-AT" dirty="0" smtClean="0"/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0" y="53006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539750" algn="l"/>
              </a:tabLst>
            </a:pPr>
            <a:endParaRPr lang="de-AT">
              <a:latin typeface="Verdana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829" y="667265"/>
            <a:ext cx="2039230" cy="438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475" y="1618735"/>
            <a:ext cx="2022212" cy="421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9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/>
              <a:t>Properties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some</a:t>
            </a:r>
            <a:r>
              <a:rPr lang="sk-SK" dirty="0" smtClean="0"/>
              <a:t> </a:t>
            </a:r>
            <a:r>
              <a:rPr lang="sk-SK" dirty="0" err="1" smtClean="0"/>
              <a:t>UHTCs</a:t>
            </a:r>
            <a:endParaRPr lang="sk-SK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2147" y="688882"/>
            <a:ext cx="6958511" cy="569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0761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ZrB</a:t>
            </a:r>
            <a:r>
              <a:rPr lang="sk-SK" sz="1300" dirty="0" smtClean="0"/>
              <a:t>2</a:t>
            </a:r>
            <a:r>
              <a:rPr lang="sk-SK" dirty="0" smtClean="0"/>
              <a:t> &amp; HfB</a:t>
            </a:r>
            <a:r>
              <a:rPr lang="sk-SK" sz="1300" dirty="0" smtClean="0"/>
              <a:t>2</a:t>
            </a:r>
            <a:endParaRPr lang="sk-SK" sz="13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0407" y="656664"/>
            <a:ext cx="6428291" cy="513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6367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lussdiagramm: Manuelle Eingabe 26"/>
          <p:cNvSpPr/>
          <p:nvPr/>
        </p:nvSpPr>
        <p:spPr>
          <a:xfrm flipH="1">
            <a:off x="2817696" y="2414729"/>
            <a:ext cx="3596356" cy="1963324"/>
          </a:xfrm>
          <a:prstGeom prst="flowChartManualInpu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002148" y="190282"/>
            <a:ext cx="7784043" cy="366309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Hot </a:t>
            </a:r>
            <a:r>
              <a:rPr lang="de-AT" dirty="0" err="1" smtClean="0"/>
              <a:t>Pressing</a:t>
            </a:r>
            <a:r>
              <a:rPr lang="de-AT" dirty="0" smtClean="0"/>
              <a:t> Technologies  at RHP:</a:t>
            </a:r>
            <a:endParaRPr lang="de-AT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360907" y="5525019"/>
            <a:ext cx="3391796" cy="7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1996 Installation der konventionellen Heißpresse (FCT)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002156" y="5308016"/>
            <a:ext cx="1914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 Size</a:t>
            </a:r>
            <a:endParaRPr lang="de-AT" dirty="0"/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2637183" y="1298925"/>
            <a:ext cx="0" cy="38031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 rot="16200000">
            <a:off x="610912" y="2969673"/>
            <a:ext cx="2905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Process</a:t>
            </a:r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Cycle Time</a:t>
            </a:r>
            <a:endParaRPr lang="de-AT" dirty="0"/>
          </a:p>
        </p:txBody>
      </p:sp>
      <p:sp>
        <p:nvSpPr>
          <p:cNvPr id="21" name="Rechteck 20"/>
          <p:cNvSpPr/>
          <p:nvPr/>
        </p:nvSpPr>
        <p:spPr>
          <a:xfrm rot="16200000">
            <a:off x="2149650" y="1340074"/>
            <a:ext cx="4732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fast</a:t>
            </a:r>
            <a:endParaRPr lang="de-AT" sz="1400" dirty="0"/>
          </a:p>
        </p:txBody>
      </p:sp>
      <p:sp>
        <p:nvSpPr>
          <p:cNvPr id="22" name="Rechteck 21"/>
          <p:cNvSpPr/>
          <p:nvPr/>
        </p:nvSpPr>
        <p:spPr>
          <a:xfrm rot="16200000">
            <a:off x="2114384" y="4606737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slow</a:t>
            </a:r>
            <a:endParaRPr lang="de-AT" sz="1400" dirty="0"/>
          </a:p>
        </p:txBody>
      </p:sp>
      <p:sp>
        <p:nvSpPr>
          <p:cNvPr id="17" name="Rechteck 16"/>
          <p:cNvSpPr/>
          <p:nvPr/>
        </p:nvSpPr>
        <p:spPr>
          <a:xfrm>
            <a:off x="2687192" y="5248020"/>
            <a:ext cx="5421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small</a:t>
            </a:r>
            <a:endParaRPr lang="de-AT" sz="1200" dirty="0"/>
          </a:p>
        </p:txBody>
      </p:sp>
      <p:sp>
        <p:nvSpPr>
          <p:cNvPr id="24" name="Rechteck 23"/>
          <p:cNvSpPr/>
          <p:nvPr/>
        </p:nvSpPr>
        <p:spPr>
          <a:xfrm>
            <a:off x="6550201" y="5308016"/>
            <a:ext cx="5677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large </a:t>
            </a:r>
            <a:endParaRPr lang="de-AT" sz="1200" dirty="0"/>
          </a:p>
        </p:txBody>
      </p:sp>
      <p:sp>
        <p:nvSpPr>
          <p:cNvPr id="19" name="Flussdiagramm: Manuelle Eingabe 18"/>
          <p:cNvSpPr/>
          <p:nvPr/>
        </p:nvSpPr>
        <p:spPr>
          <a:xfrm flipH="1">
            <a:off x="2817697" y="1301795"/>
            <a:ext cx="1091694" cy="977579"/>
          </a:xfrm>
          <a:prstGeom prst="flowChartManualInp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Flussdiagramm: Manuelle Eingabe 25"/>
          <p:cNvSpPr/>
          <p:nvPr/>
        </p:nvSpPr>
        <p:spPr>
          <a:xfrm flipH="1">
            <a:off x="2817693" y="3723612"/>
            <a:ext cx="2761471" cy="1308883"/>
          </a:xfrm>
          <a:prstGeom prst="flowChartManualInp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829" y="3943435"/>
            <a:ext cx="1718654" cy="137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31" name="Picture 5" descr="http://www.rhp-technology.com/images/FritschHP.jpg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69" y="2332567"/>
            <a:ext cx="1252389" cy="167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 descr="P:\RSA_RHP\Photos RHP\iHP_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12" y="2198688"/>
            <a:ext cx="1108558" cy="174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 descr="SSP 104 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3" t="20638" r="7587" b="36722"/>
          <a:stretch>
            <a:fillRect/>
          </a:stretch>
        </p:blipFill>
        <p:spPr bwMode="auto">
          <a:xfrm>
            <a:off x="2911236" y="892297"/>
            <a:ext cx="1704638" cy="11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Gerade Verbindung mit Pfeil 17"/>
          <p:cNvCxnSpPr/>
          <p:nvPr/>
        </p:nvCxnSpPr>
        <p:spPr>
          <a:xfrm flipV="1">
            <a:off x="2657063" y="5108716"/>
            <a:ext cx="5068353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Inhaltsplatzhalter 2"/>
          <p:cNvSpPr txBox="1">
            <a:spLocks/>
          </p:cNvSpPr>
          <p:nvPr/>
        </p:nvSpPr>
        <p:spPr bwMode="auto">
          <a:xfrm>
            <a:off x="5138195" y="1243540"/>
            <a:ext cx="3391796" cy="7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2009  Installation der direkten Heißpresse Dr. Fritsch</a:t>
            </a:r>
          </a:p>
          <a:p>
            <a:r>
              <a:rPr lang="de-AT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2009 Installation der induktiven Heißpresse (Eigenbau)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Inhaltsplatzhalter 2"/>
          <p:cNvSpPr txBox="1">
            <a:spLocks/>
          </p:cNvSpPr>
          <p:nvPr/>
        </p:nvSpPr>
        <p:spPr bwMode="auto">
          <a:xfrm>
            <a:off x="0" y="595689"/>
            <a:ext cx="3060640" cy="7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3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b="1" dirty="0" smtClean="0">
                <a:solidFill>
                  <a:srgbClr val="FF0000"/>
                </a:solidFill>
              </a:rPr>
              <a:t>2012:  Installation einer Einzelsegment Sinterpresse</a:t>
            </a:r>
            <a:endParaRPr lang="de-A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0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310" y="4280011"/>
            <a:ext cx="5444028" cy="1983422"/>
          </a:xfrm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FontTx/>
              <a:buNone/>
            </a:pPr>
            <a:r>
              <a:rPr lang="en-US" sz="1200" dirty="0" smtClean="0"/>
              <a:t>3 different pressure assisted Sintering Techniques:</a:t>
            </a:r>
          </a:p>
          <a:p>
            <a:pPr marL="609600" indent="-609600" eaLnBrk="1" hangingPunct="1">
              <a:lnSpc>
                <a:spcPct val="150000"/>
              </a:lnSpc>
            </a:pPr>
            <a:r>
              <a:rPr lang="en-US" sz="1200" dirty="0" smtClean="0"/>
              <a:t>Conventional Hot Pressin</a:t>
            </a:r>
            <a:r>
              <a:rPr lang="en-US" sz="1200" dirty="0"/>
              <a:t>g</a:t>
            </a:r>
            <a:r>
              <a:rPr lang="en-US" sz="1200" dirty="0" smtClean="0"/>
              <a:t>: Heating of graphite die using a heating element (indirect)</a:t>
            </a:r>
          </a:p>
          <a:p>
            <a:pPr marL="609600" indent="-609600" eaLnBrk="1" hangingPunct="1">
              <a:lnSpc>
                <a:spcPct val="150000"/>
              </a:lnSpc>
            </a:pPr>
            <a:r>
              <a:rPr lang="en-US" sz="1200" dirty="0" smtClean="0"/>
              <a:t>Direct Hot Pressing or Spark Plasma Sintering (pulsed): Heating of graphite die via current</a:t>
            </a:r>
          </a:p>
          <a:p>
            <a:pPr marL="609600" indent="-609600" eaLnBrk="1" hangingPunct="1">
              <a:lnSpc>
                <a:spcPct val="150000"/>
              </a:lnSpc>
            </a:pPr>
            <a:r>
              <a:rPr lang="en-US" sz="1200" dirty="0" smtClean="0"/>
              <a:t>Rapid Sinter Pressing:  Placing of a pre-compacted green part in a permanently heated pressing die</a:t>
            </a:r>
          </a:p>
        </p:txBody>
      </p:sp>
      <p:grpSp>
        <p:nvGrpSpPr>
          <p:cNvPr id="24582" name="Group 5"/>
          <p:cNvGrpSpPr>
            <a:grpSpLocks noChangeAspect="1"/>
          </p:cNvGrpSpPr>
          <p:nvPr/>
        </p:nvGrpSpPr>
        <p:grpSpPr bwMode="auto">
          <a:xfrm>
            <a:off x="214313" y="1049655"/>
            <a:ext cx="2894012" cy="2225675"/>
            <a:chOff x="2935" y="5308"/>
            <a:chExt cx="9200" cy="7075"/>
          </a:xfrm>
        </p:grpSpPr>
        <p:sp>
          <p:nvSpPr>
            <p:cNvPr id="24688" name="AutoShape 6"/>
            <p:cNvSpPr>
              <a:spLocks noChangeAspect="1" noChangeArrowheads="1"/>
            </p:cNvSpPr>
            <p:nvPr/>
          </p:nvSpPr>
          <p:spPr bwMode="auto">
            <a:xfrm>
              <a:off x="2935" y="5308"/>
              <a:ext cx="9200" cy="7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89" name="Rectangle 7"/>
            <p:cNvSpPr>
              <a:spLocks noChangeArrowheads="1"/>
            </p:cNvSpPr>
            <p:nvPr/>
          </p:nvSpPr>
          <p:spPr bwMode="auto">
            <a:xfrm>
              <a:off x="3796" y="5308"/>
              <a:ext cx="5987" cy="5259"/>
            </a:xfrm>
            <a:prstGeom prst="rect">
              <a:avLst/>
            </a:prstGeom>
            <a:gradFill rotWithShape="1">
              <a:gsLst>
                <a:gs pos="0">
                  <a:srgbClr val="DCDCDC"/>
                </a:gs>
                <a:gs pos="50000">
                  <a:srgbClr val="FFFFFF"/>
                </a:gs>
                <a:gs pos="100000">
                  <a:srgbClr val="DCDCDC"/>
                </a:gs>
              </a:gsLst>
              <a:lin ang="0" scaled="1"/>
            </a:gradFill>
            <a:ln w="127000">
              <a:solidFill>
                <a:srgbClr val="C0C0C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0" name="Rectangle 8"/>
            <p:cNvSpPr>
              <a:spLocks noChangeArrowheads="1"/>
            </p:cNvSpPr>
            <p:nvPr/>
          </p:nvSpPr>
          <p:spPr bwMode="auto">
            <a:xfrm>
              <a:off x="5975" y="5487"/>
              <a:ext cx="1632" cy="1088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1" name="Rectangle 9"/>
            <p:cNvSpPr>
              <a:spLocks noChangeArrowheads="1"/>
            </p:cNvSpPr>
            <p:nvPr/>
          </p:nvSpPr>
          <p:spPr bwMode="auto">
            <a:xfrm>
              <a:off x="5975" y="9479"/>
              <a:ext cx="1632" cy="933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2" name="Rectangle 10"/>
            <p:cNvSpPr>
              <a:spLocks noChangeArrowheads="1"/>
            </p:cNvSpPr>
            <p:nvPr/>
          </p:nvSpPr>
          <p:spPr bwMode="auto">
            <a:xfrm>
              <a:off x="6252" y="6575"/>
              <a:ext cx="1088" cy="1088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5000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3" name="Rectangle 11"/>
            <p:cNvSpPr>
              <a:spLocks noChangeArrowheads="1"/>
            </p:cNvSpPr>
            <p:nvPr/>
          </p:nvSpPr>
          <p:spPr bwMode="auto">
            <a:xfrm>
              <a:off x="6239" y="8391"/>
              <a:ext cx="1088" cy="1088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5000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4" name="Oval 12"/>
            <p:cNvSpPr>
              <a:spLocks noChangeArrowheads="1"/>
            </p:cNvSpPr>
            <p:nvPr/>
          </p:nvSpPr>
          <p:spPr bwMode="auto">
            <a:xfrm>
              <a:off x="6239" y="7663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5" name="Oval 13"/>
            <p:cNvSpPr>
              <a:spLocks noChangeArrowheads="1"/>
            </p:cNvSpPr>
            <p:nvPr/>
          </p:nvSpPr>
          <p:spPr bwMode="auto">
            <a:xfrm>
              <a:off x="6783" y="820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6" name="Oval 14"/>
            <p:cNvSpPr>
              <a:spLocks noChangeArrowheads="1"/>
            </p:cNvSpPr>
            <p:nvPr/>
          </p:nvSpPr>
          <p:spPr bwMode="auto">
            <a:xfrm>
              <a:off x="6239" y="820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7" name="Oval 15"/>
            <p:cNvSpPr>
              <a:spLocks noChangeArrowheads="1"/>
            </p:cNvSpPr>
            <p:nvPr/>
          </p:nvSpPr>
          <p:spPr bwMode="auto">
            <a:xfrm>
              <a:off x="6423" y="820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8" name="Oval 16"/>
            <p:cNvSpPr>
              <a:spLocks noChangeArrowheads="1"/>
            </p:cNvSpPr>
            <p:nvPr/>
          </p:nvSpPr>
          <p:spPr bwMode="auto">
            <a:xfrm>
              <a:off x="6604" y="8028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99" name="Oval 17"/>
            <p:cNvSpPr>
              <a:spLocks noChangeArrowheads="1"/>
            </p:cNvSpPr>
            <p:nvPr/>
          </p:nvSpPr>
          <p:spPr bwMode="auto">
            <a:xfrm>
              <a:off x="6967" y="8028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0" name="Oval 18"/>
            <p:cNvSpPr>
              <a:spLocks noChangeArrowheads="1"/>
            </p:cNvSpPr>
            <p:nvPr/>
          </p:nvSpPr>
          <p:spPr bwMode="auto">
            <a:xfrm>
              <a:off x="6967" y="820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1" name="Oval 19"/>
            <p:cNvSpPr>
              <a:spLocks noChangeArrowheads="1"/>
            </p:cNvSpPr>
            <p:nvPr/>
          </p:nvSpPr>
          <p:spPr bwMode="auto">
            <a:xfrm>
              <a:off x="6783" y="8028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2" name="Oval 20"/>
            <p:cNvSpPr>
              <a:spLocks noChangeArrowheads="1"/>
            </p:cNvSpPr>
            <p:nvPr/>
          </p:nvSpPr>
          <p:spPr bwMode="auto">
            <a:xfrm>
              <a:off x="6783" y="784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3" name="Oval 21"/>
            <p:cNvSpPr>
              <a:spLocks noChangeArrowheads="1"/>
            </p:cNvSpPr>
            <p:nvPr/>
          </p:nvSpPr>
          <p:spPr bwMode="auto">
            <a:xfrm>
              <a:off x="6604" y="8207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4" name="Oval 22"/>
            <p:cNvSpPr>
              <a:spLocks noChangeArrowheads="1"/>
            </p:cNvSpPr>
            <p:nvPr/>
          </p:nvSpPr>
          <p:spPr bwMode="auto">
            <a:xfrm>
              <a:off x="6423" y="784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5" name="Oval 23"/>
            <p:cNvSpPr>
              <a:spLocks noChangeArrowheads="1"/>
            </p:cNvSpPr>
            <p:nvPr/>
          </p:nvSpPr>
          <p:spPr bwMode="auto">
            <a:xfrm>
              <a:off x="6423" y="8028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6" name="Oval 24"/>
            <p:cNvSpPr>
              <a:spLocks noChangeArrowheads="1"/>
            </p:cNvSpPr>
            <p:nvPr/>
          </p:nvSpPr>
          <p:spPr bwMode="auto">
            <a:xfrm>
              <a:off x="6239" y="8028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7" name="Oval 25"/>
            <p:cNvSpPr>
              <a:spLocks noChangeArrowheads="1"/>
            </p:cNvSpPr>
            <p:nvPr/>
          </p:nvSpPr>
          <p:spPr bwMode="auto">
            <a:xfrm>
              <a:off x="6239" y="7844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8" name="Oval 26"/>
            <p:cNvSpPr>
              <a:spLocks noChangeArrowheads="1"/>
            </p:cNvSpPr>
            <p:nvPr/>
          </p:nvSpPr>
          <p:spPr bwMode="auto">
            <a:xfrm>
              <a:off x="6967" y="784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09" name="Oval 27"/>
            <p:cNvSpPr>
              <a:spLocks noChangeArrowheads="1"/>
            </p:cNvSpPr>
            <p:nvPr/>
          </p:nvSpPr>
          <p:spPr bwMode="auto">
            <a:xfrm>
              <a:off x="6967" y="7663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0" name="Oval 28"/>
            <p:cNvSpPr>
              <a:spLocks noChangeArrowheads="1"/>
            </p:cNvSpPr>
            <p:nvPr/>
          </p:nvSpPr>
          <p:spPr bwMode="auto">
            <a:xfrm>
              <a:off x="6604" y="7663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1" name="Oval 29"/>
            <p:cNvSpPr>
              <a:spLocks noChangeArrowheads="1"/>
            </p:cNvSpPr>
            <p:nvPr/>
          </p:nvSpPr>
          <p:spPr bwMode="auto">
            <a:xfrm>
              <a:off x="6599" y="7847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2" name="Oval 30"/>
            <p:cNvSpPr>
              <a:spLocks noChangeArrowheads="1"/>
            </p:cNvSpPr>
            <p:nvPr/>
          </p:nvSpPr>
          <p:spPr bwMode="auto">
            <a:xfrm>
              <a:off x="6783" y="7663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3" name="Oval 31"/>
            <p:cNvSpPr>
              <a:spLocks noChangeArrowheads="1"/>
            </p:cNvSpPr>
            <p:nvPr/>
          </p:nvSpPr>
          <p:spPr bwMode="auto">
            <a:xfrm>
              <a:off x="6423" y="7663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4" name="Oval 32"/>
            <p:cNvSpPr>
              <a:spLocks noChangeArrowheads="1"/>
            </p:cNvSpPr>
            <p:nvPr/>
          </p:nvSpPr>
          <p:spPr bwMode="auto">
            <a:xfrm>
              <a:off x="7148" y="7663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5" name="Oval 33"/>
            <p:cNvSpPr>
              <a:spLocks noChangeArrowheads="1"/>
            </p:cNvSpPr>
            <p:nvPr/>
          </p:nvSpPr>
          <p:spPr bwMode="auto">
            <a:xfrm>
              <a:off x="7148" y="784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6" name="Oval 34"/>
            <p:cNvSpPr>
              <a:spLocks noChangeArrowheads="1"/>
            </p:cNvSpPr>
            <p:nvPr/>
          </p:nvSpPr>
          <p:spPr bwMode="auto">
            <a:xfrm>
              <a:off x="7148" y="8028"/>
              <a:ext cx="184" cy="18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7" name="Oval 35"/>
            <p:cNvSpPr>
              <a:spLocks noChangeArrowheads="1"/>
            </p:cNvSpPr>
            <p:nvPr/>
          </p:nvSpPr>
          <p:spPr bwMode="auto">
            <a:xfrm>
              <a:off x="7148" y="8207"/>
              <a:ext cx="184" cy="1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8" name="Rectangle 36"/>
            <p:cNvSpPr>
              <a:spLocks noChangeArrowheads="1"/>
            </p:cNvSpPr>
            <p:nvPr/>
          </p:nvSpPr>
          <p:spPr bwMode="auto">
            <a:xfrm>
              <a:off x="7351" y="7255"/>
              <a:ext cx="365" cy="1453"/>
            </a:xfrm>
            <a:prstGeom prst="rect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19" name="Rectangle 37"/>
            <p:cNvSpPr>
              <a:spLocks noChangeArrowheads="1"/>
            </p:cNvSpPr>
            <p:nvPr/>
          </p:nvSpPr>
          <p:spPr bwMode="auto">
            <a:xfrm>
              <a:off x="5876" y="7300"/>
              <a:ext cx="363" cy="1451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100000">
                  <a:srgbClr val="3366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720" name="Line 38"/>
            <p:cNvSpPr>
              <a:spLocks noChangeShapeType="1"/>
            </p:cNvSpPr>
            <p:nvPr/>
          </p:nvSpPr>
          <p:spPr bwMode="auto">
            <a:xfrm>
              <a:off x="5444" y="6068"/>
              <a:ext cx="54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1" name="Line 39"/>
            <p:cNvSpPr>
              <a:spLocks noChangeShapeType="1"/>
            </p:cNvSpPr>
            <p:nvPr/>
          </p:nvSpPr>
          <p:spPr bwMode="auto">
            <a:xfrm>
              <a:off x="5623" y="8063"/>
              <a:ext cx="108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2" name="Line 40"/>
            <p:cNvSpPr>
              <a:spLocks noChangeShapeType="1"/>
            </p:cNvSpPr>
            <p:nvPr/>
          </p:nvSpPr>
          <p:spPr bwMode="auto">
            <a:xfrm>
              <a:off x="5623" y="9151"/>
              <a:ext cx="54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3" name="Line 41"/>
            <p:cNvSpPr>
              <a:spLocks noChangeShapeType="1"/>
            </p:cNvSpPr>
            <p:nvPr/>
          </p:nvSpPr>
          <p:spPr bwMode="auto">
            <a:xfrm>
              <a:off x="7799" y="8063"/>
              <a:ext cx="54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4" name="Line 42"/>
            <p:cNvSpPr>
              <a:spLocks noChangeShapeType="1"/>
            </p:cNvSpPr>
            <p:nvPr/>
          </p:nvSpPr>
          <p:spPr bwMode="auto">
            <a:xfrm flipV="1">
              <a:off x="6711" y="10783"/>
              <a:ext cx="0" cy="909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5" name="Text Box 43"/>
            <p:cNvSpPr txBox="1">
              <a:spLocks noChangeArrowheads="1"/>
            </p:cNvSpPr>
            <p:nvPr/>
          </p:nvSpPr>
          <p:spPr bwMode="auto">
            <a:xfrm>
              <a:off x="4716" y="11692"/>
              <a:ext cx="4536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sz="900" b="1">
                  <a:solidFill>
                    <a:srgbClr val="000000"/>
                  </a:solidFill>
                </a:rPr>
                <a:t>Hydraulic Pressure</a:t>
              </a:r>
              <a:endParaRPr lang="en-US"/>
            </a:p>
          </p:txBody>
        </p:sp>
        <p:grpSp>
          <p:nvGrpSpPr>
            <p:cNvPr id="24726" name="Group 44"/>
            <p:cNvGrpSpPr>
              <a:grpSpLocks/>
            </p:cNvGrpSpPr>
            <p:nvPr/>
          </p:nvGrpSpPr>
          <p:grpSpPr bwMode="auto">
            <a:xfrm>
              <a:off x="9031" y="6031"/>
              <a:ext cx="413" cy="3672"/>
              <a:chOff x="1637" y="1253"/>
              <a:chExt cx="103" cy="918"/>
            </a:xfrm>
          </p:grpSpPr>
          <p:sp>
            <p:nvSpPr>
              <p:cNvPr id="24747" name="Line 45"/>
              <p:cNvSpPr>
                <a:spLocks noChangeShapeType="1"/>
              </p:cNvSpPr>
              <p:nvPr/>
            </p:nvSpPr>
            <p:spPr bwMode="auto">
              <a:xfrm flipH="1">
                <a:off x="1643" y="125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8" name="Line 46"/>
              <p:cNvSpPr>
                <a:spLocks noChangeShapeType="1"/>
              </p:cNvSpPr>
              <p:nvPr/>
            </p:nvSpPr>
            <p:spPr bwMode="auto">
              <a:xfrm flipH="1">
                <a:off x="1637" y="140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9" name="Line 47"/>
              <p:cNvSpPr>
                <a:spLocks noChangeShapeType="1"/>
              </p:cNvSpPr>
              <p:nvPr/>
            </p:nvSpPr>
            <p:spPr bwMode="auto">
              <a:xfrm flipH="1">
                <a:off x="1643" y="1552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0" name="Line 48"/>
              <p:cNvSpPr>
                <a:spLocks noChangeShapeType="1"/>
              </p:cNvSpPr>
              <p:nvPr/>
            </p:nvSpPr>
            <p:spPr bwMode="auto">
              <a:xfrm flipH="1">
                <a:off x="1643" y="2006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1" name="Line 49"/>
              <p:cNvSpPr>
                <a:spLocks noChangeShapeType="1"/>
              </p:cNvSpPr>
              <p:nvPr/>
            </p:nvSpPr>
            <p:spPr bwMode="auto">
              <a:xfrm flipH="1">
                <a:off x="1643" y="170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2" name="Line 50"/>
              <p:cNvSpPr>
                <a:spLocks noChangeShapeType="1"/>
              </p:cNvSpPr>
              <p:nvPr/>
            </p:nvSpPr>
            <p:spPr bwMode="auto">
              <a:xfrm flipH="1">
                <a:off x="1643" y="1857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3" name="Line 51"/>
              <p:cNvSpPr>
                <a:spLocks noChangeShapeType="1"/>
              </p:cNvSpPr>
              <p:nvPr/>
            </p:nvSpPr>
            <p:spPr bwMode="auto">
              <a:xfrm>
                <a:off x="1643" y="1328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4" name="Line 52"/>
              <p:cNvSpPr>
                <a:spLocks noChangeShapeType="1"/>
              </p:cNvSpPr>
              <p:nvPr/>
            </p:nvSpPr>
            <p:spPr bwMode="auto">
              <a:xfrm>
                <a:off x="1640" y="1477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5" name="Line 53"/>
              <p:cNvSpPr>
                <a:spLocks noChangeShapeType="1"/>
              </p:cNvSpPr>
              <p:nvPr/>
            </p:nvSpPr>
            <p:spPr bwMode="auto">
              <a:xfrm>
                <a:off x="1646" y="1623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6" name="Line 54"/>
              <p:cNvSpPr>
                <a:spLocks noChangeShapeType="1"/>
              </p:cNvSpPr>
              <p:nvPr/>
            </p:nvSpPr>
            <p:spPr bwMode="auto">
              <a:xfrm>
                <a:off x="1643" y="2081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7" name="Line 55"/>
              <p:cNvSpPr>
                <a:spLocks noChangeShapeType="1"/>
              </p:cNvSpPr>
              <p:nvPr/>
            </p:nvSpPr>
            <p:spPr bwMode="auto">
              <a:xfrm>
                <a:off x="1649" y="1779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58" name="Line 56"/>
              <p:cNvSpPr>
                <a:spLocks noChangeShapeType="1"/>
              </p:cNvSpPr>
              <p:nvPr/>
            </p:nvSpPr>
            <p:spPr bwMode="auto">
              <a:xfrm>
                <a:off x="1643" y="1930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</p:grpSp>
        <p:sp>
          <p:nvSpPr>
            <p:cNvPr id="24727" name="Line 57"/>
            <p:cNvSpPr>
              <a:spLocks noChangeShapeType="1"/>
            </p:cNvSpPr>
            <p:nvPr/>
          </p:nvSpPr>
          <p:spPr bwMode="auto">
            <a:xfrm>
              <a:off x="9604" y="6396"/>
              <a:ext cx="54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728" name="Text Box 58"/>
            <p:cNvSpPr txBox="1">
              <a:spLocks noChangeArrowheads="1"/>
            </p:cNvSpPr>
            <p:nvPr/>
          </p:nvSpPr>
          <p:spPr bwMode="auto">
            <a:xfrm rot="-5400000">
              <a:off x="559" y="7719"/>
              <a:ext cx="5445" cy="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sz="900" b="1">
                  <a:solidFill>
                    <a:srgbClr val="000000"/>
                  </a:solidFill>
                </a:rPr>
                <a:t>Vacuum Chamber</a:t>
              </a:r>
              <a:endParaRPr lang="de-AT"/>
            </a:p>
          </p:txBody>
        </p:sp>
        <p:sp>
          <p:nvSpPr>
            <p:cNvPr id="24729" name="Text Box 59"/>
            <p:cNvSpPr txBox="1">
              <a:spLocks noChangeArrowheads="1"/>
            </p:cNvSpPr>
            <p:nvPr/>
          </p:nvSpPr>
          <p:spPr bwMode="auto">
            <a:xfrm>
              <a:off x="9775" y="5876"/>
              <a:ext cx="2360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sz="900" b="1">
                  <a:solidFill>
                    <a:srgbClr val="000000"/>
                  </a:solidFill>
                </a:rPr>
                <a:t>Heating Elements</a:t>
              </a:r>
              <a:endParaRPr lang="de-AT"/>
            </a:p>
          </p:txBody>
        </p:sp>
        <p:sp>
          <p:nvSpPr>
            <p:cNvPr id="24730" name="Text Box 60"/>
            <p:cNvSpPr txBox="1">
              <a:spLocks noChangeArrowheads="1"/>
            </p:cNvSpPr>
            <p:nvPr/>
          </p:nvSpPr>
          <p:spPr bwMode="auto">
            <a:xfrm>
              <a:off x="7532" y="7276"/>
              <a:ext cx="2360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sz="900" b="1">
                  <a:solidFill>
                    <a:srgbClr val="000000"/>
                  </a:solidFill>
                </a:rPr>
                <a:t>Graphite Die</a:t>
              </a:r>
              <a:endParaRPr lang="de-AT"/>
            </a:p>
          </p:txBody>
        </p:sp>
        <p:grpSp>
          <p:nvGrpSpPr>
            <p:cNvPr id="24731" name="Group 61"/>
            <p:cNvGrpSpPr>
              <a:grpSpLocks/>
            </p:cNvGrpSpPr>
            <p:nvPr/>
          </p:nvGrpSpPr>
          <p:grpSpPr bwMode="auto">
            <a:xfrm>
              <a:off x="4023" y="6031"/>
              <a:ext cx="413" cy="3672"/>
              <a:chOff x="1637" y="1253"/>
              <a:chExt cx="103" cy="918"/>
            </a:xfrm>
          </p:grpSpPr>
          <p:sp>
            <p:nvSpPr>
              <p:cNvPr id="24735" name="Line 62"/>
              <p:cNvSpPr>
                <a:spLocks noChangeShapeType="1"/>
              </p:cNvSpPr>
              <p:nvPr/>
            </p:nvSpPr>
            <p:spPr bwMode="auto">
              <a:xfrm flipH="1">
                <a:off x="1643" y="125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36" name="Line 63"/>
              <p:cNvSpPr>
                <a:spLocks noChangeShapeType="1"/>
              </p:cNvSpPr>
              <p:nvPr/>
            </p:nvSpPr>
            <p:spPr bwMode="auto">
              <a:xfrm flipH="1">
                <a:off x="1637" y="140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37" name="Line 64"/>
              <p:cNvSpPr>
                <a:spLocks noChangeShapeType="1"/>
              </p:cNvSpPr>
              <p:nvPr/>
            </p:nvSpPr>
            <p:spPr bwMode="auto">
              <a:xfrm flipH="1">
                <a:off x="1643" y="1552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38" name="Line 65"/>
              <p:cNvSpPr>
                <a:spLocks noChangeShapeType="1"/>
              </p:cNvSpPr>
              <p:nvPr/>
            </p:nvSpPr>
            <p:spPr bwMode="auto">
              <a:xfrm flipH="1">
                <a:off x="1643" y="2006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39" name="Line 66"/>
              <p:cNvSpPr>
                <a:spLocks noChangeShapeType="1"/>
              </p:cNvSpPr>
              <p:nvPr/>
            </p:nvSpPr>
            <p:spPr bwMode="auto">
              <a:xfrm flipH="1">
                <a:off x="1643" y="1703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0" name="Line 67"/>
              <p:cNvSpPr>
                <a:spLocks noChangeShapeType="1"/>
              </p:cNvSpPr>
              <p:nvPr/>
            </p:nvSpPr>
            <p:spPr bwMode="auto">
              <a:xfrm flipH="1">
                <a:off x="1643" y="1857"/>
                <a:ext cx="91" cy="91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1" name="Line 68"/>
              <p:cNvSpPr>
                <a:spLocks noChangeShapeType="1"/>
              </p:cNvSpPr>
              <p:nvPr/>
            </p:nvSpPr>
            <p:spPr bwMode="auto">
              <a:xfrm>
                <a:off x="1643" y="1328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2" name="Line 69"/>
              <p:cNvSpPr>
                <a:spLocks noChangeShapeType="1"/>
              </p:cNvSpPr>
              <p:nvPr/>
            </p:nvSpPr>
            <p:spPr bwMode="auto">
              <a:xfrm>
                <a:off x="1640" y="1477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3" name="Line 70"/>
              <p:cNvSpPr>
                <a:spLocks noChangeShapeType="1"/>
              </p:cNvSpPr>
              <p:nvPr/>
            </p:nvSpPr>
            <p:spPr bwMode="auto">
              <a:xfrm>
                <a:off x="1646" y="1623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4" name="Line 71"/>
              <p:cNvSpPr>
                <a:spLocks noChangeShapeType="1"/>
              </p:cNvSpPr>
              <p:nvPr/>
            </p:nvSpPr>
            <p:spPr bwMode="auto">
              <a:xfrm>
                <a:off x="1643" y="2081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5" name="Line 72"/>
              <p:cNvSpPr>
                <a:spLocks noChangeShapeType="1"/>
              </p:cNvSpPr>
              <p:nvPr/>
            </p:nvSpPr>
            <p:spPr bwMode="auto">
              <a:xfrm>
                <a:off x="1649" y="1779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  <p:sp>
            <p:nvSpPr>
              <p:cNvPr id="24746" name="Line 73"/>
              <p:cNvSpPr>
                <a:spLocks noChangeShapeType="1"/>
              </p:cNvSpPr>
              <p:nvPr/>
            </p:nvSpPr>
            <p:spPr bwMode="auto">
              <a:xfrm>
                <a:off x="1643" y="1930"/>
                <a:ext cx="91" cy="9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AT"/>
              </a:p>
            </p:txBody>
          </p:sp>
        </p:grpSp>
        <p:sp>
          <p:nvSpPr>
            <p:cNvPr id="24732" name="Text Box 74"/>
            <p:cNvSpPr txBox="1">
              <a:spLocks noChangeArrowheads="1"/>
            </p:cNvSpPr>
            <p:nvPr/>
          </p:nvSpPr>
          <p:spPr bwMode="auto">
            <a:xfrm>
              <a:off x="3807" y="8884"/>
              <a:ext cx="2360" cy="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endParaRPr lang="de-AT" sz="900" b="1">
                <a:solidFill>
                  <a:srgbClr val="000000"/>
                </a:solidFill>
              </a:endParaRPr>
            </a:p>
            <a:p>
              <a:r>
                <a:rPr lang="de-AT" sz="900" b="1">
                  <a:solidFill>
                    <a:srgbClr val="000000"/>
                  </a:solidFill>
                </a:rPr>
                <a:t> Punch</a:t>
              </a:r>
              <a:endParaRPr lang="de-AT"/>
            </a:p>
          </p:txBody>
        </p:sp>
        <p:sp>
          <p:nvSpPr>
            <p:cNvPr id="24733" name="Text Box 75"/>
            <p:cNvSpPr txBox="1">
              <a:spLocks noChangeArrowheads="1"/>
            </p:cNvSpPr>
            <p:nvPr/>
          </p:nvSpPr>
          <p:spPr bwMode="auto">
            <a:xfrm>
              <a:off x="3807" y="7735"/>
              <a:ext cx="2360" cy="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AT" sz="900" b="1">
                  <a:solidFill>
                    <a:srgbClr val="000000"/>
                  </a:solidFill>
                </a:rPr>
                <a:t>Powder</a:t>
              </a:r>
              <a:endParaRPr lang="de-AT"/>
            </a:p>
          </p:txBody>
        </p:sp>
        <p:sp>
          <p:nvSpPr>
            <p:cNvPr id="24734" name="Text Box 76"/>
            <p:cNvSpPr txBox="1">
              <a:spLocks noChangeArrowheads="1"/>
            </p:cNvSpPr>
            <p:nvPr/>
          </p:nvSpPr>
          <p:spPr bwMode="auto">
            <a:xfrm>
              <a:off x="3807" y="5556"/>
              <a:ext cx="2360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238" tIns="36119" rIns="72238" bIns="36119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AT" sz="900" b="1">
                  <a:solidFill>
                    <a:srgbClr val="000000"/>
                  </a:solidFill>
                </a:rPr>
                <a:t>Punch</a:t>
              </a:r>
              <a:endParaRPr lang="de-AT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6758940" y="860640"/>
            <a:ext cx="2473325" cy="2317750"/>
            <a:chOff x="6758940" y="1439760"/>
            <a:chExt cx="2473325" cy="2317750"/>
          </a:xfrm>
        </p:grpSpPr>
        <p:sp>
          <p:nvSpPr>
            <p:cNvPr id="24635" name="AutoShape 79"/>
            <p:cNvSpPr>
              <a:spLocks noChangeAspect="1" noChangeArrowheads="1"/>
            </p:cNvSpPr>
            <p:nvPr/>
          </p:nvSpPr>
          <p:spPr bwMode="auto">
            <a:xfrm>
              <a:off x="6758940" y="1439760"/>
              <a:ext cx="2473325" cy="2317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37" name="Rectangle 81"/>
            <p:cNvSpPr>
              <a:spLocks noChangeArrowheads="1"/>
            </p:cNvSpPr>
            <p:nvPr/>
          </p:nvSpPr>
          <p:spPr bwMode="auto">
            <a:xfrm>
              <a:off x="7755255" y="1498164"/>
              <a:ext cx="534670" cy="356772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38" name="Rectangle 82"/>
            <p:cNvSpPr>
              <a:spLocks noChangeArrowheads="1"/>
            </p:cNvSpPr>
            <p:nvPr/>
          </p:nvSpPr>
          <p:spPr bwMode="auto">
            <a:xfrm>
              <a:off x="7755255" y="2805906"/>
              <a:ext cx="534670" cy="305986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39" name="Rectangle 83"/>
            <p:cNvSpPr>
              <a:spLocks noChangeArrowheads="1"/>
            </p:cNvSpPr>
            <p:nvPr/>
          </p:nvSpPr>
          <p:spPr bwMode="auto">
            <a:xfrm>
              <a:off x="7845425" y="1854936"/>
              <a:ext cx="356870" cy="35613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0" name="Rectangle 84"/>
            <p:cNvSpPr>
              <a:spLocks noChangeArrowheads="1"/>
            </p:cNvSpPr>
            <p:nvPr/>
          </p:nvSpPr>
          <p:spPr bwMode="auto">
            <a:xfrm>
              <a:off x="7841615" y="2449768"/>
              <a:ext cx="356235" cy="356137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1" name="Oval 85"/>
            <p:cNvSpPr>
              <a:spLocks noChangeArrowheads="1"/>
            </p:cNvSpPr>
            <p:nvPr/>
          </p:nvSpPr>
          <p:spPr bwMode="auto">
            <a:xfrm>
              <a:off x="7841615" y="2211074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2" name="Oval 86"/>
            <p:cNvSpPr>
              <a:spLocks noChangeArrowheads="1"/>
            </p:cNvSpPr>
            <p:nvPr/>
          </p:nvSpPr>
          <p:spPr bwMode="auto">
            <a:xfrm>
              <a:off x="8019415" y="2389460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3" name="Oval 87"/>
            <p:cNvSpPr>
              <a:spLocks noChangeArrowheads="1"/>
            </p:cNvSpPr>
            <p:nvPr/>
          </p:nvSpPr>
          <p:spPr bwMode="auto">
            <a:xfrm>
              <a:off x="7841615" y="2389460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4" name="Oval 88"/>
            <p:cNvSpPr>
              <a:spLocks noChangeArrowheads="1"/>
            </p:cNvSpPr>
            <p:nvPr/>
          </p:nvSpPr>
          <p:spPr bwMode="auto">
            <a:xfrm>
              <a:off x="7901940" y="2389460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5" name="Oval 89"/>
            <p:cNvSpPr>
              <a:spLocks noChangeArrowheads="1"/>
            </p:cNvSpPr>
            <p:nvPr/>
          </p:nvSpPr>
          <p:spPr bwMode="auto">
            <a:xfrm>
              <a:off x="7960995" y="2331056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6" name="Oval 90"/>
            <p:cNvSpPr>
              <a:spLocks noChangeArrowheads="1"/>
            </p:cNvSpPr>
            <p:nvPr/>
          </p:nvSpPr>
          <p:spPr bwMode="auto">
            <a:xfrm>
              <a:off x="8079740" y="2331056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7" name="Oval 91"/>
            <p:cNvSpPr>
              <a:spLocks noChangeArrowheads="1"/>
            </p:cNvSpPr>
            <p:nvPr/>
          </p:nvSpPr>
          <p:spPr bwMode="auto">
            <a:xfrm>
              <a:off x="8079740" y="2389460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8" name="Oval 92"/>
            <p:cNvSpPr>
              <a:spLocks noChangeArrowheads="1"/>
            </p:cNvSpPr>
            <p:nvPr/>
          </p:nvSpPr>
          <p:spPr bwMode="auto">
            <a:xfrm>
              <a:off x="8019415" y="2331056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49" name="Oval 93"/>
            <p:cNvSpPr>
              <a:spLocks noChangeArrowheads="1"/>
            </p:cNvSpPr>
            <p:nvPr/>
          </p:nvSpPr>
          <p:spPr bwMode="auto">
            <a:xfrm>
              <a:off x="8019415" y="2271382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0" name="Oval 94"/>
            <p:cNvSpPr>
              <a:spLocks noChangeArrowheads="1"/>
            </p:cNvSpPr>
            <p:nvPr/>
          </p:nvSpPr>
          <p:spPr bwMode="auto">
            <a:xfrm>
              <a:off x="7960995" y="2389460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1" name="Oval 95"/>
            <p:cNvSpPr>
              <a:spLocks noChangeArrowheads="1"/>
            </p:cNvSpPr>
            <p:nvPr/>
          </p:nvSpPr>
          <p:spPr bwMode="auto">
            <a:xfrm>
              <a:off x="7901940" y="2271382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2" name="Oval 96"/>
            <p:cNvSpPr>
              <a:spLocks noChangeArrowheads="1"/>
            </p:cNvSpPr>
            <p:nvPr/>
          </p:nvSpPr>
          <p:spPr bwMode="auto">
            <a:xfrm>
              <a:off x="7901940" y="2331056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3" name="Oval 97"/>
            <p:cNvSpPr>
              <a:spLocks noChangeArrowheads="1"/>
            </p:cNvSpPr>
            <p:nvPr/>
          </p:nvSpPr>
          <p:spPr bwMode="auto">
            <a:xfrm>
              <a:off x="7841615" y="2331056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4" name="Oval 98"/>
            <p:cNvSpPr>
              <a:spLocks noChangeArrowheads="1"/>
            </p:cNvSpPr>
            <p:nvPr/>
          </p:nvSpPr>
          <p:spPr bwMode="auto">
            <a:xfrm>
              <a:off x="7841615" y="2270747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5" name="Oval 99"/>
            <p:cNvSpPr>
              <a:spLocks noChangeArrowheads="1"/>
            </p:cNvSpPr>
            <p:nvPr/>
          </p:nvSpPr>
          <p:spPr bwMode="auto">
            <a:xfrm>
              <a:off x="8079740" y="2271382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6" name="Oval 100"/>
            <p:cNvSpPr>
              <a:spLocks noChangeArrowheads="1"/>
            </p:cNvSpPr>
            <p:nvPr/>
          </p:nvSpPr>
          <p:spPr bwMode="auto">
            <a:xfrm>
              <a:off x="8079740" y="2211074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7" name="Oval 101"/>
            <p:cNvSpPr>
              <a:spLocks noChangeArrowheads="1"/>
            </p:cNvSpPr>
            <p:nvPr/>
          </p:nvSpPr>
          <p:spPr bwMode="auto">
            <a:xfrm>
              <a:off x="7960995" y="2211074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8" name="Oval 102"/>
            <p:cNvSpPr>
              <a:spLocks noChangeArrowheads="1"/>
            </p:cNvSpPr>
            <p:nvPr/>
          </p:nvSpPr>
          <p:spPr bwMode="auto">
            <a:xfrm>
              <a:off x="7959090" y="2271382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59" name="Oval 103"/>
            <p:cNvSpPr>
              <a:spLocks noChangeArrowheads="1"/>
            </p:cNvSpPr>
            <p:nvPr/>
          </p:nvSpPr>
          <p:spPr bwMode="auto">
            <a:xfrm>
              <a:off x="8019415" y="2211074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0" name="Oval 104"/>
            <p:cNvSpPr>
              <a:spLocks noChangeArrowheads="1"/>
            </p:cNvSpPr>
            <p:nvPr/>
          </p:nvSpPr>
          <p:spPr bwMode="auto">
            <a:xfrm>
              <a:off x="7901940" y="2211074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1" name="Oval 105"/>
            <p:cNvSpPr>
              <a:spLocks noChangeArrowheads="1"/>
            </p:cNvSpPr>
            <p:nvPr/>
          </p:nvSpPr>
          <p:spPr bwMode="auto">
            <a:xfrm>
              <a:off x="8139430" y="2211074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2" name="Oval 106"/>
            <p:cNvSpPr>
              <a:spLocks noChangeArrowheads="1"/>
            </p:cNvSpPr>
            <p:nvPr/>
          </p:nvSpPr>
          <p:spPr bwMode="auto">
            <a:xfrm>
              <a:off x="8139430" y="2271382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3" name="Oval 107"/>
            <p:cNvSpPr>
              <a:spLocks noChangeArrowheads="1"/>
            </p:cNvSpPr>
            <p:nvPr/>
          </p:nvSpPr>
          <p:spPr bwMode="auto">
            <a:xfrm>
              <a:off x="8139430" y="2331056"/>
              <a:ext cx="60325" cy="60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4" name="Oval 108"/>
            <p:cNvSpPr>
              <a:spLocks noChangeArrowheads="1"/>
            </p:cNvSpPr>
            <p:nvPr/>
          </p:nvSpPr>
          <p:spPr bwMode="auto">
            <a:xfrm>
              <a:off x="8139430" y="2389460"/>
              <a:ext cx="60325" cy="603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5" name="Rectangle 109"/>
            <p:cNvSpPr>
              <a:spLocks noChangeArrowheads="1"/>
            </p:cNvSpPr>
            <p:nvPr/>
          </p:nvSpPr>
          <p:spPr bwMode="auto">
            <a:xfrm>
              <a:off x="8205470" y="2077760"/>
              <a:ext cx="120015" cy="476120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6" name="Rectangle 110"/>
            <p:cNvSpPr>
              <a:spLocks noChangeArrowheads="1"/>
            </p:cNvSpPr>
            <p:nvPr/>
          </p:nvSpPr>
          <p:spPr bwMode="auto">
            <a:xfrm>
              <a:off x="7722235" y="2092361"/>
              <a:ext cx="119380" cy="475485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67" name="Line 111"/>
            <p:cNvSpPr>
              <a:spLocks noChangeShapeType="1"/>
            </p:cNvSpPr>
            <p:nvPr/>
          </p:nvSpPr>
          <p:spPr bwMode="auto">
            <a:xfrm>
              <a:off x="7581265" y="1688612"/>
              <a:ext cx="177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68" name="Line 112"/>
            <p:cNvSpPr>
              <a:spLocks noChangeShapeType="1"/>
            </p:cNvSpPr>
            <p:nvPr/>
          </p:nvSpPr>
          <p:spPr bwMode="auto">
            <a:xfrm>
              <a:off x="7639685" y="2342483"/>
              <a:ext cx="35623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69" name="Line 113"/>
            <p:cNvSpPr>
              <a:spLocks noChangeShapeType="1"/>
            </p:cNvSpPr>
            <p:nvPr/>
          </p:nvSpPr>
          <p:spPr bwMode="auto">
            <a:xfrm>
              <a:off x="7639685" y="2698620"/>
              <a:ext cx="17843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70" name="Line 114"/>
            <p:cNvSpPr>
              <a:spLocks noChangeShapeType="1"/>
            </p:cNvSpPr>
            <p:nvPr/>
          </p:nvSpPr>
          <p:spPr bwMode="auto">
            <a:xfrm>
              <a:off x="8517890" y="2342483"/>
              <a:ext cx="1778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71" name="Line 115"/>
            <p:cNvSpPr>
              <a:spLocks noChangeShapeType="1"/>
            </p:cNvSpPr>
            <p:nvPr/>
          </p:nvSpPr>
          <p:spPr bwMode="auto">
            <a:xfrm flipV="1">
              <a:off x="7995920" y="3233144"/>
              <a:ext cx="0" cy="297733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72" name="Text Box 116"/>
            <p:cNvSpPr txBox="1">
              <a:spLocks noChangeArrowheads="1"/>
            </p:cNvSpPr>
            <p:nvPr/>
          </p:nvSpPr>
          <p:spPr bwMode="auto">
            <a:xfrm>
              <a:off x="7342505" y="3530877"/>
              <a:ext cx="1485900" cy="226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b="1">
                  <a:solidFill>
                    <a:srgbClr val="000000"/>
                  </a:solidFill>
                </a:rPr>
                <a:t>Hydraulic Pressure</a:t>
              </a:r>
              <a:endParaRPr lang="en-US"/>
            </a:p>
          </p:txBody>
        </p:sp>
        <p:sp>
          <p:nvSpPr>
            <p:cNvPr id="24673" name="Line 117"/>
            <p:cNvSpPr>
              <a:spLocks noChangeShapeType="1"/>
            </p:cNvSpPr>
            <p:nvPr/>
          </p:nvSpPr>
          <p:spPr bwMode="auto">
            <a:xfrm flipV="1">
              <a:off x="8398510" y="1867633"/>
              <a:ext cx="178435" cy="17838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74" name="Text Box 118"/>
            <p:cNvSpPr txBox="1">
              <a:spLocks noChangeArrowheads="1"/>
            </p:cNvSpPr>
            <p:nvPr/>
          </p:nvSpPr>
          <p:spPr bwMode="auto">
            <a:xfrm rot="16200000">
              <a:off x="5980674" y="2229453"/>
              <a:ext cx="1783861" cy="227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dirty="0" err="1" smtClean="0"/>
                <a:t>Atmosphere</a:t>
              </a:r>
              <a:endParaRPr lang="de-AT" dirty="0"/>
            </a:p>
          </p:txBody>
        </p:sp>
        <p:sp>
          <p:nvSpPr>
            <p:cNvPr id="24675" name="Text Box 119"/>
            <p:cNvSpPr txBox="1">
              <a:spLocks noChangeArrowheads="1"/>
            </p:cNvSpPr>
            <p:nvPr/>
          </p:nvSpPr>
          <p:spPr bwMode="auto">
            <a:xfrm>
              <a:off x="8362950" y="1641635"/>
              <a:ext cx="773430" cy="37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b="1" dirty="0" err="1" smtClean="0">
                  <a:solidFill>
                    <a:srgbClr val="000000"/>
                  </a:solidFill>
                </a:rPr>
                <a:t>Heating</a:t>
              </a:r>
              <a:r>
                <a:rPr lang="de-AT" b="1" dirty="0" smtClean="0">
                  <a:solidFill>
                    <a:srgbClr val="000000"/>
                  </a:solidFill>
                </a:rPr>
                <a:t> Element</a:t>
              </a:r>
              <a:endParaRPr lang="de-AT" dirty="0"/>
            </a:p>
          </p:txBody>
        </p:sp>
        <p:sp>
          <p:nvSpPr>
            <p:cNvPr id="24676" name="Text Box 120"/>
            <p:cNvSpPr txBox="1">
              <a:spLocks noChangeArrowheads="1"/>
            </p:cNvSpPr>
            <p:nvPr/>
          </p:nvSpPr>
          <p:spPr bwMode="auto">
            <a:xfrm>
              <a:off x="6973570" y="2575464"/>
              <a:ext cx="773430" cy="227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AT" b="1">
                  <a:solidFill>
                    <a:srgbClr val="000000"/>
                  </a:solidFill>
                </a:rPr>
                <a:t> Punch</a:t>
              </a:r>
              <a:endParaRPr lang="de-AT"/>
            </a:p>
          </p:txBody>
        </p:sp>
        <p:sp>
          <p:nvSpPr>
            <p:cNvPr id="24677" name="Text Box 121"/>
            <p:cNvSpPr txBox="1">
              <a:spLocks noChangeArrowheads="1"/>
            </p:cNvSpPr>
            <p:nvPr/>
          </p:nvSpPr>
          <p:spPr bwMode="auto">
            <a:xfrm>
              <a:off x="6973570" y="2234562"/>
              <a:ext cx="773430" cy="227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AT" b="1" dirty="0" smtClean="0">
                  <a:solidFill>
                    <a:srgbClr val="000000"/>
                  </a:solidFill>
                </a:rPr>
                <a:t>Green </a:t>
              </a:r>
              <a:r>
                <a:rPr lang="de-AT" b="1" dirty="0" err="1" smtClean="0">
                  <a:solidFill>
                    <a:srgbClr val="000000"/>
                  </a:solidFill>
                </a:rPr>
                <a:t>part</a:t>
              </a:r>
              <a:endParaRPr lang="de-AT" dirty="0"/>
            </a:p>
          </p:txBody>
        </p:sp>
        <p:sp>
          <p:nvSpPr>
            <p:cNvPr id="24678" name="Text Box 122"/>
            <p:cNvSpPr txBox="1">
              <a:spLocks noChangeArrowheads="1"/>
            </p:cNvSpPr>
            <p:nvPr/>
          </p:nvSpPr>
          <p:spPr bwMode="auto">
            <a:xfrm>
              <a:off x="7044690" y="1521018"/>
              <a:ext cx="773430" cy="226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AT" b="1">
                  <a:solidFill>
                    <a:srgbClr val="000000"/>
                  </a:solidFill>
                </a:rPr>
                <a:t>Punch</a:t>
              </a:r>
              <a:endParaRPr lang="de-AT"/>
            </a:p>
          </p:txBody>
        </p:sp>
        <p:sp>
          <p:nvSpPr>
            <p:cNvPr id="24679" name="Oval 123"/>
            <p:cNvSpPr>
              <a:spLocks noChangeArrowheads="1"/>
            </p:cNvSpPr>
            <p:nvPr/>
          </p:nvSpPr>
          <p:spPr bwMode="auto">
            <a:xfrm>
              <a:off x="8341995" y="2023165"/>
              <a:ext cx="117475" cy="11998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0" name="Oval 124"/>
            <p:cNvSpPr>
              <a:spLocks noChangeArrowheads="1"/>
            </p:cNvSpPr>
            <p:nvPr/>
          </p:nvSpPr>
          <p:spPr bwMode="auto">
            <a:xfrm>
              <a:off x="8341995" y="2201551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1" name="Oval 125"/>
            <p:cNvSpPr>
              <a:spLocks noChangeArrowheads="1"/>
            </p:cNvSpPr>
            <p:nvPr/>
          </p:nvSpPr>
          <p:spPr bwMode="auto">
            <a:xfrm>
              <a:off x="8341995" y="2379937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2" name="Oval 126"/>
            <p:cNvSpPr>
              <a:spLocks noChangeArrowheads="1"/>
            </p:cNvSpPr>
            <p:nvPr/>
          </p:nvSpPr>
          <p:spPr bwMode="auto">
            <a:xfrm>
              <a:off x="8341995" y="2546262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3" name="Oval 127"/>
            <p:cNvSpPr>
              <a:spLocks noChangeArrowheads="1"/>
            </p:cNvSpPr>
            <p:nvPr/>
          </p:nvSpPr>
          <p:spPr bwMode="auto">
            <a:xfrm>
              <a:off x="7585075" y="2023165"/>
              <a:ext cx="117475" cy="11998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4" name="Oval 128"/>
            <p:cNvSpPr>
              <a:spLocks noChangeArrowheads="1"/>
            </p:cNvSpPr>
            <p:nvPr/>
          </p:nvSpPr>
          <p:spPr bwMode="auto">
            <a:xfrm>
              <a:off x="7585075" y="2201551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5" name="Oval 129"/>
            <p:cNvSpPr>
              <a:spLocks noChangeArrowheads="1"/>
            </p:cNvSpPr>
            <p:nvPr/>
          </p:nvSpPr>
          <p:spPr bwMode="auto">
            <a:xfrm>
              <a:off x="7585075" y="2379937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6" name="Oval 130"/>
            <p:cNvSpPr>
              <a:spLocks noChangeArrowheads="1"/>
            </p:cNvSpPr>
            <p:nvPr/>
          </p:nvSpPr>
          <p:spPr bwMode="auto">
            <a:xfrm>
              <a:off x="7585075" y="2546262"/>
              <a:ext cx="117475" cy="11934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87" name="Text Box 131"/>
            <p:cNvSpPr txBox="1">
              <a:spLocks noChangeArrowheads="1"/>
            </p:cNvSpPr>
            <p:nvPr/>
          </p:nvSpPr>
          <p:spPr bwMode="auto">
            <a:xfrm>
              <a:off x="8458835" y="2060620"/>
              <a:ext cx="773430" cy="37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5836" tIns="37917" rIns="75836" bIns="37917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AT" b="1" dirty="0" smtClean="0">
                  <a:solidFill>
                    <a:srgbClr val="000000"/>
                  </a:solidFill>
                </a:rPr>
                <a:t>Steel die</a:t>
              </a:r>
              <a:endParaRPr lang="de-AT" dirty="0"/>
            </a:p>
          </p:txBody>
        </p:sp>
      </p:grpSp>
      <p:grpSp>
        <p:nvGrpSpPr>
          <p:cNvPr id="24584" name="Group 83"/>
          <p:cNvGrpSpPr>
            <a:grpSpLocks noChangeAspect="1"/>
          </p:cNvGrpSpPr>
          <p:nvPr/>
        </p:nvGrpSpPr>
        <p:grpSpPr bwMode="auto">
          <a:xfrm>
            <a:off x="3296603" y="1063943"/>
            <a:ext cx="3309937" cy="2301875"/>
            <a:chOff x="2571" y="2523"/>
            <a:chExt cx="2532" cy="1760"/>
          </a:xfrm>
        </p:grpSpPr>
        <p:grpSp>
          <p:nvGrpSpPr>
            <p:cNvPr id="24586" name="Rectangle 84"/>
            <p:cNvGrpSpPr>
              <a:grpSpLocks noChangeAspect="1"/>
            </p:cNvGrpSpPr>
            <p:nvPr/>
          </p:nvGrpSpPr>
          <p:grpSpPr bwMode="auto">
            <a:xfrm>
              <a:off x="2740" y="2474"/>
              <a:ext cx="1604" cy="1422"/>
              <a:chOff x="5864352" y="1578864"/>
              <a:chExt cx="2097024" cy="1859280"/>
            </a:xfrm>
          </p:grpSpPr>
          <p:pic>
            <p:nvPicPr>
              <p:cNvPr id="24633" name="Rectangle 8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4352" y="1578864"/>
                <a:ext cx="2097024" cy="1859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634" name="Text Box 135"/>
              <p:cNvSpPr txBox="1">
                <a:spLocks noChangeArrowheads="1"/>
              </p:cNvSpPr>
              <p:nvPr/>
            </p:nvSpPr>
            <p:spPr bwMode="auto">
              <a:xfrm>
                <a:off x="5928542" y="1643063"/>
                <a:ext cx="1956941" cy="17198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rgbClr val="666369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endParaRPr lang="de-AT"/>
              </a:p>
            </p:txBody>
          </p:sp>
        </p:grpSp>
        <p:sp>
          <p:nvSpPr>
            <p:cNvPr id="24587" name="Rectangle 85"/>
            <p:cNvSpPr>
              <a:spLocks noChangeAspect="1" noChangeArrowheads="1"/>
            </p:cNvSpPr>
            <p:nvPr/>
          </p:nvSpPr>
          <p:spPr bwMode="auto">
            <a:xfrm>
              <a:off x="3334" y="2568"/>
              <a:ext cx="408" cy="272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88" name="Rectangle 86"/>
            <p:cNvSpPr>
              <a:spLocks noChangeAspect="1" noChangeArrowheads="1"/>
            </p:cNvSpPr>
            <p:nvPr/>
          </p:nvSpPr>
          <p:spPr bwMode="auto">
            <a:xfrm>
              <a:off x="3334" y="3566"/>
              <a:ext cx="408" cy="233"/>
            </a:xfrm>
            <a:prstGeom prst="rect">
              <a:avLst/>
            </a:prstGeom>
            <a:gradFill rotWithShape="1">
              <a:gsLst>
                <a:gs pos="0">
                  <a:srgbClr val="595959"/>
                </a:gs>
                <a:gs pos="50000">
                  <a:srgbClr val="C0C0C0"/>
                </a:gs>
                <a:gs pos="100000">
                  <a:srgbClr val="595959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89" name="Rectangle 87"/>
            <p:cNvSpPr>
              <a:spLocks noChangeAspect="1" noChangeArrowheads="1"/>
            </p:cNvSpPr>
            <p:nvPr/>
          </p:nvSpPr>
          <p:spPr bwMode="auto">
            <a:xfrm>
              <a:off x="3403" y="2840"/>
              <a:ext cx="272" cy="272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5000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0" name="Rectangle 88"/>
            <p:cNvSpPr>
              <a:spLocks noChangeAspect="1" noChangeArrowheads="1"/>
            </p:cNvSpPr>
            <p:nvPr/>
          </p:nvSpPr>
          <p:spPr bwMode="auto">
            <a:xfrm>
              <a:off x="3400" y="3294"/>
              <a:ext cx="272" cy="272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5000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1" name="Oval 89"/>
            <p:cNvSpPr>
              <a:spLocks noChangeAspect="1" noChangeArrowheads="1"/>
            </p:cNvSpPr>
            <p:nvPr/>
          </p:nvSpPr>
          <p:spPr bwMode="auto">
            <a:xfrm>
              <a:off x="3400" y="3112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2" name="Oval 90"/>
            <p:cNvSpPr>
              <a:spLocks noChangeAspect="1" noChangeArrowheads="1"/>
            </p:cNvSpPr>
            <p:nvPr/>
          </p:nvSpPr>
          <p:spPr bwMode="auto">
            <a:xfrm>
              <a:off x="3536" y="324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3" name="Oval 91"/>
            <p:cNvSpPr>
              <a:spLocks noChangeAspect="1" noChangeArrowheads="1"/>
            </p:cNvSpPr>
            <p:nvPr/>
          </p:nvSpPr>
          <p:spPr bwMode="auto">
            <a:xfrm>
              <a:off x="3400" y="324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4" name="Oval 92"/>
            <p:cNvSpPr>
              <a:spLocks noChangeAspect="1" noChangeArrowheads="1"/>
            </p:cNvSpPr>
            <p:nvPr/>
          </p:nvSpPr>
          <p:spPr bwMode="auto">
            <a:xfrm>
              <a:off x="3446" y="324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5" name="Oval 93"/>
            <p:cNvSpPr>
              <a:spLocks noChangeAspect="1" noChangeArrowheads="1"/>
            </p:cNvSpPr>
            <p:nvPr/>
          </p:nvSpPr>
          <p:spPr bwMode="auto">
            <a:xfrm>
              <a:off x="3491" y="3203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6" name="Oval 94"/>
            <p:cNvSpPr>
              <a:spLocks noChangeAspect="1" noChangeArrowheads="1"/>
            </p:cNvSpPr>
            <p:nvPr/>
          </p:nvSpPr>
          <p:spPr bwMode="auto">
            <a:xfrm>
              <a:off x="3582" y="3203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7" name="Oval 95"/>
            <p:cNvSpPr>
              <a:spLocks noChangeAspect="1" noChangeArrowheads="1"/>
            </p:cNvSpPr>
            <p:nvPr/>
          </p:nvSpPr>
          <p:spPr bwMode="auto">
            <a:xfrm>
              <a:off x="3582" y="324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8" name="Oval 96"/>
            <p:cNvSpPr>
              <a:spLocks noChangeAspect="1" noChangeArrowheads="1"/>
            </p:cNvSpPr>
            <p:nvPr/>
          </p:nvSpPr>
          <p:spPr bwMode="auto">
            <a:xfrm>
              <a:off x="3536" y="3203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599" name="Oval 97"/>
            <p:cNvSpPr>
              <a:spLocks noChangeAspect="1" noChangeArrowheads="1"/>
            </p:cNvSpPr>
            <p:nvPr/>
          </p:nvSpPr>
          <p:spPr bwMode="auto">
            <a:xfrm>
              <a:off x="3536" y="315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0" name="Oval 98"/>
            <p:cNvSpPr>
              <a:spLocks noChangeAspect="1" noChangeArrowheads="1"/>
            </p:cNvSpPr>
            <p:nvPr/>
          </p:nvSpPr>
          <p:spPr bwMode="auto">
            <a:xfrm>
              <a:off x="3491" y="3248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1" name="Oval 99"/>
            <p:cNvSpPr>
              <a:spLocks noChangeAspect="1" noChangeArrowheads="1"/>
            </p:cNvSpPr>
            <p:nvPr/>
          </p:nvSpPr>
          <p:spPr bwMode="auto">
            <a:xfrm>
              <a:off x="3446" y="315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2" name="Oval 100"/>
            <p:cNvSpPr>
              <a:spLocks noChangeAspect="1" noChangeArrowheads="1"/>
            </p:cNvSpPr>
            <p:nvPr/>
          </p:nvSpPr>
          <p:spPr bwMode="auto">
            <a:xfrm>
              <a:off x="3446" y="3203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3" name="Oval 101"/>
            <p:cNvSpPr>
              <a:spLocks noChangeAspect="1" noChangeArrowheads="1"/>
            </p:cNvSpPr>
            <p:nvPr/>
          </p:nvSpPr>
          <p:spPr bwMode="auto">
            <a:xfrm>
              <a:off x="3400" y="3203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4" name="Oval 102"/>
            <p:cNvSpPr>
              <a:spLocks noChangeAspect="1" noChangeArrowheads="1"/>
            </p:cNvSpPr>
            <p:nvPr/>
          </p:nvSpPr>
          <p:spPr bwMode="auto">
            <a:xfrm>
              <a:off x="3400" y="3157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5" name="Oval 103"/>
            <p:cNvSpPr>
              <a:spLocks noChangeAspect="1" noChangeArrowheads="1"/>
            </p:cNvSpPr>
            <p:nvPr/>
          </p:nvSpPr>
          <p:spPr bwMode="auto">
            <a:xfrm>
              <a:off x="3582" y="315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6" name="Oval 104"/>
            <p:cNvSpPr>
              <a:spLocks noChangeAspect="1" noChangeArrowheads="1"/>
            </p:cNvSpPr>
            <p:nvPr/>
          </p:nvSpPr>
          <p:spPr bwMode="auto">
            <a:xfrm>
              <a:off x="3582" y="3112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7" name="Oval 105"/>
            <p:cNvSpPr>
              <a:spLocks noChangeAspect="1" noChangeArrowheads="1"/>
            </p:cNvSpPr>
            <p:nvPr/>
          </p:nvSpPr>
          <p:spPr bwMode="auto">
            <a:xfrm>
              <a:off x="3491" y="3112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8" name="Oval 106"/>
            <p:cNvSpPr>
              <a:spLocks noChangeAspect="1" noChangeArrowheads="1"/>
            </p:cNvSpPr>
            <p:nvPr/>
          </p:nvSpPr>
          <p:spPr bwMode="auto">
            <a:xfrm>
              <a:off x="3490" y="3158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09" name="Oval 107"/>
            <p:cNvSpPr>
              <a:spLocks noChangeAspect="1" noChangeArrowheads="1"/>
            </p:cNvSpPr>
            <p:nvPr/>
          </p:nvSpPr>
          <p:spPr bwMode="auto">
            <a:xfrm>
              <a:off x="3536" y="3112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0" name="Oval 108"/>
            <p:cNvSpPr>
              <a:spLocks noChangeAspect="1" noChangeArrowheads="1"/>
            </p:cNvSpPr>
            <p:nvPr/>
          </p:nvSpPr>
          <p:spPr bwMode="auto">
            <a:xfrm>
              <a:off x="3446" y="3112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1" name="Oval 109"/>
            <p:cNvSpPr>
              <a:spLocks noChangeAspect="1" noChangeArrowheads="1"/>
            </p:cNvSpPr>
            <p:nvPr/>
          </p:nvSpPr>
          <p:spPr bwMode="auto">
            <a:xfrm>
              <a:off x="3627" y="3112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2" name="Oval 110"/>
            <p:cNvSpPr>
              <a:spLocks noChangeAspect="1" noChangeArrowheads="1"/>
            </p:cNvSpPr>
            <p:nvPr/>
          </p:nvSpPr>
          <p:spPr bwMode="auto">
            <a:xfrm>
              <a:off x="3627" y="315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3" name="Oval 111"/>
            <p:cNvSpPr>
              <a:spLocks noChangeAspect="1" noChangeArrowheads="1"/>
            </p:cNvSpPr>
            <p:nvPr/>
          </p:nvSpPr>
          <p:spPr bwMode="auto">
            <a:xfrm>
              <a:off x="3627" y="3203"/>
              <a:ext cx="46" cy="4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4" name="Oval 112"/>
            <p:cNvSpPr>
              <a:spLocks noChangeAspect="1" noChangeArrowheads="1"/>
            </p:cNvSpPr>
            <p:nvPr/>
          </p:nvSpPr>
          <p:spPr bwMode="auto">
            <a:xfrm>
              <a:off x="3627" y="3248"/>
              <a:ext cx="46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5" name="Rectangle 113"/>
            <p:cNvSpPr>
              <a:spLocks noChangeAspect="1" noChangeArrowheads="1"/>
            </p:cNvSpPr>
            <p:nvPr/>
          </p:nvSpPr>
          <p:spPr bwMode="auto">
            <a:xfrm>
              <a:off x="3678" y="3010"/>
              <a:ext cx="91" cy="363"/>
            </a:xfrm>
            <a:prstGeom prst="rect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6" name="Rectangle 114"/>
            <p:cNvSpPr>
              <a:spLocks noChangeAspect="1" noChangeArrowheads="1"/>
            </p:cNvSpPr>
            <p:nvPr/>
          </p:nvSpPr>
          <p:spPr bwMode="auto">
            <a:xfrm>
              <a:off x="3309" y="3021"/>
              <a:ext cx="91" cy="363"/>
            </a:xfrm>
            <a:prstGeom prst="rect">
              <a:avLst/>
            </a:prstGeom>
            <a:gradFill rotWithShape="1">
              <a:gsLst>
                <a:gs pos="0">
                  <a:srgbClr val="182F76"/>
                </a:gs>
                <a:gs pos="100000">
                  <a:srgbClr val="3366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de-AT"/>
            </a:p>
          </p:txBody>
        </p:sp>
        <p:sp>
          <p:nvSpPr>
            <p:cNvPr id="24617" name="Line 115"/>
            <p:cNvSpPr>
              <a:spLocks noChangeAspect="1" noChangeShapeType="1"/>
            </p:cNvSpPr>
            <p:nvPr/>
          </p:nvSpPr>
          <p:spPr bwMode="auto">
            <a:xfrm>
              <a:off x="3742" y="2704"/>
              <a:ext cx="952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18" name="Line 116"/>
            <p:cNvSpPr>
              <a:spLocks noChangeAspect="1" noChangeShapeType="1"/>
            </p:cNvSpPr>
            <p:nvPr/>
          </p:nvSpPr>
          <p:spPr bwMode="auto">
            <a:xfrm>
              <a:off x="3742" y="3657"/>
              <a:ext cx="952" cy="0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19" name="Text Box 117"/>
            <p:cNvSpPr txBox="1">
              <a:spLocks noChangeAspect="1" noChangeArrowheads="1"/>
            </p:cNvSpPr>
            <p:nvPr/>
          </p:nvSpPr>
          <p:spPr bwMode="auto">
            <a:xfrm>
              <a:off x="4241" y="3006"/>
              <a:ext cx="862" cy="348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ko-KR" b="1">
                  <a:solidFill>
                    <a:srgbClr val="000000"/>
                  </a:solidFill>
                  <a:latin typeface="Times New Roman" pitchFamily="18" charset="0"/>
                  <a:ea typeface="Batang" pitchFamily="18" charset="-127"/>
                </a:rPr>
                <a:t>Power Supply</a:t>
              </a:r>
            </a:p>
            <a:p>
              <a:pPr algn="ctr"/>
              <a:r>
                <a:rPr lang="de-DE" altLang="ko-KR" b="1">
                  <a:solidFill>
                    <a:srgbClr val="000000"/>
                  </a:solidFill>
                  <a:latin typeface="Times New Roman" pitchFamily="18" charset="0"/>
                  <a:ea typeface="Batang" pitchFamily="18" charset="-127"/>
                </a:rPr>
                <a:t>AC/DC/pulsed</a:t>
              </a:r>
              <a:endParaRPr lang="de-DE" altLang="ko-KR" b="1">
                <a:solidFill>
                  <a:srgbClr val="000000"/>
                </a:solidFill>
                <a:ea typeface="Batang" pitchFamily="18" charset="-127"/>
              </a:endParaRPr>
            </a:p>
            <a:p>
              <a:pPr algn="ctr"/>
              <a:endParaRPr lang="de-DE"/>
            </a:p>
          </p:txBody>
        </p:sp>
        <p:sp>
          <p:nvSpPr>
            <p:cNvPr id="24620" name="Line 118"/>
            <p:cNvSpPr>
              <a:spLocks noChangeAspect="1" noChangeShapeType="1"/>
            </p:cNvSpPr>
            <p:nvPr/>
          </p:nvSpPr>
          <p:spPr bwMode="auto">
            <a:xfrm flipV="1">
              <a:off x="4679" y="2704"/>
              <a:ext cx="0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21" name="Line 119"/>
            <p:cNvSpPr>
              <a:spLocks noChangeAspect="1" noChangeShapeType="1"/>
            </p:cNvSpPr>
            <p:nvPr/>
          </p:nvSpPr>
          <p:spPr bwMode="auto">
            <a:xfrm flipV="1">
              <a:off x="4673" y="3385"/>
              <a:ext cx="0" cy="272"/>
            </a:xfrm>
            <a:prstGeom prst="lin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22" name="Text Box 120"/>
            <p:cNvSpPr txBox="1">
              <a:spLocks noChangeAspect="1" noChangeArrowheads="1"/>
            </p:cNvSpPr>
            <p:nvPr/>
          </p:nvSpPr>
          <p:spPr bwMode="auto">
            <a:xfrm>
              <a:off x="2789" y="3408"/>
              <a:ext cx="5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     Graphite</a:t>
              </a:r>
            </a:p>
            <a:p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     Punch</a:t>
              </a:r>
              <a:endParaRPr lang="de-DE"/>
            </a:p>
          </p:txBody>
        </p:sp>
        <p:sp>
          <p:nvSpPr>
            <p:cNvPr id="24623" name="Text Box 121"/>
            <p:cNvSpPr txBox="1">
              <a:spLocks noChangeAspect="1" noChangeArrowheads="1"/>
            </p:cNvSpPr>
            <p:nvPr/>
          </p:nvSpPr>
          <p:spPr bwMode="auto">
            <a:xfrm>
              <a:off x="2789" y="3121"/>
              <a:ext cx="5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     Powder</a:t>
              </a:r>
              <a:endParaRPr lang="de-DE"/>
            </a:p>
          </p:txBody>
        </p:sp>
        <p:sp>
          <p:nvSpPr>
            <p:cNvPr id="24624" name="Text Box 122"/>
            <p:cNvSpPr txBox="1">
              <a:spLocks noChangeAspect="1" noChangeArrowheads="1"/>
            </p:cNvSpPr>
            <p:nvPr/>
          </p:nvSpPr>
          <p:spPr bwMode="auto">
            <a:xfrm>
              <a:off x="2789" y="2576"/>
              <a:ext cx="5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    Graphit e</a:t>
              </a:r>
            </a:p>
            <a:p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    Electrode</a:t>
              </a:r>
              <a:endParaRPr lang="de-DE"/>
            </a:p>
          </p:txBody>
        </p:sp>
        <p:sp>
          <p:nvSpPr>
            <p:cNvPr id="24625" name="Line 123"/>
            <p:cNvSpPr>
              <a:spLocks noChangeAspect="1" noChangeShapeType="1"/>
            </p:cNvSpPr>
            <p:nvPr/>
          </p:nvSpPr>
          <p:spPr bwMode="auto">
            <a:xfrm>
              <a:off x="3198" y="2704"/>
              <a:ext cx="13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26" name="Line 124"/>
            <p:cNvSpPr>
              <a:spLocks noChangeAspect="1" noChangeShapeType="1"/>
            </p:cNvSpPr>
            <p:nvPr/>
          </p:nvSpPr>
          <p:spPr bwMode="auto">
            <a:xfrm>
              <a:off x="3243" y="3203"/>
              <a:ext cx="27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27" name="Line 125"/>
            <p:cNvSpPr>
              <a:spLocks noChangeAspect="1" noChangeShapeType="1"/>
            </p:cNvSpPr>
            <p:nvPr/>
          </p:nvSpPr>
          <p:spPr bwMode="auto">
            <a:xfrm>
              <a:off x="3243" y="3475"/>
              <a:ext cx="13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28" name="Text Box 126"/>
            <p:cNvSpPr txBox="1">
              <a:spLocks noChangeAspect="1" noChangeArrowheads="1"/>
            </p:cNvSpPr>
            <p:nvPr/>
          </p:nvSpPr>
          <p:spPr bwMode="auto">
            <a:xfrm>
              <a:off x="3720" y="3006"/>
              <a:ext cx="5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ko-KR" sz="500" b="1" dirty="0">
                  <a:solidFill>
                    <a:srgbClr val="000000"/>
                  </a:solidFill>
                  <a:ea typeface="Batang" pitchFamily="18" charset="-127"/>
                </a:rPr>
                <a:t>Graphite </a:t>
              </a:r>
            </a:p>
            <a:p>
              <a:pPr algn="ctr"/>
              <a:r>
                <a:rPr lang="de-DE" altLang="ko-KR" sz="500" b="1" dirty="0">
                  <a:solidFill>
                    <a:srgbClr val="000000"/>
                  </a:solidFill>
                  <a:ea typeface="Batang" pitchFamily="18" charset="-127"/>
                </a:rPr>
                <a:t>Matrize</a:t>
              </a:r>
              <a:endParaRPr lang="de-DE" dirty="0"/>
            </a:p>
          </p:txBody>
        </p:sp>
        <p:sp>
          <p:nvSpPr>
            <p:cNvPr id="24629" name="Line 127"/>
            <p:cNvSpPr>
              <a:spLocks noChangeAspect="1" noChangeShapeType="1"/>
            </p:cNvSpPr>
            <p:nvPr/>
          </p:nvSpPr>
          <p:spPr bwMode="auto">
            <a:xfrm>
              <a:off x="3787" y="3203"/>
              <a:ext cx="13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30" name="Line 128"/>
            <p:cNvSpPr>
              <a:spLocks noChangeAspect="1" noChangeShapeType="1"/>
            </p:cNvSpPr>
            <p:nvPr/>
          </p:nvSpPr>
          <p:spPr bwMode="auto">
            <a:xfrm flipV="1">
              <a:off x="3515" y="3883"/>
              <a:ext cx="0" cy="227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AT"/>
            </a:p>
          </p:txBody>
        </p:sp>
        <p:sp>
          <p:nvSpPr>
            <p:cNvPr id="24631" name="Text Box 129"/>
            <p:cNvSpPr txBox="1">
              <a:spLocks noChangeAspect="1" noChangeArrowheads="1"/>
            </p:cNvSpPr>
            <p:nvPr/>
          </p:nvSpPr>
          <p:spPr bwMode="auto">
            <a:xfrm>
              <a:off x="3016" y="4110"/>
              <a:ext cx="113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ko-KR" sz="500" b="1">
                  <a:solidFill>
                    <a:srgbClr val="000000"/>
                  </a:solidFill>
                  <a:ea typeface="Batang" pitchFamily="18" charset="-127"/>
                </a:rPr>
                <a:t>Hydraulic pressure</a:t>
              </a:r>
              <a:endParaRPr lang="de-DE"/>
            </a:p>
          </p:txBody>
        </p:sp>
        <p:sp>
          <p:nvSpPr>
            <p:cNvPr id="24632" name="Text Box 130"/>
            <p:cNvSpPr txBox="1">
              <a:spLocks noChangeAspect="1" noChangeArrowheads="1"/>
            </p:cNvSpPr>
            <p:nvPr/>
          </p:nvSpPr>
          <p:spPr bwMode="auto">
            <a:xfrm rot="-5400000">
              <a:off x="1977" y="3117"/>
              <a:ext cx="136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2520" tIns="21260" rIns="42520" bIns="21260"/>
            <a:lstStyle>
              <a:lvl1pPr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666369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ko-KR" b="1" dirty="0" err="1">
                  <a:solidFill>
                    <a:srgbClr val="000000"/>
                  </a:solidFill>
                  <a:ea typeface="Batang" pitchFamily="18" charset="-127"/>
                </a:rPr>
                <a:t>Vacuum</a:t>
              </a:r>
              <a:r>
                <a:rPr lang="de-DE" altLang="ko-KR" b="1" dirty="0">
                  <a:solidFill>
                    <a:srgbClr val="000000"/>
                  </a:solidFill>
                  <a:ea typeface="Batang" pitchFamily="18" charset="-127"/>
                </a:rPr>
                <a:t> </a:t>
              </a:r>
              <a:r>
                <a:rPr lang="de-DE" altLang="ko-KR" b="1" dirty="0" err="1">
                  <a:solidFill>
                    <a:srgbClr val="000000"/>
                  </a:solidFill>
                  <a:ea typeface="Batang" pitchFamily="18" charset="-127"/>
                </a:rPr>
                <a:t>chamber</a:t>
              </a:r>
              <a:endParaRPr lang="de-DE" dirty="0"/>
            </a:p>
          </p:txBody>
        </p:sp>
      </p:grpSp>
      <p:sp>
        <p:nvSpPr>
          <p:cNvPr id="183" name="Titel 1"/>
          <p:cNvSpPr txBox="1">
            <a:spLocks/>
          </p:cNvSpPr>
          <p:nvPr/>
        </p:nvSpPr>
        <p:spPr>
          <a:xfrm>
            <a:off x="942109" y="167408"/>
            <a:ext cx="7744691" cy="307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sz="2100" dirty="0" err="1" smtClean="0"/>
              <a:t>Overview</a:t>
            </a:r>
            <a:r>
              <a:rPr lang="de-DE" sz="2100" dirty="0" smtClean="0"/>
              <a:t>: </a:t>
            </a:r>
            <a:r>
              <a:rPr lang="de-DE" sz="2100" dirty="0" err="1" smtClean="0"/>
              <a:t>hot</a:t>
            </a:r>
            <a:r>
              <a:rPr lang="de-DE" sz="2100" dirty="0" smtClean="0"/>
              <a:t> </a:t>
            </a:r>
            <a:r>
              <a:rPr lang="de-DE" sz="2100" dirty="0" err="1" smtClean="0"/>
              <a:t>pressing</a:t>
            </a:r>
            <a:r>
              <a:rPr lang="de-DE" sz="2100" dirty="0" smtClean="0"/>
              <a:t> </a:t>
            </a:r>
            <a:r>
              <a:rPr lang="de-DE" sz="2100" dirty="0" err="1" smtClean="0"/>
              <a:t>technologies</a:t>
            </a:r>
            <a:endParaRPr lang="de-DE" dirty="0" smtClean="0"/>
          </a:p>
        </p:txBody>
      </p:sp>
      <p:sp>
        <p:nvSpPr>
          <p:cNvPr id="3" name="Rechteck 2"/>
          <p:cNvSpPr/>
          <p:nvPr/>
        </p:nvSpPr>
        <p:spPr>
          <a:xfrm>
            <a:off x="206640" y="3451980"/>
            <a:ext cx="24961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dirty="0" err="1" smtClean="0"/>
              <a:t>Coventional</a:t>
            </a:r>
            <a:r>
              <a:rPr lang="de-AT" sz="1600" dirty="0" smtClean="0"/>
              <a:t> Hot </a:t>
            </a:r>
            <a:r>
              <a:rPr lang="de-AT" sz="1600" dirty="0" err="1" smtClean="0"/>
              <a:t>Pressing</a:t>
            </a:r>
            <a:endParaRPr lang="de-AT" sz="1600" dirty="0"/>
          </a:p>
        </p:txBody>
      </p:sp>
      <p:sp>
        <p:nvSpPr>
          <p:cNvPr id="186" name="Rechteck 185"/>
          <p:cNvSpPr/>
          <p:nvPr/>
        </p:nvSpPr>
        <p:spPr>
          <a:xfrm>
            <a:off x="3206294" y="3421500"/>
            <a:ext cx="2637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dirty="0" err="1" smtClean="0"/>
              <a:t>Direct</a:t>
            </a:r>
            <a:r>
              <a:rPr lang="de-AT" sz="1600" dirty="0" smtClean="0"/>
              <a:t> </a:t>
            </a:r>
            <a:r>
              <a:rPr lang="de-AT" sz="1600" dirty="0" err="1" smtClean="0"/>
              <a:t>heated</a:t>
            </a:r>
            <a:r>
              <a:rPr lang="de-AT" sz="1600" dirty="0" smtClean="0"/>
              <a:t> </a:t>
            </a:r>
            <a:r>
              <a:rPr lang="de-AT" sz="1600" dirty="0" err="1" smtClean="0"/>
              <a:t>hot</a:t>
            </a:r>
            <a:r>
              <a:rPr lang="de-AT" sz="1600" dirty="0" smtClean="0"/>
              <a:t> </a:t>
            </a:r>
            <a:r>
              <a:rPr lang="de-AT" sz="1600" dirty="0" err="1" smtClean="0"/>
              <a:t>pressing</a:t>
            </a:r>
            <a:r>
              <a:rPr lang="de-AT" sz="1600" dirty="0" smtClean="0"/>
              <a:t>/</a:t>
            </a:r>
          </a:p>
          <a:p>
            <a:r>
              <a:rPr lang="de-AT" sz="1600" dirty="0" smtClean="0"/>
              <a:t>Spark Plasma </a:t>
            </a:r>
            <a:r>
              <a:rPr lang="de-AT" sz="1600" dirty="0" err="1" smtClean="0"/>
              <a:t>Sintering</a:t>
            </a:r>
            <a:endParaRPr lang="de-AT" sz="1600" dirty="0"/>
          </a:p>
        </p:txBody>
      </p:sp>
      <p:sp>
        <p:nvSpPr>
          <p:cNvPr id="187" name="Rechteck 186"/>
          <p:cNvSpPr/>
          <p:nvPr/>
        </p:nvSpPr>
        <p:spPr>
          <a:xfrm>
            <a:off x="6590584" y="3406706"/>
            <a:ext cx="2165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dirty="0" smtClean="0"/>
              <a:t>Rapid Sinter </a:t>
            </a:r>
            <a:r>
              <a:rPr lang="de-AT" sz="1600" dirty="0" err="1" smtClean="0"/>
              <a:t>Pressing</a:t>
            </a:r>
            <a:endParaRPr lang="de-AT" sz="16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5526546" y="3996745"/>
          <a:ext cx="3423816" cy="2587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5" imgW="4183075" imgH="3161386" progId="Origin50.Graph">
                  <p:embed/>
                </p:oleObj>
              </mc:Choice>
              <mc:Fallback>
                <p:oleObj name="Graph" r:id="rId5" imgW="4183075" imgH="316138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6546" y="3996745"/>
                        <a:ext cx="3423816" cy="25870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763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Processing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Rapid Sinter </a:t>
            </a:r>
            <a:r>
              <a:rPr lang="de-AT" dirty="0" err="1" smtClean="0"/>
              <a:t>Pressing</a:t>
            </a:r>
            <a:endParaRPr lang="de-AT" dirty="0"/>
          </a:p>
        </p:txBody>
      </p:sp>
      <p:sp>
        <p:nvSpPr>
          <p:cNvPr id="3" name="Text Box 99"/>
          <p:cNvSpPr txBox="1">
            <a:spLocks noChangeArrowheads="1"/>
          </p:cNvSpPr>
          <p:nvPr/>
        </p:nvSpPr>
        <p:spPr bwMode="auto">
          <a:xfrm>
            <a:off x="248302" y="5284703"/>
            <a:ext cx="4089944" cy="954107"/>
          </a:xfrm>
          <a:prstGeom prst="rect">
            <a:avLst/>
          </a:prstGeom>
          <a:solidFill>
            <a:srgbClr val="790B1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1pPr>
            <a:lvl2pPr marL="742950" indent="-28575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2pPr>
            <a:lvl3pPr marL="11430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3pPr>
            <a:lvl4pPr marL="16002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4pPr>
            <a:lvl5pPr marL="20574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5pPr>
            <a:lvl6pPr marL="25146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6pPr>
            <a:lvl7pPr marL="29718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7pPr>
            <a:lvl8pPr marL="34290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8pPr>
            <a:lvl9pPr marL="38862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Figure </a:t>
            </a:r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1: </a:t>
            </a:r>
            <a:r>
              <a:rPr lang="en-GB" sz="1400" dirty="0">
                <a:solidFill>
                  <a:srgbClr val="FFFFFF"/>
                </a:solidFill>
                <a:latin typeface="Arial" charset="0"/>
              </a:rPr>
              <a:t>Left image shows the green part and  in the right image  the automatic handling system is bringing the green part to the permanent heated hot pressing die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4" name="Picture 4" descr="N:\Produkte Fotos u Protokolle\RHP_Fotomaterial\Maschinen\SSP\120614-1607_IMG_4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8" r="15739"/>
          <a:stretch>
            <a:fillRect/>
          </a:stretch>
        </p:blipFill>
        <p:spPr bwMode="auto">
          <a:xfrm>
            <a:off x="2435084" y="697149"/>
            <a:ext cx="2442905" cy="241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:\Produkte Fotos u Protokolle\RHP_Fotomaterial\Maschinen\KP\120614-1600_IMG_46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0" t="20662" r="15337" b="28580"/>
          <a:stretch>
            <a:fillRect/>
          </a:stretch>
        </p:blipFill>
        <p:spPr bwMode="auto">
          <a:xfrm>
            <a:off x="58399" y="692500"/>
            <a:ext cx="223487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N:\Produkte Fotos u Protokolle\RHP_Fotomaterial\Maschinen\SSP\ssp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001" y="697149"/>
            <a:ext cx="2060547" cy="129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N:\Produkte Fotos u Protokolle\RHP_Fotomaterial\Maschinen\SSP\120614-1608_IMG_46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9" r="6685" b="19176"/>
          <a:stretch>
            <a:fillRect/>
          </a:stretch>
        </p:blipFill>
        <p:spPr bwMode="auto">
          <a:xfrm>
            <a:off x="6300772" y="2002278"/>
            <a:ext cx="2061710" cy="110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N:\Produkte Fotos u Protokolle\RHP_Fotomaterial\Maschinen\SSP\120614-1609_IMG_463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t="29414" r="3433" b="29414"/>
          <a:stretch>
            <a:fillRect/>
          </a:stretch>
        </p:blipFill>
        <p:spPr bwMode="auto">
          <a:xfrm>
            <a:off x="7083453" y="3108675"/>
            <a:ext cx="2060547" cy="149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9"/>
          <p:cNvSpPr txBox="1">
            <a:spLocks noChangeArrowheads="1"/>
          </p:cNvSpPr>
          <p:nvPr/>
        </p:nvSpPr>
        <p:spPr bwMode="auto">
          <a:xfrm>
            <a:off x="5054056" y="5284702"/>
            <a:ext cx="4089944" cy="954107"/>
          </a:xfrm>
          <a:prstGeom prst="rect">
            <a:avLst/>
          </a:prstGeom>
          <a:solidFill>
            <a:srgbClr val="790B1A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1pPr>
            <a:lvl2pPr marL="742950" indent="-28575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2pPr>
            <a:lvl3pPr marL="11430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3pPr>
            <a:lvl4pPr marL="16002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4pPr>
            <a:lvl5pPr marL="2057400" indent="-228600" defTabSz="4164013" eaLnBrk="0" hangingPunct="0"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5pPr>
            <a:lvl6pPr marL="25146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6pPr>
            <a:lvl7pPr marL="29718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7pPr>
            <a:lvl8pPr marL="34290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8pPr>
            <a:lvl9pPr marL="3886200" indent="-228600" defTabSz="4164013" eaLnBrk="0" fontAlgn="base" hangingPunct="0">
              <a:spcBef>
                <a:spcPct val="0"/>
              </a:spcBef>
              <a:spcAft>
                <a:spcPct val="0"/>
              </a:spcAft>
              <a:defRPr sz="10900">
                <a:solidFill>
                  <a:schemeClr val="tx1"/>
                </a:solidFill>
                <a:latin typeface="Times New Roman" pitchFamily="18" charset="0"/>
                <a:ea typeface="Geneva" pitchFamily="-107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dirty="0">
                <a:solidFill>
                  <a:srgbClr val="FFFFFF"/>
                </a:solidFill>
                <a:latin typeface="Arial" charset="0"/>
              </a:rPr>
              <a:t>Figure 2</a:t>
            </a:r>
            <a:r>
              <a:rPr lang="en-US" sz="1400" dirty="0" smtClean="0">
                <a:solidFill>
                  <a:srgbClr val="FFFFFF"/>
                </a:solidFill>
                <a:latin typeface="Arial" charset="0"/>
              </a:rPr>
              <a:t>: </a:t>
            </a:r>
            <a:r>
              <a:rPr lang="en-GB" sz="1400" dirty="0">
                <a:solidFill>
                  <a:srgbClr val="FFFFFF"/>
                </a:solidFill>
                <a:latin typeface="Arial" charset="0"/>
              </a:rPr>
              <a:t>The sequence of images shows a) insertion of the green part in the pressing die b) consolidation of the green part and c) ejection  of the part after hot pressing</a:t>
            </a:r>
            <a:endParaRPr lang="en-US" sz="1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44387" y="1053722"/>
            <a:ext cx="4918444" cy="77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8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309946" y="3243517"/>
            <a:ext cx="5526974" cy="204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8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9"/>
              </a:buBlip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RSP-Technology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allows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densification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powders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seconds</a:t>
            </a:r>
            <a:endParaRPr lang="de-A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uses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permanently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heated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cavity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(e.g.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950°C) in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compacted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green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inserted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densified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pressure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150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MPa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RSP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method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suitable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manufacturing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parts</a:t>
            </a:r>
            <a:r>
              <a:rPr lang="de-A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large </a:t>
            </a:r>
            <a:r>
              <a:rPr lang="de-A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volume</a:t>
            </a:r>
            <a:endParaRPr lang="de-AT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9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7669412" cy="261071"/>
          </a:xfrm>
        </p:spPr>
        <p:txBody>
          <a:bodyPr>
            <a:normAutofit fontScale="90000"/>
          </a:bodyPr>
          <a:lstStyle/>
          <a:p>
            <a:r>
              <a:rPr lang="de-AT" dirty="0"/>
              <a:t>Parameter Studies: </a:t>
            </a:r>
            <a:r>
              <a:rPr lang="de-AT" dirty="0" err="1"/>
              <a:t>Densification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Copper</a:t>
            </a:r>
            <a:r>
              <a:rPr lang="de-AT" dirty="0"/>
              <a:t> </a:t>
            </a:r>
            <a:r>
              <a:rPr lang="de-AT" dirty="0" smtClean="0"/>
              <a:t>(I</a:t>
            </a:r>
            <a:r>
              <a:rPr lang="de-AT" dirty="0"/>
              <a:t>)</a:t>
            </a:r>
          </a:p>
        </p:txBody>
      </p:sp>
      <p:pic>
        <p:nvPicPr>
          <p:cNvPr id="4" name="Picture 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959" y="896225"/>
            <a:ext cx="4520041" cy="362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161"/>
            <a:ext cx="4518976" cy="362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93678" y="4369684"/>
            <a:ext cx="80778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Blip>
                <a:blip r:embed="rId5"/>
              </a:buBlip>
            </a:pP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using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significant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higher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pressures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compared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conventional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hot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pressing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possible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obtain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densification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copper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within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10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seconds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AT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AT" sz="1600" dirty="0" err="1" smtClean="0">
                <a:latin typeface="Arial" pitchFamily="34" charset="0"/>
                <a:cs typeface="Arial" pitchFamily="34" charset="0"/>
              </a:rPr>
              <a:t>less</a:t>
            </a:r>
            <a:endParaRPr lang="de-A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74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48" y="190282"/>
            <a:ext cx="7974212" cy="388838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„Design“ </a:t>
            </a:r>
            <a:r>
              <a:rPr lang="de-AT" dirty="0" err="1" smtClean="0"/>
              <a:t>Possibilities</a:t>
            </a:r>
            <a:r>
              <a:rPr lang="de-AT" dirty="0" smtClean="0"/>
              <a:t> </a:t>
            </a:r>
            <a:r>
              <a:rPr lang="de-AT" dirty="0" err="1" smtClean="0"/>
              <a:t>using</a:t>
            </a:r>
            <a:r>
              <a:rPr lang="de-AT" dirty="0" smtClean="0"/>
              <a:t> RSP Technology (I)</a:t>
            </a:r>
            <a:endParaRPr lang="de-AT" dirty="0"/>
          </a:p>
        </p:txBody>
      </p:sp>
      <p:pic>
        <p:nvPicPr>
          <p:cNvPr id="3" name="Picture 10" descr="N:\Arbeitsaufträge\2013_Arbeitsaufträge\AA_13094_RSPDemonstartoren\Sano_Demonstratorbilder\IMG_8035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49" y="649414"/>
            <a:ext cx="3240852" cy="249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 descr="N:\Arbeitsaufträge\2013_Arbeitsaufträge\AA_13094_RSPDemonstartoren\Sano_Demonstratorbilder\IMG_8041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585" y="649413"/>
            <a:ext cx="3743735" cy="2495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N:\Arbeitsaufträge\2013_Arbeitsaufträge\AA_13094_RSPDemonstartoren\Sano_Demonstratorbilder\IMG_8017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4600"/>
            <a:ext cx="3474395" cy="231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N:\Arbeitsaufträge\2013_Arbeitsaufträge\AA_13094_RSPDemonstartoren\Sano_Demonstratorbilder\IMG_8045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01" y="3530929"/>
            <a:ext cx="1470811" cy="245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N:\Arbeitsaufträge\2013_Arbeitsaufträge\AA_13094_RSPDemonstartoren\Sano_Demonstratorbilder\IMG_8056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053" y="3507257"/>
            <a:ext cx="3545947" cy="236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8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„Design“ </a:t>
            </a:r>
            <a:r>
              <a:rPr lang="de-AT" dirty="0" err="1"/>
              <a:t>Possibilities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RSP Technology </a:t>
            </a:r>
            <a:r>
              <a:rPr lang="de-AT" dirty="0" smtClean="0"/>
              <a:t>(II)</a:t>
            </a:r>
            <a:endParaRPr lang="de-AT" dirty="0"/>
          </a:p>
        </p:txBody>
      </p:sp>
      <p:pic>
        <p:nvPicPr>
          <p:cNvPr id="23557" name="Bild 5" descr="Beschreibung: A13 06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5" r="15869" b="5191"/>
          <a:stretch>
            <a:fillRect/>
          </a:stretch>
        </p:blipFill>
        <p:spPr bwMode="auto">
          <a:xfrm>
            <a:off x="386311" y="848106"/>
            <a:ext cx="3746880" cy="396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5"/>
          <p:cNvSpPr txBox="1">
            <a:spLocks noChangeArrowheads="1"/>
          </p:cNvSpPr>
          <p:nvPr/>
        </p:nvSpPr>
        <p:spPr bwMode="auto">
          <a:xfrm>
            <a:off x="2778862" y="2295906"/>
            <a:ext cx="1107338" cy="5363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400" dirty="0" err="1">
                <a:effectLst/>
                <a:latin typeface="Calibri"/>
                <a:ea typeface="Calibri"/>
                <a:cs typeface="Times New Roman"/>
              </a:rPr>
              <a:t>Cu</a:t>
            </a:r>
            <a:r>
              <a:rPr lang="de-DE" sz="1400" dirty="0">
                <a:effectLst/>
                <a:latin typeface="Calibri"/>
                <a:ea typeface="Calibri"/>
                <a:cs typeface="Times New Roman"/>
              </a:rPr>
              <a:t>-Mo                   30:70 </a:t>
            </a:r>
            <a:r>
              <a:rPr lang="de-DE" sz="1400" dirty="0" err="1">
                <a:effectLst/>
                <a:latin typeface="Calibri"/>
                <a:ea typeface="Calibri"/>
                <a:cs typeface="Times New Roman"/>
              </a:rPr>
              <a:t>wt</a:t>
            </a:r>
            <a:r>
              <a:rPr lang="de-DE" sz="1400" dirty="0">
                <a:effectLst/>
                <a:latin typeface="Calibri"/>
                <a:ea typeface="Calibri"/>
                <a:cs typeface="Times New Roman"/>
              </a:rPr>
              <a:t>%)</a:t>
            </a:r>
            <a:endParaRPr lang="de-AT" sz="14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784508" y="698372"/>
            <a:ext cx="3948091" cy="4118103"/>
            <a:chOff x="4784508" y="698372"/>
            <a:chExt cx="3948091" cy="4118103"/>
          </a:xfrm>
        </p:grpSpPr>
        <p:pic>
          <p:nvPicPr>
            <p:cNvPr id="23553" name="Bild 6" descr="Beschreibung: A13 068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63" t="-2376" r="17038" b="6363"/>
            <a:stretch>
              <a:fillRect/>
            </a:stretch>
          </p:blipFill>
          <p:spPr bwMode="auto">
            <a:xfrm>
              <a:off x="4784508" y="698372"/>
              <a:ext cx="3948091" cy="41181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AutoShape 79"/>
            <p:cNvCxnSpPr>
              <a:cxnSpLocks noChangeShapeType="1"/>
            </p:cNvCxnSpPr>
            <p:nvPr/>
          </p:nvCxnSpPr>
          <p:spPr bwMode="auto">
            <a:xfrm flipH="1">
              <a:off x="6599124" y="1526603"/>
              <a:ext cx="2730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Text Box 80"/>
            <p:cNvSpPr txBox="1">
              <a:spLocks noChangeArrowheads="1"/>
            </p:cNvSpPr>
            <p:nvPr/>
          </p:nvSpPr>
          <p:spPr bwMode="auto">
            <a:xfrm>
              <a:off x="6948271" y="1348961"/>
              <a:ext cx="1392869" cy="357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400" dirty="0" err="1" smtClean="0">
                  <a:effectLst/>
                  <a:latin typeface="Calibri"/>
                  <a:ea typeface="Calibri"/>
                  <a:cs typeface="Times New Roman"/>
                </a:rPr>
                <a:t>Molybdenum</a:t>
              </a:r>
              <a:endParaRPr lang="de-AT" sz="1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3" name="Text Box 77"/>
            <p:cNvSpPr txBox="1">
              <a:spLocks noChangeArrowheads="1"/>
            </p:cNvSpPr>
            <p:nvPr/>
          </p:nvSpPr>
          <p:spPr bwMode="auto">
            <a:xfrm>
              <a:off x="5061687" y="3362643"/>
              <a:ext cx="733425" cy="3406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400" dirty="0" err="1" smtClean="0">
                  <a:solidFill>
                    <a:srgbClr val="000000"/>
                  </a:solidFill>
                  <a:effectLst/>
                  <a:latin typeface="Calibri"/>
                  <a:ea typeface="Calibri"/>
                  <a:cs typeface="Times New Roman"/>
                </a:rPr>
                <a:t>Copper</a:t>
              </a:r>
              <a:endParaRPr lang="de-AT" sz="1400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4" name="AutoShape 78"/>
            <p:cNvCxnSpPr>
              <a:cxnSpLocks noChangeShapeType="1"/>
            </p:cNvCxnSpPr>
            <p:nvPr/>
          </p:nvCxnSpPr>
          <p:spPr bwMode="auto">
            <a:xfrm>
              <a:off x="5795112" y="3589973"/>
              <a:ext cx="3390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" name="Text Box 77"/>
          <p:cNvSpPr txBox="1">
            <a:spLocks noChangeArrowheads="1"/>
          </p:cNvSpPr>
          <p:nvPr/>
        </p:nvSpPr>
        <p:spPr bwMode="auto">
          <a:xfrm>
            <a:off x="2778862" y="3911283"/>
            <a:ext cx="741363" cy="3711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400" dirty="0" err="1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Copper</a:t>
            </a:r>
            <a:endParaRPr lang="de-AT" sz="1400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Text Box 77"/>
          <p:cNvSpPr txBox="1">
            <a:spLocks noChangeArrowheads="1"/>
          </p:cNvSpPr>
          <p:nvPr/>
        </p:nvSpPr>
        <p:spPr bwMode="auto">
          <a:xfrm>
            <a:off x="2646883" y="1046163"/>
            <a:ext cx="873342" cy="36375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400" dirty="0" err="1" smtClean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Copper</a:t>
            </a:r>
            <a:endParaRPr lang="de-AT" sz="1400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61434" y="4950768"/>
            <a:ext cx="2855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/>
              <a:t>Sandwich </a:t>
            </a:r>
            <a:r>
              <a:rPr lang="de-AT" dirty="0" err="1" smtClean="0"/>
              <a:t>Structure</a:t>
            </a:r>
            <a:endParaRPr lang="de-AT" dirty="0"/>
          </a:p>
        </p:txBody>
      </p:sp>
      <p:sp>
        <p:nvSpPr>
          <p:cNvPr id="12" name="Rechteck 11"/>
          <p:cNvSpPr/>
          <p:nvPr/>
        </p:nvSpPr>
        <p:spPr>
          <a:xfrm>
            <a:off x="5503505" y="4950767"/>
            <a:ext cx="28376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err="1" smtClean="0"/>
              <a:t>Multilayer</a:t>
            </a:r>
            <a:r>
              <a:rPr lang="de-AT" dirty="0" smtClean="0"/>
              <a:t> </a:t>
            </a:r>
            <a:r>
              <a:rPr lang="de-AT" dirty="0" err="1" smtClean="0"/>
              <a:t>Structure</a:t>
            </a:r>
            <a:endParaRPr lang="de-AT" dirty="0"/>
          </a:p>
        </p:txBody>
      </p:sp>
      <p:sp>
        <p:nvSpPr>
          <p:cNvPr id="19" name="Rechteck 18"/>
          <p:cNvSpPr/>
          <p:nvPr/>
        </p:nvSpPr>
        <p:spPr>
          <a:xfrm>
            <a:off x="477262" y="5743248"/>
            <a:ext cx="6827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err="1" smtClean="0"/>
              <a:t>Functionally</a:t>
            </a:r>
            <a:r>
              <a:rPr lang="de-AT" dirty="0" smtClean="0"/>
              <a:t> </a:t>
            </a:r>
            <a:r>
              <a:rPr lang="de-AT" dirty="0" err="1" smtClean="0"/>
              <a:t>Graded</a:t>
            </a:r>
            <a:r>
              <a:rPr lang="de-AT" dirty="0" smtClean="0"/>
              <a:t> </a:t>
            </a:r>
            <a:r>
              <a:rPr lang="de-AT" dirty="0" err="1" smtClean="0"/>
              <a:t>Structures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also </a:t>
            </a:r>
            <a:r>
              <a:rPr lang="de-AT" dirty="0" err="1" smtClean="0"/>
              <a:t>possible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803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Typical geometries of hot pressed plates</a:t>
            </a:r>
          </a:p>
        </p:txBody>
      </p:sp>
      <p:graphicFrame>
        <p:nvGraphicFramePr>
          <p:cNvPr id="53253" name="Object 10"/>
          <p:cNvGraphicFramePr>
            <a:graphicFrameLocks noGrp="1" noChangeAspect="1"/>
          </p:cNvGraphicFramePr>
          <p:nvPr>
            <p:ph idx="4294967295"/>
            <p:extLst/>
          </p:nvPr>
        </p:nvGraphicFramePr>
        <p:xfrm>
          <a:off x="4804575" y="1652872"/>
          <a:ext cx="4339425" cy="325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Photo Editor-Foto" r:id="rId4" imgW="13076190" imgH="9802593" progId="MSPhotoEd.3">
                  <p:embed/>
                </p:oleObj>
              </mc:Choice>
              <mc:Fallback>
                <p:oleObj name="Photo Editor-Foto" r:id="rId4" imgW="13076190" imgH="9802593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4575" y="1652872"/>
                        <a:ext cx="4339425" cy="325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1" name="Text Box 6"/>
          <p:cNvSpPr txBox="1">
            <a:spLocks noChangeArrowheads="1"/>
          </p:cNvSpPr>
          <p:nvPr/>
        </p:nvSpPr>
        <p:spPr bwMode="auto">
          <a:xfrm>
            <a:off x="4427538" y="5229225"/>
            <a:ext cx="44719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sz="2000">
                <a:solidFill>
                  <a:schemeClr val="tx1"/>
                </a:solidFill>
                <a:latin typeface="Arial Narrow" pitchFamily="34" charset="0"/>
              </a:rPr>
              <a:t>Rectangular targets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9388" y="1557338"/>
            <a:ext cx="4714875" cy="327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666369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>
              <a:spcBef>
                <a:spcPct val="20000"/>
              </a:spcBef>
              <a:buClr>
                <a:schemeClr val="tx2"/>
              </a:buClr>
              <a:buBlip>
                <a:blip r:embed="rId6"/>
              </a:buBlip>
            </a:pPr>
            <a:endParaRPr lang="de-AT" sz="1600" dirty="0">
              <a:solidFill>
                <a:schemeClr val="tx1"/>
              </a:solidFill>
              <a:ea typeface="ＭＳ Ｐゴシック" charset="-128"/>
              <a:cs typeface="Arial" pitchFamily="34" charset="0"/>
            </a:endParaRPr>
          </a:p>
          <a:p>
            <a:pPr marL="0" indent="0">
              <a:spcBef>
                <a:spcPct val="20000"/>
              </a:spcBef>
              <a:buClr>
                <a:schemeClr val="tx2"/>
              </a:buClr>
            </a:pPr>
            <a:r>
              <a:rPr lang="de-AT" sz="1600" b="1" u="sng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Target/Plate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size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(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examples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)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for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hot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pressing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and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direct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hot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b="1" u="sng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pressing</a:t>
            </a:r>
            <a:r>
              <a:rPr lang="de-AT" sz="1600" b="1" u="sng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:</a:t>
            </a:r>
            <a:endParaRPr lang="de-AT" sz="1600" b="1" u="sng" dirty="0">
              <a:solidFill>
                <a:schemeClr val="tx1"/>
              </a:solidFill>
              <a:ea typeface="ＭＳ Ｐゴシック" charset="-128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Blip>
                <a:blip r:embed="rId6"/>
              </a:buBlip>
            </a:pP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Plates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with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diameter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: 53 mm, 65mm, 76mm, 102mm, 153mm, 175mm, 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205mm, 240mm, (</a:t>
            </a:r>
            <a:r>
              <a:rPr lang="de-AT" sz="1600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for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some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materials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300 </a:t>
            </a:r>
            <a:r>
              <a:rPr lang="de-AT" sz="1600" dirty="0" err="1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and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 350 mm)</a:t>
            </a:r>
            <a:endParaRPr lang="de-AT" sz="1600" dirty="0">
              <a:solidFill>
                <a:schemeClr val="tx1"/>
              </a:solidFill>
              <a:ea typeface="ＭＳ Ｐゴシック" charset="-128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Blip>
                <a:blip r:embed="rId6"/>
              </a:buBlip>
            </a:pP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Squares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mit 40mmx40mm, 62mmx62mm, 140mmx140mm, 150mmx150mm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Blip>
                <a:blip r:embed="rId6"/>
              </a:buBlip>
            </a:pP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Rectangular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e.g. 171mmx76mm, </a:t>
            </a:r>
            <a:r>
              <a:rPr lang="de-AT" sz="1600" dirty="0" smtClean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182 mm x 91 mm, 320mmx80mm 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(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for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materials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up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to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1.200°C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hot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pressing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 </a:t>
            </a:r>
            <a:r>
              <a:rPr lang="de-AT" sz="1600" dirty="0" err="1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temperature</a:t>
            </a:r>
            <a:r>
              <a:rPr lang="de-AT" sz="1600" dirty="0">
                <a:solidFill>
                  <a:schemeClr val="tx1"/>
                </a:solidFill>
                <a:ea typeface="ＭＳ Ｐゴシック" charset="-128"/>
                <a:cs typeface="Arial" pitchFamily="34" charset="0"/>
              </a:rPr>
              <a:t>)</a:t>
            </a:r>
          </a:p>
          <a:p>
            <a:pPr algn="l" eaLnBrk="1" hangingPunct="1">
              <a:buClr>
                <a:schemeClr val="tx2"/>
              </a:buClr>
              <a:buFont typeface="Wingdings" pitchFamily="2" charset="2"/>
              <a:buChar char="§"/>
            </a:pPr>
            <a:endParaRPr lang="de-DE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38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HP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RHP</Template>
  <TotalTime>0</TotalTime>
  <Words>830</Words>
  <Application>Microsoft Office PowerPoint</Application>
  <PresentationFormat>Bildschirmpräsentation (4:3)</PresentationFormat>
  <Paragraphs>182</Paragraphs>
  <Slides>22</Slides>
  <Notes>22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35" baseType="lpstr">
      <vt:lpstr>Batang</vt:lpstr>
      <vt:lpstr>MS PGothic</vt:lpstr>
      <vt:lpstr>MS PGothic</vt:lpstr>
      <vt:lpstr>Arial</vt:lpstr>
      <vt:lpstr>Arial Narrow</vt:lpstr>
      <vt:lpstr>Calibri</vt:lpstr>
      <vt:lpstr>Geneva</vt:lpstr>
      <vt:lpstr>Times New Roman</vt:lpstr>
      <vt:lpstr>Verdana</vt:lpstr>
      <vt:lpstr>Wingdings</vt:lpstr>
      <vt:lpstr>RHP</vt:lpstr>
      <vt:lpstr>Graph</vt:lpstr>
      <vt:lpstr>Photo Editor-Foto</vt:lpstr>
      <vt:lpstr>EUCARD II  - RHP presentation 10/12/2013 </vt:lpstr>
      <vt:lpstr>Overview</vt:lpstr>
      <vt:lpstr>Hot Pressing Technologies  at RHP:</vt:lpstr>
      <vt:lpstr>PowerPoint-Präsentation</vt:lpstr>
      <vt:lpstr>Processing steps of Rapid Sinter Pressing</vt:lpstr>
      <vt:lpstr>Parameter Studies: Densification of Copper (I)</vt:lpstr>
      <vt:lpstr>„Design“ Possibilities using RSP Technology (I)</vt:lpstr>
      <vt:lpstr>„Design“ Possibilities with RSP Technology (II)</vt:lpstr>
      <vt:lpstr>Typical geometries of hot pressed plates</vt:lpstr>
      <vt:lpstr>TARGETS ON DEMAND</vt:lpstr>
      <vt:lpstr>Advanced Ceramics – Customized products</vt:lpstr>
      <vt:lpstr>Target materials for PVD processes</vt:lpstr>
      <vt:lpstr>Density of Borides, Nitrides, carbides</vt:lpstr>
      <vt:lpstr>Thermal Conductivities of Borides, Carbides, Nitrides</vt:lpstr>
      <vt:lpstr>Electrical properties</vt:lpstr>
      <vt:lpstr>Material Combinations : e.g. ZrB2/SiC &amp; HfB2/SiC</vt:lpstr>
      <vt:lpstr>ZrB2/SiC &amp; HfB2/SiC</vt:lpstr>
      <vt:lpstr>Topics</vt:lpstr>
      <vt:lpstr>Possible contributions of RHP</vt:lpstr>
      <vt:lpstr>Thank you for your attention!</vt:lpstr>
      <vt:lpstr>Properties of some UHTCs</vt:lpstr>
      <vt:lpstr>ZrB2 &amp; HfB2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grafik</dc:creator>
  <cp:lastModifiedBy>Erich Neubauer</cp:lastModifiedBy>
  <cp:revision>1289</cp:revision>
  <dcterms:created xsi:type="dcterms:W3CDTF">2011-01-10T20:36:01Z</dcterms:created>
  <dcterms:modified xsi:type="dcterms:W3CDTF">2013-12-09T21:02:02Z</dcterms:modified>
</cp:coreProperties>
</file>