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333" r:id="rId2"/>
    <p:sldId id="351" r:id="rId3"/>
    <p:sldId id="336" r:id="rId4"/>
    <p:sldId id="331" r:id="rId5"/>
    <p:sldId id="345" r:id="rId6"/>
    <p:sldId id="350" r:id="rId7"/>
    <p:sldId id="349" r:id="rId8"/>
    <p:sldId id="346" r:id="rId9"/>
    <p:sldId id="348" r:id="rId10"/>
    <p:sldId id="34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23B"/>
    <a:srgbClr val="AC0000"/>
    <a:srgbClr val="CC0000"/>
    <a:srgbClr val="FE0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435" autoAdjust="0"/>
    <p:restoredTop sz="96280" autoAdjust="0"/>
  </p:normalViewPr>
  <p:slideViewPr>
    <p:cSldViewPr>
      <p:cViewPr varScale="1">
        <p:scale>
          <a:sx n="76" d="100"/>
          <a:sy n="76" d="100"/>
        </p:scale>
        <p:origin x="-7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994145-4F53-4B56-B740-DFD4EA5D28CF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90CDD2-CCF2-4F50-83D2-13DCFF7BB7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931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2785868-1A22-4784-A8BD-2B862735D427}" type="slidenum">
              <a:rPr lang="en-GB" smtClean="0"/>
              <a:pPr>
                <a:defRPr/>
              </a:pPr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F2785868-1A22-4784-A8BD-2B862735D427}" type="slidenum">
              <a:rPr lang="en-GB" smtClean="0"/>
              <a:pPr>
                <a:defRPr/>
              </a:pPr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9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fld id="{162563EE-7BE2-440B-A6CB-AC52E650D836}" type="slidenum">
              <a:rPr lang="en-GB" smtClean="0">
                <a:latin typeface="Times New Roman" pitchFamily="18" charset="0"/>
              </a:rPr>
              <a:pPr>
                <a:buFont typeface="Wingdings" pitchFamily="2" charset="2"/>
                <a:buNone/>
                <a:defRPr/>
              </a:pPr>
              <a:t>3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6200" y="8685213"/>
            <a:ext cx="2970213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874" tIns="46735" rIns="89874" bIns="46735" anchor="b"/>
          <a:lstStyle>
            <a:lvl1pPr eaLnBrk="0" hangingPunct="0">
              <a:tabLst>
                <a:tab pos="0" algn="l"/>
                <a:tab pos="455613" algn="l"/>
                <a:tab pos="912813" algn="l"/>
                <a:tab pos="1368425" algn="l"/>
                <a:tab pos="1825625" algn="l"/>
                <a:tab pos="2281238" algn="l"/>
                <a:tab pos="2738438" algn="l"/>
                <a:tab pos="3195638" algn="l"/>
                <a:tab pos="3651250" algn="l"/>
                <a:tab pos="4108450" algn="l"/>
                <a:tab pos="4564063" algn="l"/>
                <a:tab pos="5021263" algn="l"/>
                <a:tab pos="5478463" algn="l"/>
                <a:tab pos="5934075" algn="l"/>
                <a:tab pos="6391275" algn="l"/>
                <a:tab pos="6846888" algn="l"/>
                <a:tab pos="7304088" algn="l"/>
                <a:tab pos="7761288" algn="l"/>
                <a:tab pos="8216900" algn="l"/>
                <a:tab pos="8674100" algn="l"/>
                <a:tab pos="91297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5613" algn="l"/>
                <a:tab pos="912813" algn="l"/>
                <a:tab pos="1368425" algn="l"/>
                <a:tab pos="1825625" algn="l"/>
                <a:tab pos="2281238" algn="l"/>
                <a:tab pos="2738438" algn="l"/>
                <a:tab pos="3195638" algn="l"/>
                <a:tab pos="3651250" algn="l"/>
                <a:tab pos="4108450" algn="l"/>
                <a:tab pos="4564063" algn="l"/>
                <a:tab pos="5021263" algn="l"/>
                <a:tab pos="5478463" algn="l"/>
                <a:tab pos="5934075" algn="l"/>
                <a:tab pos="6391275" algn="l"/>
                <a:tab pos="6846888" algn="l"/>
                <a:tab pos="7304088" algn="l"/>
                <a:tab pos="7761288" algn="l"/>
                <a:tab pos="8216900" algn="l"/>
                <a:tab pos="8674100" algn="l"/>
                <a:tab pos="91297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5613" algn="l"/>
                <a:tab pos="912813" algn="l"/>
                <a:tab pos="1368425" algn="l"/>
                <a:tab pos="1825625" algn="l"/>
                <a:tab pos="2281238" algn="l"/>
                <a:tab pos="2738438" algn="l"/>
                <a:tab pos="3195638" algn="l"/>
                <a:tab pos="3651250" algn="l"/>
                <a:tab pos="4108450" algn="l"/>
                <a:tab pos="4564063" algn="l"/>
                <a:tab pos="5021263" algn="l"/>
                <a:tab pos="5478463" algn="l"/>
                <a:tab pos="5934075" algn="l"/>
                <a:tab pos="6391275" algn="l"/>
                <a:tab pos="6846888" algn="l"/>
                <a:tab pos="7304088" algn="l"/>
                <a:tab pos="7761288" algn="l"/>
                <a:tab pos="8216900" algn="l"/>
                <a:tab pos="8674100" algn="l"/>
                <a:tab pos="91297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5613" algn="l"/>
                <a:tab pos="912813" algn="l"/>
                <a:tab pos="1368425" algn="l"/>
                <a:tab pos="1825625" algn="l"/>
                <a:tab pos="2281238" algn="l"/>
                <a:tab pos="2738438" algn="l"/>
                <a:tab pos="3195638" algn="l"/>
                <a:tab pos="3651250" algn="l"/>
                <a:tab pos="4108450" algn="l"/>
                <a:tab pos="4564063" algn="l"/>
                <a:tab pos="5021263" algn="l"/>
                <a:tab pos="5478463" algn="l"/>
                <a:tab pos="5934075" algn="l"/>
                <a:tab pos="6391275" algn="l"/>
                <a:tab pos="6846888" algn="l"/>
                <a:tab pos="7304088" algn="l"/>
                <a:tab pos="7761288" algn="l"/>
                <a:tab pos="8216900" algn="l"/>
                <a:tab pos="8674100" algn="l"/>
                <a:tab pos="91297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5613" algn="l"/>
                <a:tab pos="912813" algn="l"/>
                <a:tab pos="1368425" algn="l"/>
                <a:tab pos="1825625" algn="l"/>
                <a:tab pos="2281238" algn="l"/>
                <a:tab pos="2738438" algn="l"/>
                <a:tab pos="3195638" algn="l"/>
                <a:tab pos="3651250" algn="l"/>
                <a:tab pos="4108450" algn="l"/>
                <a:tab pos="4564063" algn="l"/>
                <a:tab pos="5021263" algn="l"/>
                <a:tab pos="5478463" algn="l"/>
                <a:tab pos="5934075" algn="l"/>
                <a:tab pos="6391275" algn="l"/>
                <a:tab pos="6846888" algn="l"/>
                <a:tab pos="7304088" algn="l"/>
                <a:tab pos="7761288" algn="l"/>
                <a:tab pos="8216900" algn="l"/>
                <a:tab pos="8674100" algn="l"/>
                <a:tab pos="91297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613" algn="l"/>
                <a:tab pos="912813" algn="l"/>
                <a:tab pos="1368425" algn="l"/>
                <a:tab pos="1825625" algn="l"/>
                <a:tab pos="2281238" algn="l"/>
                <a:tab pos="2738438" algn="l"/>
                <a:tab pos="3195638" algn="l"/>
                <a:tab pos="3651250" algn="l"/>
                <a:tab pos="4108450" algn="l"/>
                <a:tab pos="4564063" algn="l"/>
                <a:tab pos="5021263" algn="l"/>
                <a:tab pos="5478463" algn="l"/>
                <a:tab pos="5934075" algn="l"/>
                <a:tab pos="6391275" algn="l"/>
                <a:tab pos="6846888" algn="l"/>
                <a:tab pos="7304088" algn="l"/>
                <a:tab pos="7761288" algn="l"/>
                <a:tab pos="8216900" algn="l"/>
                <a:tab pos="8674100" algn="l"/>
                <a:tab pos="91297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613" algn="l"/>
                <a:tab pos="912813" algn="l"/>
                <a:tab pos="1368425" algn="l"/>
                <a:tab pos="1825625" algn="l"/>
                <a:tab pos="2281238" algn="l"/>
                <a:tab pos="2738438" algn="l"/>
                <a:tab pos="3195638" algn="l"/>
                <a:tab pos="3651250" algn="l"/>
                <a:tab pos="4108450" algn="l"/>
                <a:tab pos="4564063" algn="l"/>
                <a:tab pos="5021263" algn="l"/>
                <a:tab pos="5478463" algn="l"/>
                <a:tab pos="5934075" algn="l"/>
                <a:tab pos="6391275" algn="l"/>
                <a:tab pos="6846888" algn="l"/>
                <a:tab pos="7304088" algn="l"/>
                <a:tab pos="7761288" algn="l"/>
                <a:tab pos="8216900" algn="l"/>
                <a:tab pos="8674100" algn="l"/>
                <a:tab pos="91297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613" algn="l"/>
                <a:tab pos="912813" algn="l"/>
                <a:tab pos="1368425" algn="l"/>
                <a:tab pos="1825625" algn="l"/>
                <a:tab pos="2281238" algn="l"/>
                <a:tab pos="2738438" algn="l"/>
                <a:tab pos="3195638" algn="l"/>
                <a:tab pos="3651250" algn="l"/>
                <a:tab pos="4108450" algn="l"/>
                <a:tab pos="4564063" algn="l"/>
                <a:tab pos="5021263" algn="l"/>
                <a:tab pos="5478463" algn="l"/>
                <a:tab pos="5934075" algn="l"/>
                <a:tab pos="6391275" algn="l"/>
                <a:tab pos="6846888" algn="l"/>
                <a:tab pos="7304088" algn="l"/>
                <a:tab pos="7761288" algn="l"/>
                <a:tab pos="8216900" algn="l"/>
                <a:tab pos="8674100" algn="l"/>
                <a:tab pos="91297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5613" algn="l"/>
                <a:tab pos="912813" algn="l"/>
                <a:tab pos="1368425" algn="l"/>
                <a:tab pos="1825625" algn="l"/>
                <a:tab pos="2281238" algn="l"/>
                <a:tab pos="2738438" algn="l"/>
                <a:tab pos="3195638" algn="l"/>
                <a:tab pos="3651250" algn="l"/>
                <a:tab pos="4108450" algn="l"/>
                <a:tab pos="4564063" algn="l"/>
                <a:tab pos="5021263" algn="l"/>
                <a:tab pos="5478463" algn="l"/>
                <a:tab pos="5934075" algn="l"/>
                <a:tab pos="6391275" algn="l"/>
                <a:tab pos="6846888" algn="l"/>
                <a:tab pos="7304088" algn="l"/>
                <a:tab pos="7761288" algn="l"/>
                <a:tab pos="8216900" algn="l"/>
                <a:tab pos="8674100" algn="l"/>
                <a:tab pos="9129713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/>
            <a:fld id="{443541E9-A3FE-4DD0-9E39-329570E7FC49}" type="slidenum">
              <a:rPr lang="en-GB" sz="1200">
                <a:solidFill>
                  <a:srgbClr val="000000"/>
                </a:solidFill>
                <a:latin typeface="Times New Roman" pitchFamily="18" charset="0"/>
                <a:ea typeface="DejaVu Sans"/>
                <a:cs typeface="DejaVu Sans"/>
              </a:rPr>
              <a:pPr algn="r" eaLnBrk="1" hangingPunct="1"/>
              <a:t>3</a:t>
            </a:fld>
            <a:endParaRPr lang="en-GB" sz="1200">
              <a:solidFill>
                <a:srgbClr val="000000"/>
              </a:solidFill>
              <a:latin typeface="Times New Roman" pitchFamily="18" charset="0"/>
              <a:ea typeface="DejaVu Sans"/>
              <a:cs typeface="DejaVu Sans"/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925513" y="685800"/>
            <a:ext cx="5010150" cy="34305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1312" tIns="45656" rIns="91312" bIns="45656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en-US">
              <a:ea typeface="DejaVu Sans"/>
              <a:cs typeface="DejaVu Sans"/>
            </a:endParaRP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91B034-6BA1-419E-9F2E-584936EAD50A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12C30-F31E-4AB4-913F-CF30A346C506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3E322-4A18-455F-82D6-152C0A37B6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040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203E4-1578-454B-B4FC-1DF9BAB1FD69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394E4-9871-40CC-AEE2-B4279BFE5F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22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DAE14-4F45-4C88-9896-89A24F6BA88D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5477-0875-4B2A-A839-7C2E332CD3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352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B3B41-E8BA-4935-B9CC-E2A23314B792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5FD94-579F-4443-ACCA-BE356A554E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70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1DC0D-67F9-4FAA-969F-B6304361921D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05827-AF98-4BB4-A4B9-ED3F15BC1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00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229600" cy="864096"/>
          </a:xfrm>
        </p:spPr>
        <p:txBody>
          <a:bodyPr/>
          <a:lstStyle>
            <a:lvl1pPr algn="l">
              <a:defRPr lang="en-GB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0DFD8-4547-4A9F-B2C5-139543689591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EA589-C1C6-4342-A6F5-0325ECF72F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71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A2F76-0810-4C75-8A2D-23DA3F2D1DB5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C5578-6E08-4BEE-9B1A-4C8FDD0543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092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DF2A9-63D8-4AEC-94E8-6103A03475F9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0370D-5F54-4752-B64B-869D6AF215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913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BC22-3554-4C35-A809-F5AE1F5C222D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A53D9-A8CE-4523-B220-9217CBF938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150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9E125-2ED8-4743-AC0D-F77C4463DA1A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DDBE5-9CA8-4DF5-9CF1-55BAB19960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27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48531-4B2B-4E82-A41A-2B0D7699B1E9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2138A-1657-47EE-9457-C08FF066DD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625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7504" y="44624"/>
            <a:ext cx="8229600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AE7700-DD38-42BC-859E-90FB57F6827A}" type="datetimeFigureOut">
              <a:rPr lang="en-US"/>
              <a:pPr>
                <a:defRPr/>
              </a:pPr>
              <a:t>12/9/2013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3B5622-AF99-46FF-A4A4-461CC05540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3200" kern="1200" dirty="0" smtClean="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KC logo Monotone soli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6338888"/>
            <a:ext cx="11842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5" descr="\\uter\entrteams\Strategy, Policy and Engagement\Publicity\Designs and Imagery\ERDF LOGOS APRIL 2012\ERDF Logo Landscape Colour JPE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45238"/>
            <a:ext cx="145891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0" y="1412776"/>
            <a:ext cx="9144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4800" dirty="0">
                <a:solidFill>
                  <a:srgbClr val="002060"/>
                </a:solidFill>
                <a:latin typeface="+mn-lt"/>
                <a:cs typeface="Arial" charset="0"/>
              </a:rPr>
              <a:t>University of </a:t>
            </a:r>
            <a:r>
              <a:rPr lang="en-GB" sz="4800" dirty="0" smtClean="0">
                <a:solidFill>
                  <a:srgbClr val="002060"/>
                </a:solidFill>
                <a:latin typeface="+mn-lt"/>
                <a:cs typeface="Arial" charset="0"/>
              </a:rPr>
              <a:t>Huddersfield</a:t>
            </a:r>
          </a:p>
          <a:p>
            <a:pPr algn="ctr">
              <a:defRPr/>
            </a:pPr>
            <a:r>
              <a:rPr lang="en-GB" sz="4000" dirty="0">
                <a:solidFill>
                  <a:srgbClr val="002060"/>
                </a:solidFill>
                <a:latin typeface="+mn-lt"/>
                <a:cs typeface="Arial" charset="0"/>
              </a:rPr>
              <a:t>International Institute for Accelerator Applications</a:t>
            </a:r>
            <a:endParaRPr lang="en-GB" sz="4000" dirty="0">
              <a:latin typeface="+mn-lt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48164" y="4256921"/>
            <a:ext cx="51845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Professor Rob </a:t>
            </a:r>
            <a:r>
              <a:rPr lang="en-GB" dirty="0" err="1"/>
              <a:t>Edgecock</a:t>
            </a:r>
            <a:endParaRPr lang="en-GB" dirty="0"/>
          </a:p>
          <a:p>
            <a:pPr>
              <a:lnSpc>
                <a:spcPct val="150000"/>
              </a:lnSpc>
            </a:pPr>
            <a:r>
              <a:rPr lang="en-GB" dirty="0" smtClean="0"/>
              <a:t>Professor Roger Barlow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597" y="5041751"/>
            <a:ext cx="4921143" cy="1686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7" y="3474879"/>
            <a:ext cx="7695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Target simulation and opportunities of accelerator physics in other applications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/>
          <a:p>
            <a:r>
              <a:rPr lang="en-GB" sz="3600" dirty="0" smtClean="0"/>
              <a:t>Thank you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22313" y="4826476"/>
            <a:ext cx="518457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Dr Simon Fletcher –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s.fletcher@hud.ac.uk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Dr Andrew Longstaff –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a.longstaff@hud.ac.uk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Professor Alan Myers –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a.myers@hud.ac.uk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82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KC logo Monotone soli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6338888"/>
            <a:ext cx="11842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5" descr="\\uter\entrteams\Strategy, Policy and Engagement\Publicity\Designs and Imagery\ERDF LOGOS APRIL 2012\ERDF Logo Landscape Colour JPE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45238"/>
            <a:ext cx="1458913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0" y="1772816"/>
            <a:ext cx="9144000" cy="264687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5400" dirty="0">
                <a:solidFill>
                  <a:srgbClr val="002060"/>
                </a:solidFill>
                <a:latin typeface="+mn-lt"/>
                <a:cs typeface="Arial" charset="0"/>
              </a:rPr>
              <a:t>University of </a:t>
            </a:r>
            <a:r>
              <a:rPr lang="en-GB" sz="5400" dirty="0" smtClean="0">
                <a:solidFill>
                  <a:srgbClr val="002060"/>
                </a:solidFill>
                <a:latin typeface="+mn-lt"/>
                <a:cs typeface="Arial" charset="0"/>
              </a:rPr>
              <a:t>Huddersfield</a:t>
            </a:r>
          </a:p>
          <a:p>
            <a:pPr algn="ctr">
              <a:defRPr/>
            </a:pPr>
            <a:r>
              <a:rPr lang="en-GB" sz="4400" dirty="0" smtClean="0">
                <a:solidFill>
                  <a:srgbClr val="002060"/>
                </a:solidFill>
                <a:latin typeface="+mn-lt"/>
                <a:cs typeface="Arial" charset="0"/>
              </a:rPr>
              <a:t>Centre for Precision </a:t>
            </a:r>
            <a:r>
              <a:rPr lang="en-GB" sz="4400" dirty="0" smtClean="0">
                <a:solidFill>
                  <a:srgbClr val="002060"/>
                </a:solidFill>
                <a:latin typeface="+mn-lt"/>
                <a:cs typeface="Arial" charset="0"/>
              </a:rPr>
              <a:t>Technologies</a:t>
            </a:r>
          </a:p>
          <a:p>
            <a:pPr algn="ctr">
              <a:defRPr/>
            </a:pPr>
            <a:endParaRPr lang="en-GB" sz="2000" dirty="0">
              <a:latin typeface="+mn-lt"/>
              <a:cs typeface="Arial" charset="0"/>
            </a:endParaRPr>
          </a:p>
          <a:p>
            <a:pPr algn="ctr">
              <a:defRPr/>
            </a:pPr>
            <a:r>
              <a:rPr lang="en-GB" sz="4400" dirty="0" smtClean="0">
                <a:solidFill>
                  <a:srgbClr val="002060"/>
                </a:solidFill>
                <a:latin typeface="+mn-lt"/>
                <a:cs typeface="Arial" charset="0"/>
              </a:rPr>
              <a:t>CERN collaboration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23728" y="4941168"/>
            <a:ext cx="518457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Dr Simon Fletcher – </a:t>
            </a:r>
            <a:r>
              <a:rPr lang="en-GB" dirty="0" smtClean="0"/>
              <a:t>Senior </a:t>
            </a:r>
            <a:r>
              <a:rPr lang="en-GB" dirty="0"/>
              <a:t>Research Fellow</a:t>
            </a:r>
          </a:p>
          <a:p>
            <a:pPr>
              <a:lnSpc>
                <a:spcPct val="150000"/>
              </a:lnSpc>
            </a:pPr>
            <a:r>
              <a:rPr lang="en-GB" dirty="0"/>
              <a:t>Dr Andrew Longstaff – Senior Enterprise Fellow</a:t>
            </a:r>
          </a:p>
          <a:p>
            <a:pPr>
              <a:lnSpc>
                <a:spcPct val="150000"/>
              </a:lnSpc>
            </a:pPr>
            <a:r>
              <a:rPr lang="en-GB" dirty="0"/>
              <a:t>Professor Alan Myers – Group Leader</a:t>
            </a:r>
          </a:p>
        </p:txBody>
      </p:sp>
    </p:spTree>
    <p:extLst>
      <p:ext uri="{BB962C8B-B14F-4D97-AF65-F5344CB8AC3E}">
        <p14:creationId xmlns:p14="http://schemas.microsoft.com/office/powerpoint/2010/main" val="324573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384175" y="115888"/>
            <a:ext cx="8229600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Clr>
                <a:srgbClr val="FFFFFF"/>
              </a:buClr>
            </a:pPr>
            <a:r>
              <a:rPr lang="en-GB" sz="3100">
                <a:solidFill>
                  <a:srgbClr val="FFFFFF"/>
                </a:solidFill>
              </a:rPr>
              <a:t>University of Huddersfield</a:t>
            </a:r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619327"/>
            <a:ext cx="2436812" cy="197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200227"/>
            <a:ext cx="3311525" cy="239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3" descr="C:\Users\scomclf\Downloads\BS_Sunny_mediu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616152"/>
            <a:ext cx="2405063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0611242"/>
              </p:ext>
            </p:extLst>
          </p:nvPr>
        </p:nvGraphicFramePr>
        <p:xfrm>
          <a:off x="323849" y="1447651"/>
          <a:ext cx="3311525" cy="241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Photo Editor Photo" r:id="rId7" imgW="4552381" imgH="3323810" progId="">
                  <p:embed/>
                </p:oleObj>
              </mc:Choice>
              <mc:Fallback>
                <p:oleObj name="Photo Editor Photo" r:id="rId7" imgW="4552381" imgH="3323810" progId="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49" y="1447651"/>
                        <a:ext cx="3311525" cy="2417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23928" y="1484784"/>
            <a:ext cx="4762872" cy="3168352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Founded in 1825</a:t>
            </a:r>
          </a:p>
          <a:p>
            <a:r>
              <a:rPr lang="en-GB" dirty="0" smtClean="0"/>
              <a:t>A history of education, innovation and</a:t>
            </a:r>
          </a:p>
          <a:p>
            <a:r>
              <a:rPr lang="en-GB" dirty="0" smtClean="0"/>
              <a:t> 	industrial collaboration </a:t>
            </a:r>
          </a:p>
          <a:p>
            <a:r>
              <a:rPr lang="en-GB" dirty="0" smtClean="0"/>
              <a:t>£140m turnover</a:t>
            </a:r>
          </a:p>
          <a:p>
            <a:r>
              <a:rPr lang="en-GB" dirty="0" smtClean="0"/>
              <a:t>£300m benefit to the local economy</a:t>
            </a:r>
          </a:p>
          <a:p>
            <a:r>
              <a:rPr lang="en-GB" dirty="0" smtClean="0"/>
              <a:t>Over 2,800 staff on payroll</a:t>
            </a:r>
          </a:p>
          <a:p>
            <a:r>
              <a:rPr lang="en-GB" dirty="0" smtClean="0"/>
              <a:t>24,000 students studying more than 400 degrees</a:t>
            </a:r>
          </a:p>
          <a:p>
            <a:r>
              <a:rPr lang="en-GB" dirty="0" smtClean="0"/>
              <a:t>An international University</a:t>
            </a:r>
          </a:p>
          <a:p>
            <a:pPr lvl="1"/>
            <a:r>
              <a:rPr lang="en-GB" dirty="0" smtClean="0"/>
              <a:t>Students from over 130 countries</a:t>
            </a:r>
          </a:p>
          <a:p>
            <a:pPr lvl="1"/>
            <a:r>
              <a:rPr lang="en-GB" dirty="0" smtClean="0"/>
              <a:t>Delivering courses in China, Hong Kong, India and Singapore</a:t>
            </a:r>
            <a:endParaRPr lang="en-GB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CPT Research </a:t>
            </a:r>
            <a:r>
              <a:rPr lang="en-GB" dirty="0"/>
              <a:t>A</a:t>
            </a:r>
            <a:r>
              <a:rPr lang="en-GB" dirty="0" smtClean="0"/>
              <a:t>reas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672208"/>
            <a:ext cx="5485236" cy="470912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Centre for Precision Technologies (CPT)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pecialist engineers in the areas of</a:t>
            </a:r>
          </a:p>
          <a:p>
            <a:pPr lvl="2"/>
            <a:r>
              <a:rPr lang="en-GB" dirty="0" smtClean="0"/>
              <a:t>Machine tool performance </a:t>
            </a:r>
          </a:p>
          <a:p>
            <a:pPr lvl="2"/>
            <a:r>
              <a:rPr lang="en-GB" dirty="0" smtClean="0"/>
              <a:t>3D Surface metrology and material properties</a:t>
            </a:r>
          </a:p>
          <a:p>
            <a:pPr lvl="2"/>
            <a:r>
              <a:rPr lang="en-GB" dirty="0" smtClean="0"/>
              <a:t>Precision grinding</a:t>
            </a:r>
          </a:p>
          <a:p>
            <a:pPr lvl="2"/>
            <a:r>
              <a:rPr lang="en-GB" dirty="0" smtClean="0"/>
              <a:t>Condition monitoring</a:t>
            </a:r>
          </a:p>
          <a:p>
            <a:pPr lvl="1"/>
            <a:r>
              <a:rPr lang="en-GB" dirty="0"/>
              <a:t>CPT is the EPSRC National Centre for Innovative Manufacturing in Advanced </a:t>
            </a:r>
            <a:r>
              <a:rPr lang="en-GB" dirty="0" smtClean="0"/>
              <a:t>Metrology</a:t>
            </a:r>
          </a:p>
          <a:p>
            <a:endParaRPr lang="en-GB" dirty="0" smtClean="0"/>
          </a:p>
          <a:p>
            <a:r>
              <a:rPr lang="en-GB" dirty="0" smtClean="0"/>
              <a:t>Facilities within the centre</a:t>
            </a:r>
          </a:p>
          <a:p>
            <a:pPr lvl="1"/>
            <a:r>
              <a:rPr lang="en-GB" dirty="0" smtClean="0"/>
              <a:t>Class 10000 lab for measurement with vibration isolated SEM, AF, Stylus instruments</a:t>
            </a:r>
          </a:p>
          <a:p>
            <a:pPr lvl="1"/>
            <a:r>
              <a:rPr lang="en-GB" dirty="0" smtClean="0"/>
              <a:t>Advanced optical laboratory with </a:t>
            </a:r>
            <a:r>
              <a:rPr lang="en-GB" dirty="0"/>
              <a:t>four </a:t>
            </a:r>
            <a:r>
              <a:rPr lang="en-GB" dirty="0" smtClean="0"/>
              <a:t>air damped </a:t>
            </a:r>
            <a:r>
              <a:rPr lang="en-GB" dirty="0"/>
              <a:t>interferometry grade optical tables </a:t>
            </a:r>
            <a:endParaRPr lang="en-GB" dirty="0" smtClean="0"/>
          </a:p>
          <a:p>
            <a:pPr lvl="1"/>
            <a:r>
              <a:rPr lang="en-GB" dirty="0" smtClean="0"/>
              <a:t>Machine shop with a variety of 3- and 5-axis machines and full suite of associated metrology equipment</a:t>
            </a:r>
          </a:p>
          <a:p>
            <a:pPr lvl="1"/>
            <a:r>
              <a:rPr lang="en-GB" dirty="0" smtClean="0"/>
              <a:t>Precision control laboratory</a:t>
            </a:r>
          </a:p>
        </p:txBody>
      </p:sp>
      <p:pic>
        <p:nvPicPr>
          <p:cNvPr id="8200" name="Picture 6" descr="http://www.jacobs.com/images/hom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60338"/>
            <a:ext cx="1800225" cy="34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8" descr="http://www.jacobs.com/images/hom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60338"/>
            <a:ext cx="1800225" cy="34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262" y="1484784"/>
            <a:ext cx="2658138" cy="168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D:\Work\Admin\Photos\CPTimages\Optical Lab\collage_small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03358" y="1961402"/>
            <a:ext cx="2384822" cy="1721543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065" y="2426047"/>
            <a:ext cx="2310303" cy="151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804496"/>
            <a:ext cx="2277988" cy="1460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5" descr="Mazak VTC-200B 00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272" y="3414186"/>
            <a:ext cx="1883757" cy="170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6" descr="Geiss_mach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041" y="3698369"/>
            <a:ext cx="2238401" cy="149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 descr="imagesCA52SRFS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328" y="4292194"/>
            <a:ext cx="2028852" cy="1646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2" descr="VM10U_angle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272" y="4030795"/>
            <a:ext cx="1656184" cy="1876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imagesCA8VJUJP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818" y="4725144"/>
            <a:ext cx="2142902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7" descr="http://www.faro.com/site/content/images/media/productshots/lasertracker_ion_highres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029" y="4494847"/>
            <a:ext cx="1192460" cy="210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7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2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tool </a:t>
            </a:r>
            <a:r>
              <a:rPr lang="en-GB" dirty="0" smtClean="0"/>
              <a:t>performance - ECMPG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211683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Engineering Control and Machine Performance research group</a:t>
            </a:r>
          </a:p>
          <a:p>
            <a:r>
              <a:rPr lang="en-GB" dirty="0" smtClean="0"/>
              <a:t>Currently 20 people in the group </a:t>
            </a:r>
          </a:p>
          <a:p>
            <a:pPr lvl="1"/>
            <a:r>
              <a:rPr lang="en-GB" dirty="0" smtClean="0"/>
              <a:t>14 PhD students</a:t>
            </a:r>
          </a:p>
          <a:p>
            <a:pPr lvl="1"/>
            <a:r>
              <a:rPr lang="en-GB" dirty="0" smtClean="0"/>
              <a:t>6 senior staff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All aspects of machine tool </a:t>
            </a:r>
            <a:r>
              <a:rPr lang="en-GB" dirty="0" smtClean="0"/>
              <a:t>technology</a:t>
            </a:r>
          </a:p>
          <a:p>
            <a:r>
              <a:rPr lang="en-GB" dirty="0" smtClean="0"/>
              <a:t>Metrology</a:t>
            </a:r>
            <a:endParaRPr lang="en-GB" dirty="0"/>
          </a:p>
          <a:p>
            <a:pPr lvl="1"/>
            <a:r>
              <a:rPr lang="en-GB" dirty="0"/>
              <a:t>Rapid calibration</a:t>
            </a:r>
          </a:p>
          <a:p>
            <a:pPr lvl="1"/>
            <a:r>
              <a:rPr lang="en-GB" dirty="0"/>
              <a:t>Machine capability and error simulation</a:t>
            </a:r>
          </a:p>
          <a:p>
            <a:pPr lvl="1"/>
            <a:r>
              <a:rPr lang="en-GB" dirty="0"/>
              <a:t>Sensor </a:t>
            </a:r>
            <a:r>
              <a:rPr lang="en-GB" dirty="0" smtClean="0"/>
              <a:t>development</a:t>
            </a:r>
          </a:p>
          <a:p>
            <a:pPr lvl="1"/>
            <a:r>
              <a:rPr lang="en-GB" dirty="0" smtClean="0"/>
              <a:t>Software</a:t>
            </a:r>
            <a:endParaRPr lang="en-GB" dirty="0"/>
          </a:p>
          <a:p>
            <a:pPr lvl="1"/>
            <a:r>
              <a:rPr lang="en-GB" dirty="0"/>
              <a:t>Training</a:t>
            </a:r>
          </a:p>
          <a:p>
            <a:r>
              <a:rPr lang="en-GB" dirty="0"/>
              <a:t>Compensation</a:t>
            </a:r>
          </a:p>
          <a:p>
            <a:pPr lvl="1"/>
            <a:r>
              <a:rPr lang="en-GB" dirty="0"/>
              <a:t>Geometric, thermal and non-rigid</a:t>
            </a:r>
          </a:p>
          <a:p>
            <a:pPr lvl="2"/>
            <a:r>
              <a:rPr lang="en-GB" dirty="0"/>
              <a:t>Integrated (Siemens 840D, </a:t>
            </a:r>
            <a:r>
              <a:rPr lang="en-GB" dirty="0" err="1"/>
              <a:t>Osai</a:t>
            </a:r>
            <a:r>
              <a:rPr lang="en-GB" dirty="0"/>
              <a:t> S10)</a:t>
            </a:r>
          </a:p>
          <a:p>
            <a:pPr lvl="2"/>
            <a:r>
              <a:rPr lang="en-GB" dirty="0"/>
              <a:t>Retrofit system</a:t>
            </a:r>
          </a:p>
          <a:p>
            <a:pPr lvl="1"/>
            <a:r>
              <a:rPr lang="en-GB" dirty="0"/>
              <a:t>Dynamic </a:t>
            </a:r>
            <a:r>
              <a:rPr lang="en-GB" dirty="0" smtClean="0"/>
              <a:t>modelling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9" t="13011" r="17644"/>
          <a:stretch/>
        </p:blipFill>
        <p:spPr bwMode="auto">
          <a:xfrm>
            <a:off x="491973" y="3807172"/>
            <a:ext cx="3988971" cy="287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andl_vector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5576" y="3661774"/>
            <a:ext cx="3461767" cy="316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83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 cstate="print"/>
          <a:srcRect l="47487" t="14458" r="19998" b="19408"/>
          <a:stretch>
            <a:fillRect/>
          </a:stretch>
        </p:blipFill>
        <p:spPr bwMode="auto">
          <a:xfrm>
            <a:off x="251520" y="4350380"/>
            <a:ext cx="1837690" cy="2338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modelling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3"/>
          <a:srcRect l="24947" t="14458" r="12726" b="18073"/>
          <a:stretch>
            <a:fillRect/>
          </a:stretch>
        </p:blipFill>
        <p:spPr bwMode="auto">
          <a:xfrm>
            <a:off x="1564302" y="3573016"/>
            <a:ext cx="2719666" cy="183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39552" y="1728534"/>
            <a:ext cx="372777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800" dirty="0">
                <a:latin typeface="+mn-lt"/>
                <a:cs typeface="+mn-cs"/>
              </a:rPr>
              <a:t>Simulation of mechanical and thermal </a:t>
            </a:r>
            <a:r>
              <a:rPr lang="en-GB" sz="2800" dirty="0" smtClean="0">
                <a:latin typeface="+mn-lt"/>
                <a:cs typeface="+mn-cs"/>
              </a:rPr>
              <a:t>effects </a:t>
            </a:r>
            <a:r>
              <a:rPr lang="en-GB" sz="2800" dirty="0">
                <a:latin typeface="+mn-lt"/>
                <a:cs typeface="+mn-cs"/>
              </a:rPr>
              <a:t>(FEA)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8534"/>
            <a:ext cx="4038600" cy="126841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Servo-drive </a:t>
            </a:r>
            <a:r>
              <a:rPr lang="en-GB" dirty="0" smtClean="0"/>
              <a:t>modelling and adaptive control</a:t>
            </a:r>
          </a:p>
          <a:p>
            <a:pPr lvl="1"/>
            <a:r>
              <a:rPr lang="en-GB" dirty="0" smtClean="0"/>
              <a:t>Simulink and </a:t>
            </a:r>
            <a:r>
              <a:rPr lang="en-GB" dirty="0" err="1" smtClean="0"/>
              <a:t>dSPACE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140968"/>
            <a:ext cx="423064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962" y="4941168"/>
            <a:ext cx="4396738" cy="182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44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90892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Phototransistor based prototypes</a:t>
            </a:r>
          </a:p>
          <a:p>
            <a:r>
              <a:rPr lang="en-GB" dirty="0" smtClean="0"/>
              <a:t>up </a:t>
            </a:r>
            <a:r>
              <a:rPr lang="en-GB" dirty="0"/>
              <a:t>to </a:t>
            </a:r>
            <a:r>
              <a:rPr lang="en-GB" dirty="0" smtClean="0"/>
              <a:t>6 </a:t>
            </a:r>
            <a:r>
              <a:rPr lang="en-GB" dirty="0" err="1" smtClean="0"/>
              <a:t>DoF</a:t>
            </a:r>
            <a:endParaRPr lang="en-GB" dirty="0"/>
          </a:p>
          <a:p>
            <a:pPr lvl="1"/>
            <a:r>
              <a:rPr lang="en-GB" dirty="0"/>
              <a:t>Non-contact</a:t>
            </a:r>
          </a:p>
          <a:p>
            <a:pPr lvl="1"/>
            <a:r>
              <a:rPr lang="en-GB" dirty="0"/>
              <a:t>0.01µm and 0.1µrad sensitivity</a:t>
            </a:r>
          </a:p>
          <a:p>
            <a:pPr lvl="1"/>
            <a:r>
              <a:rPr lang="en-GB" dirty="0"/>
              <a:t>Ultra low </a:t>
            </a:r>
            <a:r>
              <a:rPr lang="en-GB" dirty="0" smtClean="0"/>
              <a:t>cost</a:t>
            </a:r>
          </a:p>
          <a:p>
            <a:r>
              <a:rPr lang="en-GB" dirty="0" err="1" smtClean="0"/>
              <a:t>Multistrain</a:t>
            </a:r>
            <a:endParaRPr lang="en-GB" dirty="0"/>
          </a:p>
          <a:p>
            <a:endParaRPr lang="en-GB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12954"/>
            <a:ext cx="4038600" cy="2196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sengapl.AD\AppData\Local\Microsoft\Windows\Temporary Internet Files\Content.Outlook\4Y83TEJW\20130326_094031 (2).jpg"/>
          <p:cNvPicPr>
            <a:picLocks noChangeAspect="1" noChangeArrowheads="1"/>
          </p:cNvPicPr>
          <p:nvPr/>
        </p:nvPicPr>
        <p:blipFill>
          <a:blip r:embed="rId3" cstate="print"/>
          <a:srcRect l="25359" t="22245" b="19165"/>
          <a:stretch>
            <a:fillRect/>
          </a:stretch>
        </p:blipFill>
        <p:spPr bwMode="auto">
          <a:xfrm>
            <a:off x="4932040" y="1700808"/>
            <a:ext cx="4032448" cy="2372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engapl.AD\AppData\Local\Microsoft\Windows\Temporary Internet Files\Content.Outlook\4Y83TEJW\after 5mins heating laser 3micron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3095" y="4437112"/>
            <a:ext cx="403860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7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 modelling for active compensation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47248" cy="1756792"/>
          </a:xfrm>
        </p:spPr>
        <p:txBody>
          <a:bodyPr>
            <a:normAutofit/>
          </a:bodyPr>
          <a:lstStyle/>
          <a:p>
            <a:r>
              <a:rPr lang="en-GB" dirty="0" smtClean="0"/>
              <a:t>ANFIS Modelling </a:t>
            </a:r>
            <a:r>
              <a:rPr lang="en-GB" dirty="0"/>
              <a:t>and compensation of thermal </a:t>
            </a:r>
            <a:r>
              <a:rPr lang="en-GB" dirty="0" smtClean="0"/>
              <a:t>effects</a:t>
            </a:r>
          </a:p>
          <a:p>
            <a:pPr lvl="1"/>
            <a:r>
              <a:rPr lang="en-GB" dirty="0" smtClean="0"/>
              <a:t>Current inputs include temperature and strain</a:t>
            </a:r>
            <a:endParaRPr lang="en-GB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4176465" cy="3219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86"/>
          <a:stretch/>
        </p:blipFill>
        <p:spPr bwMode="auto">
          <a:xfrm>
            <a:off x="4726880" y="3401145"/>
            <a:ext cx="4309616" cy="3124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59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potential 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Collimator straightness</a:t>
            </a:r>
          </a:p>
          <a:p>
            <a:pPr lvl="1"/>
            <a:r>
              <a:rPr lang="en-GB" dirty="0" smtClean="0"/>
              <a:t>Simulation of the effect of temperature variations due to different running conditions</a:t>
            </a:r>
          </a:p>
          <a:p>
            <a:pPr lvl="1"/>
            <a:r>
              <a:rPr lang="en-GB" dirty="0" smtClean="0"/>
              <a:t>Active compensation to preserve collimator straightness</a:t>
            </a:r>
          </a:p>
          <a:p>
            <a:pPr lvl="2"/>
            <a:r>
              <a:rPr lang="en-GB" dirty="0" smtClean="0"/>
              <a:t>On-line monitoring</a:t>
            </a:r>
          </a:p>
          <a:p>
            <a:pPr lvl="2"/>
            <a:r>
              <a:rPr lang="en-GB" dirty="0" smtClean="0"/>
              <a:t>AI modelling for active compensation and actuator methods</a:t>
            </a:r>
          </a:p>
          <a:p>
            <a:r>
              <a:rPr lang="en-GB" dirty="0"/>
              <a:t>Collimator </a:t>
            </a:r>
            <a:r>
              <a:rPr lang="en-GB" dirty="0" smtClean="0"/>
              <a:t>positioning</a:t>
            </a:r>
          </a:p>
          <a:p>
            <a:pPr lvl="1"/>
            <a:r>
              <a:rPr lang="en-GB" dirty="0" smtClean="0"/>
              <a:t>Servo controlled collimator positioning system</a:t>
            </a:r>
          </a:p>
          <a:p>
            <a:pPr lvl="2"/>
            <a:r>
              <a:rPr lang="en-GB" dirty="0" smtClean="0"/>
              <a:t>Targeting improved resolution and precision</a:t>
            </a:r>
          </a:p>
          <a:p>
            <a:pPr lvl="2"/>
            <a:r>
              <a:rPr lang="en-GB" dirty="0" smtClean="0"/>
              <a:t>Adapting to mechanical variability due to limited/no lubrication</a:t>
            </a:r>
          </a:p>
          <a:p>
            <a:pPr lvl="1"/>
            <a:r>
              <a:rPr lang="en-GB" dirty="0" smtClean="0"/>
              <a:t>Alternative drive mechanism (possibly adapt from machine tools)</a:t>
            </a:r>
          </a:p>
          <a:p>
            <a:pPr lvl="2"/>
            <a:r>
              <a:rPr lang="en-GB" dirty="0" smtClean="0"/>
              <a:t>E.g. ceramic bearings in roller screw.</a:t>
            </a:r>
          </a:p>
          <a:p>
            <a:pPr lvl="2"/>
            <a:r>
              <a:rPr lang="en-GB" dirty="0" smtClean="0"/>
              <a:t>Linear motors</a:t>
            </a:r>
          </a:p>
          <a:p>
            <a:pPr lvl="2"/>
            <a:r>
              <a:rPr lang="en-GB" dirty="0" smtClean="0"/>
              <a:t>Other (squiggle, PZT,…)</a:t>
            </a:r>
          </a:p>
          <a:p>
            <a:r>
              <a:rPr lang="en-GB" dirty="0" smtClean="0"/>
              <a:t>Due consideration of radiation effects, cabling distances, …</a:t>
            </a:r>
          </a:p>
        </p:txBody>
      </p:sp>
    </p:spTree>
    <p:extLst>
      <p:ext uri="{BB962C8B-B14F-4D97-AF65-F5344CB8AC3E}">
        <p14:creationId xmlns:p14="http://schemas.microsoft.com/office/powerpoint/2010/main" val="142340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&amp;E_purple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purple</Template>
  <TotalTime>3803</TotalTime>
  <Words>383</Words>
  <Application>Microsoft Office PowerPoint</Application>
  <PresentationFormat>On-screen Show (4:3)</PresentationFormat>
  <Paragraphs>92</Paragraphs>
  <Slides>10</Slides>
  <Notes>4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R&amp;E_purple_template</vt:lpstr>
      <vt:lpstr>Photo Editor Photo</vt:lpstr>
      <vt:lpstr>PowerPoint Presentation</vt:lpstr>
      <vt:lpstr>PowerPoint Presentation</vt:lpstr>
      <vt:lpstr>PowerPoint Presentation</vt:lpstr>
      <vt:lpstr>CPT Research Areas</vt:lpstr>
      <vt:lpstr>Machine tool performance - ECMPG</vt:lpstr>
      <vt:lpstr>Machine modelling</vt:lpstr>
      <vt:lpstr>Structural monitoring</vt:lpstr>
      <vt:lpstr>AI modelling for active compensation</vt:lpstr>
      <vt:lpstr>CERN potential collaboration</vt:lpstr>
      <vt:lpstr>PowerPoint Presentation</vt:lpstr>
    </vt:vector>
  </TitlesOfParts>
  <Company>Huddersfield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entrket</dc:creator>
  <cp:lastModifiedBy>CPT</cp:lastModifiedBy>
  <cp:revision>283</cp:revision>
  <dcterms:created xsi:type="dcterms:W3CDTF">2011-09-26T21:48:49Z</dcterms:created>
  <dcterms:modified xsi:type="dcterms:W3CDTF">2013-12-09T10:49:30Z</dcterms:modified>
</cp:coreProperties>
</file>