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91" r:id="rId4"/>
    <p:sldId id="293" r:id="rId5"/>
    <p:sldId id="273" r:id="rId6"/>
    <p:sldId id="263" r:id="rId7"/>
    <p:sldId id="271" r:id="rId8"/>
    <p:sldId id="258" r:id="rId9"/>
    <p:sldId id="259" r:id="rId10"/>
    <p:sldId id="260" r:id="rId11"/>
    <p:sldId id="281" r:id="rId12"/>
    <p:sldId id="262" r:id="rId13"/>
    <p:sldId id="275" r:id="rId14"/>
    <p:sldId id="277" r:id="rId15"/>
    <p:sldId id="278" r:id="rId16"/>
    <p:sldId id="294" r:id="rId17"/>
    <p:sldId id="279" r:id="rId18"/>
    <p:sldId id="287" r:id="rId19"/>
    <p:sldId id="288" r:id="rId20"/>
    <p:sldId id="280" r:id="rId21"/>
  </p:sldIdLst>
  <p:sldSz cx="9144000" cy="6858000" type="screen4x3"/>
  <p:notesSz cx="7102475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18" autoAdjust="0"/>
    <p:restoredTop sz="70609" autoAdjust="0"/>
  </p:normalViewPr>
  <p:slideViewPr>
    <p:cSldViewPr>
      <p:cViewPr varScale="1">
        <p:scale>
          <a:sx n="50" d="100"/>
          <a:sy n="50" d="100"/>
        </p:scale>
        <p:origin x="-22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84043-1701-4A01-982B-84398141E892}" type="datetimeFigureOut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661B9-99FE-4AB1-AD66-E2D062AB34B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7AC58EE2-8229-4359-A316-D29BB8473413}" type="datetimeFigureOut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11B6CD8-52F4-485C-BA44-B10E215AAC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94196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B6CD8-52F4-485C-BA44-B10E215AAC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338-2C63-4CC1-9859-A2B04BAFFAC9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A2F7-1CF6-48C1-AAB9-EC145E1D6839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758A4-A671-4BD9-828F-C7B6F17E6D61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47C8-9C70-44E9-A453-A01487630DDD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1021-191B-4EA6-9B11-43F9A16A668A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1BB-B8AE-434F-96EC-D51F2647F03C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CA6A-B87D-4CE4-B0DE-EE9059101D7D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2312-E2E4-4F65-8601-9E65B4C4A5F0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6765-35BE-477B-99AF-3E4656BBB24D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0E51-49DA-4B01-AEEC-65DD30BD8FE1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D3F-F99B-460B-B076-A892EB61CC80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6B7D2-CF4B-45C4-B613-95F9133E3FBD}" type="datetime1">
              <a:rPr lang="zh-CN" altLang="en-US" smtClean="0"/>
              <a:pPr/>
              <a:t>2013/12/2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A99DF-786D-413F-923F-C7193E89A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>
            <a:spLocks noGrp="1"/>
          </p:cNvSpPr>
          <p:nvPr/>
        </p:nvSpPr>
        <p:spPr>
          <a:xfrm>
            <a:off x="866596" y="1266855"/>
            <a:ext cx="7772400" cy="147002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DHBT method to detect rotation in heavy ion collisions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"/>
          <p:cNvSpPr txBox="1"/>
          <p:nvPr/>
        </p:nvSpPr>
        <p:spPr>
          <a:xfrm>
            <a:off x="2138138" y="3910061"/>
            <a:ext cx="5008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Supervisor: Prof. Laszlo P. </a:t>
            </a:r>
            <a:r>
              <a:rPr lang="en-US" altLang="zh-CN" sz="2800" dirty="0" err="1" smtClean="0"/>
              <a:t>Csernai</a:t>
            </a:r>
            <a:endParaRPr lang="zh-CN" altLang="en-US" sz="2800" dirty="0"/>
          </a:p>
        </p:txBody>
      </p:sp>
      <p:pic>
        <p:nvPicPr>
          <p:cNvPr id="34" name="Picture 33" descr="1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313" y="103970"/>
            <a:ext cx="1069220" cy="1071569"/>
          </a:xfrm>
          <a:prstGeom prst="rect">
            <a:avLst/>
          </a:prstGeom>
          <a:noFill/>
        </p:spPr>
      </p:pic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1623826" y="3032927"/>
            <a:ext cx="594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3200" dirty="0" err="1" smtClean="0"/>
              <a:t>Dujuan</a:t>
            </a:r>
            <a:r>
              <a:rPr lang="en-US" altLang="zh-CN" sz="3200" dirty="0" smtClean="0"/>
              <a:t> Wang</a:t>
            </a:r>
            <a:endParaRPr lang="en-US" altLang="zh-CN" sz="3200" dirty="0"/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611228" y="4857760"/>
            <a:ext cx="8532772" cy="50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</a:rPr>
              <a:t>University </a:t>
            </a:r>
            <a:r>
              <a:rPr lang="en-US" altLang="zh-CN" sz="2400" b="1" dirty="0">
                <a:solidFill>
                  <a:srgbClr val="0000FF"/>
                </a:solidFill>
              </a:rPr>
              <a:t>of Bergen,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Norway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3424022" y="6319075"/>
            <a:ext cx="2523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/>
              <a:t>Budapest, 02/12/2013</a:t>
            </a:r>
            <a:endParaRPr lang="zh-CN" altLang="en-US" sz="2000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85860"/>
            <a:ext cx="2571768" cy="1864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214942" y="3786190"/>
            <a:ext cx="350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The sources are symmetric </a:t>
            </a:r>
            <a:r>
              <a:rPr lang="en-US" altLang="zh-CN" sz="2400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r>
              <a:rPr lang="en-US" altLang="zh-CN" sz="2400" dirty="0" smtClean="0">
                <a:solidFill>
                  <a:srgbClr val="FF0000"/>
                </a:solidFill>
              </a:rPr>
              <a:t>Not sensitive to direction  of rotation!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5720" y="571480"/>
            <a:ext cx="36110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 dirty="0" smtClean="0"/>
              <a:t>3. </a:t>
            </a:r>
            <a:r>
              <a:rPr lang="en-US" altLang="zh-CN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Four moving sources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85720" y="1571612"/>
            <a:ext cx="4795142" cy="3856845"/>
            <a:chOff x="1214414" y="1428736"/>
            <a:chExt cx="4795142" cy="3856845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14414" y="1428736"/>
              <a:ext cx="4643438" cy="3856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3714744" y="2714620"/>
              <a:ext cx="1143008" cy="114300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857620" y="2285992"/>
              <a:ext cx="2151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/>
                <a:t>Increase the flow v</a:t>
              </a:r>
              <a:endParaRPr lang="zh-CN" altLang="en-US" sz="20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>
              <a:off x="2178827" y="3250405"/>
              <a:ext cx="1143008" cy="10715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071670" y="4286256"/>
              <a:ext cx="1764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Increase in d</a:t>
              </a:r>
              <a:endParaRPr lang="zh-CN" altLang="en-US" sz="2400" dirty="0"/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85720" y="571480"/>
            <a:ext cx="48044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dirty="0" smtClean="0"/>
              <a:t>4. </a:t>
            </a:r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Inclusion of emission weights</a:t>
            </a: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1472" y="4214818"/>
            <a:ext cx="6553200" cy="1671643"/>
            <a:chOff x="357158" y="1643050"/>
            <a:chExt cx="6553200" cy="1671643"/>
          </a:xfrm>
        </p:grpSpPr>
        <p:pic>
          <p:nvPicPr>
            <p:cNvPr id="37889" name="Pictur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7158" y="1643050"/>
              <a:ext cx="267652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89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7158" y="2428868"/>
              <a:ext cx="6553200" cy="88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892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43240" y="1857364"/>
              <a:ext cx="2476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5" name="Group 24"/>
          <p:cNvGrpSpPr/>
          <p:nvPr/>
        </p:nvGrpSpPr>
        <p:grpSpPr>
          <a:xfrm>
            <a:off x="5929322" y="1214422"/>
            <a:ext cx="2785361" cy="2143140"/>
            <a:chOff x="5500694" y="928670"/>
            <a:chExt cx="2785361" cy="214314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00694" y="928670"/>
              <a:ext cx="2785361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6215074" y="928670"/>
              <a:ext cx="4132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>
                  <a:solidFill>
                    <a:srgbClr val="00B050"/>
                  </a:solidFill>
                </a:rPr>
                <a:t>w</a:t>
              </a:r>
              <a:r>
                <a:rPr lang="en-US" altLang="zh-CN" baseline="-25000" dirty="0" err="1" smtClean="0">
                  <a:solidFill>
                    <a:srgbClr val="00B050"/>
                  </a:solidFill>
                </a:rPr>
                <a:t>c</a:t>
              </a:r>
              <a:endParaRPr lang="zh-CN" altLang="en-US" baseline="-25000" dirty="0">
                <a:solidFill>
                  <a:srgbClr val="00B05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00892" y="2500306"/>
              <a:ext cx="420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>
                  <a:solidFill>
                    <a:srgbClr val="00B050"/>
                  </a:solidFill>
                </a:rPr>
                <a:t>w</a:t>
              </a:r>
              <a:r>
                <a:rPr lang="en-US" altLang="zh-CN" baseline="-25000" dirty="0" err="1" smtClean="0">
                  <a:solidFill>
                    <a:srgbClr val="00B050"/>
                  </a:solidFill>
                </a:rPr>
                <a:t>s</a:t>
              </a:r>
              <a:endParaRPr lang="zh-CN" altLang="en-US" baseline="-250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571612"/>
            <a:ext cx="4972050" cy="1571625"/>
          </a:xfrm>
          <a:prstGeom prst="rect">
            <a:avLst/>
          </a:prstGeom>
          <a:noFill/>
          <a:ln w="9525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17" name="Elbow Connector 16"/>
          <p:cNvCxnSpPr/>
          <p:nvPr/>
        </p:nvCxnSpPr>
        <p:spPr>
          <a:xfrm>
            <a:off x="214282" y="3143248"/>
            <a:ext cx="914400" cy="914400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785786" y="3571876"/>
            <a:ext cx="4786346" cy="390528"/>
            <a:chOff x="928662" y="3214686"/>
            <a:chExt cx="4786346" cy="390528"/>
          </a:xfrm>
        </p:grpSpPr>
        <p:sp>
          <p:nvSpPr>
            <p:cNvPr id="18" name="TextBox 17"/>
            <p:cNvSpPr txBox="1"/>
            <p:nvPr/>
          </p:nvSpPr>
          <p:spPr>
            <a:xfrm>
              <a:off x="928662" y="3214686"/>
              <a:ext cx="4786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Introduce      ( &lt; 1 ),  then </a:t>
              </a:r>
              <a:r>
                <a:rPr lang="en-US" altLang="zh-CN" dirty="0" err="1" smtClean="0"/>
                <a:t>w</a:t>
              </a:r>
              <a:r>
                <a:rPr lang="en-US" altLang="zh-CN" baseline="-25000" dirty="0" err="1" smtClean="0"/>
                <a:t>c</a:t>
              </a:r>
              <a:r>
                <a:rPr lang="en-US" altLang="zh-CN" dirty="0" smtClean="0"/>
                <a:t>=1 +      , </a:t>
              </a:r>
              <a:r>
                <a:rPr lang="en-US" altLang="zh-CN" dirty="0" err="1" smtClean="0"/>
                <a:t>w</a:t>
              </a:r>
              <a:r>
                <a:rPr lang="en-US" altLang="zh-CN" baseline="-25000" dirty="0" err="1" smtClean="0"/>
                <a:t>s</a:t>
              </a:r>
              <a:r>
                <a:rPr lang="en-US" altLang="zh-CN" dirty="0" smtClean="0"/>
                <a:t>=1 -</a:t>
              </a:r>
              <a:endParaRPr lang="zh-CN" altLang="en-US" dirty="0"/>
            </a:p>
          </p:txBody>
        </p:sp>
        <p:pic>
          <p:nvPicPr>
            <p:cNvPr id="37894" name="Pictu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928794" y="3235702"/>
              <a:ext cx="298452" cy="369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00496" y="3244848"/>
              <a:ext cx="28850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72066" y="3255962"/>
              <a:ext cx="271463" cy="336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4" name="Rectangle 23"/>
          <p:cNvSpPr/>
          <p:nvPr/>
        </p:nvSpPr>
        <p:spPr>
          <a:xfrm>
            <a:off x="285720" y="4214818"/>
            <a:ext cx="7143800" cy="1928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8001024" y="3000372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solidFill>
                  <a:srgbClr val="00B050"/>
                </a:solidFill>
              </a:rPr>
              <a:t>w</a:t>
            </a:r>
            <a:r>
              <a:rPr lang="en-US" altLang="zh-CN" sz="2000" baseline="-25000" dirty="0" err="1" smtClean="0">
                <a:solidFill>
                  <a:srgbClr val="00B050"/>
                </a:solidFill>
              </a:rPr>
              <a:t>c</a:t>
            </a:r>
            <a:r>
              <a:rPr lang="en-US" altLang="zh-CN" sz="2000" dirty="0" smtClean="0">
                <a:solidFill>
                  <a:srgbClr val="00B050"/>
                </a:solidFill>
              </a:rPr>
              <a:t>&gt;</a:t>
            </a:r>
            <a:r>
              <a:rPr lang="en-US" altLang="zh-CN" sz="2000" dirty="0" err="1" smtClean="0">
                <a:solidFill>
                  <a:srgbClr val="00B050"/>
                </a:solidFill>
              </a:rPr>
              <a:t>w</a:t>
            </a:r>
            <a:r>
              <a:rPr lang="en-US" altLang="zh-CN" sz="2000" baseline="-25000" dirty="0" err="1" smtClean="0">
                <a:solidFill>
                  <a:srgbClr val="00B050"/>
                </a:solidFill>
              </a:rPr>
              <a:t>s</a:t>
            </a:r>
            <a:endParaRPr lang="zh-CN" altLang="en-US" sz="2000" baseline="-25000" dirty="0" smtClean="0">
              <a:solidFill>
                <a:srgbClr val="00B05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58148" y="1357298"/>
            <a:ext cx="785818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Rectangle 26"/>
          <p:cNvSpPr/>
          <p:nvPr/>
        </p:nvSpPr>
        <p:spPr>
          <a:xfrm>
            <a:off x="5929322" y="1214422"/>
            <a:ext cx="785818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 txBox="1">
            <a:spLocks noChangeArrowheads="1"/>
          </p:cNvSpPr>
          <p:nvPr/>
        </p:nvSpPr>
        <p:spPr bwMode="auto">
          <a:xfrm>
            <a:off x="152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宋体"/>
                <a:cs typeface="+mj-cs"/>
              </a:rPr>
              <a:t>DHBT method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81000" y="1143000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5220201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643182"/>
            <a:ext cx="42538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43380"/>
            <a:ext cx="909847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54735" y="1857364"/>
            <a:ext cx="2143140" cy="164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290" y="2071678"/>
            <a:ext cx="12001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00728" y="2428868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Differential Correlation Function (DCF) (DHBT)</a:t>
            </a:r>
            <a:endParaRPr lang="zh-CN" altLang="en-US" sz="2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00742"/>
            <a:ext cx="5929354" cy="448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143636" y="3786190"/>
            <a:ext cx="27310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Sensitive to  the </a:t>
            </a:r>
          </a:p>
          <a:p>
            <a:r>
              <a:rPr lang="en-US" altLang="zh-CN" sz="2400" dirty="0" smtClean="0">
                <a:solidFill>
                  <a:srgbClr val="FF0000"/>
                </a:solidFill>
              </a:rPr>
              <a:t>speed and direction </a:t>
            </a:r>
          </a:p>
          <a:p>
            <a:r>
              <a:rPr lang="en-US" altLang="zh-CN" sz="2400" dirty="0" smtClean="0">
                <a:solidFill>
                  <a:srgbClr val="FF0000"/>
                </a:solidFill>
              </a:rPr>
              <a:t>of the rotation !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14282" y="500042"/>
            <a:ext cx="6929453" cy="1457323"/>
            <a:chOff x="0" y="357169"/>
            <a:chExt cx="8834407" cy="1743075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57169"/>
              <a:ext cx="52578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4282" y="785794"/>
              <a:ext cx="8620125" cy="131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2143108" y="3071810"/>
            <a:ext cx="90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Vz</a:t>
            </a:r>
            <a:r>
              <a:rPr lang="en-US" altLang="zh-CN" dirty="0" smtClean="0"/>
              <a:t>=0.5c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5984" y="4214818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0.6 c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5357826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0.7 c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2643174" y="3429000"/>
            <a:ext cx="1143008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14678" y="3143248"/>
            <a:ext cx="168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B050"/>
                </a:solidFill>
              </a:rPr>
              <a:t>Smaller k values</a:t>
            </a:r>
            <a:endParaRPr lang="zh-CN" altLang="en-US" dirty="0">
              <a:solidFill>
                <a:srgbClr val="00B050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571480"/>
            <a:ext cx="157837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17" name="Rectangle 16"/>
          <p:cNvSpPr/>
          <p:nvPr/>
        </p:nvSpPr>
        <p:spPr>
          <a:xfrm>
            <a:off x="0" y="357166"/>
            <a:ext cx="7215206" cy="1857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571480"/>
            <a:ext cx="2286016" cy="170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0"/>
            <a:ext cx="4071966" cy="321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643314"/>
            <a:ext cx="2419378" cy="188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429000"/>
            <a:ext cx="4044621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71670" y="428604"/>
            <a:ext cx="903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Vz</a:t>
            </a:r>
            <a:r>
              <a:rPr lang="en-US" altLang="zh-CN" dirty="0" smtClean="0">
                <a:solidFill>
                  <a:srgbClr val="FF0000"/>
                </a:solidFill>
              </a:rPr>
              <a:t>=0.7c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72396" y="1214422"/>
            <a:ext cx="425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929322" y="1214422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d</a:t>
            </a:r>
            <a:endParaRPr lang="zh-CN" alt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857752" y="2786058"/>
            <a:ext cx="4055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Sources c and d lead to bigger amplitude</a:t>
            </a:r>
            <a:endParaRPr lang="zh-CN" alt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715140" y="3571876"/>
            <a:ext cx="500066" cy="357190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929454" y="4929198"/>
            <a:ext cx="1928826" cy="1355960"/>
            <a:chOff x="7215174" y="5214950"/>
            <a:chExt cx="1928826" cy="1355960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215174" y="5214950"/>
              <a:ext cx="1928826" cy="135596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sp>
          <p:nvSpPr>
            <p:cNvPr id="12" name="Rounded Rectangle 11"/>
            <p:cNvSpPr/>
            <p:nvPr/>
          </p:nvSpPr>
          <p:spPr>
            <a:xfrm>
              <a:off x="7358082" y="5286388"/>
              <a:ext cx="428628" cy="14287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42976" y="1571612"/>
            <a:ext cx="90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Vz</a:t>
            </a:r>
            <a:r>
              <a:rPr lang="en-US" altLang="zh-CN" dirty="0" smtClean="0"/>
              <a:t>=0.5c</a:t>
            </a:r>
            <a:endParaRPr lang="zh-CN" alt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zh-CN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in our FD model</a:t>
            </a:r>
            <a:endParaRPr lang="zh-CN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381000" y="1066800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79512" y="1170650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0099"/>
                </a:solidFill>
              </a:rPr>
              <a:t>[L.P. 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Csernai</a:t>
            </a:r>
            <a:r>
              <a:rPr lang="en-US" altLang="zh-CN" sz="2400" dirty="0" smtClean="0">
                <a:solidFill>
                  <a:srgbClr val="000099"/>
                </a:solidFill>
              </a:rPr>
              <a:t>, S. 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Velle</a:t>
            </a:r>
            <a:r>
              <a:rPr lang="en-US" altLang="zh-CN" sz="2400" dirty="0" smtClean="0">
                <a:solidFill>
                  <a:srgbClr val="000099"/>
                </a:solidFill>
              </a:rPr>
              <a:t>, D.J. Wang, arXiv:1305.0396]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0949" y="3068960"/>
            <a:ext cx="258516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072198" y="5072074"/>
            <a:ext cx="28362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Two direction are chosen:</a:t>
            </a:r>
          </a:p>
          <a:p>
            <a:r>
              <a:rPr lang="en-US" altLang="zh-CN" dirty="0" smtClean="0"/>
              <a:t>      50   degrees</a:t>
            </a:r>
          </a:p>
          <a:p>
            <a:r>
              <a:rPr lang="en-US" altLang="zh-CN" dirty="0" smtClean="0"/>
              <a:t>      130 degrees 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For </a:t>
            </a:r>
            <a:r>
              <a:rPr lang="en-US" dirty="0" err="1" smtClean="0">
                <a:solidFill>
                  <a:srgbClr val="FF0000"/>
                </a:solidFill>
              </a:rPr>
              <a:t>pseudorapidity</a:t>
            </a:r>
            <a:r>
              <a:rPr lang="en-US" dirty="0" smtClean="0">
                <a:solidFill>
                  <a:srgbClr val="FF0000"/>
                </a:solidFill>
              </a:rPr>
              <a:t> +/-  0.76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  </a:t>
            </a:r>
            <a:endParaRPr lang="zh-CN" altLang="en-US" dirty="0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0322" y="254196"/>
            <a:ext cx="226227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5786446" y="1914699"/>
            <a:ext cx="3197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10000 fluid cells </a:t>
            </a:r>
            <a:r>
              <a:rPr lang="en-US" dirty="0" smtClean="0">
                <a:sym typeface="Wingdings" pitchFamily="2" charset="2"/>
              </a:rPr>
              <a:t> numerical,</a:t>
            </a:r>
          </a:p>
          <a:p>
            <a:r>
              <a:rPr lang="en-US" dirty="0" smtClean="0">
                <a:sym typeface="Wingdings" pitchFamily="2" charset="2"/>
              </a:rPr>
              <a:t>          &amp; not symmetric source!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5664" y="1593369"/>
            <a:ext cx="4035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ym typeface="Wingdings" pitchFamily="2" charset="2"/>
              </a:rPr>
              <a:t>Bjorken</a:t>
            </a:r>
            <a:r>
              <a:rPr lang="en-US" dirty="0" smtClean="0">
                <a:sym typeface="Wingdings" pitchFamily="2" charset="2"/>
              </a:rPr>
              <a:t> type of flow  weights [</a:t>
            </a:r>
            <a:r>
              <a:rPr lang="en-US" dirty="0" err="1" smtClean="0">
                <a:sym typeface="Wingdings" pitchFamily="2" charset="2"/>
              </a:rPr>
              <a:t>Csorgo</a:t>
            </a:r>
            <a:r>
              <a:rPr lang="en-US" dirty="0" smtClean="0">
                <a:sym typeface="Wingdings" pitchFamily="2" charset="2"/>
              </a:rPr>
              <a:t>]: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928802"/>
            <a:ext cx="4572032" cy="45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428868"/>
            <a:ext cx="5357818" cy="412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/>
          <p:cNvGrpSpPr/>
          <p:nvPr/>
        </p:nvGrpSpPr>
        <p:grpSpPr>
          <a:xfrm>
            <a:off x="285720" y="829817"/>
            <a:ext cx="4615679" cy="5452182"/>
            <a:chOff x="428596" y="758379"/>
            <a:chExt cx="4615679" cy="5452182"/>
          </a:xfrm>
        </p:grpSpPr>
        <p:grpSp>
          <p:nvGrpSpPr>
            <p:cNvPr id="5" name="Group 12"/>
            <p:cNvGrpSpPr/>
            <p:nvPr/>
          </p:nvGrpSpPr>
          <p:grpSpPr>
            <a:xfrm>
              <a:off x="428596" y="1500174"/>
              <a:ext cx="4615679" cy="4710387"/>
              <a:chOff x="5090305" y="1428736"/>
              <a:chExt cx="4615679" cy="4710387"/>
            </a:xfrm>
          </p:grpSpPr>
          <p:pic>
            <p:nvPicPr>
              <p:cNvPr id="50182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58082" y="5786454"/>
                <a:ext cx="857256" cy="352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83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90305" y="2857496"/>
                <a:ext cx="410389" cy="10715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31" name="Picture 3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373058" y="1912633"/>
                <a:ext cx="438150" cy="3343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33" name="Picture 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857884" y="1428736"/>
                <a:ext cx="3848100" cy="4210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8" name="Curved Right Arrow 27"/>
            <p:cNvSpPr/>
            <p:nvPr/>
          </p:nvSpPr>
          <p:spPr>
            <a:xfrm rot="2375967">
              <a:off x="767461" y="758379"/>
              <a:ext cx="413056" cy="763653"/>
            </a:xfrm>
            <a:prstGeom prst="curved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 flipH="1" flipV="1">
            <a:off x="696109" y="764704"/>
            <a:ext cx="3803885" cy="466456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Separation of shape &amp; rotation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6343838"/>
            <a:ext cx="51498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0099"/>
                </a:solidFill>
                <a:sym typeface="Wingdings" pitchFamily="2" charset="2"/>
              </a:rPr>
              <a:t>[G. </a:t>
            </a:r>
            <a:r>
              <a:rPr lang="en-US" altLang="zh-CN" sz="2400" dirty="0" err="1" smtClean="0">
                <a:solidFill>
                  <a:srgbClr val="000099"/>
                </a:solidFill>
                <a:sym typeface="Wingdings" pitchFamily="2" charset="2"/>
              </a:rPr>
              <a:t>Graef</a:t>
            </a:r>
            <a:r>
              <a:rPr lang="en-US" altLang="zh-CN" sz="2400" dirty="0" smtClean="0">
                <a:solidFill>
                  <a:srgbClr val="000099"/>
                </a:solidFill>
                <a:sym typeface="Wingdings" pitchFamily="2" charset="2"/>
              </a:rPr>
              <a:t> et al., </a:t>
            </a:r>
            <a:r>
              <a:rPr lang="en-US" altLang="zh-CN" sz="2400" dirty="0" err="1" smtClean="0">
                <a:solidFill>
                  <a:srgbClr val="000099"/>
                </a:solidFill>
                <a:sym typeface="Wingdings" pitchFamily="2" charset="2"/>
              </a:rPr>
              <a:t>arXiv</a:t>
            </a:r>
            <a:r>
              <a:rPr lang="en-US" altLang="zh-CN" sz="2400" dirty="0" smtClean="0">
                <a:solidFill>
                  <a:srgbClr val="000099"/>
                </a:solidFill>
                <a:sym typeface="Wingdings" pitchFamily="2" charset="2"/>
              </a:rPr>
              <a:t>: 1302.3408] </a:t>
            </a:r>
            <a:endParaRPr lang="zh-CN" altLang="en-US" sz="2400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43570" y="857232"/>
            <a:ext cx="32243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Still both rotation and</a:t>
            </a:r>
          </a:p>
          <a:p>
            <a:r>
              <a:rPr lang="en-US" altLang="zh-CN" sz="2400" dirty="0" smtClean="0"/>
              <a:t>shape influence the DCF</a:t>
            </a:r>
          </a:p>
          <a:p>
            <a:r>
              <a:rPr lang="en-US" altLang="zh-CN" sz="2400" dirty="0" smtClean="0"/>
              <a:t>so  rotation alone is </a:t>
            </a:r>
          </a:p>
          <a:p>
            <a:r>
              <a:rPr lang="en-US" altLang="zh-CN" sz="2400" dirty="0" smtClean="0"/>
              <a:t>not easy to identify</a:t>
            </a:r>
          </a:p>
          <a:p>
            <a:r>
              <a:rPr lang="en-US" altLang="zh-CN" sz="2400" dirty="0" smtClean="0">
                <a:sym typeface="Wingdings" pitchFamily="2" charset="2"/>
              </a:rPr>
              <a:t>   </a:t>
            </a:r>
          </a:p>
          <a:p>
            <a:r>
              <a:rPr lang="en-US" altLang="zh-CN" sz="2400" dirty="0" smtClean="0">
                <a:sym typeface="Wingdings" pitchFamily="2" charset="2"/>
              </a:rPr>
              <a:t>We can use the work</a:t>
            </a:r>
          </a:p>
          <a:p>
            <a:r>
              <a:rPr lang="en-US" altLang="zh-CN" sz="2400" dirty="0" smtClean="0">
                <a:sym typeface="Wingdings" pitchFamily="2" charset="2"/>
              </a:rPr>
              <a:t>[G. </a:t>
            </a:r>
            <a:r>
              <a:rPr lang="en-US" altLang="zh-CN" sz="2400" dirty="0" err="1" smtClean="0">
                <a:sym typeface="Wingdings" pitchFamily="2" charset="2"/>
              </a:rPr>
              <a:t>Graef</a:t>
            </a:r>
            <a:r>
              <a:rPr lang="en-US" altLang="zh-CN" sz="2400" dirty="0" smtClean="0">
                <a:sym typeface="Wingdings" pitchFamily="2" charset="2"/>
              </a:rPr>
              <a:t> et al.,</a:t>
            </a:r>
          </a:p>
          <a:p>
            <a:r>
              <a:rPr lang="en-US" altLang="zh-CN" sz="2400" dirty="0" err="1" smtClean="0">
                <a:sym typeface="Wingdings" pitchFamily="2" charset="2"/>
              </a:rPr>
              <a:t>arXive</a:t>
            </a:r>
            <a:r>
              <a:rPr lang="en-US" altLang="zh-CN" sz="2400" dirty="0" smtClean="0">
                <a:sym typeface="Wingdings" pitchFamily="2" charset="2"/>
              </a:rPr>
              <a:t> 1302.3408 ]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To reflect an event </a:t>
            </a:r>
          </a:p>
          <a:p>
            <a:r>
              <a:rPr lang="en-US" altLang="zh-CN" sz="2400" dirty="0" smtClean="0"/>
              <a:t>CF’ :=  (CF + R[CF])/2</a:t>
            </a:r>
          </a:p>
          <a:p>
            <a:r>
              <a:rPr lang="en-US" altLang="zh-CN" sz="2400" dirty="0" smtClean="0"/>
              <a:t>will have no rotation</a:t>
            </a:r>
          </a:p>
          <a:p>
            <a:r>
              <a:rPr lang="en-US" altLang="zh-CN" sz="2400" dirty="0" smtClean="0">
                <a:sym typeface="Wingdings" pitchFamily="2" charset="2"/>
              </a:rPr>
              <a:t></a:t>
            </a:r>
          </a:p>
          <a:p>
            <a:r>
              <a:rPr lang="en-US" altLang="zh-CN" sz="2400" dirty="0" smtClean="0">
                <a:sym typeface="Wingdings" pitchFamily="2" charset="2"/>
              </a:rPr>
              <a:t>Rotation and shape </a:t>
            </a:r>
            <a:br>
              <a:rPr lang="en-US" altLang="zh-CN" sz="2400" dirty="0" smtClean="0">
                <a:sym typeface="Wingdings" pitchFamily="2" charset="2"/>
              </a:rPr>
            </a:br>
            <a:r>
              <a:rPr lang="en-US" altLang="zh-CN" sz="2400" dirty="0" smtClean="0">
                <a:sym typeface="Wingdings" pitchFamily="2" charset="2"/>
              </a:rPr>
              <a:t>effects can be separated</a:t>
            </a:r>
            <a:endParaRPr lang="en-US" altLang="zh-CN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75053" y="395567"/>
            <a:ext cx="43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X’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596"/>
            <a:ext cx="559827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000760" y="3000934"/>
            <a:ext cx="250690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For smaller k the</a:t>
            </a:r>
          </a:p>
          <a:p>
            <a:r>
              <a:rPr lang="en-US" altLang="zh-CN" sz="2400" dirty="0" smtClean="0"/>
              <a:t>sensitivity  on the </a:t>
            </a:r>
          </a:p>
          <a:p>
            <a:r>
              <a:rPr lang="en-US" altLang="zh-CN" sz="2400" dirty="0" smtClean="0"/>
              <a:t>rotation is smaller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k=5 /fm,  relative </a:t>
            </a:r>
          </a:p>
          <a:p>
            <a:r>
              <a:rPr lang="en-US" altLang="zh-CN" sz="2400" dirty="0" smtClean="0"/>
              <a:t>difference due to </a:t>
            </a:r>
          </a:p>
          <a:p>
            <a:r>
              <a:rPr lang="en-US" altLang="zh-CN" sz="2400" dirty="0" smtClean="0"/>
              <a:t>rotation  is larger  </a:t>
            </a:r>
          </a:p>
          <a:p>
            <a:r>
              <a:rPr lang="en-US" altLang="zh-CN" sz="2400" dirty="0" smtClean="0"/>
              <a:t> </a:t>
            </a:r>
          </a:p>
          <a:p>
            <a:endParaRPr lang="en-US" altLang="zh-CN" sz="2400" dirty="0" smtClean="0"/>
          </a:p>
          <a:p>
            <a:endParaRPr lang="en-US" altLang="zh-CN" sz="2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-71470" y="2181517"/>
            <a:ext cx="4047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DCF with and without rotation:</a:t>
            </a:r>
            <a:endParaRPr lang="zh-CN" alt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399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Rotation-less flow from our FD</a:t>
            </a:r>
            <a:endParaRPr lang="zh-CN" altLang="en-US" sz="2400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500042"/>
            <a:ext cx="1643074" cy="64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563574" y="1214422"/>
            <a:ext cx="21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Radial component: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3966" y="1214422"/>
            <a:ext cx="1765158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142844" y="1643050"/>
            <a:ext cx="2569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Rotational component:</a:t>
            </a:r>
            <a:endParaRPr lang="zh-CN" altLang="en-US" sz="2000" dirty="0"/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05074" y="1590662"/>
            <a:ext cx="346576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29489" y="571480"/>
            <a:ext cx="1285884" cy="37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5986481" y="571480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Oringinal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86481" y="1000108"/>
            <a:ext cx="109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Reversed </a:t>
            </a:r>
            <a:endParaRPr lang="zh-CN" altLang="en-US" dirty="0"/>
          </a:p>
        </p:txBody>
      </p:sp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00927" y="1071546"/>
            <a:ext cx="12287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ounded Rectangle 22"/>
          <p:cNvSpPr/>
          <p:nvPr/>
        </p:nvSpPr>
        <p:spPr>
          <a:xfrm>
            <a:off x="5715008" y="357166"/>
            <a:ext cx="2928958" cy="12144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4340035" y="145515"/>
            <a:ext cx="4613121" cy="6586982"/>
            <a:chOff x="4340035" y="145515"/>
            <a:chExt cx="4613121" cy="6586982"/>
          </a:xfrm>
        </p:grpSpPr>
        <p:pic>
          <p:nvPicPr>
            <p:cNvPr id="3993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91777" y="145515"/>
              <a:ext cx="4520290" cy="341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940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40035" y="3374935"/>
              <a:ext cx="4613121" cy="3357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428868"/>
            <a:ext cx="2928958" cy="79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14282" y="214290"/>
            <a:ext cx="37703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To determine proper axes of </a:t>
            </a:r>
          </a:p>
          <a:p>
            <a:r>
              <a:rPr lang="en-US" altLang="zh-CN" sz="2400" dirty="0" smtClean="0"/>
              <a:t> emission ellipsoid:</a:t>
            </a:r>
          </a:p>
          <a:p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x,z</a:t>
            </a:r>
            <a:r>
              <a:rPr lang="en-US" altLang="zh-CN" sz="2400" dirty="0" smtClean="0"/>
              <a:t> axes remain in RP,</a:t>
            </a:r>
          </a:p>
          <a:p>
            <a:r>
              <a:rPr lang="en-US" altLang="zh-CN" sz="2400" dirty="0" smtClean="0"/>
              <a:t>  but tilted by an angle </a:t>
            </a:r>
            <a:r>
              <a:rPr lang="el-GR" altLang="zh-CN" sz="2400" dirty="0" smtClean="0"/>
              <a:t>α</a:t>
            </a:r>
            <a:r>
              <a:rPr lang="en-US" altLang="zh-CN" sz="2400" dirty="0" smtClean="0"/>
              <a:t>.</a:t>
            </a:r>
          </a:p>
          <a:p>
            <a:endParaRPr lang="en-US" altLang="zh-CN" sz="2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85720" y="3324525"/>
            <a:ext cx="3136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In K’ frame, a vector </a:t>
            </a:r>
            <a:r>
              <a:rPr lang="en-US" altLang="zh-CN" sz="2400" b="1" i="1" dirty="0" smtClean="0"/>
              <a:t>k</a:t>
            </a:r>
            <a:r>
              <a:rPr lang="en-US" altLang="zh-CN" sz="2400" dirty="0" smtClean="0"/>
              <a:t>’: </a:t>
            </a:r>
            <a:endParaRPr lang="zh-CN" altLang="en-US" sz="2400" b="1" i="1" dirty="0"/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857628"/>
            <a:ext cx="4286248" cy="65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285720" y="6027003"/>
            <a:ext cx="3475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For rotation-less flow: </a:t>
            </a:r>
          </a:p>
          <a:p>
            <a:r>
              <a:rPr lang="en-US" altLang="zh-CN" sz="2400" dirty="0" smtClean="0"/>
              <a:t>Has minimal DCF at </a:t>
            </a:r>
            <a:r>
              <a:rPr lang="el-GR" altLang="zh-CN" sz="2400" dirty="0" smtClean="0"/>
              <a:t>α</a:t>
            </a:r>
            <a:r>
              <a:rPr lang="en-US" altLang="zh-CN" sz="2400" dirty="0" smtClean="0"/>
              <a:t>=-11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8016" y="285728"/>
            <a:ext cx="1840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Pb+Pb</a:t>
            </a:r>
            <a:r>
              <a:rPr lang="en-US" altLang="zh-CN" dirty="0" smtClean="0"/>
              <a:t> @2.76 </a:t>
            </a:r>
            <a:r>
              <a:rPr lang="en-US" altLang="zh-CN" dirty="0" err="1" smtClean="0"/>
              <a:t>TeV</a:t>
            </a:r>
            <a:endParaRPr lang="zh-CN" altLang="en-US" dirty="0"/>
          </a:p>
        </p:txBody>
      </p:sp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500702"/>
            <a:ext cx="3290895" cy="39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28596" y="4714884"/>
            <a:ext cx="26665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If shape is symmetric &amp; </a:t>
            </a:r>
          </a:p>
          <a:p>
            <a:r>
              <a:rPr lang="en-US" altLang="zh-CN" sz="2000" dirty="0" smtClean="0"/>
              <a:t>no rotational flow</a:t>
            </a:r>
            <a:r>
              <a:rPr lang="en-US" altLang="zh-CN" sz="2000" dirty="0" smtClean="0">
                <a:sym typeface="Wingdings" pitchFamily="2" charset="2"/>
              </a:rPr>
              <a:t></a:t>
            </a:r>
            <a:endParaRPr lang="zh-CN" alt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285720" y="2000240"/>
            <a:ext cx="3051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In K frame, a vector </a:t>
            </a:r>
            <a:r>
              <a:rPr lang="en-US" altLang="zh-CN" sz="2400" b="1" i="1" dirty="0" smtClean="0"/>
              <a:t>k </a:t>
            </a:r>
            <a:r>
              <a:rPr lang="en-US" altLang="zh-CN" sz="2400" dirty="0" smtClean="0"/>
              <a:t>: </a:t>
            </a:r>
            <a:endParaRPr lang="zh-CN" altLang="en-US" sz="2400" b="1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285720" y="4700596"/>
            <a:ext cx="3286148" cy="13573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5572164" cy="41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571480"/>
            <a:ext cx="48721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Compare different energies: </a:t>
            </a:r>
          </a:p>
          <a:p>
            <a:r>
              <a:rPr lang="en-US" altLang="zh-CN" sz="2400" dirty="0" smtClean="0"/>
              <a:t>(dependence on angular momentum)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857884" y="1928802"/>
            <a:ext cx="28675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Deflection angle for</a:t>
            </a:r>
          </a:p>
          <a:p>
            <a:r>
              <a:rPr lang="en-US" altLang="zh-CN" sz="2400" dirty="0" smtClean="0"/>
              <a:t>RHIC  energy is smaller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DCF is two times bigger for LHC energy at their angle</a:t>
            </a:r>
          </a:p>
          <a:p>
            <a:r>
              <a:rPr lang="en-US" altLang="zh-CN" sz="2400" dirty="0" smtClean="0"/>
              <a:t>of symmetry axes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94" y="4929198"/>
            <a:ext cx="1204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 =0.7 </a:t>
            </a:r>
            <a:r>
              <a:rPr lang="en-US" altLang="zh-CN" dirty="0" err="1" smtClean="0"/>
              <a:t>b</a:t>
            </a:r>
            <a:r>
              <a:rPr lang="en-US" altLang="zh-CN" baseline="-25000" dirty="0" err="1" smtClean="0"/>
              <a:t>max</a:t>
            </a:r>
            <a:endParaRPr lang="zh-CN" alt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18657" y="1581551"/>
            <a:ext cx="7572428" cy="464347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Short Introduction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Two particle correlation calculation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The DHBT method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Results in our FD model 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Summary</a:t>
            </a:r>
          </a:p>
          <a:p>
            <a:pPr>
              <a:lnSpc>
                <a:spcPct val="150000"/>
              </a:lnSpc>
              <a:buNone/>
            </a:pPr>
            <a:endParaRPr lang="zh-CN" altLang="en-US" dirty="0"/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 bwMode="auto">
          <a:xfrm>
            <a:off x="152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宋体"/>
                <a:cs typeface="+mj-cs"/>
              </a:rPr>
              <a:t>Outline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381000" y="1143000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zh-CN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Summary</a:t>
            </a:r>
            <a:endParaRPr lang="en-US" altLang="zh-CN" sz="4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381000" y="1066800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483768" y="6107129"/>
            <a:ext cx="6000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0000FF"/>
                </a:solidFill>
              </a:rPr>
              <a:t>Thank you for your attention!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85720" y="1638752"/>
            <a:ext cx="8572560" cy="4147702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Correlation for different source configurations are considered and discussed</a:t>
            </a:r>
          </a:p>
          <a:p>
            <a:r>
              <a:rPr lang="en-US" altLang="zh-CN" dirty="0" smtClean="0"/>
              <a:t>DHBT method can detect the rotation and its direction, and sensitive to beam energy</a:t>
            </a:r>
          </a:p>
          <a:p>
            <a:r>
              <a:rPr lang="en-US" altLang="zh-CN" dirty="0" smtClean="0"/>
              <a:t>The rotation has a big effect on the correlation  function and it is necessary to separate rotations and shape</a:t>
            </a:r>
          </a:p>
          <a:p>
            <a:pPr marL="0" indent="0">
              <a:buNone/>
            </a:pPr>
            <a:endParaRPr lang="en-US" altLang="zh-CN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st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4038" y="1643050"/>
            <a:ext cx="4919961" cy="4665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zh-CN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Short Introduction</a:t>
            </a:r>
            <a:endParaRPr lang="en-US" altLang="zh-CN" sz="4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381000" y="1066800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-32" y="1428736"/>
            <a:ext cx="4786346" cy="4903265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5000"/>
              </a:lnSpc>
              <a:spcBef>
                <a:spcPct val="50000"/>
              </a:spcBef>
              <a:buClr>
                <a:srgbClr val="FF0066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 smtClean="0">
                <a:solidFill>
                  <a:srgbClr val="000000"/>
                </a:solidFill>
                <a:latin typeface="+mj-lt"/>
              </a:rPr>
              <a:t>Pre-equilibrium stage  </a:t>
            </a:r>
            <a:r>
              <a:rPr lang="en-US" altLang="zh-CN" sz="2400" dirty="0" smtClean="0">
                <a:solidFill>
                  <a:srgbClr val="000000"/>
                </a:solidFill>
                <a:latin typeface="+mj-lt"/>
                <a:sym typeface="Wingdings" pitchFamily="2" charset="2"/>
              </a:rPr>
              <a:t>            Initial state </a:t>
            </a:r>
            <a:r>
              <a:rPr lang="en-US" altLang="zh-CN" sz="2400" b="1" dirty="0" smtClean="0">
                <a:solidFill>
                  <a:schemeClr val="hlink"/>
                </a:solidFill>
                <a:latin typeface="+mj-lt"/>
              </a:rPr>
              <a:t>(Yang-Mills flux tube)</a:t>
            </a:r>
            <a:r>
              <a:rPr lang="en-US" altLang="zh-CN" sz="2400" dirty="0" smtClean="0">
                <a:latin typeface="+mj-lt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+mj-lt"/>
            </a:endParaRPr>
          </a:p>
          <a:p>
            <a:pPr marL="342900" indent="-342900">
              <a:lnSpc>
                <a:spcPct val="135000"/>
              </a:lnSpc>
              <a:spcBef>
                <a:spcPct val="50000"/>
              </a:spcBef>
              <a:buClr>
                <a:srgbClr val="FF0066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 smtClean="0">
                <a:solidFill>
                  <a:srgbClr val="000000"/>
                </a:solidFill>
                <a:latin typeface="+mj-lt"/>
              </a:rPr>
              <a:t>Quark Gluon Plasma </a:t>
            </a:r>
            <a:r>
              <a:rPr lang="en-US" altLang="zh-CN" sz="2400" dirty="0" smtClean="0">
                <a:solidFill>
                  <a:srgbClr val="000000"/>
                </a:solidFill>
                <a:latin typeface="+mj-lt"/>
                <a:sym typeface="Wingdings" pitchFamily="2" charset="2"/>
              </a:rPr>
              <a:t> </a:t>
            </a:r>
            <a:r>
              <a:rPr lang="en-US" altLang="zh-CN" sz="2400" b="1" dirty="0" smtClean="0">
                <a:solidFill>
                  <a:schemeClr val="hlink"/>
                </a:solidFill>
                <a:latin typeface="+mj-lt"/>
              </a:rPr>
              <a:t>FD/hydrodynamics</a:t>
            </a:r>
            <a:r>
              <a:rPr lang="en-US" altLang="zh-CN" sz="2400" b="1" dirty="0" smtClean="0">
                <a:latin typeface="+mj-lt"/>
              </a:rPr>
              <a:t>   </a:t>
            </a:r>
            <a:r>
              <a:rPr lang="en-US" altLang="zh-CN" sz="2400" b="1" dirty="0" smtClean="0">
                <a:latin typeface="+mj-lt"/>
                <a:sym typeface="Wingdings" pitchFamily="2" charset="2"/>
              </a:rPr>
              <a:t>            Particle In Cell (PIC) code</a:t>
            </a:r>
            <a:endParaRPr lang="en-US" altLang="zh-CN" sz="2400" b="1" dirty="0" smtClean="0">
              <a:solidFill>
                <a:srgbClr val="000000"/>
              </a:solidFill>
              <a:latin typeface="+mj-lt"/>
            </a:endParaRPr>
          </a:p>
          <a:p>
            <a:pPr marL="342900" indent="-342900">
              <a:lnSpc>
                <a:spcPct val="135000"/>
              </a:lnSpc>
              <a:spcBef>
                <a:spcPct val="50000"/>
              </a:spcBef>
              <a:buClr>
                <a:srgbClr val="FF0066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 smtClean="0">
                <a:solidFill>
                  <a:srgbClr val="000000"/>
                </a:solidFill>
                <a:latin typeface="+mj-lt"/>
              </a:rPr>
              <a:t> Freeze out, and simultaneously “</a:t>
            </a:r>
            <a:r>
              <a:rPr lang="en-US" altLang="zh-CN" sz="2400" dirty="0" err="1" smtClean="0">
                <a:solidFill>
                  <a:srgbClr val="000000"/>
                </a:solidFill>
                <a:latin typeface="+mj-lt"/>
              </a:rPr>
              <a:t>hadronization</a:t>
            </a:r>
            <a:r>
              <a:rPr lang="en-US" altLang="zh-CN" sz="2400" dirty="0" smtClean="0">
                <a:solidFill>
                  <a:srgbClr val="000000"/>
                </a:solidFill>
                <a:latin typeface="+mj-lt"/>
              </a:rPr>
              <a:t>”  </a:t>
            </a:r>
            <a:r>
              <a:rPr lang="en-US" altLang="zh-CN" sz="2400" dirty="0" smtClean="0">
                <a:solidFill>
                  <a:srgbClr val="000000"/>
                </a:solidFill>
                <a:latin typeface="+mj-lt"/>
                <a:sym typeface="Wingdings" pitchFamily="2" charset="2"/>
              </a:rPr>
              <a:t></a:t>
            </a:r>
            <a:br>
              <a:rPr lang="en-US" altLang="zh-CN" sz="2400" dirty="0" smtClean="0">
                <a:solidFill>
                  <a:srgbClr val="000000"/>
                </a:solidFill>
                <a:latin typeface="+mj-lt"/>
                <a:sym typeface="Wingdings" pitchFamily="2" charset="2"/>
              </a:rPr>
            </a:br>
            <a:r>
              <a:rPr lang="en-US" altLang="zh-CN" sz="2400" b="1" dirty="0" smtClean="0">
                <a:solidFill>
                  <a:srgbClr val="0000FF"/>
                </a:solidFill>
                <a:latin typeface="+mj-lt"/>
                <a:sym typeface="Wingdings" pitchFamily="2" charset="2"/>
              </a:rPr>
              <a:t>Phase transition </a:t>
            </a:r>
            <a:r>
              <a:rPr lang="en-US" altLang="zh-CN" sz="2400" dirty="0" smtClean="0">
                <a:solidFill>
                  <a:srgbClr val="000000"/>
                </a:solidFill>
                <a:latin typeface="+mj-lt"/>
                <a:sym typeface="Wingdings" pitchFamily="2" charset="2"/>
              </a:rPr>
              <a:t>on hyper-surface  </a:t>
            </a:r>
            <a:r>
              <a:rPr lang="en-US" altLang="zh-CN" sz="2400" dirty="0" err="1" smtClean="0">
                <a:solidFill>
                  <a:srgbClr val="000000"/>
                </a:solidFill>
                <a:latin typeface="+mj-lt"/>
                <a:sym typeface="Wingdings" pitchFamily="2" charset="2"/>
              </a:rPr>
              <a:t>Partons</a:t>
            </a:r>
            <a:r>
              <a:rPr lang="en-US" altLang="zh-CN" sz="2400" dirty="0" smtClean="0">
                <a:solidFill>
                  <a:srgbClr val="000000"/>
                </a:solidFill>
                <a:latin typeface="+mj-lt"/>
                <a:sym typeface="Wingdings" pitchFamily="2" charset="2"/>
              </a:rPr>
              <a:t>/hadrons</a:t>
            </a:r>
            <a:endParaRPr lang="zh-CN" altLang="en-US" sz="24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0" y="500042"/>
            <a:ext cx="5826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dirty="0"/>
              <a:t>1. 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Relativistic Fluid dynamics model</a:t>
            </a:r>
          </a:p>
        </p:txBody>
      </p:sp>
      <p:sp>
        <p:nvSpPr>
          <p:cNvPr id="53" name="矩形 23"/>
          <p:cNvSpPr>
            <a:spLocks noChangeArrowheads="1"/>
          </p:cNvSpPr>
          <p:nvPr/>
        </p:nvSpPr>
        <p:spPr bwMode="auto">
          <a:xfrm>
            <a:off x="247680" y="1285860"/>
            <a:ext cx="861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>
                <a:latin typeface="Calibri" pitchFamily="34" charset="0"/>
              </a:rPr>
              <a:t>Relativistic fluid dynamics (FD)  is based on the</a:t>
            </a:r>
            <a:r>
              <a:rPr lang="en-US" altLang="zh-CN" sz="2400" b="1" u="sng" dirty="0">
                <a:latin typeface="Calibri" pitchFamily="34" charset="0"/>
              </a:rPr>
              <a:t> conservation laws</a:t>
            </a:r>
            <a:r>
              <a:rPr lang="en-US" altLang="zh-CN" sz="2400" dirty="0">
                <a:latin typeface="Calibri" pitchFamily="34" charset="0"/>
              </a:rPr>
              <a:t> and the assumption of </a:t>
            </a:r>
            <a:r>
              <a:rPr lang="en-US" altLang="zh-CN" sz="2400" b="1" u="sng" dirty="0">
                <a:latin typeface="Calibri" pitchFamily="34" charset="0"/>
              </a:rPr>
              <a:t>local equilibrium (</a:t>
            </a:r>
            <a:r>
              <a:rPr lang="en-US" altLang="zh-CN" sz="2400" b="1" u="sng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altLang="zh-CN" sz="2400" b="1" u="sng" dirty="0" err="1">
                <a:latin typeface="Calibri" pitchFamily="34" charset="0"/>
                <a:sym typeface="Wingdings" pitchFamily="2" charset="2"/>
              </a:rPr>
              <a:t>EoS</a:t>
            </a:r>
            <a:r>
              <a:rPr lang="en-US" altLang="zh-CN" sz="2400" b="1" u="sng" dirty="0">
                <a:latin typeface="Calibri" pitchFamily="34" charset="0"/>
                <a:sym typeface="Wingdings" pitchFamily="2" charset="2"/>
              </a:rPr>
              <a:t>)</a:t>
            </a:r>
            <a:endParaRPr lang="en-US" altLang="zh-CN" dirty="0">
              <a:latin typeface="Calibri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85928" y="3929066"/>
            <a:ext cx="18192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800" dirty="0" smtClean="0">
                <a:latin typeface="+mn-lt"/>
              </a:rPr>
              <a:t>4-flow:</a:t>
            </a:r>
            <a:endParaRPr lang="en-US" altLang="zh-CN" sz="2800" dirty="0">
              <a:latin typeface="+mn-lt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14282" y="4572008"/>
            <a:ext cx="4318046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800" dirty="0">
                <a:latin typeface="+mn-lt"/>
              </a:rPr>
              <a:t>energy-momentum </a:t>
            </a:r>
            <a:r>
              <a:rPr lang="en-US" altLang="zh-CN" sz="2800" dirty="0" smtClean="0">
                <a:latin typeface="+mn-lt"/>
              </a:rPr>
              <a:t>tensor:</a:t>
            </a:r>
            <a:endParaRPr lang="en-US" altLang="zh-CN" sz="2800" dirty="0">
              <a:latin typeface="+mn-lt"/>
            </a:endParaRP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4429124" y="4429132"/>
          <a:ext cx="3224213" cy="903288"/>
        </p:xfrm>
        <a:graphic>
          <a:graphicData uri="http://schemas.openxmlformats.org/presentationml/2006/ole">
            <p:oleObj spid="_x0000_s40962" name="公式" r:id="rId4" imgW="50762160" imgH="14211360" progId="Equation.3">
              <p:embed/>
            </p:oleObj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3290889" y="3929066"/>
          <a:ext cx="1495425" cy="465138"/>
        </p:xfrm>
        <a:graphic>
          <a:graphicData uri="http://schemas.openxmlformats.org/presentationml/2006/ole">
            <p:oleObj spid="_x0000_s40963" name="公式" r:id="rId5" imgW="23546880" imgH="7302600" progId="Equation.3">
              <p:embed/>
            </p:oleObj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47680" y="5429251"/>
            <a:ext cx="8610600" cy="1125539"/>
            <a:chOff x="595" y="2207"/>
            <a:chExt cx="3827" cy="709"/>
          </a:xfrm>
        </p:grpSpPr>
        <p:graphicFrame>
          <p:nvGraphicFramePr>
            <p:cNvPr id="14" name="Object 9"/>
            <p:cNvGraphicFramePr>
              <a:graphicFrameLocks noChangeAspect="1"/>
            </p:cNvGraphicFramePr>
            <p:nvPr/>
          </p:nvGraphicFramePr>
          <p:xfrm>
            <a:off x="2390" y="2207"/>
            <a:ext cx="2032" cy="293"/>
          </p:xfrm>
          <a:graphic>
            <a:graphicData uri="http://schemas.openxmlformats.org/presentationml/2006/ole">
              <p:oleObj spid="_x0000_s40964" name="公式" r:id="rId6" imgW="50762160" imgH="7302600" progId="Equation.3">
                <p:embed/>
              </p:oleObj>
            </a:graphicData>
          </a:graphic>
        </p:graphicFrame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595" y="2625"/>
              <a:ext cx="2219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400" dirty="0" smtClean="0">
                  <a:solidFill>
                    <a:srgbClr val="FF0000"/>
                  </a:solidFill>
                  <a:latin typeface="+mn-lt"/>
                </a:rPr>
                <a:t>In Local </a:t>
              </a:r>
              <a:r>
                <a:rPr lang="en-US" altLang="zh-CN" sz="2400" dirty="0">
                  <a:solidFill>
                    <a:srgbClr val="FF0000"/>
                  </a:solidFill>
                  <a:latin typeface="+mn-lt"/>
                </a:rPr>
                <a:t>Rest (LR) </a:t>
              </a:r>
              <a:r>
                <a:rPr lang="en-US" altLang="zh-CN" sz="2400" dirty="0" smtClean="0">
                  <a:solidFill>
                    <a:srgbClr val="FF0000"/>
                  </a:solidFill>
                  <a:latin typeface="+mn-lt"/>
                </a:rPr>
                <a:t>frame</a:t>
              </a:r>
              <a:r>
                <a:rPr lang="en-US" altLang="zh-CN" sz="2400" dirty="0">
                  <a:solidFill>
                    <a:srgbClr val="FF0000"/>
                  </a:solidFill>
                </a:rPr>
                <a:t> </a:t>
              </a:r>
              <a:r>
                <a:rPr lang="en-US" altLang="zh-CN" sz="2400" i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 (e, P, P, P);</a:t>
              </a:r>
              <a:endParaRPr lang="en-US" altLang="zh-CN" sz="24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1008" y="2217"/>
              <a:ext cx="112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400" dirty="0" smtClean="0">
                  <a:solidFill>
                    <a:srgbClr val="FF0000"/>
                  </a:solidFill>
                </a:rPr>
                <a:t>For perfect fluid</a:t>
              </a:r>
              <a:r>
                <a:rPr lang="en-US" altLang="zh-CN" sz="2400" dirty="0" smtClean="0">
                  <a:solidFill>
                    <a:srgbClr val="FF0000"/>
                  </a:solidFill>
                  <a:latin typeface="+mn-lt"/>
                </a:rPr>
                <a:t>:</a:t>
              </a:r>
              <a:endParaRPr lang="en-US" altLang="zh-CN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graphicFrame>
        <p:nvGraphicFramePr>
          <p:cNvPr id="207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05062020"/>
              </p:ext>
            </p:extLst>
          </p:nvPr>
        </p:nvGraphicFramePr>
        <p:xfrm>
          <a:off x="5567392" y="6091240"/>
          <a:ext cx="3290888" cy="463550"/>
        </p:xfrm>
        <a:graphic>
          <a:graphicData uri="http://schemas.openxmlformats.org/presentationml/2006/ole">
            <p:oleObj spid="_x0000_s40965" name="公式" r:id="rId7" imgW="1803400" imgH="254000" progId="Equation.3">
              <p:embed/>
            </p:oleObj>
          </a:graphicData>
        </a:graphic>
      </p:graphicFrame>
      <p:grpSp>
        <p:nvGrpSpPr>
          <p:cNvPr id="3" name="Group 18"/>
          <p:cNvGrpSpPr/>
          <p:nvPr/>
        </p:nvGrpSpPr>
        <p:grpSpPr>
          <a:xfrm>
            <a:off x="1814421" y="2571744"/>
            <a:ext cx="5329347" cy="1143008"/>
            <a:chOff x="1636343" y="2143116"/>
            <a:chExt cx="5329347" cy="1143008"/>
          </a:xfrm>
        </p:grpSpPr>
        <p:graphicFrame>
          <p:nvGraphicFramePr>
            <p:cNvPr id="20" name="Object 6"/>
            <p:cNvGraphicFramePr>
              <a:graphicFrameLocks noChangeAspect="1"/>
            </p:cNvGraphicFramePr>
            <p:nvPr/>
          </p:nvGraphicFramePr>
          <p:xfrm>
            <a:off x="5143504" y="2143116"/>
            <a:ext cx="1822186" cy="1143008"/>
          </p:xfrm>
          <a:graphic>
            <a:graphicData uri="http://schemas.openxmlformats.org/presentationml/2006/ole">
              <p:oleObj spid="_x0000_s40966" name="公式" r:id="rId8" imgW="850680" imgH="533160" progId="Equation.3">
                <p:embed/>
              </p:oleObj>
            </a:graphicData>
          </a:graphic>
        </p:graphicFrame>
        <p:graphicFrame>
          <p:nvGraphicFramePr>
            <p:cNvPr id="21" name="Object 18"/>
            <p:cNvGraphicFramePr>
              <a:graphicFrameLocks noChangeAspect="1"/>
            </p:cNvGraphicFramePr>
            <p:nvPr/>
          </p:nvGraphicFramePr>
          <p:xfrm>
            <a:off x="1636343" y="2143116"/>
            <a:ext cx="1506897" cy="1071570"/>
          </p:xfrm>
          <a:graphic>
            <a:graphicData uri="http://schemas.openxmlformats.org/presentationml/2006/ole">
              <p:oleObj spid="_x0000_s40967" name="公式" r:id="rId9" imgW="609480" imgH="533160" progId="Equation.3">
                <p:embed/>
              </p:oleObj>
            </a:graphicData>
          </a:graphic>
        </p:graphicFrame>
        <p:sp>
          <p:nvSpPr>
            <p:cNvPr id="22" name="Right Arrow 21"/>
            <p:cNvSpPr/>
            <p:nvPr/>
          </p:nvSpPr>
          <p:spPr>
            <a:xfrm>
              <a:off x="3500430" y="2571744"/>
              <a:ext cx="1285884" cy="28575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229600" cy="62151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 Low viscosity </a:t>
            </a:r>
            <a:r>
              <a:rPr lang="en-US" altLang="zh-CN" dirty="0" smtClean="0">
                <a:sym typeface="Wingdings" pitchFamily="2" charset="2"/>
              </a:rPr>
              <a:t>, turbulence, </a:t>
            </a:r>
          </a:p>
          <a:p>
            <a:pPr>
              <a:buNone/>
            </a:pPr>
            <a:r>
              <a:rPr lang="en-US" altLang="zh-CN" dirty="0" smtClean="0">
                <a:sym typeface="Wingdings" pitchFamily="2" charset="2"/>
              </a:rPr>
              <a:t>Kelvin Helmholtz Instability, </a:t>
            </a:r>
            <a:r>
              <a:rPr lang="en-US" altLang="zh-CN" dirty="0" err="1" smtClean="0">
                <a:sym typeface="Wingdings" pitchFamily="2" charset="2"/>
              </a:rPr>
              <a:t>Vorticity</a:t>
            </a:r>
            <a:endParaRPr lang="en-US" altLang="zh-CN" dirty="0" smtClean="0">
              <a:sym typeface="Wingdings" pitchFamily="2" charset="2"/>
            </a:endParaRPr>
          </a:p>
          <a:p>
            <a:pPr>
              <a:buNone/>
            </a:pPr>
            <a:endParaRPr lang="en-US" altLang="zh-CN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zh-CN" dirty="0" smtClean="0">
                <a:sym typeface="Wingdings" pitchFamily="2" charset="2"/>
              </a:rPr>
              <a:t>The expanding system do rotates 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How to detect the rotation seems interesting</a:t>
            </a:r>
          </a:p>
          <a:p>
            <a:pPr>
              <a:buNone/>
            </a:pPr>
            <a:r>
              <a:rPr lang="en-US" altLang="zh-CN" dirty="0" smtClean="0"/>
              <a:t>and necessary.   Ǝ  three suggestions: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>
                <a:sym typeface="Wingdings" pitchFamily="2" charset="2"/>
              </a:rPr>
              <a:t></a:t>
            </a:r>
            <a:r>
              <a:rPr lang="en-US" altLang="zh-CN" dirty="0" smtClean="0"/>
              <a:t>v1 directed flow   weak at High energy HIC</a:t>
            </a:r>
          </a:p>
          <a:p>
            <a:pPr>
              <a:buNone/>
            </a:pPr>
            <a:r>
              <a:rPr lang="en-US" altLang="zh-CN" b="1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altLang="zh-CN" b="1" dirty="0" err="1" smtClean="0">
                <a:solidFill>
                  <a:srgbClr val="FF0000"/>
                </a:solidFill>
              </a:rPr>
              <a:t>Diffrential</a:t>
            </a:r>
            <a:r>
              <a:rPr lang="en-US" altLang="zh-CN" b="1" dirty="0" smtClean="0">
                <a:solidFill>
                  <a:srgbClr val="FF0000"/>
                </a:solidFill>
              </a:rPr>
              <a:t> HBT</a:t>
            </a:r>
          </a:p>
          <a:p>
            <a:pPr>
              <a:buNone/>
            </a:pPr>
            <a:r>
              <a:rPr lang="en-US" altLang="zh-CN" dirty="0" smtClean="0">
                <a:sym typeface="Wingdings" pitchFamily="2" charset="2"/>
              </a:rPr>
              <a:t></a:t>
            </a:r>
            <a:r>
              <a:rPr lang="en-US" altLang="zh-CN" dirty="0" smtClean="0"/>
              <a:t>Polarization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28596" y="6215082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0099"/>
                </a:solidFill>
              </a:rPr>
              <a:t>[F</a:t>
            </a:r>
            <a:r>
              <a:rPr lang="en-US" altLang="zh-CN" sz="2400" dirty="0">
                <a:solidFill>
                  <a:srgbClr val="000099"/>
                </a:solidFill>
              </a:rPr>
              <a:t>. </a:t>
            </a:r>
            <a:r>
              <a:rPr lang="en-US" altLang="zh-CN" sz="2400" dirty="0" err="1">
                <a:solidFill>
                  <a:srgbClr val="000099"/>
                </a:solidFill>
              </a:rPr>
              <a:t>Becattini</a:t>
            </a:r>
            <a:r>
              <a:rPr lang="en-US" altLang="zh-CN" sz="2400" dirty="0">
                <a:solidFill>
                  <a:srgbClr val="000099"/>
                </a:solidFill>
              </a:rPr>
              <a:t>, L.P. Csernai, D.J. </a:t>
            </a:r>
            <a:r>
              <a:rPr lang="en-US" altLang="zh-CN" sz="2400" dirty="0" smtClean="0">
                <a:solidFill>
                  <a:srgbClr val="000099"/>
                </a:solidFill>
              </a:rPr>
              <a:t>Wang, PRC 88, 034905 (2013)]</a:t>
            </a:r>
            <a:r>
              <a:rPr lang="zh-CN" altLang="en-US" sz="2400" dirty="0" smtClean="0">
                <a:solidFill>
                  <a:srgbClr val="000099"/>
                </a:solidFill>
              </a:rPr>
              <a:t> </a:t>
            </a:r>
            <a:endParaRPr lang="en-US" altLang="zh-CN" sz="2400" dirty="0">
              <a:solidFill>
                <a:srgbClr val="000099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0"/>
            <a:ext cx="40752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dirty="0" smtClean="0"/>
              <a:t>2. </a:t>
            </a:r>
            <a:r>
              <a:rPr lang="en-US" altLang="zh-CN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Results </a:t>
            </a:r>
            <a:r>
              <a:rPr lang="en-US" altLang="zh-CN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our FD model </a:t>
            </a:r>
            <a:endParaRPr lang="en-US" altLang="zh-CN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642918"/>
            <a:ext cx="2193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(Laszlo </a:t>
            </a:r>
            <a:r>
              <a:rPr lang="en-US" altLang="zh-CN" dirty="0" err="1" smtClean="0"/>
              <a:t>Csernai</a:t>
            </a:r>
            <a:r>
              <a:rPr lang="en-US" altLang="zh-CN" dirty="0" smtClean="0"/>
              <a:t> ‘  talk)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zh-CN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Two Particle Correlation Calculation</a:t>
            </a:r>
            <a:endParaRPr lang="en-US" altLang="zh-CN" sz="4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381000" y="1066800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214686"/>
            <a:ext cx="5976947" cy="69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214414" y="5214950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Center of mass momentum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929198"/>
            <a:ext cx="238102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5857892"/>
            <a:ext cx="1857388" cy="39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714480" y="5857892"/>
            <a:ext cx="209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Relative momentum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071942"/>
            <a:ext cx="6224604" cy="85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2500306"/>
            <a:ext cx="2928958" cy="71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928662" y="1428736"/>
            <a:ext cx="4071966" cy="923330"/>
            <a:chOff x="722422" y="1254178"/>
            <a:chExt cx="4143404" cy="92333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57224" y="1285860"/>
              <a:ext cx="3857653" cy="862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722422" y="1254178"/>
              <a:ext cx="4143404" cy="92333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altLang="zh-CN" dirty="0" smtClean="0"/>
            </a:p>
            <a:p>
              <a:endParaRPr lang="en-US" altLang="zh-CN" dirty="0" smtClean="0"/>
            </a:p>
            <a:p>
              <a:endParaRPr lang="zh-CN" altLang="en-US" dirty="0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714488"/>
            <a:ext cx="4600607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2143116"/>
            <a:ext cx="685804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500438"/>
            <a:ext cx="4787149" cy="85725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27" name="TextBox 26"/>
          <p:cNvSpPr txBox="1"/>
          <p:nvPr/>
        </p:nvSpPr>
        <p:spPr>
          <a:xfrm>
            <a:off x="0" y="2919403"/>
            <a:ext cx="4206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The source function: </a:t>
            </a:r>
            <a:endParaRPr lang="zh-CN" altLang="en-US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000232" y="6143644"/>
            <a:ext cx="631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Details in </a:t>
            </a:r>
            <a:r>
              <a:rPr lang="en-US" altLang="zh-CN" sz="2400" dirty="0" smtClean="0">
                <a:solidFill>
                  <a:srgbClr val="000099"/>
                </a:solidFill>
              </a:rPr>
              <a:t>[L.P. 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Csernai</a:t>
            </a:r>
            <a:r>
              <a:rPr lang="en-US" altLang="zh-CN" sz="2400" dirty="0" smtClean="0">
                <a:solidFill>
                  <a:srgbClr val="000099"/>
                </a:solidFill>
              </a:rPr>
              <a:t>, S. 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Velle</a:t>
            </a:r>
            <a:r>
              <a:rPr lang="en-US" altLang="zh-CN" sz="2400" dirty="0" smtClean="0">
                <a:solidFill>
                  <a:srgbClr val="000099"/>
                </a:solidFill>
              </a:rPr>
              <a:t>, arXiv:1305.0385] </a:t>
            </a:r>
            <a:endParaRPr lang="zh-CN" altLang="en-US" sz="2400" dirty="0">
              <a:solidFill>
                <a:srgbClr val="000099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00034" y="4357694"/>
            <a:ext cx="4964754" cy="500066"/>
            <a:chOff x="1158622" y="3786190"/>
            <a:chExt cx="4964754" cy="500066"/>
          </a:xfrm>
        </p:grpSpPr>
        <p:pic>
          <p:nvPicPr>
            <p:cNvPr id="30" name="Picture 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714612" y="3786190"/>
              <a:ext cx="7392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TextBox 30"/>
            <p:cNvSpPr txBox="1"/>
            <p:nvPr/>
          </p:nvSpPr>
          <p:spPr>
            <a:xfrm>
              <a:off x="3357554" y="3786190"/>
              <a:ext cx="2765822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 smtClean="0"/>
                <a:t>are invariant scalars</a:t>
              </a:r>
              <a:endParaRPr lang="zh-CN" altLang="en-US" sz="2500" dirty="0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8622" y="3927667"/>
              <a:ext cx="952501" cy="358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TextBox 32"/>
            <p:cNvSpPr txBox="1"/>
            <p:nvPr/>
          </p:nvSpPr>
          <p:spPr>
            <a:xfrm>
              <a:off x="2000232" y="3786190"/>
              <a:ext cx="74732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 smtClean="0"/>
                <a:t>and </a:t>
              </a:r>
              <a:endParaRPr lang="zh-CN" altLang="en-US" sz="25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57158" y="214314"/>
            <a:ext cx="5429256" cy="1285860"/>
            <a:chOff x="0" y="142876"/>
            <a:chExt cx="5429256" cy="128586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85720" y="285728"/>
              <a:ext cx="4643438" cy="106736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 w="165100" prst="coolSlant"/>
            </a:sp3d>
          </p:spPr>
        </p:pic>
        <p:sp>
          <p:nvSpPr>
            <p:cNvPr id="34" name="Rectangle 33"/>
            <p:cNvSpPr/>
            <p:nvPr/>
          </p:nvSpPr>
          <p:spPr>
            <a:xfrm>
              <a:off x="0" y="142876"/>
              <a:ext cx="5429256" cy="128586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500166" y="5715016"/>
            <a:ext cx="58448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dirty="0" smtClean="0"/>
              <a:t>n</a:t>
            </a:r>
            <a:r>
              <a:rPr lang="en-US" altLang="zh-CN" sz="2500" baseline="-25000" dirty="0" smtClean="0"/>
              <a:t>s</a:t>
            </a:r>
            <a:r>
              <a:rPr lang="en-US" altLang="zh-CN" sz="2500" dirty="0" smtClean="0"/>
              <a:t> is the average density of Gaussian source</a:t>
            </a:r>
            <a:endParaRPr lang="zh-CN" altLang="en-US" sz="2500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714348" y="4857760"/>
          <a:ext cx="3590800" cy="852492"/>
        </p:xfrm>
        <a:graphic>
          <a:graphicData uri="http://schemas.openxmlformats.org/presentationml/2006/ole">
            <p:oleObj spid="_x0000_s22530" name="Equation" r:id="rId10" imgW="17650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572008"/>
            <a:ext cx="30956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071546"/>
            <a:ext cx="547691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928802"/>
            <a:ext cx="5257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28596" y="428604"/>
            <a:ext cx="34390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 dirty="0"/>
              <a:t>1. </a:t>
            </a:r>
            <a:r>
              <a:rPr lang="en-US" altLang="zh-CN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Two steady sources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857884" y="1857364"/>
            <a:ext cx="2905704" cy="2214578"/>
            <a:chOff x="5857884" y="1857364"/>
            <a:chExt cx="2905704" cy="221457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857884" y="1857364"/>
              <a:ext cx="2905704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6143636" y="2071678"/>
              <a:ext cx="954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X1 = d</a:t>
              </a:r>
              <a:endParaRPr lang="zh-CN" alt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72198" y="3429000"/>
              <a:ext cx="1117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X2 = - d</a:t>
              </a:r>
              <a:endParaRPr lang="zh-CN" altLang="en-US" sz="2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428860" y="357187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d=0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71604" y="478632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d=2.5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4480" y="385762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d=1.25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9322" y="1214422"/>
            <a:ext cx="2741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, R is the source size </a:t>
            </a:r>
            <a:endParaRPr lang="zh-CN" alt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3" y="714356"/>
            <a:ext cx="5357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99"/>
                </a:solidFill>
              </a:rPr>
              <a:t>[T. 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Csorgo</a:t>
            </a:r>
            <a:r>
              <a:rPr lang="en-US" altLang="zh-CN" sz="2400" dirty="0" smtClean="0">
                <a:solidFill>
                  <a:srgbClr val="000099"/>
                </a:solidFill>
              </a:rPr>
              <a:t>, Heavy Ion Phys. 15,1-80 (2002)]</a:t>
            </a:r>
            <a:endParaRPr lang="zh-CN" altLang="en-US" sz="2400" dirty="0">
              <a:solidFill>
                <a:srgbClr val="000099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428868"/>
            <a:ext cx="2139133" cy="167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643446"/>
            <a:ext cx="2143140" cy="121804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grpSp>
        <p:nvGrpSpPr>
          <p:cNvPr id="9" name="Group 8"/>
          <p:cNvGrpSpPr/>
          <p:nvPr/>
        </p:nvGrpSpPr>
        <p:grpSpPr>
          <a:xfrm>
            <a:off x="285720" y="1357298"/>
            <a:ext cx="7312025" cy="1000132"/>
            <a:chOff x="357158" y="3889160"/>
            <a:chExt cx="7312025" cy="1000132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7158" y="4214818"/>
              <a:ext cx="3214710" cy="368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71868" y="3889160"/>
              <a:ext cx="4097315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285992"/>
            <a:ext cx="52387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500042"/>
            <a:ext cx="3561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 dirty="0" smtClean="0"/>
              <a:t>2. </a:t>
            </a:r>
            <a:r>
              <a:rPr lang="en-US" altLang="zh-CN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Two moving sources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43636" y="6000768"/>
            <a:ext cx="2851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Flow is mainly in x direction!</a:t>
            </a:r>
          </a:p>
          <a:p>
            <a:r>
              <a:rPr lang="en-US" altLang="zh-CN" dirty="0" smtClean="0"/>
              <a:t>Detectable</a:t>
            </a:r>
            <a:endParaRPr lang="zh-CN" alt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5286380" y="3286124"/>
            <a:ext cx="785818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41375" y="142852"/>
            <a:ext cx="5176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99"/>
                </a:solidFill>
              </a:rPr>
              <a:t>[L.P. Csernai &amp; S. 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Velle</a:t>
            </a:r>
            <a:r>
              <a:rPr lang="en-US" altLang="zh-CN" sz="2400" dirty="0" smtClean="0">
                <a:solidFill>
                  <a:srgbClr val="000099"/>
                </a:solidFill>
              </a:rPr>
              <a:t>, arXiv:1305.0385]</a:t>
            </a:r>
            <a:endParaRPr lang="zh-CN" altLang="en-US" sz="2400" dirty="0">
              <a:solidFill>
                <a:srgbClr val="0000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1604" y="4929198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rgbClr val="0070C0"/>
                </a:solidFill>
              </a:rPr>
              <a:t>q</a:t>
            </a:r>
            <a:r>
              <a:rPr lang="en-US" altLang="zh-CN" sz="2400" baseline="-25000" dirty="0" err="1" smtClean="0">
                <a:solidFill>
                  <a:srgbClr val="0070C0"/>
                </a:solidFill>
              </a:rPr>
              <a:t>x</a:t>
            </a:r>
            <a:endParaRPr lang="zh-CN" altLang="en-US" sz="2400" baseline="-250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4572008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rgbClr val="FF0000"/>
                </a:solidFill>
              </a:rPr>
              <a:t>q</a:t>
            </a:r>
            <a:r>
              <a:rPr lang="en-US" altLang="zh-CN" sz="2400" baseline="-25000" dirty="0" err="1" smtClean="0">
                <a:solidFill>
                  <a:srgbClr val="FF0000"/>
                </a:solidFill>
              </a:rPr>
              <a:t>y</a:t>
            </a:r>
            <a:endParaRPr lang="zh-CN" alt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3571876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q</a:t>
            </a:r>
            <a:r>
              <a:rPr lang="en-US" altLang="zh-CN" sz="2400" baseline="-25000" dirty="0" err="1" smtClean="0"/>
              <a:t>z</a:t>
            </a:r>
            <a:endParaRPr lang="zh-CN" altLang="en-US" sz="2400" baseline="-25000" dirty="0"/>
          </a:p>
        </p:txBody>
      </p:sp>
      <p:sp>
        <p:nvSpPr>
          <p:cNvPr id="18" name="Oval 17"/>
          <p:cNvSpPr/>
          <p:nvPr/>
        </p:nvSpPr>
        <p:spPr>
          <a:xfrm>
            <a:off x="3500430" y="1285860"/>
            <a:ext cx="3071834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A99DF-786D-413F-923F-C7193E89A3D2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4305</TotalTime>
  <Words>755</Words>
  <Application>Microsoft Office PowerPoint</Application>
  <PresentationFormat>On-screen Show (4:3)</PresentationFormat>
  <Paragraphs>188</Paragraphs>
  <Slides>20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Office Theme</vt:lpstr>
      <vt:lpstr>公式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Separation of shape &amp; rotation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wangdj</dc:creator>
  <cp:lastModifiedBy>wangdj</cp:lastModifiedBy>
  <cp:revision>446</cp:revision>
  <dcterms:created xsi:type="dcterms:W3CDTF">2013-05-23T13:33:52Z</dcterms:created>
  <dcterms:modified xsi:type="dcterms:W3CDTF">2013-12-02T06:53:25Z</dcterms:modified>
</cp:coreProperties>
</file>