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0" r:id="rId4"/>
    <p:sldId id="258" r:id="rId5"/>
    <p:sldId id="259" r:id="rId6"/>
    <p:sldId id="266" r:id="rId7"/>
    <p:sldId id="268" r:id="rId8"/>
    <p:sldId id="261" r:id="rId9"/>
    <p:sldId id="269" r:id="rId10"/>
    <p:sldId id="262" r:id="rId11"/>
    <p:sldId id="271" r:id="rId12"/>
    <p:sldId id="272" r:id="rId13"/>
    <p:sldId id="274" r:id="rId14"/>
    <p:sldId id="263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87567" autoAdjust="0"/>
  </p:normalViewPr>
  <p:slideViewPr>
    <p:cSldViewPr>
      <p:cViewPr>
        <p:scale>
          <a:sx n="60" d="100"/>
          <a:sy n="60" d="100"/>
        </p:scale>
        <p:origin x="-166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6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6DD9D-B33B-4636-9552-07B7F78DD09C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82D7C-E16C-4430-8057-FEC1F70F8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12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82D7C-E16C-4430-8057-FEC1F70F8A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72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Relate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Dphill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Mll</a:t>
            </a:r>
            <a:r>
              <a:rPr lang="en-US" baseline="0" dirty="0" smtClean="0"/>
              <a:t> cuts back to beginning explaining difference between HWW and SMWW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82D7C-E16C-4430-8057-FEC1F70F8A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9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Extrapolation Uncertainties</a:t>
            </a:r>
          </a:p>
          <a:p>
            <a:r>
              <a:rPr lang="en-US" dirty="0" smtClean="0"/>
              <a:t>Explain</a:t>
            </a:r>
            <a:r>
              <a:rPr lang="en-US" baseline="0" dirty="0" smtClean="0"/>
              <a:t> </a:t>
            </a:r>
            <a:r>
              <a:rPr lang="en-US" dirty="0" smtClean="0"/>
              <a:t>Validation</a:t>
            </a:r>
            <a:r>
              <a:rPr lang="en-US" baseline="0" dirty="0" smtClean="0"/>
              <a:t> Region – Not present in all CR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82D7C-E16C-4430-8057-FEC1F70F8A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18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all</a:t>
            </a:r>
            <a:r>
              <a:rPr lang="en-US" baseline="0" dirty="0" smtClean="0"/>
              <a:t> of these are without NFs applied</a:t>
            </a:r>
          </a:p>
          <a:p>
            <a:r>
              <a:rPr lang="en-US" baseline="0" dirty="0" smtClean="0"/>
              <a:t>Mention of other plots for all other variables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82D7C-E16C-4430-8057-FEC1F70F8A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72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Formula:</a:t>
            </a:r>
            <a:r>
              <a:rPr lang="en-US" baseline="0" dirty="0" smtClean="0"/>
              <a:t> Total number of data events - total etc.</a:t>
            </a:r>
          </a:p>
          <a:p>
            <a:r>
              <a:rPr lang="en-US" baseline="0" dirty="0" smtClean="0"/>
              <a:t>Normalizing other backgrounds affects the WW background through </a:t>
            </a:r>
            <a:r>
              <a:rPr lang="en-US" baseline="0" dirty="0" err="1" smtClean="0"/>
              <a:t>MCnonWW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82D7C-E16C-4430-8057-FEC1F70F8A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02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Smaller NFs do not guarantee a better control region, extrapolation uncertainties al</a:t>
            </a:r>
            <a:r>
              <a:rPr lang="en-US" baseline="0" dirty="0" smtClean="0"/>
              <a:t>so a factor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82D7C-E16C-4430-8057-FEC1F70F8A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98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Difference</a:t>
            </a:r>
            <a:r>
              <a:rPr lang="en-US" baseline="0" dirty="0" smtClean="0"/>
              <a:t>s between generators, how they treat pileup</a:t>
            </a:r>
          </a:p>
          <a:p>
            <a:r>
              <a:rPr lang="en-US" baseline="0" dirty="0" smtClean="0"/>
              <a:t>Note how there is very little range to the values, ~.01 for each of the potential control regions</a:t>
            </a:r>
          </a:p>
          <a:p>
            <a:r>
              <a:rPr lang="en-US" baseline="0" dirty="0" smtClean="0"/>
              <a:t>Mention that extrapolation factors are in backup but they have a similarly low range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82D7C-E16C-4430-8057-FEC1F70F8A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96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Excess</a:t>
            </a:r>
            <a:r>
              <a:rPr lang="en-US" baseline="0" dirty="0" smtClean="0"/>
              <a:t> of data between </a:t>
            </a:r>
            <a:r>
              <a:rPr lang="en-US" baseline="0" dirty="0" err="1" smtClean="0"/>
              <a:t>mT</a:t>
            </a:r>
            <a:r>
              <a:rPr lang="en-US" baseline="0" dirty="0" smtClean="0"/>
              <a:t> of 150-200 </a:t>
            </a:r>
            <a:r>
              <a:rPr lang="en-US" baseline="0" dirty="0" err="1" smtClean="0"/>
              <a:t>GeV</a:t>
            </a:r>
            <a:endParaRPr lang="en-US" baseline="0" dirty="0" smtClean="0"/>
          </a:p>
          <a:p>
            <a:r>
              <a:rPr lang="en-US" baseline="0" dirty="0" smtClean="0"/>
              <a:t>Different methods of detecting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82D7C-E16C-4430-8057-FEC1F70F8A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424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constraints</a:t>
            </a:r>
          </a:p>
          <a:p>
            <a:r>
              <a:rPr lang="en-US" dirty="0" smtClean="0"/>
              <a:t>Note</a:t>
            </a:r>
            <a:r>
              <a:rPr lang="en-US" baseline="0" dirty="0" smtClean="0"/>
              <a:t> that you did a small amount of the more precise analysis</a:t>
            </a:r>
          </a:p>
          <a:p>
            <a:r>
              <a:rPr lang="en-US" dirty="0" smtClean="0"/>
              <a:t>MC@NLO is very different</a:t>
            </a:r>
            <a:r>
              <a:rPr lang="en-US" baseline="0" dirty="0" smtClean="0"/>
              <a:t> from </a:t>
            </a:r>
            <a:r>
              <a:rPr lang="en-US" baseline="0" dirty="0" err="1" smtClean="0"/>
              <a:t>Powheg+Pythia</a:t>
            </a:r>
            <a:r>
              <a:rPr lang="en-US" baseline="0" dirty="0" smtClean="0"/>
              <a:t>, more likely to show noticeable differences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82D7C-E16C-4430-8057-FEC1F70F8A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06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9018BF1-CE22-4F64-A914-5DBCD0DE862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1DC4C07-99A0-49FA-A975-2B1881FADF33}" type="datetimeFigureOut">
              <a:rPr lang="en-US" smtClean="0"/>
              <a:t>12/2/2013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WW </a:t>
            </a:r>
            <a:r>
              <a:rPr lang="en-US" sz="6000" dirty="0" smtClean="0"/>
              <a:t>Data Excess </a:t>
            </a:r>
            <a:r>
              <a:rPr lang="en-US" sz="6000" dirty="0" smtClean="0"/>
              <a:t>in the H-&gt;WW-&gt;</a:t>
            </a:r>
            <a:r>
              <a:rPr lang="en-US" sz="6000" dirty="0" err="1" smtClean="0"/>
              <a:t>lvlv</a:t>
            </a:r>
            <a:r>
              <a:rPr lang="en-US" sz="6000" dirty="0" smtClean="0"/>
              <a:t> Channel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6002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Nicholas </a:t>
            </a:r>
            <a:r>
              <a:rPr lang="en-US" sz="2600" dirty="0" err="1" smtClean="0"/>
              <a:t>Luongo</a:t>
            </a:r>
            <a:endParaRPr lang="en-US" sz="2600" dirty="0" smtClean="0"/>
          </a:p>
          <a:p>
            <a:endParaRPr lang="en-US" sz="2200" dirty="0" smtClean="0"/>
          </a:p>
          <a:p>
            <a:r>
              <a:rPr lang="en-US" dirty="0" smtClean="0"/>
              <a:t>Advisors:</a:t>
            </a:r>
          </a:p>
          <a:p>
            <a:r>
              <a:rPr lang="en-US" dirty="0" err="1" smtClean="0"/>
              <a:t>Jianming</a:t>
            </a:r>
            <a:r>
              <a:rPr lang="en-US" dirty="0" smtClean="0"/>
              <a:t> Qian</a:t>
            </a:r>
          </a:p>
          <a:p>
            <a:r>
              <a:rPr lang="en-US" dirty="0" smtClean="0"/>
              <a:t>Magda </a:t>
            </a:r>
            <a:r>
              <a:rPr lang="en-US" dirty="0" err="1" smtClean="0"/>
              <a:t>Chelstowska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1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 Generators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76200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Baseline generator was Powheg+Pythia6</a:t>
            </a:r>
          </a:p>
          <a:p>
            <a:r>
              <a:rPr lang="en-US" dirty="0" smtClean="0"/>
              <a:t>Wanted to compare with other generators Powheg+Pythia6(P2011C) and </a:t>
            </a:r>
            <a:r>
              <a:rPr lang="en-US" dirty="0" smtClean="0"/>
              <a:t>Powheg+Pythia8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Also produced extrapolation parameters for each generator and uncertainties between pairs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810998"/>
              </p:ext>
            </p:extLst>
          </p:nvPr>
        </p:nvGraphicFramePr>
        <p:xfrm>
          <a:off x="76200" y="2743200"/>
          <a:ext cx="9067800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4952"/>
                <a:gridCol w="1019952"/>
                <a:gridCol w="1246998"/>
                <a:gridCol w="408680"/>
                <a:gridCol w="1875735"/>
                <a:gridCol w="461074"/>
                <a:gridCol w="1540409"/>
              </a:tblGrid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eu</a:t>
                      </a:r>
                      <a:r>
                        <a:rPr lang="en-US" sz="1600" u="none" strike="noStrike" dirty="0">
                          <a:effectLst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</a:rPr>
                        <a:t>ue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Powheg+Pythia6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Powheg+Pythia6 (P2011C)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Powheg+Pythia8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CutWWControl_0jet (50-100 </a:t>
                      </a:r>
                      <a:r>
                        <a:rPr lang="en-US" sz="1200" u="none" strike="noStrike" dirty="0" err="1">
                          <a:effectLst/>
                        </a:rPr>
                        <a:t>GeV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1.223 +/- 0.036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1.230 +/- 0.035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1.231 +/- 0.036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CutWWControl_0jet_new (50+ </a:t>
                      </a:r>
                      <a:r>
                        <a:rPr lang="en-US" sz="1200" u="none" strike="noStrike" dirty="0" err="1">
                          <a:effectLst/>
                        </a:rPr>
                        <a:t>GeV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1.139 +/- 0.025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1.141 +/- 0.025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1.137 +/- 0.025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CutWWControl_0jet_old (80+ </a:t>
                      </a:r>
                      <a:r>
                        <a:rPr lang="en-US" sz="1200" u="none" strike="noStrike" dirty="0" err="1">
                          <a:effectLst/>
                        </a:rPr>
                        <a:t>GeV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1.099 +/- 0.030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1.102 +/- 0.030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1.091 +/- 0.030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CutWWvalreg_0jet (100+ </a:t>
                      </a:r>
                      <a:r>
                        <a:rPr lang="en-US" sz="1200" u="none" strike="noStrike" dirty="0" err="1">
                          <a:effectLst/>
                        </a:rPr>
                        <a:t>GeV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1.047 +/- 0.035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1.045 +/- 0.034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1.036 +/- 0.034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CutWWAoI_0jet (120-180 </a:t>
                      </a:r>
                      <a:r>
                        <a:rPr lang="en-US" sz="1200" u="none" strike="noStrike" dirty="0" err="1">
                          <a:effectLst/>
                        </a:rPr>
                        <a:t>GeV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1.124 +/- 0.054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1.122 +/- 0.053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1.106 +/- 0.053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CutWWAoI1_0jet (120-150 </a:t>
                      </a:r>
                      <a:r>
                        <a:rPr lang="en-US" sz="1200" u="none" strike="noStrike" dirty="0" err="1">
                          <a:effectLst/>
                        </a:rPr>
                        <a:t>GeV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1.192 +/- 0.070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1.192 +/- 0.069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1.182 +/- 0.069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CutWWAoI2_0jet (150-180 </a:t>
                      </a:r>
                      <a:r>
                        <a:rPr lang="en-US" sz="1200" u="none" strike="noStrike" dirty="0" err="1">
                          <a:effectLst/>
                        </a:rPr>
                        <a:t>GeV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1.008 +/- 0.085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1.002 +/- 0.083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0.980 +/- 0.082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19" marR="8819" marT="8819" marB="0" anchor="b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543800" y="5638800"/>
                <a:ext cx="762000" cy="972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𝑆𝑅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𝐶𝑅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3800" y="5638800"/>
                <a:ext cx="762000" cy="9722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611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 in 50-100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Mll</a:t>
            </a:r>
            <a:r>
              <a:rPr lang="en-US" dirty="0" smtClean="0"/>
              <a:t> region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778" y="2209800"/>
            <a:ext cx="380642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18018" y="167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Track-Based MET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2209800"/>
            <a:ext cx="40290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200" y="1676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Calorimeter-Based MET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Conclusion/Moving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do not show obvious causes for the excess that we are seeing</a:t>
            </a:r>
          </a:p>
          <a:p>
            <a:r>
              <a:rPr lang="en-US" dirty="0" smtClean="0"/>
              <a:t>Could point to problems with SM WW theoretical cross section, consistent with SM WW group</a:t>
            </a:r>
          </a:p>
          <a:p>
            <a:r>
              <a:rPr lang="en-US" dirty="0" smtClean="0"/>
              <a:t>More precise cuts can be made to study particular areas of interest which could shed light on the cause of particular excesses instead of properties of an entire control region</a:t>
            </a:r>
          </a:p>
          <a:p>
            <a:r>
              <a:rPr lang="en-US" dirty="0" smtClean="0"/>
              <a:t>Repeat analysis with a greater variety of MC generators than is currently present (plans to add MC@NLO)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137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3048000"/>
            <a:ext cx="4800600" cy="25908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800" dirty="0" smtClean="0">
                <a:latin typeface="+mj-lt"/>
              </a:rPr>
              <a:t>Questions</a:t>
            </a:r>
            <a:r>
              <a:rPr lang="en-US" sz="4800" dirty="0" smtClean="0"/>
              <a:t>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29506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Extrapolation Factors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92259"/>
              </p:ext>
            </p:extLst>
          </p:nvPr>
        </p:nvGraphicFramePr>
        <p:xfrm>
          <a:off x="76201" y="2667000"/>
          <a:ext cx="9067799" cy="2819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4566"/>
                <a:gridCol w="1687665"/>
                <a:gridCol w="1687665"/>
                <a:gridCol w="1714886"/>
                <a:gridCol w="1623017"/>
              </a:tblGrid>
              <a:tr h="3325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Opposite Flavor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80+ GeV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50-100 GeV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50+ GeV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100+ GeV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</a:tr>
              <a:tr h="607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Alpha Powheg+Pythia6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0.554 +/- 0.00531 (0.959%)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0.697 +/- 0.00698 (1%)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0.364 +/- 0.00327 (0.897%)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0.762 +/- 0.00779 (1.02%)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</a:tr>
              <a:tr h="607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Alpha Powheg+Pythia6P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0.556 +/- 0.00318 (0.572%)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0.701 +/- 0.00419 (0.598%)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0.365 +/- 0.00195 (0.535%)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0.76 +/- 0.00463 (0.609%)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</a:tr>
              <a:tr h="607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Alpha Powheg+Pythia8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0.551 +/- 0.00521 (0.946%)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0.703 +/- 0.00696 (0.99%)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0.364 +/- 0.00322 (0.885%)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0.755 +/- 0.00761 (1.01%)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</a:tr>
              <a:tr h="3325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Extrap. Unc. PowPyth6/PowPyth6P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(-)0.334% +/- 1.12%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(-)0.589% +/- 1.17%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(-)0.211% +/- 1.05%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0.199% +/- 1.19%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</a:tr>
              <a:tr h="3325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Extrap. Unc. PowPyth6/PowPyth8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0.562% +/- 1.34%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(-)0.796% +/- 1.42%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0.0237% +/- 1.26%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0.905% +/-1.42%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1" marR="8581" marT="858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7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7620000" cy="1143000"/>
          </a:xfrm>
        </p:spPr>
        <p:txBody>
          <a:bodyPr/>
          <a:lstStyle/>
          <a:p>
            <a:r>
              <a:rPr lang="en-US" dirty="0" smtClean="0"/>
              <a:t>CMS</a:t>
            </a:r>
            <a:endParaRPr lang="en-US" dirty="0"/>
          </a:p>
        </p:txBody>
      </p:sp>
      <p:pic>
        <p:nvPicPr>
          <p:cNvPr id="2051" name="Picture 3" descr="C:\Users\Nicholas\Desktop\Upload\Facebook\SAM_10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28650"/>
            <a:ext cx="8305800" cy="622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759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H-&gt;WW-&gt;</a:t>
            </a:r>
            <a:r>
              <a:rPr lang="en-US" dirty="0" err="1" smtClean="0"/>
              <a:t>lvlv</a:t>
            </a:r>
            <a:r>
              <a:rPr lang="en-US" dirty="0" smtClean="0"/>
              <a:t> </a:t>
            </a:r>
            <a:r>
              <a:rPr lang="en-US" dirty="0" smtClean="0"/>
              <a:t>results show an excess of data in </a:t>
            </a:r>
            <a:r>
              <a:rPr lang="en-US" dirty="0" smtClean="0"/>
              <a:t>the WW control regions that suggest a more in-depth study</a:t>
            </a:r>
          </a:p>
          <a:p>
            <a:r>
              <a:rPr lang="en-US" dirty="0" smtClean="0"/>
              <a:t>SM WW group also notes similar differences which are not easily explained</a:t>
            </a:r>
          </a:p>
          <a:p>
            <a:r>
              <a:rPr lang="en-US" dirty="0" smtClean="0"/>
              <a:t>Possible reasons for this are new physics or insufficient modeling</a:t>
            </a:r>
          </a:p>
          <a:p>
            <a:r>
              <a:rPr lang="en-US" dirty="0" smtClean="0"/>
              <a:t>Objective is to look for explanations by comparing different potential</a:t>
            </a:r>
            <a:r>
              <a:rPr lang="en-US" dirty="0"/>
              <a:t> </a:t>
            </a:r>
            <a:r>
              <a:rPr lang="en-US" dirty="0" smtClean="0"/>
              <a:t>WW control groups as well as reproduce results using different MC generators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618" y="1600199"/>
            <a:ext cx="4327582" cy="4022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3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order to have a clear understanding of our signal, we must account for background processes</a:t>
            </a:r>
          </a:p>
          <a:p>
            <a:r>
              <a:rPr lang="en-US" dirty="0"/>
              <a:t>Major backgrounds involved:</a:t>
            </a:r>
          </a:p>
          <a:p>
            <a:pPr lvl="1"/>
            <a:r>
              <a:rPr lang="en-US" dirty="0"/>
              <a:t>WW </a:t>
            </a:r>
          </a:p>
          <a:p>
            <a:pPr lvl="1"/>
            <a:r>
              <a:rPr lang="en-US" dirty="0" err="1"/>
              <a:t>Ttbar</a:t>
            </a:r>
            <a:endParaRPr lang="en-US" dirty="0"/>
          </a:p>
          <a:p>
            <a:pPr lvl="1"/>
            <a:r>
              <a:rPr lang="en-US" dirty="0" err="1"/>
              <a:t>Z+jets</a:t>
            </a:r>
            <a:endParaRPr lang="en-US" dirty="0"/>
          </a:p>
          <a:p>
            <a:pPr lvl="1"/>
            <a:r>
              <a:rPr lang="en-US" dirty="0" err="1"/>
              <a:t>W+jets</a:t>
            </a:r>
            <a:endParaRPr lang="en-US" dirty="0"/>
          </a:p>
          <a:p>
            <a:pPr lvl="1"/>
            <a:r>
              <a:rPr lang="en-US" dirty="0"/>
              <a:t>Single </a:t>
            </a:r>
            <a:r>
              <a:rPr lang="en-US" dirty="0" smtClean="0"/>
              <a:t>Top</a:t>
            </a:r>
          </a:p>
          <a:p>
            <a:r>
              <a:rPr lang="en-US" dirty="0" smtClean="0"/>
              <a:t>We want to construct a region that is relatively pure in each background in order to determine how well data and MC agree and correct for any offset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53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 Background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 WW is an irreducible background of the H-&gt;WW-&gt;</a:t>
            </a:r>
            <a:r>
              <a:rPr lang="en-US" dirty="0" err="1" smtClean="0"/>
              <a:t>lvlv</a:t>
            </a:r>
            <a:r>
              <a:rPr lang="en-US" dirty="0" smtClean="0"/>
              <a:t> process, both produce the same final state that is seen by the detector</a:t>
            </a:r>
          </a:p>
          <a:p>
            <a:r>
              <a:rPr lang="en-US" dirty="0" smtClean="0"/>
              <a:t>The final-state leptons produced by H-&gt;WW-&gt;</a:t>
            </a:r>
            <a:r>
              <a:rPr lang="en-US" dirty="0" err="1" smtClean="0"/>
              <a:t>lvlv</a:t>
            </a:r>
            <a:r>
              <a:rPr lang="en-US" dirty="0" smtClean="0"/>
              <a:t> will have small differences in direction, resulting in low </a:t>
            </a:r>
            <a:r>
              <a:rPr lang="en-US" dirty="0" err="1" smtClean="0"/>
              <a:t>DPhill</a:t>
            </a:r>
            <a:r>
              <a:rPr lang="en-US" dirty="0" smtClean="0"/>
              <a:t> and </a:t>
            </a:r>
            <a:r>
              <a:rPr lang="en-US" dirty="0" err="1" smtClean="0"/>
              <a:t>Mll</a:t>
            </a:r>
            <a:r>
              <a:rPr lang="en-US" dirty="0" smtClean="0"/>
              <a:t> values</a:t>
            </a:r>
          </a:p>
          <a:p>
            <a:r>
              <a:rPr lang="en-US" dirty="0" smtClean="0"/>
              <a:t>Final </a:t>
            </a:r>
            <a:r>
              <a:rPr lang="en-US" dirty="0"/>
              <a:t>state of SM WW will include leptons moving opposite or near-opposite one </a:t>
            </a:r>
            <a:r>
              <a:rPr lang="en-US" dirty="0" smtClean="0"/>
              <a:t>another</a:t>
            </a:r>
          </a:p>
          <a:p>
            <a:r>
              <a:rPr lang="en-US" dirty="0" smtClean="0"/>
              <a:t>Cuts can be applied exploiting these differences in order to separate the background from signal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9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WW Signal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apply cuts in order to minimize the effects of other </a:t>
            </a:r>
            <a:r>
              <a:rPr lang="en-US" dirty="0" smtClean="0"/>
              <a:t>backgrounds and isolate signal</a:t>
            </a:r>
            <a:endParaRPr lang="en-US" dirty="0" smtClean="0"/>
          </a:p>
          <a:p>
            <a:r>
              <a:rPr lang="en-US" dirty="0" smtClean="0"/>
              <a:t>Initial cuts applied:</a:t>
            </a:r>
          </a:p>
          <a:p>
            <a:pPr lvl="1"/>
            <a:r>
              <a:rPr lang="en-US" dirty="0" smtClean="0"/>
              <a:t>Jet veto		- </a:t>
            </a:r>
            <a:r>
              <a:rPr lang="en-US" dirty="0" smtClean="0"/>
              <a:t>Choose 0-jet region</a:t>
            </a:r>
            <a:endParaRPr lang="en-US" dirty="0" smtClean="0"/>
          </a:p>
          <a:p>
            <a:pPr lvl="1"/>
            <a:r>
              <a:rPr lang="en-US" dirty="0" err="1" smtClean="0"/>
              <a:t>DphillMET</a:t>
            </a:r>
            <a:r>
              <a:rPr lang="en-US" dirty="0" smtClean="0"/>
              <a:t> &gt; 1.57	- </a:t>
            </a:r>
            <a:r>
              <a:rPr lang="en-US" dirty="0" smtClean="0"/>
              <a:t>Remove </a:t>
            </a:r>
            <a:r>
              <a:rPr lang="en-US" dirty="0" err="1" smtClean="0"/>
              <a:t>Z+jets</a:t>
            </a:r>
            <a:endParaRPr lang="en-US" dirty="0" smtClean="0"/>
          </a:p>
          <a:p>
            <a:pPr lvl="1"/>
            <a:r>
              <a:rPr lang="en-US" dirty="0" err="1" smtClean="0"/>
              <a:t>pTll</a:t>
            </a:r>
            <a:r>
              <a:rPr lang="en-US" dirty="0" smtClean="0"/>
              <a:t> &gt; 30 </a:t>
            </a:r>
            <a:r>
              <a:rPr lang="en-US" dirty="0" err="1" smtClean="0"/>
              <a:t>GeV</a:t>
            </a:r>
            <a:r>
              <a:rPr lang="en-US" dirty="0" smtClean="0"/>
              <a:t>	- Remove </a:t>
            </a:r>
            <a:r>
              <a:rPr lang="en-US" dirty="0" err="1" smtClean="0"/>
              <a:t>Z+jets</a:t>
            </a:r>
            <a:endParaRPr lang="en-US" dirty="0" smtClean="0"/>
          </a:p>
          <a:p>
            <a:pPr lvl="1"/>
            <a:r>
              <a:rPr lang="en-US" dirty="0" err="1" smtClean="0"/>
              <a:t>Dphill</a:t>
            </a:r>
            <a:r>
              <a:rPr lang="en-US" dirty="0" smtClean="0"/>
              <a:t> &lt; </a:t>
            </a:r>
            <a:r>
              <a:rPr lang="en-US" dirty="0" smtClean="0"/>
              <a:t>1.8		- Restrict to region with signal</a:t>
            </a:r>
            <a:endParaRPr lang="en-US" dirty="0" smtClean="0"/>
          </a:p>
          <a:p>
            <a:pPr lvl="1"/>
            <a:r>
              <a:rPr lang="en-US" dirty="0" err="1" smtClean="0"/>
              <a:t>Mll</a:t>
            </a:r>
            <a:r>
              <a:rPr lang="en-US" dirty="0" smtClean="0"/>
              <a:t> &lt; </a:t>
            </a:r>
            <a:r>
              <a:rPr lang="en-US" dirty="0" smtClean="0"/>
              <a:t>50 </a:t>
            </a:r>
            <a:r>
              <a:rPr lang="en-US" dirty="0" err="1" smtClean="0"/>
              <a:t>GeV</a:t>
            </a:r>
            <a:r>
              <a:rPr lang="en-US" dirty="0" smtClean="0"/>
              <a:t>	- Restrict to region with signal</a:t>
            </a:r>
            <a:endParaRPr lang="en-US" dirty="0" smtClean="0"/>
          </a:p>
          <a:p>
            <a:r>
              <a:rPr lang="en-US" dirty="0" smtClean="0"/>
              <a:t>Different-flavor channels are preferred because same-flavor channels show significantly higher Z contamination and so give a less pure </a:t>
            </a:r>
            <a:r>
              <a:rPr lang="en-US" dirty="0" smtClean="0"/>
              <a:t>control </a:t>
            </a:r>
            <a:r>
              <a:rPr lang="en-US" dirty="0" smtClean="0"/>
              <a:t>region</a:t>
            </a:r>
          </a:p>
        </p:txBody>
      </p:sp>
    </p:spTree>
    <p:extLst>
      <p:ext uri="{BB962C8B-B14F-4D97-AF65-F5344CB8AC3E}">
        <p14:creationId xmlns:p14="http://schemas.microsoft.com/office/powerpoint/2010/main" val="42694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Region Candidates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1242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Control region will be identical to signal except for different </a:t>
            </a:r>
            <a:r>
              <a:rPr lang="en-US" dirty="0" err="1" smtClean="0"/>
              <a:t>Mll</a:t>
            </a:r>
            <a:r>
              <a:rPr lang="en-US" dirty="0" smtClean="0"/>
              <a:t> cut</a:t>
            </a:r>
          </a:p>
          <a:p>
            <a:r>
              <a:rPr lang="en-US" dirty="0" smtClean="0"/>
              <a:t>A desirable CR is one which is accurately modeled and has reasonable extrapolation uncertainties</a:t>
            </a:r>
          </a:p>
          <a:p>
            <a:r>
              <a:rPr lang="en-US" dirty="0" smtClean="0"/>
              <a:t>Regions to investigate:</a:t>
            </a:r>
          </a:p>
          <a:p>
            <a:pPr lvl="1"/>
            <a:r>
              <a:rPr lang="en-US" dirty="0" smtClean="0"/>
              <a:t>80+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50-100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50+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100+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5" y="1676400"/>
            <a:ext cx="467677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7620000" cy="1143000"/>
          </a:xfrm>
        </p:spPr>
        <p:txBody>
          <a:bodyPr/>
          <a:lstStyle/>
          <a:p>
            <a:r>
              <a:rPr lang="en-US" dirty="0" smtClean="0"/>
              <a:t>Graphs of Each Control Region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762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80+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66800"/>
            <a:ext cx="2985406" cy="27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762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50-100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4" y="1066800"/>
            <a:ext cx="2985406" cy="27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4" y="4143375"/>
            <a:ext cx="2985406" cy="271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0" y="3803422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50+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143375"/>
            <a:ext cx="2985406" cy="274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38800" y="377404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100+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06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Normalization Factors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After a control region is chosen, a normalization factor is computed to scale MC to data based off of this region</a:t>
                </a:r>
              </a:p>
              <a:p>
                <a:pPr marL="114300" indent="0">
                  <a:buNone/>
                </a:pPr>
                <a:endParaRPr lang="en-US" sz="1600" dirty="0" smtClean="0"/>
              </a:p>
              <a:p>
                <a:pPr marL="11430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𝑁𝐹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𝑑𝑎𝑡𝑎</m:t>
                          </m:r>
                          <m:r>
                            <a:rPr lang="en-US" i="1">
                              <a:latin typeface="Cambria Math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𝑛𝑜𝑛𝑊𝑊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𝑊𝑊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marL="114300" indent="0" algn="ctr">
                  <a:buNone/>
                </a:pPr>
                <a:endParaRPr lang="en-US" sz="1600" b="0" dirty="0" smtClean="0"/>
              </a:p>
              <a:p>
                <a:r>
                  <a:rPr lang="en-US" dirty="0" smtClean="0"/>
                  <a:t>After the normalization factor is calculated from the control region, it is applied to both the control and signal regions</a:t>
                </a:r>
                <a:endParaRPr lang="en-US" dirty="0" smtClean="0"/>
              </a:p>
              <a:p>
                <a:r>
                  <a:rPr lang="en-US" dirty="0" smtClean="0"/>
                  <a:t>Serves </a:t>
                </a:r>
                <a:r>
                  <a:rPr lang="en-US" dirty="0" smtClean="0"/>
                  <a:t>as a rough estimate of how well the background is modeled</a:t>
                </a:r>
              </a:p>
              <a:p>
                <a:r>
                  <a:rPr lang="en-US" dirty="0" smtClean="0"/>
                  <a:t>Normalization factors for other significant backgrounds (</a:t>
                </a:r>
                <a:r>
                  <a:rPr lang="en-US" dirty="0" err="1" smtClean="0"/>
                  <a:t>Z+jets</a:t>
                </a:r>
                <a:r>
                  <a:rPr lang="en-US" dirty="0" smtClean="0"/>
                  <a:t> and </a:t>
                </a:r>
                <a:r>
                  <a:rPr lang="en-US" dirty="0" err="1" smtClean="0"/>
                  <a:t>ttbar</a:t>
                </a:r>
                <a:r>
                  <a:rPr lang="en-US" dirty="0" smtClean="0"/>
                  <a:t>) have already been calculated from respective control regions and applied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762" r="-5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343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Normalization Factors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187118"/>
              </p:ext>
            </p:extLst>
          </p:nvPr>
        </p:nvGraphicFramePr>
        <p:xfrm>
          <a:off x="76200" y="1524000"/>
          <a:ext cx="8382000" cy="4191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8265"/>
                <a:gridCol w="996963"/>
                <a:gridCol w="1218889"/>
                <a:gridCol w="399469"/>
                <a:gridCol w="1352046"/>
                <a:gridCol w="450682"/>
                <a:gridCol w="1505686"/>
              </a:tblGrid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Powheg+Pythia6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Normalization Factors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All Channels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ee/uu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eu/ue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CutWWControl_0jet (50-100 </a:t>
                      </a:r>
                      <a:r>
                        <a:rPr lang="en-US" sz="1100" u="none" strike="noStrike" dirty="0" err="1">
                          <a:effectLst/>
                        </a:rPr>
                        <a:t>GeV</a:t>
                      </a:r>
                      <a:r>
                        <a:rPr lang="en-US" sz="1100" u="none" strike="noStrike" dirty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1.189 +/- 0.031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1.079 +/- 0.063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1.223 +/- 0.036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CutWWControl_0jet_new (50+ </a:t>
                      </a:r>
                      <a:r>
                        <a:rPr lang="en-US" sz="1100" u="none" strike="noStrike" dirty="0" err="1">
                          <a:effectLst/>
                        </a:rPr>
                        <a:t>GeV</a:t>
                      </a:r>
                      <a:r>
                        <a:rPr lang="en-US" sz="1100" u="none" strike="noStrike" dirty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1.128 +/- 0.021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1.097 +/- 0.042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1.139 +/- 0.025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CutWWControl_0jet_old (80+ </a:t>
                      </a:r>
                      <a:r>
                        <a:rPr lang="en-US" sz="1100" u="none" strike="noStrike" dirty="0" err="1">
                          <a:effectLst/>
                        </a:rPr>
                        <a:t>GeV</a:t>
                      </a:r>
                      <a:r>
                        <a:rPr lang="en-US" sz="1100" u="none" strike="noStrike" dirty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1.102 +/- 0.027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1.112 +/- 0.057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1.099 +/- 0.030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CutWWvalreg_0jet (100+ </a:t>
                      </a:r>
                      <a:r>
                        <a:rPr lang="en-US" sz="1100" u="none" strike="noStrike" dirty="0" err="1">
                          <a:effectLst/>
                        </a:rPr>
                        <a:t>GeV</a:t>
                      </a:r>
                      <a:r>
                        <a:rPr lang="en-US" sz="1100" u="none" strike="noStrike" dirty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1.067 +/- 0.030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1.112 +/- 0.057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1.047 +/- 0.035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CutWWAoI_0jet (120-180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1.138 +/- 0.045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1.166 +/- 0.083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1.124 +/- 0.054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CutWWAoI1_0jet (120-150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1.228 +/- 0.058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1.301 +/- 0.107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1.192 +/- 0.070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CutWWAoI2_0jet (150-180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0.988 +/- 0.071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0.947 +/- 0.131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1.008 +/- 0.085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CutWWControl_1jet_new (80+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1.026 +/- 0.045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0.996 +/- 0.095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1.035 +/- 0.052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CutWWControl_1jet_old (50+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0.957 +/- 0.053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0.772 +/- 0.123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 +/- 0.058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CutWWvalreg_1jet (100+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0.949 +/- 0.060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0.772 +/- 0.123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1.007 +/- 0.068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23" marR="9323" marT="9323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27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2489</TotalTime>
  <Words>1110</Words>
  <Application>Microsoft Office PowerPoint</Application>
  <PresentationFormat>On-screen Show (4:3)</PresentationFormat>
  <Paragraphs>213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Adjacency</vt:lpstr>
      <vt:lpstr>WW Data Excess in the H-&gt;WW-&gt;lvlv Channel</vt:lpstr>
      <vt:lpstr>Introduction</vt:lpstr>
      <vt:lpstr>Background Method</vt:lpstr>
      <vt:lpstr>WW Background Summary</vt:lpstr>
      <vt:lpstr>Constructing WW Signal Region</vt:lpstr>
      <vt:lpstr>Control Region Candidates</vt:lpstr>
      <vt:lpstr>Graphs of Each Control Region</vt:lpstr>
      <vt:lpstr>Normalization Factors</vt:lpstr>
      <vt:lpstr>Normalization Factors</vt:lpstr>
      <vt:lpstr>Alternate Generators</vt:lpstr>
      <vt:lpstr>MT in 50-100 GeV Mll region</vt:lpstr>
      <vt:lpstr>Conclusion/Moving Forward</vt:lpstr>
      <vt:lpstr>PowerPoint Presentation</vt:lpstr>
      <vt:lpstr>Extrapolation Factors</vt:lpstr>
      <vt:lpstr>CMS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 Modelling in the H-&gt;WW-&gt;lvlv Channel</dc:title>
  <dc:creator>Nicholas</dc:creator>
  <cp:lastModifiedBy>Nicholas</cp:lastModifiedBy>
  <cp:revision>59</cp:revision>
  <dcterms:created xsi:type="dcterms:W3CDTF">2013-11-29T12:34:33Z</dcterms:created>
  <dcterms:modified xsi:type="dcterms:W3CDTF">2013-12-03T12:29:40Z</dcterms:modified>
</cp:coreProperties>
</file>