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6"/>
  </p:notesMasterIdLst>
  <p:handoutMasterIdLst>
    <p:handoutMasterId r:id="rId57"/>
  </p:handoutMasterIdLst>
  <p:sldIdLst>
    <p:sldId id="679" r:id="rId2"/>
    <p:sldId id="737" r:id="rId3"/>
    <p:sldId id="738" r:id="rId4"/>
    <p:sldId id="739" r:id="rId5"/>
    <p:sldId id="740" r:id="rId6"/>
    <p:sldId id="694" r:id="rId7"/>
    <p:sldId id="695" r:id="rId8"/>
    <p:sldId id="696" r:id="rId9"/>
    <p:sldId id="767" r:id="rId10"/>
    <p:sldId id="698" r:id="rId11"/>
    <p:sldId id="741" r:id="rId12"/>
    <p:sldId id="699" r:id="rId13"/>
    <p:sldId id="743" r:id="rId14"/>
    <p:sldId id="744" r:id="rId15"/>
    <p:sldId id="745" r:id="rId16"/>
    <p:sldId id="746" r:id="rId17"/>
    <p:sldId id="742" r:id="rId18"/>
    <p:sldId id="761" r:id="rId19"/>
    <p:sldId id="762" r:id="rId20"/>
    <p:sldId id="769" r:id="rId21"/>
    <p:sldId id="770" r:id="rId22"/>
    <p:sldId id="771" r:id="rId23"/>
    <p:sldId id="765" r:id="rId24"/>
    <p:sldId id="764" r:id="rId25"/>
    <p:sldId id="766" r:id="rId26"/>
    <p:sldId id="768" r:id="rId27"/>
    <p:sldId id="772" r:id="rId28"/>
    <p:sldId id="709" r:id="rId29"/>
    <p:sldId id="710" r:id="rId30"/>
    <p:sldId id="774" r:id="rId31"/>
    <p:sldId id="773" r:id="rId32"/>
    <p:sldId id="775" r:id="rId33"/>
    <p:sldId id="782" r:id="rId34"/>
    <p:sldId id="783" r:id="rId35"/>
    <p:sldId id="784" r:id="rId36"/>
    <p:sldId id="777" r:id="rId37"/>
    <p:sldId id="780" r:id="rId38"/>
    <p:sldId id="781" r:id="rId39"/>
    <p:sldId id="785" r:id="rId40"/>
    <p:sldId id="791" r:id="rId41"/>
    <p:sldId id="788" r:id="rId42"/>
    <p:sldId id="790" r:id="rId43"/>
    <p:sldId id="786" r:id="rId44"/>
    <p:sldId id="787" r:id="rId45"/>
    <p:sldId id="792" r:id="rId46"/>
    <p:sldId id="793" r:id="rId47"/>
    <p:sldId id="794" r:id="rId48"/>
    <p:sldId id="714" r:id="rId49"/>
    <p:sldId id="715" r:id="rId50"/>
    <p:sldId id="716" r:id="rId51"/>
    <p:sldId id="795" r:id="rId52"/>
    <p:sldId id="797" r:id="rId53"/>
    <p:sldId id="796" r:id="rId54"/>
    <p:sldId id="798" r:id="rId55"/>
  </p:sldIdLst>
  <p:sldSz cx="9144000" cy="6858000" type="screen4x3"/>
  <p:notesSz cx="9942513" cy="68119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3FA237"/>
    <a:srgbClr val="3333FF"/>
    <a:srgbClr val="FFFF66"/>
    <a:srgbClr val="FF80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1" autoAdjust="0"/>
    <p:restoredTop sz="94681" autoAdjust="0"/>
  </p:normalViewPr>
  <p:slideViewPr>
    <p:cSldViewPr>
      <p:cViewPr>
        <p:scale>
          <a:sx n="80" d="100"/>
          <a:sy n="80" d="100"/>
        </p:scale>
        <p:origin x="-187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721" y="2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r">
              <a:defRPr sz="1200"/>
            </a:lvl1pPr>
          </a:lstStyle>
          <a:p>
            <a:fld id="{D377EC65-E59F-4998-97B6-E950FD1150B6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70289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721" y="6470289"/>
            <a:ext cx="4307506" cy="340598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r">
              <a:defRPr sz="1200"/>
            </a:lvl1pPr>
          </a:lstStyle>
          <a:p>
            <a:fld id="{59BE8558-5BC2-43FC-B45F-4219C6E233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512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t" anchorCtr="0" compatLnSpc="1">
            <a:prstTxWarp prst="textNoShape">
              <a:avLst/>
            </a:prstTxWarp>
          </a:bodyPr>
          <a:lstStyle>
            <a:lvl1pPr defTabSz="95673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1502" y="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t" anchorCtr="0" compatLnSpc="1">
            <a:prstTxWarp prst="textNoShape">
              <a:avLst/>
            </a:prstTxWarp>
          </a:bodyPr>
          <a:lstStyle>
            <a:lvl1pPr algn="r" defTabSz="95673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11175"/>
            <a:ext cx="3408363" cy="2555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685" y="3235909"/>
            <a:ext cx="7953147" cy="306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069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b" anchorCtr="0" compatLnSpc="1">
            <a:prstTxWarp prst="textNoShape">
              <a:avLst/>
            </a:prstTxWarp>
          </a:bodyPr>
          <a:lstStyle>
            <a:lvl1pPr defTabSz="95673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1502" y="6470691"/>
            <a:ext cx="4308855" cy="34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5" tIns="47828" rIns="95655" bIns="47828" numCol="1" anchor="b" anchorCtr="0" compatLnSpc="1">
            <a:prstTxWarp prst="textNoShape">
              <a:avLst/>
            </a:prstTxWarp>
          </a:bodyPr>
          <a:lstStyle>
            <a:lvl1pPr algn="r" defTabSz="956733">
              <a:defRPr sz="1300" smtClean="0"/>
            </a:lvl1pPr>
          </a:lstStyle>
          <a:p>
            <a:pPr>
              <a:defRPr/>
            </a:pPr>
            <a:fld id="{84AC9C03-34BE-43B3-A0A2-95099A4D9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68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411537" cy="2557462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4731" y="3235521"/>
            <a:ext cx="7953060" cy="3066148"/>
          </a:xfrm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30 x Cyclone 11 – 160 x</a:t>
            </a:r>
            <a:r>
              <a:rPr lang="fr-FR" baseline="0" dirty="0" smtClean="0"/>
              <a:t> Cyclone 18 -  28 x Cyclone 30 – 2 x Cyclone 70 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B360D-1F87-40B0-BFD2-40729669CD3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7075" y="511175"/>
            <a:ext cx="3408363" cy="2555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Sector</a:t>
            </a:r>
            <a:r>
              <a:rPr lang="fr-FR" dirty="0" smtClean="0"/>
              <a:t> – pole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coils</a:t>
            </a:r>
            <a:r>
              <a:rPr lang="fr-FR" dirty="0" smtClean="0"/>
              <a:t>)  – </a:t>
            </a:r>
            <a:r>
              <a:rPr lang="fr-FR" dirty="0" err="1" smtClean="0"/>
              <a:t>Cover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fr-BE" smtClean="0"/>
              <a:t>-</a:t>
            </a:r>
            <a:fld id="{05467858-E6FC-4F61-94D3-DA4A8573575D}" type="slidenum">
              <a:rPr lang="fr-BE" smtClean="0"/>
              <a:pPr/>
              <a:t>43</a:t>
            </a:fld>
            <a:r>
              <a:rPr lang="fr-BE" smtClean="0"/>
              <a:t>-</a:t>
            </a:r>
            <a:endParaRPr lang="fr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7075" y="511175"/>
            <a:ext cx="3408363" cy="2555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Dual Frequency RF system; OK</a:t>
            </a:r>
          </a:p>
          <a:p>
            <a:r>
              <a:rPr lang="en-US" b="1" dirty="0" smtClean="0"/>
              <a:t>Ion sources + injection;  OK 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fr-BE" smtClean="0"/>
              <a:t>-</a:t>
            </a:r>
            <a:fld id="{05467858-E6FC-4F61-94D3-DA4A8573575D}" type="slidenum">
              <a:rPr lang="fr-BE" smtClean="0"/>
              <a:pPr/>
              <a:t>49</a:t>
            </a:fld>
            <a:r>
              <a:rPr lang="fr-BE" smtClean="0"/>
              <a:t>-</a:t>
            </a:r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FA2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ag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716463" y="6338888"/>
            <a:ext cx="419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fr-FR" sz="1600" b="1">
                <a:solidFill>
                  <a:schemeClr val="bg1"/>
                </a:solidFill>
                <a:latin typeface="Univers 55" pitchFamily="34" charset="0"/>
              </a:rPr>
              <a:t>We protect, enhance and save lives.</a:t>
            </a:r>
            <a:endParaRPr lang="en-US" sz="1600">
              <a:solidFill>
                <a:schemeClr val="bg1"/>
              </a:solidFill>
              <a:latin typeface="Univers 55" pitchFamily="34" charset="0"/>
            </a:endParaRPr>
          </a:p>
        </p:txBody>
      </p:sp>
      <p:pic>
        <p:nvPicPr>
          <p:cNvPr id="6" name="Picture 11" descr="cible orang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5842000"/>
            <a:ext cx="1231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iba_WHITE-Partic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304800"/>
            <a:ext cx="13716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6300" y="2205038"/>
            <a:ext cx="4343400" cy="1143000"/>
          </a:xfrm>
          <a:noFill/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75" y="3692525"/>
            <a:ext cx="4267200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buFont typeface="Wingdings" pitchFamily="2" charset="2"/>
              <a:buNone/>
              <a:defRPr sz="2800">
                <a:latin typeface="Univers 55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E6E49-482E-4EED-9627-4C3A577A8B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152400"/>
            <a:ext cx="22479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5913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450B6-51FD-4D49-A7BB-3125A47DEF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648200"/>
          </a:xfrm>
        </p:spPr>
        <p:txBody>
          <a:bodyPr/>
          <a:lstStyle/>
          <a:p>
            <a:pPr lvl="0"/>
            <a:endParaRPr lang="fr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4259C-D1A3-40EF-80DE-91C1BB36C7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152400"/>
            <a:ext cx="8991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3182B-4447-4396-9A56-CFC4175878E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5F483-8225-4817-9047-A17680FCC7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219200"/>
            <a:ext cx="3810000" cy="4648200"/>
          </a:xfrm>
        </p:spPr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2286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924B0AF-AE4B-43F6-93B3-9FD6951C06EA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46558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219200"/>
            <a:ext cx="3810000" cy="4648200"/>
          </a:xfrm>
        </p:spPr>
        <p:txBody>
          <a:bodyPr/>
          <a:lstStyle/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19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2286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AF33B3-FAA9-46BA-8134-903D836C1D95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12806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ag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4"/>
          <p:cNvSpPr txBox="1">
            <a:spLocks/>
          </p:cNvSpPr>
          <p:nvPr/>
        </p:nvSpPr>
        <p:spPr>
          <a:xfrm>
            <a:off x="280989" y="6377517"/>
            <a:ext cx="1736725" cy="279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>
              <a:defRPr/>
            </a:pPr>
            <a:r>
              <a:rPr lang="fr-FR" sz="8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Protect</a:t>
            </a:r>
            <a:r>
              <a:rPr lang="fr-FR" sz="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, </a:t>
            </a:r>
            <a:r>
              <a:rPr lang="fr-FR" sz="8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Enhance</a:t>
            </a:r>
            <a:r>
              <a:rPr lang="fr-FR" sz="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, and Save </a:t>
            </a:r>
            <a:r>
              <a:rPr lang="fr-FR" sz="8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Lives</a:t>
            </a:r>
            <a:endParaRPr lang="fr-FR" sz="8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>
          <a:xfrm>
            <a:off x="3938588" y="6369051"/>
            <a:ext cx="685800" cy="71331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-BE" sz="80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t>- </a:t>
            </a:r>
            <a:fld id="{AC271FC8-BEC7-409B-9F6D-BC6548A4B1EF}" type="slidenum">
              <a:rPr lang="fr-BE" sz="80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pPr algn="ctr"/>
              <a:t>‹#›</a:t>
            </a:fld>
            <a:r>
              <a:rPr lang="fr-BE" sz="80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t> -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90181" y="281916"/>
            <a:ext cx="6536761" cy="400051"/>
          </a:xfrm>
        </p:spPr>
        <p:txBody>
          <a:bodyPr>
            <a:noAutofit/>
          </a:bodyPr>
          <a:lstStyle>
            <a:lvl1pPr>
              <a:defRPr sz="2000" b="1" cap="none" baseline="0"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590180" y="1209311"/>
            <a:ext cx="8003702" cy="4659589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defTabSz="457200" rtl="0" eaLnBrk="0" fontAlgn="base" hangingPunct="0">
              <a:spcAft>
                <a:spcPct val="0"/>
              </a:spcAft>
              <a:buClr>
                <a:srgbClr val="69BE28"/>
              </a:buClr>
              <a:defRPr lang="fr-FR" sz="1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algn="l" defTabSz="457200" rtl="0" eaLnBrk="0" fontAlgn="base" hangingPunct="0">
              <a:spcAft>
                <a:spcPct val="0"/>
              </a:spcAft>
              <a:buClr>
                <a:srgbClr val="69BE28"/>
              </a:buClr>
              <a:defRPr lang="fr-FR" sz="13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2pPr>
            <a:lvl3pPr>
              <a:buFont typeface="Courier New" pitchFamily="49" charset="0"/>
              <a:buChar char="o"/>
              <a:defRPr sz="12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90180" y="723156"/>
            <a:ext cx="6400800" cy="448235"/>
          </a:xfrm>
        </p:spPr>
        <p:txBody>
          <a:bodyPr/>
          <a:lstStyle>
            <a:lvl1pPr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953161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892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C497F-C5EC-4AC2-9275-689F476F55A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CD749-978F-4F1C-8E72-BD02A69D15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10721-E2DC-479A-87BE-64AA283EC5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7B7CA-704F-4ACE-8107-3868B2F060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FF235-501F-4B8A-8DD3-9E2FF4BC4A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39C4B-E7EC-42CF-AD1A-688BC20D019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C368-B6FF-4828-8470-7D8B12DD72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8ABB2-0C1D-4CB6-B9EA-72B543C45C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991600" cy="685800"/>
          </a:xfrm>
          <a:prstGeom prst="rect">
            <a:avLst/>
          </a:prstGeom>
          <a:solidFill>
            <a:srgbClr val="3FA237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3FA237"/>
                </a:solidFill>
              </a:defRPr>
            </a:lvl1pPr>
          </a:lstStyle>
          <a:p>
            <a:pPr>
              <a:defRPr/>
            </a:pPr>
            <a:fld id="{B942DCFC-C7FC-4A3C-B8CB-8C2E3451A4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0" y="6400800"/>
            <a:ext cx="7848600" cy="0"/>
          </a:xfrm>
          <a:prstGeom prst="line">
            <a:avLst/>
          </a:prstGeom>
          <a:noFill/>
          <a:ln w="19050">
            <a:solidFill>
              <a:srgbClr val="4EAD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 rot="-5400000">
            <a:off x="-123031" y="6522244"/>
            <a:ext cx="4302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>
                <a:solidFill>
                  <a:srgbClr val="3FA237"/>
                </a:solidFill>
              </a:rPr>
              <a:t>© 2006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152400" cy="2286000"/>
          </a:xfrm>
          <a:prstGeom prst="rect">
            <a:avLst/>
          </a:prstGeom>
          <a:solidFill>
            <a:srgbClr val="FF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BE"/>
          </a:p>
        </p:txBody>
      </p:sp>
      <p:pic>
        <p:nvPicPr>
          <p:cNvPr id="7176" name="Picture 12" descr="RGB_IBAPT_MASTER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5842000"/>
            <a:ext cx="1447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9" r:id="rId15"/>
    <p:sldLayoutId id="2147483680" r:id="rId16"/>
    <p:sldLayoutId id="2147483681" r:id="rId17"/>
    <p:sldLayoutId id="2147483682" r:id="rId18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5pPr>
      <a:lvl6pPr marL="4572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6pPr>
      <a:lvl7pPr marL="9144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7pPr>
      <a:lvl8pPr marL="13716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8pPr>
      <a:lvl9pPr marL="18288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Univers 55" pitchFamily="34" charset="0"/>
          <a:ea typeface="ＭＳ Ｐゴシック" pitchFamily="-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p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8R27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5011" name="Text Box 3"/>
          <p:cNvSpPr txBox="1">
            <a:spLocks noChangeArrowheads="1"/>
          </p:cNvSpPr>
          <p:nvPr/>
        </p:nvSpPr>
        <p:spPr bwMode="auto">
          <a:xfrm>
            <a:off x="0" y="4470400"/>
            <a:ext cx="9144000" cy="1631216"/>
          </a:xfrm>
          <a:prstGeom prst="rect">
            <a:avLst/>
          </a:prstGeom>
          <a:solidFill>
            <a:srgbClr val="69BE2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3600" dirty="0"/>
              <a:t>				</a:t>
            </a:r>
            <a:r>
              <a:rPr lang="fr-BE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 45 Light" pitchFamily="34" charset="0"/>
              </a:rPr>
              <a:t>PART II: </a:t>
            </a:r>
          </a:p>
          <a:p>
            <a:pPr>
              <a:spcBef>
                <a:spcPct val="50000"/>
              </a:spcBef>
              <a:defRPr/>
            </a:pPr>
            <a:r>
              <a:rPr lang="en-US" altLang="fr-FR" sz="4000" dirty="0" smtClean="0">
                <a:solidFill>
                  <a:schemeClr val="bg1"/>
                </a:solidFill>
              </a:rPr>
              <a:t>Cyclotrons for radioisotope production</a:t>
            </a:r>
            <a:r>
              <a:rPr lang="fr-BE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 45 Light" pitchFamily="34" charset="0"/>
              </a:rPr>
              <a:t> 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nivers 45 Light" pitchFamily="34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465313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MID 42329</a:t>
            </a:r>
            <a:endParaRPr lang="fr-BE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Extraction by stripping (Cyclone 30)</a:t>
            </a:r>
            <a:endParaRPr lang="en-GB" altLang="fr-FR" dirty="0"/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980728"/>
            <a:ext cx="4104456" cy="54006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sz="2000" b="0" dirty="0" smtClean="0"/>
              <a:t>Stripper foil removes the two electrons of the H</a:t>
            </a:r>
            <a:r>
              <a:rPr lang="en-US" altLang="fr-FR" sz="2000" b="0" baseline="30000" dirty="0" smtClean="0"/>
              <a:t>-</a:t>
            </a:r>
            <a:r>
              <a:rPr lang="en-US" altLang="fr-FR" sz="2000" b="0" dirty="0" smtClean="0"/>
              <a:t> ion </a:t>
            </a:r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altLang="fr-FR" sz="2000" b="0" dirty="0" smtClean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sz="2000" b="0" dirty="0" smtClean="0"/>
              <a:t>Orbit curvature changes sign after stripping foil</a:t>
            </a:r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altLang="fr-FR" sz="2000" b="0" dirty="0" smtClean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sz="2000" b="0" dirty="0" smtClean="0"/>
              <a:t>Simple =&gt;high </a:t>
            </a:r>
            <a:r>
              <a:rPr lang="en-US" altLang="fr-FR" sz="2000" b="0" dirty="0"/>
              <a:t>extraction </a:t>
            </a:r>
            <a:r>
              <a:rPr lang="en-US" altLang="fr-FR" sz="2000" b="0" dirty="0" smtClean="0"/>
              <a:t>yield and little internal activation</a:t>
            </a:r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altLang="fr-FR" sz="2000" b="0" dirty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sz="2000" b="0" dirty="0" smtClean="0"/>
              <a:t>Energy </a:t>
            </a:r>
            <a:r>
              <a:rPr lang="en-US" altLang="fr-FR" sz="2000" b="0" dirty="0"/>
              <a:t>variation by moving stripper </a:t>
            </a:r>
            <a:r>
              <a:rPr lang="en-US" altLang="fr-FR" sz="2000" b="0" dirty="0" smtClean="0"/>
              <a:t>position</a:t>
            </a:r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altLang="fr-FR" sz="2000" b="0" dirty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fr-BE" altLang="fr-FR" sz="2000" b="0" dirty="0" smtClean="0"/>
              <a:t>All </a:t>
            </a:r>
            <a:r>
              <a:rPr lang="fr-BE" altLang="fr-FR" sz="2000" b="0" dirty="0" err="1"/>
              <a:t>energies</a:t>
            </a:r>
            <a:r>
              <a:rPr lang="fr-BE" altLang="fr-FR" sz="2000" b="0" dirty="0"/>
              <a:t> go to one </a:t>
            </a:r>
            <a:r>
              <a:rPr lang="fr-BE" altLang="fr-FR" sz="2000" b="0" dirty="0" err="1"/>
              <a:t>crossover</a:t>
            </a:r>
            <a:r>
              <a:rPr lang="fr-BE" altLang="fr-FR" sz="2000" b="0" dirty="0"/>
              <a:t> point by </a:t>
            </a:r>
            <a:r>
              <a:rPr lang="fr-BE" altLang="fr-FR" sz="2000" b="0" dirty="0" err="1"/>
              <a:t>proper</a:t>
            </a:r>
            <a:r>
              <a:rPr lang="fr-BE" altLang="fr-FR" sz="2000" b="0" dirty="0"/>
              <a:t> foil </a:t>
            </a:r>
            <a:r>
              <a:rPr lang="fr-BE" altLang="fr-FR" sz="2000" b="0" dirty="0" err="1"/>
              <a:t>azimuthal</a:t>
            </a:r>
            <a:r>
              <a:rPr lang="fr-BE" altLang="fr-FR" sz="2000" b="0" dirty="0"/>
              <a:t> </a:t>
            </a:r>
            <a:r>
              <a:rPr lang="fr-BE" altLang="fr-FR" sz="2000" b="0" dirty="0" smtClean="0"/>
              <a:t>position</a:t>
            </a:r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fr-BE" altLang="fr-FR" sz="2000" b="0" dirty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fr-BE" altLang="fr-FR" sz="2000" b="0" dirty="0"/>
              <a:t>Place </a:t>
            </a:r>
            <a:r>
              <a:rPr lang="fr-BE" altLang="fr-FR" sz="2000" b="0" dirty="0" err="1"/>
              <a:t>combination</a:t>
            </a:r>
            <a:r>
              <a:rPr lang="fr-BE" altLang="fr-FR" sz="2000" b="0" dirty="0"/>
              <a:t> </a:t>
            </a:r>
            <a:r>
              <a:rPr lang="fr-BE" altLang="fr-FR" sz="2000" b="0" dirty="0" err="1"/>
              <a:t>magnet</a:t>
            </a:r>
            <a:r>
              <a:rPr lang="fr-BE" altLang="fr-FR" sz="2000" b="0" dirty="0"/>
              <a:t> at </a:t>
            </a:r>
            <a:r>
              <a:rPr lang="fr-BE" altLang="fr-FR" sz="2000" b="0" dirty="0" err="1" smtClean="0"/>
              <a:t>crossover</a:t>
            </a:r>
            <a:endParaRPr lang="fr-BE" altLang="fr-FR" sz="2000" b="0" dirty="0" smtClean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fr-BE" altLang="fr-FR" sz="2000" b="0" dirty="0" err="1" smtClean="0"/>
              <a:t>Ideal</a:t>
            </a:r>
            <a:r>
              <a:rPr lang="fr-BE" altLang="fr-FR" sz="2000" b="0" dirty="0" smtClean="0"/>
              <a:t> solution for </a:t>
            </a:r>
            <a:r>
              <a:rPr lang="fr-BE" altLang="fr-FR" sz="2000" b="0" dirty="0" err="1" smtClean="0"/>
              <a:t>industrial</a:t>
            </a:r>
            <a:r>
              <a:rPr lang="fr-BE" altLang="fr-FR" sz="2000" b="0" dirty="0" smtClean="0"/>
              <a:t> cyclotrons</a:t>
            </a:r>
            <a:endParaRPr lang="en-US" altLang="fr-FR" sz="2000" b="0" dirty="0"/>
          </a:p>
        </p:txBody>
      </p:sp>
      <p:pic>
        <p:nvPicPr>
          <p:cNvPr id="351237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lum bright="-2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1628800"/>
            <a:ext cx="4495800" cy="4084638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86047" y="1752998"/>
            <a:ext cx="1512168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sz="2000" dirty="0" smtClean="0"/>
              <a:t>Stripper foil</a:t>
            </a:r>
            <a:endParaRPr lang="fr-BE" sz="20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6948265" y="2153108"/>
            <a:ext cx="1080119" cy="75201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070321" y="1705343"/>
            <a:ext cx="1512168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sz="2000" dirty="0" smtClean="0"/>
              <a:t>Cross-over</a:t>
            </a:r>
            <a:endParaRPr lang="fr-BE" sz="2000" dirty="0"/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 bwMode="auto">
          <a:xfrm flipH="1">
            <a:off x="5436096" y="2105453"/>
            <a:ext cx="390309" cy="5836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933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Extraction by stripping: </a:t>
            </a:r>
            <a:r>
              <a:rPr lang="fr-BE" altLang="fr-FR" dirty="0" err="1"/>
              <a:t>carbon</a:t>
            </a:r>
            <a:r>
              <a:rPr lang="fr-BE" altLang="fr-FR" dirty="0"/>
              <a:t> stripping foil</a:t>
            </a:r>
            <a:endParaRPr lang="en-GB" altLang="fr-FR" dirty="0"/>
          </a:p>
        </p:txBody>
      </p:sp>
      <p:pic>
        <p:nvPicPr>
          <p:cNvPr id="353284" name="Picture 4" descr="D:\presentations\juas_2007\juas_wk_07\fo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06500"/>
            <a:ext cx="5263480" cy="426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5805264"/>
            <a:ext cx="4752528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Simpler</a:t>
            </a:r>
            <a:r>
              <a:rPr lang="fr-BE" dirty="0" smtClean="0"/>
              <a:t> </a:t>
            </a:r>
            <a:r>
              <a:rPr lang="fr-BE" dirty="0" err="1" smtClean="0"/>
              <a:t>than</a:t>
            </a:r>
            <a:r>
              <a:rPr lang="fr-BE" dirty="0" smtClean="0"/>
              <a:t> </a:t>
            </a:r>
            <a:r>
              <a:rPr lang="fr-BE" dirty="0" err="1" smtClean="0"/>
              <a:t>this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not possible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85306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263" name="Group 7"/>
          <p:cNvGrpSpPr>
            <a:grpSpLocks/>
          </p:cNvGrpSpPr>
          <p:nvPr/>
        </p:nvGrpSpPr>
        <p:grpSpPr bwMode="auto">
          <a:xfrm>
            <a:off x="4267200" y="1457672"/>
            <a:ext cx="4648200" cy="4419600"/>
            <a:chOff x="1384" y="683"/>
            <a:chExt cx="3805" cy="3266"/>
          </a:xfrm>
        </p:grpSpPr>
        <p:pic>
          <p:nvPicPr>
            <p:cNvPr id="352264" name="Picture 8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4" y="683"/>
              <a:ext cx="3805" cy="32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2265" name="Rectangle 9"/>
            <p:cNvSpPr>
              <a:spLocks noChangeArrowheads="1"/>
            </p:cNvSpPr>
            <p:nvPr/>
          </p:nvSpPr>
          <p:spPr bwMode="auto">
            <a:xfrm>
              <a:off x="1441" y="711"/>
              <a:ext cx="3683" cy="3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/>
            <a:lstStyle>
              <a:lvl1pPr marL="452438" indent="-452438"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1pPr>
              <a:lvl2pPr marL="1052513" indent="-384175"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2pPr>
              <a:lvl3pPr marL="1471613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3pPr>
              <a:lvl4pPr marL="1833563" indent="-1714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4pPr>
              <a:lvl5pPr marL="2195513" indent="-1714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5pPr>
              <a:lvl6pPr marL="2652713" indent="-1714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6pPr>
              <a:lvl7pPr marL="3109913" indent="-1714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7pPr>
              <a:lvl8pPr marL="3567113" indent="-1714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8pPr>
              <a:lvl9pPr marL="4024313" indent="-1714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9pPr>
            </a:lstStyle>
            <a:p>
              <a:pPr eaLnBrk="1" hangingPunct="1">
                <a:spcBef>
                  <a:spcPct val="40000"/>
                </a:spcBef>
              </a:pPr>
              <a:endParaRPr lang="en-GB" altLang="fr-FR">
                <a:latin typeface="Times New Roman" pitchFamily="18" charset="0"/>
              </a:endParaRPr>
            </a:p>
          </p:txBody>
        </p:sp>
      </p:grp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Extraction by stripping </a:t>
            </a:r>
            <a:r>
              <a:rPr lang="fr-BE" altLang="fr-FR" dirty="0" smtClean="0"/>
              <a:t>(Cyclone-18/9</a:t>
            </a:r>
            <a:r>
              <a:rPr lang="fr-BE" altLang="fr-FR" dirty="0"/>
              <a:t>)</a:t>
            </a:r>
            <a:endParaRPr lang="en-GB" altLang="fr-FR" dirty="0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908720"/>
            <a:ext cx="3810000" cy="1944216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b="0" dirty="0" smtClean="0"/>
              <a:t>Fixed foil position =&gt; constant </a:t>
            </a:r>
            <a:r>
              <a:rPr lang="en-US" altLang="fr-FR" b="0" dirty="0"/>
              <a:t>energy but </a:t>
            </a:r>
            <a:endParaRPr lang="en-US" altLang="fr-FR" b="0" dirty="0" smtClean="0"/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b="0" dirty="0"/>
              <a:t>M</a:t>
            </a:r>
            <a:r>
              <a:rPr lang="en-US" altLang="fr-FR" b="0" dirty="0" smtClean="0"/>
              <a:t>ultiple </a:t>
            </a:r>
            <a:r>
              <a:rPr lang="en-US" altLang="fr-FR" b="0" dirty="0"/>
              <a:t>extraction ports around the machine</a:t>
            </a:r>
          </a:p>
          <a:p>
            <a:pPr>
              <a:lnSpc>
                <a:spcPct val="87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fr-FR" b="0" dirty="0"/>
              <a:t>Dual beam capability</a:t>
            </a:r>
          </a:p>
        </p:txBody>
      </p:sp>
      <p:pic>
        <p:nvPicPr>
          <p:cNvPr id="352262" name="Picture 6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3200400"/>
            <a:ext cx="3200400" cy="3014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74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An </a:t>
            </a:r>
            <a:r>
              <a:rPr lang="fr-BE" altLang="fr-FR" dirty="0" err="1"/>
              <a:t>Internal</a:t>
            </a:r>
            <a:r>
              <a:rPr lang="fr-BE" altLang="fr-FR" dirty="0"/>
              <a:t> Ion Source</a:t>
            </a:r>
            <a:endParaRPr lang="en-GB" altLang="fr-FR" dirty="0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720"/>
            <a:ext cx="7772400" cy="5306144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fr-BE" altLang="fr-FR" b="0" dirty="0" err="1"/>
              <a:t>Some</a:t>
            </a:r>
            <a:r>
              <a:rPr lang="fr-BE" altLang="fr-FR" b="0" dirty="0"/>
              <a:t> </a:t>
            </a:r>
            <a:r>
              <a:rPr lang="fr-BE" altLang="fr-FR" b="0" dirty="0" err="1"/>
              <a:t>advantages</a:t>
            </a:r>
            <a:endParaRPr lang="fr-BE" altLang="fr-FR" b="0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fr-BE" altLang="fr-FR" dirty="0"/>
              <a:t>Simple and cheap: No injection line </a:t>
            </a:r>
            <a:r>
              <a:rPr lang="fr-BE" altLang="fr-FR" dirty="0" err="1"/>
              <a:t>needed</a:t>
            </a:r>
            <a:endParaRPr lang="fr-BE" altLang="fr-FR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fr-BE" altLang="fr-FR" dirty="0"/>
              <a:t>Compact: </a:t>
            </a:r>
            <a:r>
              <a:rPr lang="fr-BE" altLang="fr-FR" dirty="0" err="1"/>
              <a:t>two</a:t>
            </a:r>
            <a:r>
              <a:rPr lang="fr-BE" altLang="fr-FR" dirty="0"/>
              <a:t> ion sources </a:t>
            </a:r>
            <a:r>
              <a:rPr lang="fr-BE" altLang="fr-FR" dirty="0" err="1"/>
              <a:t>can</a:t>
            </a:r>
            <a:r>
              <a:rPr lang="fr-BE" altLang="fr-FR" dirty="0"/>
              <a:t> </a:t>
            </a:r>
            <a:r>
              <a:rPr lang="fr-BE" altLang="fr-FR" dirty="0" err="1"/>
              <a:t>be</a:t>
            </a:r>
            <a:r>
              <a:rPr lang="fr-BE" altLang="fr-FR" dirty="0"/>
              <a:t> </a:t>
            </a:r>
            <a:r>
              <a:rPr lang="fr-BE" altLang="fr-FR" dirty="0" err="1"/>
              <a:t>placed</a:t>
            </a:r>
            <a:r>
              <a:rPr lang="fr-BE" altLang="fr-FR" dirty="0"/>
              <a:t> </a:t>
            </a:r>
            <a:r>
              <a:rPr lang="fr-BE" altLang="fr-FR" dirty="0" err="1" smtClean="0"/>
              <a:t>simultaneously</a:t>
            </a:r>
            <a:endParaRPr lang="fr-BE" altLang="fr-FR" dirty="0" smtClean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fr-BE" altLang="fr-FR" dirty="0" err="1" smtClean="0"/>
              <a:t>Cost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considerations</a:t>
            </a:r>
            <a:r>
              <a:rPr lang="fr-BE" altLang="fr-FR" dirty="0" smtClean="0"/>
              <a:t> are essential in </a:t>
            </a:r>
            <a:r>
              <a:rPr lang="fr-BE" altLang="fr-FR" dirty="0" err="1" smtClean="0"/>
              <a:t>this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market</a:t>
            </a:r>
            <a:endParaRPr lang="fr-BE" altLang="fr-FR" dirty="0" smtClean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endParaRPr lang="fr-BE" altLang="fr-FR" dirty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fr-BE" altLang="fr-FR" b="0" dirty="0" err="1" smtClean="0"/>
              <a:t>Some</a:t>
            </a:r>
            <a:r>
              <a:rPr lang="fr-BE" altLang="fr-FR" b="0" dirty="0" smtClean="0"/>
              <a:t> limitations</a:t>
            </a:r>
            <a:endParaRPr lang="fr-BE" altLang="fr-FR" b="0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fr-BE" altLang="fr-FR" dirty="0" err="1"/>
              <a:t>M</a:t>
            </a:r>
            <a:r>
              <a:rPr lang="fr-BE" altLang="fr-FR" dirty="0" err="1" smtClean="0"/>
              <a:t>oderate</a:t>
            </a:r>
            <a:r>
              <a:rPr lang="fr-BE" altLang="fr-FR" dirty="0" smtClean="0"/>
              <a:t> </a:t>
            </a:r>
            <a:r>
              <a:rPr lang="fr-BE" altLang="fr-FR" dirty="0" err="1"/>
              <a:t>beam</a:t>
            </a:r>
            <a:r>
              <a:rPr lang="fr-BE" altLang="fr-FR" dirty="0"/>
              <a:t> </a:t>
            </a:r>
            <a:r>
              <a:rPr lang="fr-BE" altLang="fr-FR" dirty="0" err="1"/>
              <a:t>intensities</a:t>
            </a:r>
            <a:endParaRPr lang="fr-BE" altLang="fr-FR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fr-BE" altLang="fr-FR" dirty="0"/>
              <a:t>Simple ion </a:t>
            </a:r>
            <a:r>
              <a:rPr lang="fr-BE" altLang="fr-FR" dirty="0" err="1"/>
              <a:t>species</a:t>
            </a:r>
            <a:r>
              <a:rPr lang="fr-BE" altLang="fr-FR" dirty="0"/>
              <a:t> (H</a:t>
            </a:r>
            <a:r>
              <a:rPr lang="fr-BE" altLang="fr-FR" baseline="30000" dirty="0"/>
              <a:t>+</a:t>
            </a:r>
            <a:r>
              <a:rPr lang="fr-BE" altLang="fr-FR" dirty="0"/>
              <a:t>,H</a:t>
            </a:r>
            <a:r>
              <a:rPr lang="fr-BE" altLang="fr-FR" baseline="30000" dirty="0"/>
              <a:t>-</a:t>
            </a:r>
            <a:r>
              <a:rPr lang="fr-BE" altLang="fr-FR" dirty="0"/>
              <a:t>,deuterons,He-3, He-4)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fr-BE" altLang="fr-FR" dirty="0" err="1" smtClean="0"/>
              <a:t>Gas-leak</a:t>
            </a:r>
            <a:r>
              <a:rPr lang="fr-BE" altLang="fr-FR" dirty="0" smtClean="0"/>
              <a:t> </a:t>
            </a:r>
            <a:r>
              <a:rPr lang="fr-BE" altLang="fr-FR" dirty="0" err="1"/>
              <a:t>directly</a:t>
            </a:r>
            <a:r>
              <a:rPr lang="fr-BE" altLang="fr-FR" dirty="0"/>
              <a:t> </a:t>
            </a:r>
            <a:r>
              <a:rPr lang="fr-BE" altLang="fr-FR" dirty="0" err="1"/>
              <a:t>into</a:t>
            </a:r>
            <a:r>
              <a:rPr lang="fr-BE" altLang="fr-FR" dirty="0"/>
              <a:t> the cyclotron </a:t>
            </a:r>
            <a:r>
              <a:rPr lang="fr-BE" altLang="fr-FR" dirty="0" smtClean="0"/>
              <a:t>(stripping of </a:t>
            </a:r>
            <a:r>
              <a:rPr lang="fr-BE" altLang="fr-FR" dirty="0" err="1"/>
              <a:t>negative</a:t>
            </a:r>
            <a:r>
              <a:rPr lang="fr-BE" altLang="fr-FR" b="1" dirty="0"/>
              <a:t> </a:t>
            </a:r>
            <a:r>
              <a:rPr lang="fr-BE" altLang="fr-FR" dirty="0" smtClean="0"/>
              <a:t>ions)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endParaRPr lang="fr-BE" altLang="fr-FR" dirty="0"/>
          </a:p>
          <a:p>
            <a:pPr marL="342900" lvl="1" indent="-3429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fr-BE" altLang="fr-FR" dirty="0" err="1" smtClean="0"/>
              <a:t>Carefull</a:t>
            </a:r>
            <a:r>
              <a:rPr lang="fr-BE" altLang="fr-FR" dirty="0" smtClean="0"/>
              <a:t> </a:t>
            </a:r>
            <a:r>
              <a:rPr lang="fr-BE" altLang="fr-FR" dirty="0"/>
              <a:t>CR design </a:t>
            </a:r>
            <a:r>
              <a:rPr lang="fr-BE" altLang="fr-FR" dirty="0" err="1" smtClean="0"/>
              <a:t>is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needed</a:t>
            </a:r>
            <a:r>
              <a:rPr lang="fr-BE" altLang="fr-FR" dirty="0" smtClean="0"/>
              <a:t> in </a:t>
            </a:r>
            <a:r>
              <a:rPr lang="fr-BE" altLang="fr-FR" dirty="0" err="1"/>
              <a:t>order</a:t>
            </a:r>
            <a:r>
              <a:rPr lang="fr-BE" altLang="fr-FR" dirty="0"/>
              <a:t> to </a:t>
            </a:r>
            <a:r>
              <a:rPr lang="fr-BE" altLang="fr-FR" dirty="0" err="1"/>
              <a:t>obtain</a:t>
            </a:r>
            <a:r>
              <a:rPr lang="fr-BE" altLang="fr-FR" dirty="0"/>
              <a:t> good </a:t>
            </a:r>
            <a:r>
              <a:rPr lang="fr-BE" altLang="fr-FR" dirty="0" err="1"/>
              <a:t>centering</a:t>
            </a:r>
            <a:r>
              <a:rPr lang="fr-BE" altLang="fr-FR" dirty="0"/>
              <a:t> and </a:t>
            </a:r>
            <a:r>
              <a:rPr lang="fr-BE" altLang="fr-FR" dirty="0" err="1" smtClean="0"/>
              <a:t>focusing</a:t>
            </a:r>
            <a:endParaRPr lang="en-GB" altLang="fr-FR" sz="2000" b="0" dirty="0"/>
          </a:p>
        </p:txBody>
      </p:sp>
    </p:spTree>
    <p:extLst>
      <p:ext uri="{BB962C8B-B14F-4D97-AF65-F5344CB8AC3E}">
        <p14:creationId xmlns:p14="http://schemas.microsoft.com/office/powerpoint/2010/main" val="989178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Cold </a:t>
            </a:r>
            <a:r>
              <a:rPr lang="en-US" altLang="fr-FR" dirty="0"/>
              <a:t>Cathode PIG Ion </a:t>
            </a:r>
            <a:r>
              <a:rPr lang="en-US" altLang="fr-FR" dirty="0" smtClean="0"/>
              <a:t>Source =&gt; how does it work</a:t>
            </a:r>
            <a:endParaRPr lang="en-GB" altLang="fr-FR" dirty="0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19200"/>
            <a:ext cx="4343400" cy="523413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en-US" altLang="fr-FR" sz="2200" b="0" dirty="0"/>
              <a:t>Electron emission due to high initial electrical potential on the </a:t>
            </a:r>
            <a:r>
              <a:rPr lang="en-US" altLang="fr-FR" sz="2200" b="0" dirty="0" smtClean="0"/>
              <a:t>cathodes</a:t>
            </a:r>
            <a:endParaRPr lang="en-US" altLang="fr-FR" sz="2200" b="0" dirty="0"/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en-US" altLang="fr-FR" sz="2200" b="0" dirty="0"/>
              <a:t>Electron confinement due to the magnetic field along the anode </a:t>
            </a:r>
            <a:r>
              <a:rPr lang="en-US" altLang="fr-FR" sz="2200" b="0" dirty="0" smtClean="0"/>
              <a:t>axis</a:t>
            </a:r>
            <a:endParaRPr lang="en-US" altLang="fr-FR" sz="2200" b="0" dirty="0"/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en-US" altLang="fr-FR" sz="2200" b="0" dirty="0"/>
              <a:t>Electrons produced by thermionic emission and ionic bombardment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Tx/>
              <a:buFont typeface="Wingdings" pitchFamily="2" charset="2"/>
              <a:buChar char="§"/>
            </a:pPr>
            <a:r>
              <a:rPr lang="en-US" altLang="fr-FR" sz="2200" dirty="0"/>
              <a:t>Start-up: 3 kV to strike an arc 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Tx/>
              <a:buFont typeface="Wingdings" pitchFamily="2" charset="2"/>
              <a:buChar char="§"/>
            </a:pPr>
            <a:r>
              <a:rPr lang="en-US" altLang="fr-FR" sz="2200" dirty="0"/>
              <a:t>O</a:t>
            </a:r>
            <a:r>
              <a:rPr lang="en-US" altLang="fr-FR" sz="2200" dirty="0" smtClean="0"/>
              <a:t>perating point 100V</a:t>
            </a:r>
            <a:endParaRPr lang="fr-BE" altLang="fr-FR" sz="2200" dirty="0"/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en-US" altLang="fr-FR" sz="2200" b="0" dirty="0" smtClean="0"/>
              <a:t>cathodes </a:t>
            </a:r>
            <a:r>
              <a:rPr lang="en-US" altLang="fr-FR" sz="2200" b="0" dirty="0"/>
              <a:t>heated by </a:t>
            </a:r>
            <a:r>
              <a:rPr lang="fr-BE" altLang="fr-FR" sz="2200" b="0" dirty="0"/>
              <a:t>the plasma </a:t>
            </a:r>
            <a:r>
              <a:rPr lang="en-US" altLang="fr-FR" sz="2200" b="0" dirty="0"/>
              <a:t>(</a:t>
            </a:r>
            <a:r>
              <a:rPr lang="fr-BE" altLang="fr-FR" sz="2200" b="0" dirty="0"/>
              <a:t>100 V </a:t>
            </a:r>
            <a:r>
              <a:rPr lang="fr-BE" altLang="fr-FR" sz="2200" b="0" dirty="0" err="1"/>
              <a:t>is</a:t>
            </a:r>
            <a:r>
              <a:rPr lang="fr-BE" altLang="fr-FR" sz="2200" b="0" dirty="0"/>
              <a:t> </a:t>
            </a:r>
            <a:r>
              <a:rPr lang="en-US" altLang="fr-FR" sz="2200" b="0" dirty="0"/>
              <a:t>enough to pull an outer e- off the gas atoms)</a:t>
            </a:r>
            <a:endParaRPr lang="en-GB" altLang="fr-FR" sz="2200" b="0" dirty="0"/>
          </a:p>
        </p:txBody>
      </p:sp>
      <p:sp>
        <p:nvSpPr>
          <p:cNvPr id="362500" name="Rectangle 4"/>
          <p:cNvSpPr>
            <a:spLocks noGrp="1" noChangeArrowheads="1"/>
          </p:cNvSpPr>
          <p:nvPr>
            <p:ph type="chart" sz="half" idx="2"/>
          </p:nvPr>
        </p:nvSpPr>
        <p:spPr/>
      </p:sp>
      <p:grpSp>
        <p:nvGrpSpPr>
          <p:cNvPr id="362501" name="Group 5"/>
          <p:cNvGrpSpPr>
            <a:grpSpLocks/>
          </p:cNvGrpSpPr>
          <p:nvPr/>
        </p:nvGrpSpPr>
        <p:grpSpPr bwMode="auto">
          <a:xfrm>
            <a:off x="4495800" y="1143000"/>
            <a:ext cx="4327525" cy="5181600"/>
            <a:chOff x="96" y="720"/>
            <a:chExt cx="2726" cy="3264"/>
          </a:xfrm>
        </p:grpSpPr>
        <p:graphicFrame>
          <p:nvGraphicFramePr>
            <p:cNvPr id="362502" name="Object 6"/>
            <p:cNvGraphicFramePr>
              <a:graphicFrameLocks noChangeAspect="1"/>
            </p:cNvGraphicFramePr>
            <p:nvPr/>
          </p:nvGraphicFramePr>
          <p:xfrm>
            <a:off x="96" y="720"/>
            <a:ext cx="2726" cy="3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3" name="Designer Drawing" r:id="rId3" imgW="2274480" imgH="2941920" progId="Designer.Drawing.6">
                    <p:embed/>
                  </p:oleObj>
                </mc:Choice>
                <mc:Fallback>
                  <p:oleObj name="Designer Drawing" r:id="rId3" imgW="2274480" imgH="2941920" progId="Designer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" y="720"/>
                          <a:ext cx="2726" cy="3264"/>
                        </a:xfrm>
                        <a:prstGeom prst="rect">
                          <a:avLst/>
                        </a:prstGeom>
                        <a:solidFill>
                          <a:srgbClr val="66FF66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2503" name="Text Box 7"/>
            <p:cNvSpPr txBox="1">
              <a:spLocks noChangeArrowheads="1"/>
            </p:cNvSpPr>
            <p:nvPr/>
          </p:nvSpPr>
          <p:spPr bwMode="auto">
            <a:xfrm>
              <a:off x="719" y="910"/>
              <a:ext cx="292" cy="390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sz="2000">
                  <a:solidFill>
                    <a:srgbClr val="FF0000"/>
                  </a:solidFill>
                </a:rPr>
                <a:t> </a:t>
              </a:r>
              <a:r>
                <a:rPr lang="en-US" altLang="fr-FR" sz="2000" b="1">
                  <a:solidFill>
                    <a:srgbClr val="FF0000"/>
                  </a:solidFill>
                </a:rPr>
                <a:t>H</a:t>
              </a:r>
              <a:r>
                <a:rPr lang="en-US" altLang="fr-FR" sz="2000" b="1" baseline="-25000">
                  <a:solidFill>
                    <a:srgbClr val="FF0000"/>
                  </a:solidFill>
                </a:rPr>
                <a:t>2 </a:t>
              </a:r>
              <a:endParaRPr lang="en-US" altLang="fr-FR" sz="2000">
                <a:solidFill>
                  <a:srgbClr val="000000"/>
                </a:solidFill>
              </a:endParaRPr>
            </a:p>
          </p:txBody>
        </p:sp>
        <p:sp>
          <p:nvSpPr>
            <p:cNvPr id="362504" name="Line 8"/>
            <p:cNvSpPr>
              <a:spLocks noChangeShapeType="1"/>
            </p:cNvSpPr>
            <p:nvPr/>
          </p:nvSpPr>
          <p:spPr bwMode="auto">
            <a:xfrm>
              <a:off x="2215" y="2308"/>
              <a:ext cx="300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62505" name="Text Box 9"/>
            <p:cNvSpPr txBox="1">
              <a:spLocks noChangeArrowheads="1"/>
            </p:cNvSpPr>
            <p:nvPr/>
          </p:nvSpPr>
          <p:spPr bwMode="auto">
            <a:xfrm>
              <a:off x="2364" y="1238"/>
              <a:ext cx="221" cy="22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sz="2000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en-US" altLang="fr-FR" sz="32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2506" name="Rectangle 10"/>
            <p:cNvSpPr>
              <a:spLocks noChangeArrowheads="1"/>
            </p:cNvSpPr>
            <p:nvPr/>
          </p:nvSpPr>
          <p:spPr bwMode="auto">
            <a:xfrm>
              <a:off x="2103" y="2101"/>
              <a:ext cx="482" cy="22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sz="2000" b="1">
                  <a:solidFill>
                    <a:srgbClr val="FF0000"/>
                  </a:solidFill>
                </a:rPr>
                <a:t>H</a:t>
              </a:r>
              <a:r>
                <a:rPr lang="en-US" altLang="fr-FR" b="1" baseline="30000">
                  <a:solidFill>
                    <a:srgbClr val="FF0000"/>
                  </a:solidFill>
                </a:rPr>
                <a:t>- </a:t>
              </a:r>
              <a:endParaRPr lang="en-US" altLang="fr-FR" sz="2000" b="1" baseline="-25000">
                <a:solidFill>
                  <a:srgbClr val="FF0000"/>
                </a:solidFill>
              </a:endParaRPr>
            </a:p>
          </p:txBody>
        </p:sp>
        <p:sp>
          <p:nvSpPr>
            <p:cNvPr id="362507" name="Line 11"/>
            <p:cNvSpPr>
              <a:spLocks noChangeShapeType="1"/>
            </p:cNvSpPr>
            <p:nvPr/>
          </p:nvSpPr>
          <p:spPr bwMode="auto">
            <a:xfrm>
              <a:off x="917" y="1059"/>
              <a:ext cx="300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62508" name="Text Box 12"/>
            <p:cNvSpPr txBox="1">
              <a:spLocks noChangeArrowheads="1"/>
            </p:cNvSpPr>
            <p:nvPr/>
          </p:nvSpPr>
          <p:spPr bwMode="auto">
            <a:xfrm rot="16200000" flipV="1">
              <a:off x="1271" y="2700"/>
              <a:ext cx="1039" cy="25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b="1">
                  <a:solidFill>
                    <a:srgbClr val="000000"/>
                  </a:solidFill>
                  <a:latin typeface="Times New Roman" pitchFamily="18" charset="0"/>
                </a:rPr>
                <a:t>PLASMA</a:t>
              </a:r>
            </a:p>
          </p:txBody>
        </p:sp>
        <p:sp>
          <p:nvSpPr>
            <p:cNvPr id="362509" name="Text Box 13"/>
            <p:cNvSpPr txBox="1">
              <a:spLocks noChangeArrowheads="1"/>
            </p:cNvSpPr>
            <p:nvPr/>
          </p:nvSpPr>
          <p:spPr bwMode="auto">
            <a:xfrm>
              <a:off x="1538" y="720"/>
              <a:ext cx="1150" cy="190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sz="1600" b="1">
                  <a:solidFill>
                    <a:srgbClr val="000000"/>
                  </a:solidFill>
                  <a:latin typeface="Times New Roman" pitchFamily="18" charset="0"/>
                </a:rPr>
                <a:t>Cathode </a:t>
              </a:r>
              <a:endParaRPr lang="en-US" altLang="fr-FR" sz="160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0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 err="1"/>
              <a:t>Chimney</a:t>
            </a:r>
            <a:r>
              <a:rPr lang="fr-BE" altLang="fr-FR" dirty="0"/>
              <a:t> cathodes and </a:t>
            </a:r>
            <a:r>
              <a:rPr lang="fr-BE" altLang="fr-FR" dirty="0" err="1"/>
              <a:t>puller</a:t>
            </a:r>
            <a:endParaRPr lang="en-GB" altLang="fr-FR" dirty="0"/>
          </a:p>
        </p:txBody>
      </p:sp>
      <p:sp>
        <p:nvSpPr>
          <p:cNvPr id="392196" name="Text Box 4"/>
          <p:cNvSpPr txBox="1">
            <a:spLocks noChangeArrowheads="1"/>
          </p:cNvSpPr>
          <p:nvPr/>
        </p:nvSpPr>
        <p:spPr bwMode="auto">
          <a:xfrm>
            <a:off x="457200" y="5257800"/>
            <a:ext cx="79248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BE" altLang="fr-FR" sz="2000" dirty="0" err="1">
                <a:latin typeface="Univers 45 Light" pitchFamily="34" charset="0"/>
              </a:rPr>
              <a:t>Chimney</a:t>
            </a:r>
            <a:r>
              <a:rPr lang="fr-BE" altLang="fr-FR" sz="2000" dirty="0">
                <a:latin typeface="Univers 45 Light" pitchFamily="34" charset="0"/>
              </a:rPr>
              <a:t>: </a:t>
            </a:r>
            <a:r>
              <a:rPr lang="fr-BE" altLang="fr-FR" sz="2000" dirty="0" err="1">
                <a:latin typeface="Univers 45 Light" pitchFamily="34" charset="0"/>
              </a:rPr>
              <a:t>copper-tungsten</a:t>
            </a:r>
            <a:r>
              <a:rPr lang="fr-BE" altLang="fr-FR" sz="2000" dirty="0">
                <a:latin typeface="Univers 45 Light" pitchFamily="34" charset="0"/>
              </a:rPr>
              <a:t> 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 good 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heat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 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properies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; 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machinable</a:t>
            </a:r>
            <a:endParaRPr lang="fr-BE" altLang="fr-FR" sz="2000" dirty="0">
              <a:latin typeface="Univers 45 Light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fr-BE" altLang="fr-FR" sz="2000" dirty="0">
                <a:latin typeface="Univers 45 Light" pitchFamily="34" charset="0"/>
              </a:rPr>
              <a:t>Cathodes: </a:t>
            </a:r>
            <a:r>
              <a:rPr lang="fr-BE" altLang="fr-FR" sz="2000" dirty="0" err="1">
                <a:latin typeface="Univers 45 Light" pitchFamily="34" charset="0"/>
              </a:rPr>
              <a:t>tantallum</a:t>
            </a:r>
            <a:r>
              <a:rPr lang="fr-BE" altLang="fr-FR" sz="2000" dirty="0">
                <a:latin typeface="Univers 45 Light" pitchFamily="34" charset="0"/>
              </a:rPr>
              <a:t> 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 high 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electron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 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emission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 (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low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 </a:t>
            </a:r>
            <a:r>
              <a:rPr lang="fr-BE" altLang="fr-FR" sz="2000" dirty="0" err="1">
                <a:latin typeface="Univers 45 Light" pitchFamily="34" charset="0"/>
                <a:sym typeface="Symbol" pitchFamily="18" charset="2"/>
              </a:rPr>
              <a:t>workfunction</a:t>
            </a:r>
            <a:r>
              <a:rPr lang="fr-BE" altLang="fr-FR" sz="2000" dirty="0">
                <a:latin typeface="Univers 45 Light" pitchFamily="34" charset="0"/>
                <a:sym typeface="Symbol" pitchFamily="18" charset="2"/>
              </a:rPr>
              <a:t>)</a:t>
            </a:r>
            <a:endParaRPr lang="en-GB" altLang="fr-FR" dirty="0">
              <a:latin typeface="Univers 45 Light" pitchFamily="34" charset="0"/>
            </a:endParaRPr>
          </a:p>
        </p:txBody>
      </p:sp>
      <p:pic>
        <p:nvPicPr>
          <p:cNvPr id="392197" name="Picture 5" descr="D:\presentations\juas_2007\juas_wk_07\chim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67056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784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52" name="Picture 12" descr="D:\presentations\juas_2007\juas_wk_07\C18_9_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35088"/>
            <a:ext cx="5943600" cy="441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The cyclotron central </a:t>
            </a:r>
            <a:r>
              <a:rPr lang="fr-BE" altLang="fr-FR" dirty="0" err="1"/>
              <a:t>region</a:t>
            </a:r>
            <a:r>
              <a:rPr lang="fr-BE" altLang="fr-FR" dirty="0"/>
              <a:t> </a:t>
            </a:r>
            <a:r>
              <a:rPr lang="fr-BE" altLang="fr-FR" dirty="0" err="1"/>
              <a:t>with</a:t>
            </a:r>
            <a:r>
              <a:rPr lang="fr-BE" altLang="fr-FR" dirty="0"/>
              <a:t> an </a:t>
            </a:r>
            <a:r>
              <a:rPr lang="fr-BE" altLang="fr-FR" dirty="0" err="1"/>
              <a:t>internal</a:t>
            </a:r>
            <a:r>
              <a:rPr lang="fr-BE" altLang="fr-FR" dirty="0"/>
              <a:t> source</a:t>
            </a:r>
            <a:endParaRPr lang="en-GB" altLang="fr-FR" dirty="0"/>
          </a:p>
        </p:txBody>
      </p:sp>
      <p:sp>
        <p:nvSpPr>
          <p:cNvPr id="394244" name="Text Box 4"/>
          <p:cNvSpPr txBox="1">
            <a:spLocks noChangeArrowheads="1"/>
          </p:cNvSpPr>
          <p:nvPr/>
        </p:nvSpPr>
        <p:spPr bwMode="auto">
          <a:xfrm>
            <a:off x="7696200" y="1600200"/>
            <a:ext cx="1295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dirty="0"/>
              <a:t>PIG-source</a:t>
            </a:r>
            <a:endParaRPr lang="en-GB" altLang="fr-FR" dirty="0"/>
          </a:p>
        </p:txBody>
      </p:sp>
      <p:sp>
        <p:nvSpPr>
          <p:cNvPr id="394245" name="Text Box 5"/>
          <p:cNvSpPr txBox="1">
            <a:spLocks noChangeArrowheads="1"/>
          </p:cNvSpPr>
          <p:nvPr/>
        </p:nvSpPr>
        <p:spPr bwMode="auto">
          <a:xfrm>
            <a:off x="7772400" y="30480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dirty="0" err="1"/>
              <a:t>Puller</a:t>
            </a:r>
            <a:endParaRPr lang="en-GB" altLang="fr-FR" dirty="0"/>
          </a:p>
        </p:txBody>
      </p:sp>
      <p:sp>
        <p:nvSpPr>
          <p:cNvPr id="394246" name="Text Box 6"/>
          <p:cNvSpPr txBox="1">
            <a:spLocks noChangeArrowheads="1"/>
          </p:cNvSpPr>
          <p:nvPr/>
        </p:nvSpPr>
        <p:spPr bwMode="auto">
          <a:xfrm>
            <a:off x="228600" y="24384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dirty="0"/>
              <a:t>Dee</a:t>
            </a:r>
            <a:endParaRPr lang="en-GB" altLang="fr-FR" dirty="0"/>
          </a:p>
        </p:txBody>
      </p:sp>
      <p:sp>
        <p:nvSpPr>
          <p:cNvPr id="394247" name="Text Box 7"/>
          <p:cNvSpPr txBox="1">
            <a:spLocks noChangeArrowheads="1"/>
          </p:cNvSpPr>
          <p:nvPr/>
        </p:nvSpPr>
        <p:spPr bwMode="auto">
          <a:xfrm>
            <a:off x="152400" y="3733800"/>
            <a:ext cx="1752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BE" altLang="fr-FR"/>
              <a:t>Dummy-Dee</a:t>
            </a:r>
          </a:p>
          <a:p>
            <a:endParaRPr lang="en-GB" altLang="fr-FR"/>
          </a:p>
        </p:txBody>
      </p:sp>
      <p:sp>
        <p:nvSpPr>
          <p:cNvPr id="394248" name="Line 8"/>
          <p:cNvSpPr>
            <a:spLocks noChangeShapeType="1"/>
          </p:cNvSpPr>
          <p:nvPr/>
        </p:nvSpPr>
        <p:spPr bwMode="auto">
          <a:xfrm flipH="1">
            <a:off x="4724400" y="2057400"/>
            <a:ext cx="2895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4249" name="Line 9"/>
          <p:cNvSpPr>
            <a:spLocks noChangeShapeType="1"/>
          </p:cNvSpPr>
          <p:nvPr/>
        </p:nvSpPr>
        <p:spPr bwMode="auto">
          <a:xfrm flipH="1" flipV="1">
            <a:off x="5410200" y="3200400"/>
            <a:ext cx="2362200" cy="76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4250" name="Line 10"/>
          <p:cNvSpPr>
            <a:spLocks noChangeShapeType="1"/>
          </p:cNvSpPr>
          <p:nvPr/>
        </p:nvSpPr>
        <p:spPr bwMode="auto">
          <a:xfrm flipV="1">
            <a:off x="990600" y="2438400"/>
            <a:ext cx="20574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4251" name="Line 11"/>
          <p:cNvSpPr>
            <a:spLocks noChangeShapeType="1"/>
          </p:cNvSpPr>
          <p:nvPr/>
        </p:nvSpPr>
        <p:spPr bwMode="auto">
          <a:xfrm flipV="1">
            <a:off x="1219200" y="3581400"/>
            <a:ext cx="198120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" name="TextBox 1"/>
          <p:cNvSpPr txBox="1"/>
          <p:nvPr/>
        </p:nvSpPr>
        <p:spPr>
          <a:xfrm>
            <a:off x="1110952" y="5805264"/>
            <a:ext cx="66294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Two</a:t>
            </a:r>
            <a:r>
              <a:rPr lang="fr-BE" dirty="0" smtClean="0"/>
              <a:t> ion sources </a:t>
            </a:r>
            <a:r>
              <a:rPr lang="fr-BE" dirty="0" err="1" smtClean="0"/>
              <a:t>can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placed</a:t>
            </a:r>
            <a:r>
              <a:rPr lang="fr-BE" dirty="0" smtClean="0"/>
              <a:t> </a:t>
            </a:r>
            <a:r>
              <a:rPr lang="fr-BE" dirty="0" err="1" smtClean="0"/>
              <a:t>symmetrically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6140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239" name="Picture 23" descr="D:\presentations\juas_2007\juas_wk_07\C18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477000" cy="484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 smtClean="0"/>
              <a:t>Compact </a:t>
            </a:r>
            <a:r>
              <a:rPr lang="fr-BE" altLang="fr-FR" dirty="0" err="1" smtClean="0"/>
              <a:t>Deep-valley</a:t>
            </a:r>
            <a:r>
              <a:rPr lang="fr-BE" altLang="fr-FR" dirty="0" smtClean="0"/>
              <a:t> Cyclotron </a:t>
            </a:r>
            <a:r>
              <a:rPr lang="fr-BE" altLang="fr-FR" dirty="0"/>
              <a:t>Design</a:t>
            </a:r>
            <a:endParaRPr lang="en-GB" altLang="fr-FR" dirty="0"/>
          </a:p>
        </p:txBody>
      </p:sp>
      <p:sp>
        <p:nvSpPr>
          <p:cNvPr id="393220" name="Text Box 4"/>
          <p:cNvSpPr txBox="1">
            <a:spLocks noChangeArrowheads="1"/>
          </p:cNvSpPr>
          <p:nvPr/>
        </p:nvSpPr>
        <p:spPr bwMode="auto">
          <a:xfrm>
            <a:off x="7924800" y="1752600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Central region</a:t>
            </a:r>
            <a:endParaRPr lang="en-GB" altLang="fr-FR"/>
          </a:p>
        </p:txBody>
      </p:sp>
      <p:sp>
        <p:nvSpPr>
          <p:cNvPr id="393221" name="Line 5"/>
          <p:cNvSpPr>
            <a:spLocks noChangeShapeType="1"/>
          </p:cNvSpPr>
          <p:nvPr/>
        </p:nvSpPr>
        <p:spPr bwMode="auto">
          <a:xfrm flipH="1">
            <a:off x="5029200" y="2209800"/>
            <a:ext cx="2971800" cy="11430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22" name="Text Box 6"/>
          <p:cNvSpPr txBox="1">
            <a:spLocks noChangeArrowheads="1"/>
          </p:cNvSpPr>
          <p:nvPr/>
        </p:nvSpPr>
        <p:spPr bwMode="auto">
          <a:xfrm>
            <a:off x="8001000" y="33528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Dees</a:t>
            </a:r>
            <a:endParaRPr lang="en-GB" altLang="fr-FR"/>
          </a:p>
        </p:txBody>
      </p:sp>
      <p:sp>
        <p:nvSpPr>
          <p:cNvPr id="393223" name="Text Box 7"/>
          <p:cNvSpPr txBox="1">
            <a:spLocks noChangeArrowheads="1"/>
          </p:cNvSpPr>
          <p:nvPr/>
        </p:nvSpPr>
        <p:spPr bwMode="auto">
          <a:xfrm>
            <a:off x="0" y="2438400"/>
            <a:ext cx="137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Ion Source</a:t>
            </a:r>
            <a:endParaRPr lang="en-GB" altLang="fr-FR"/>
          </a:p>
        </p:txBody>
      </p:sp>
      <p:sp>
        <p:nvSpPr>
          <p:cNvPr id="393224" name="Text Box 8"/>
          <p:cNvSpPr txBox="1">
            <a:spLocks noChangeArrowheads="1"/>
          </p:cNvSpPr>
          <p:nvPr/>
        </p:nvSpPr>
        <p:spPr bwMode="auto">
          <a:xfrm>
            <a:off x="0" y="37338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flaps</a:t>
            </a:r>
            <a:endParaRPr lang="en-GB" altLang="fr-FR"/>
          </a:p>
        </p:txBody>
      </p:sp>
      <p:sp>
        <p:nvSpPr>
          <p:cNvPr id="393225" name="Text Box 9"/>
          <p:cNvSpPr txBox="1">
            <a:spLocks noChangeArrowheads="1"/>
          </p:cNvSpPr>
          <p:nvPr/>
        </p:nvSpPr>
        <p:spPr bwMode="auto">
          <a:xfrm>
            <a:off x="152400" y="58674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Vacuum chamber</a:t>
            </a:r>
            <a:endParaRPr lang="en-GB" altLang="fr-FR"/>
          </a:p>
        </p:txBody>
      </p:sp>
      <p:sp>
        <p:nvSpPr>
          <p:cNvPr id="393226" name="Text Box 10"/>
          <p:cNvSpPr txBox="1">
            <a:spLocks noChangeArrowheads="1"/>
          </p:cNvSpPr>
          <p:nvPr/>
        </p:nvSpPr>
        <p:spPr bwMode="auto">
          <a:xfrm>
            <a:off x="7924800" y="4343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hill</a:t>
            </a:r>
            <a:endParaRPr lang="en-GB" altLang="fr-FR"/>
          </a:p>
        </p:txBody>
      </p:sp>
      <p:sp>
        <p:nvSpPr>
          <p:cNvPr id="393227" name="Text Box 11"/>
          <p:cNvSpPr txBox="1">
            <a:spLocks noChangeArrowheads="1"/>
          </p:cNvSpPr>
          <p:nvPr/>
        </p:nvSpPr>
        <p:spPr bwMode="auto">
          <a:xfrm>
            <a:off x="0" y="48006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valley</a:t>
            </a:r>
            <a:endParaRPr lang="en-GB" altLang="fr-FR"/>
          </a:p>
        </p:txBody>
      </p:sp>
      <p:sp>
        <p:nvSpPr>
          <p:cNvPr id="393228" name="Text Box 12"/>
          <p:cNvSpPr txBox="1">
            <a:spLocks noChangeArrowheads="1"/>
          </p:cNvSpPr>
          <p:nvPr/>
        </p:nvSpPr>
        <p:spPr bwMode="auto">
          <a:xfrm>
            <a:off x="7924800" y="5105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stripper</a:t>
            </a:r>
            <a:endParaRPr lang="en-GB" altLang="fr-FR"/>
          </a:p>
        </p:txBody>
      </p:sp>
      <p:sp>
        <p:nvSpPr>
          <p:cNvPr id="393229" name="Text Box 13"/>
          <p:cNvSpPr txBox="1">
            <a:spLocks noChangeArrowheads="1"/>
          </p:cNvSpPr>
          <p:nvPr/>
        </p:nvSpPr>
        <p:spPr bwMode="auto">
          <a:xfrm>
            <a:off x="228600" y="1371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yoke</a:t>
            </a:r>
            <a:endParaRPr lang="en-GB" altLang="fr-FR"/>
          </a:p>
        </p:txBody>
      </p:sp>
      <p:sp>
        <p:nvSpPr>
          <p:cNvPr id="393230" name="Line 14"/>
          <p:cNvSpPr>
            <a:spLocks noChangeShapeType="1"/>
          </p:cNvSpPr>
          <p:nvPr/>
        </p:nvSpPr>
        <p:spPr bwMode="auto">
          <a:xfrm>
            <a:off x="1066800" y="1600200"/>
            <a:ext cx="1143000" cy="10668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1" name="Line 15"/>
          <p:cNvSpPr>
            <a:spLocks noChangeShapeType="1"/>
          </p:cNvSpPr>
          <p:nvPr/>
        </p:nvSpPr>
        <p:spPr bwMode="auto">
          <a:xfrm>
            <a:off x="762000" y="3962400"/>
            <a:ext cx="3581400" cy="5334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2" name="Line 16"/>
          <p:cNvSpPr>
            <a:spLocks noChangeShapeType="1"/>
          </p:cNvSpPr>
          <p:nvPr/>
        </p:nvSpPr>
        <p:spPr bwMode="auto">
          <a:xfrm>
            <a:off x="685800" y="2667000"/>
            <a:ext cx="4343400" cy="3048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3" name="Line 17"/>
          <p:cNvSpPr>
            <a:spLocks noChangeShapeType="1"/>
          </p:cNvSpPr>
          <p:nvPr/>
        </p:nvSpPr>
        <p:spPr bwMode="auto">
          <a:xfrm>
            <a:off x="1143000" y="3048000"/>
            <a:ext cx="3505200" cy="3810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4" name="Line 18"/>
          <p:cNvSpPr>
            <a:spLocks noChangeShapeType="1"/>
          </p:cNvSpPr>
          <p:nvPr/>
        </p:nvSpPr>
        <p:spPr bwMode="auto">
          <a:xfrm flipV="1">
            <a:off x="914400" y="4724400"/>
            <a:ext cx="2667000" cy="3048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5" name="Line 19"/>
          <p:cNvSpPr>
            <a:spLocks noChangeShapeType="1"/>
          </p:cNvSpPr>
          <p:nvPr/>
        </p:nvSpPr>
        <p:spPr bwMode="auto">
          <a:xfrm flipV="1">
            <a:off x="2743200" y="5410200"/>
            <a:ext cx="1143000" cy="7620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6" name="Line 20"/>
          <p:cNvSpPr>
            <a:spLocks noChangeShapeType="1"/>
          </p:cNvSpPr>
          <p:nvPr/>
        </p:nvSpPr>
        <p:spPr bwMode="auto">
          <a:xfrm flipH="1" flipV="1">
            <a:off x="5410200" y="4953000"/>
            <a:ext cx="2514600" cy="3810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7" name="Line 21"/>
          <p:cNvSpPr>
            <a:spLocks noChangeShapeType="1"/>
          </p:cNvSpPr>
          <p:nvPr/>
        </p:nvSpPr>
        <p:spPr bwMode="auto">
          <a:xfrm flipH="1" flipV="1">
            <a:off x="6019800" y="4343400"/>
            <a:ext cx="1981200" cy="2286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38" name="Line 22"/>
          <p:cNvSpPr>
            <a:spLocks noChangeShapeType="1"/>
          </p:cNvSpPr>
          <p:nvPr/>
        </p:nvSpPr>
        <p:spPr bwMode="auto">
          <a:xfrm flipH="1">
            <a:off x="70866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40" name="Text Box 24"/>
          <p:cNvSpPr txBox="1">
            <a:spLocks noChangeArrowheads="1"/>
          </p:cNvSpPr>
          <p:nvPr/>
        </p:nvSpPr>
        <p:spPr bwMode="auto">
          <a:xfrm>
            <a:off x="8001000" y="57150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targets</a:t>
            </a:r>
            <a:endParaRPr lang="en-GB" altLang="fr-FR"/>
          </a:p>
        </p:txBody>
      </p:sp>
      <p:sp>
        <p:nvSpPr>
          <p:cNvPr id="393242" name="Line 26"/>
          <p:cNvSpPr>
            <a:spLocks noChangeShapeType="1"/>
          </p:cNvSpPr>
          <p:nvPr/>
        </p:nvSpPr>
        <p:spPr bwMode="auto">
          <a:xfrm flipH="1" flipV="1">
            <a:off x="4724400" y="5791200"/>
            <a:ext cx="3276600" cy="1524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93243" name="Line 27"/>
          <p:cNvSpPr>
            <a:spLocks noChangeShapeType="1"/>
          </p:cNvSpPr>
          <p:nvPr/>
        </p:nvSpPr>
        <p:spPr bwMode="auto">
          <a:xfrm flipH="1" flipV="1">
            <a:off x="7543800" y="5486400"/>
            <a:ext cx="533400" cy="3810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0301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3D EM and </a:t>
            </a:r>
            <a:r>
              <a:rPr lang="fr-BE" altLang="fr-FR" dirty="0" err="1"/>
              <a:t>beam-dynamics</a:t>
            </a:r>
            <a:r>
              <a:rPr lang="fr-BE" altLang="fr-FR" dirty="0"/>
              <a:t> simulations </a:t>
            </a:r>
            <a:endParaRPr lang="en-GB" altLang="fr-FR" dirty="0"/>
          </a:p>
        </p:txBody>
      </p:sp>
      <p:pic>
        <p:nvPicPr>
          <p:cNvPr id="3665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8" b="15948"/>
          <a:stretch>
            <a:fillRect/>
          </a:stretch>
        </p:blipFill>
        <p:spPr bwMode="auto">
          <a:xfrm>
            <a:off x="1712168" y="838200"/>
            <a:ext cx="61722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6597" name="Picture 5"/>
          <p:cNvPicPr>
            <a:picLocks noChangeAspect="1" noChangeArrowheads="1"/>
          </p:cNvPicPr>
          <p:nvPr/>
        </p:nvPicPr>
        <p:blipFill>
          <a:blip r:embed="rId3">
            <a:lum bright="-2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5200"/>
            <a:ext cx="2971800" cy="270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65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" t="2536" r="7347" b="2536"/>
          <a:stretch>
            <a:fillRect/>
          </a:stretch>
        </p:blipFill>
        <p:spPr bwMode="auto">
          <a:xfrm>
            <a:off x="6105524" y="3048000"/>
            <a:ext cx="3074988" cy="316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6598" name="Text Box 6"/>
          <p:cNvSpPr txBox="1">
            <a:spLocks noChangeArrowheads="1"/>
          </p:cNvSpPr>
          <p:nvPr/>
        </p:nvSpPr>
        <p:spPr bwMode="auto">
          <a:xfrm>
            <a:off x="2326940" y="1066800"/>
            <a:ext cx="20470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/>
              <a:t>3D </a:t>
            </a:r>
            <a:r>
              <a:rPr lang="fr-BE" altLang="fr-FR" dirty="0" err="1"/>
              <a:t>E-field</a:t>
            </a:r>
            <a:r>
              <a:rPr lang="fr-BE" altLang="fr-FR" dirty="0"/>
              <a:t> </a:t>
            </a:r>
            <a:r>
              <a:rPr lang="fr-BE" altLang="fr-FR" dirty="0" err="1"/>
              <a:t>calculations</a:t>
            </a:r>
            <a:endParaRPr lang="en-GB" altLang="fr-FR" dirty="0"/>
          </a:p>
        </p:txBody>
      </p:sp>
      <p:sp>
        <p:nvSpPr>
          <p:cNvPr id="366599" name="Text Box 7"/>
          <p:cNvSpPr txBox="1">
            <a:spLocks noChangeArrowheads="1"/>
          </p:cNvSpPr>
          <p:nvPr/>
        </p:nvSpPr>
        <p:spPr bwMode="auto">
          <a:xfrm>
            <a:off x="6650322" y="5229200"/>
            <a:ext cx="1985392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/>
              <a:t>3D B-</a:t>
            </a:r>
            <a:r>
              <a:rPr lang="fr-BE" altLang="fr-FR" dirty="0" err="1"/>
              <a:t>field</a:t>
            </a:r>
            <a:r>
              <a:rPr lang="fr-BE" altLang="fr-FR" dirty="0"/>
              <a:t> </a:t>
            </a:r>
            <a:r>
              <a:rPr lang="fr-BE" altLang="fr-FR" dirty="0" err="1"/>
              <a:t>calculations</a:t>
            </a:r>
            <a:endParaRPr lang="en-GB" altLang="fr-FR" dirty="0"/>
          </a:p>
        </p:txBody>
      </p:sp>
      <p:sp>
        <p:nvSpPr>
          <p:cNvPr id="366600" name="Text Box 8"/>
          <p:cNvSpPr txBox="1">
            <a:spLocks noChangeArrowheads="1"/>
          </p:cNvSpPr>
          <p:nvPr/>
        </p:nvSpPr>
        <p:spPr bwMode="auto">
          <a:xfrm>
            <a:off x="641884" y="5382478"/>
            <a:ext cx="1786880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 err="1"/>
              <a:t>Orbit</a:t>
            </a:r>
            <a:r>
              <a:rPr lang="fr-BE" altLang="fr-FR" dirty="0"/>
              <a:t>  </a:t>
            </a:r>
            <a:r>
              <a:rPr lang="fr-BE" altLang="fr-FR" dirty="0" err="1"/>
              <a:t>calculations</a:t>
            </a:r>
            <a:endParaRPr lang="en-GB" alt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3383632" y="4652350"/>
            <a:ext cx="2483768" cy="83099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Essential in cyclotron design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47166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External</a:t>
            </a:r>
            <a:r>
              <a:rPr lang="fr-BE" dirty="0" smtClean="0"/>
              <a:t> Ion Source =&gt; Axial Injection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25202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fr-BE" sz="2200" b="0" dirty="0" err="1" smtClean="0"/>
              <a:t>External</a:t>
            </a:r>
            <a:r>
              <a:rPr lang="fr-BE" sz="2200" b="0" dirty="0" smtClean="0"/>
              <a:t> ion source =&gt; </a:t>
            </a:r>
            <a:r>
              <a:rPr lang="fr-BE" sz="2200" b="0" dirty="0" err="1" smtClean="0"/>
              <a:t>beam</a:t>
            </a:r>
            <a:r>
              <a:rPr lang="fr-BE" sz="2200" b="0" dirty="0" smtClean="0"/>
              <a:t> injection </a:t>
            </a:r>
            <a:r>
              <a:rPr lang="fr-BE" sz="2200" b="0" dirty="0" err="1" smtClean="0"/>
              <a:t>along</a:t>
            </a:r>
            <a:r>
              <a:rPr lang="fr-BE" sz="2200" b="0" dirty="0" smtClean="0"/>
              <a:t> the vertical axis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BE" sz="2200" b="0" dirty="0" smtClean="0"/>
              <a:t>Bend </a:t>
            </a:r>
            <a:r>
              <a:rPr lang="fr-BE" sz="2200" b="0" dirty="0" err="1" smtClean="0"/>
              <a:t>from</a:t>
            </a:r>
            <a:r>
              <a:rPr lang="fr-BE" sz="2200" b="0" dirty="0" smtClean="0"/>
              <a:t> vertical to horizontal </a:t>
            </a:r>
            <a:r>
              <a:rPr lang="fr-BE" sz="2200" b="0" dirty="0" err="1" smtClean="0"/>
              <a:t>with</a:t>
            </a:r>
            <a:r>
              <a:rPr lang="fr-BE" sz="2200" b="0" dirty="0"/>
              <a:t> </a:t>
            </a:r>
            <a:r>
              <a:rPr lang="fr-BE" sz="2200" b="0" dirty="0" smtClean="0"/>
              <a:t>an </a:t>
            </a:r>
            <a:r>
              <a:rPr lang="fr-BE" sz="2200" b="0" dirty="0" err="1" smtClean="0"/>
              <a:t>electrostatic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inflector</a:t>
            </a:r>
            <a:endParaRPr lang="fr-BE" sz="2200" b="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BE" sz="2200" b="0" dirty="0" err="1" smtClean="0"/>
              <a:t>Higher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currents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can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be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achieved</a:t>
            </a:r>
            <a:endParaRPr lang="fr-BE" sz="2200" b="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BE" sz="2200" b="0" dirty="0" smtClean="0"/>
              <a:t>More </a:t>
            </a:r>
            <a:r>
              <a:rPr lang="fr-BE" sz="2200" b="0" dirty="0" err="1" smtClean="0"/>
              <a:t>different</a:t>
            </a:r>
            <a:r>
              <a:rPr lang="fr-BE" sz="2200" b="0" dirty="0" smtClean="0"/>
              <a:t> ion </a:t>
            </a:r>
            <a:r>
              <a:rPr lang="fr-BE" sz="2200" b="0" dirty="0" err="1" smtClean="0"/>
              <a:t>species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can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be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injected</a:t>
            </a:r>
            <a:endParaRPr lang="fr-BE" sz="2200" b="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BE" sz="2200" b="0" dirty="0" err="1" smtClean="0"/>
              <a:t>Better</a:t>
            </a:r>
            <a:r>
              <a:rPr lang="fr-BE" sz="2200" b="0" dirty="0" smtClean="0"/>
              <a:t> cyclotron vacuum (</a:t>
            </a:r>
            <a:r>
              <a:rPr lang="fr-BE" sz="2200" b="0" dirty="0" err="1" smtClean="0"/>
              <a:t>less</a:t>
            </a:r>
            <a:r>
              <a:rPr lang="fr-BE" sz="2200" b="0" dirty="0" smtClean="0"/>
              <a:t> stripping </a:t>
            </a:r>
            <a:r>
              <a:rPr lang="fr-BE" sz="2200" b="0" dirty="0" err="1" smtClean="0"/>
              <a:t>losses</a:t>
            </a:r>
            <a:r>
              <a:rPr lang="fr-BE" sz="2200" b="0" dirty="0" smtClean="0"/>
              <a:t> for H</a:t>
            </a:r>
            <a:r>
              <a:rPr lang="fr-BE" sz="2200" b="0" baseline="30000" dirty="0" smtClean="0"/>
              <a:t>--</a:t>
            </a:r>
            <a:r>
              <a:rPr lang="fr-BE" sz="2200" b="0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BE" sz="2200" b="0" dirty="0" smtClean="0"/>
              <a:t>Injection line </a:t>
            </a:r>
            <a:r>
              <a:rPr lang="fr-BE" sz="2200" b="0" dirty="0" err="1" smtClean="0"/>
              <a:t>needed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with</a:t>
            </a:r>
            <a:r>
              <a:rPr lang="fr-BE" sz="2200" b="0" dirty="0" smtClean="0"/>
              <a:t> </a:t>
            </a:r>
            <a:r>
              <a:rPr lang="fr-BE" sz="2200" b="0" dirty="0" err="1" smtClean="0"/>
              <a:t>buncher</a:t>
            </a:r>
            <a:r>
              <a:rPr lang="fr-BE" sz="2200" b="0" dirty="0" smtClean="0"/>
              <a:t>, </a:t>
            </a:r>
            <a:r>
              <a:rPr lang="fr-BE" sz="2200" b="0" dirty="0" err="1" smtClean="0"/>
              <a:t>lenses</a:t>
            </a:r>
            <a:r>
              <a:rPr lang="fr-BE" sz="2200" b="0" dirty="0" smtClean="0"/>
              <a:t>, diagnostics, </a:t>
            </a:r>
            <a:r>
              <a:rPr lang="fr-BE" sz="2200" b="0" dirty="0" err="1" smtClean="0"/>
              <a:t>pumping</a:t>
            </a:r>
            <a:r>
              <a:rPr lang="fr-BE" sz="2200" b="0" dirty="0" smtClean="0"/>
              <a:t>…</a:t>
            </a:r>
            <a:endParaRPr lang="fr-BE" sz="2200" b="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2880320" cy="284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53625"/>
            <a:ext cx="3816424" cy="278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717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Why</a:t>
            </a:r>
            <a:r>
              <a:rPr lang="fr-BE" dirty="0" smtClean="0"/>
              <a:t> cyclotrons for isotope production?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450160"/>
          </a:xfrm>
        </p:spPr>
        <p:txBody>
          <a:bodyPr/>
          <a:lstStyle/>
          <a:p>
            <a:r>
              <a:rPr lang="fr-BE" b="0" u="sng" dirty="0" err="1"/>
              <a:t>C</a:t>
            </a:r>
            <a:r>
              <a:rPr lang="fr-BE" b="0" u="sng" dirty="0" err="1" smtClean="0"/>
              <a:t>ost</a:t>
            </a:r>
            <a:r>
              <a:rPr lang="fr-BE" b="0" u="sng" dirty="0" smtClean="0"/>
              <a:t>-effective</a:t>
            </a:r>
            <a:r>
              <a:rPr lang="fr-BE" b="0" dirty="0" smtClean="0"/>
              <a:t> machines for </a:t>
            </a:r>
            <a:r>
              <a:rPr lang="fr-BE" b="0" dirty="0" err="1" smtClean="0"/>
              <a:t>achieving</a:t>
            </a:r>
            <a:r>
              <a:rPr lang="fr-BE" b="0" dirty="0" smtClean="0"/>
              <a:t>:</a:t>
            </a:r>
          </a:p>
          <a:p>
            <a:pPr lvl="1"/>
            <a:r>
              <a:rPr lang="fr-BE" sz="2000" b="0" dirty="0" err="1" smtClean="0"/>
              <a:t>required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energies</a:t>
            </a:r>
            <a:r>
              <a:rPr lang="fr-BE" sz="2000" b="0" dirty="0" smtClean="0"/>
              <a:t> (&lt;100 MeV) and </a:t>
            </a:r>
          </a:p>
          <a:p>
            <a:pPr lvl="1"/>
            <a:r>
              <a:rPr lang="fr-BE" sz="2000" b="0" dirty="0" smtClean="0"/>
              <a:t>high </a:t>
            </a:r>
            <a:r>
              <a:rPr lang="fr-BE" sz="2000" b="0" dirty="0" err="1" smtClean="0"/>
              <a:t>currents</a:t>
            </a:r>
            <a:r>
              <a:rPr lang="fr-BE" sz="2000" b="0" dirty="0" smtClean="0"/>
              <a:t> (&lt; 1000 </a:t>
            </a:r>
            <a:r>
              <a:rPr lang="fr-BE" sz="2000" b="0" dirty="0" smtClean="0">
                <a:latin typeface="Symbol" panose="05050102010706020507" pitchFamily="18" charset="2"/>
              </a:rPr>
              <a:t>m</a:t>
            </a:r>
            <a:r>
              <a:rPr lang="fr-BE" sz="2000" b="0" dirty="0" smtClean="0"/>
              <a:t>A)</a:t>
            </a:r>
          </a:p>
          <a:p>
            <a:pPr lvl="1"/>
            <a:r>
              <a:rPr lang="fr-BE" sz="2000" b="0" dirty="0" smtClean="0"/>
              <a:t>Constant </a:t>
            </a:r>
            <a:r>
              <a:rPr lang="fr-BE" sz="2000" b="0" dirty="0" err="1" smtClean="0"/>
              <a:t>particle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revolution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frequency</a:t>
            </a:r>
            <a:r>
              <a:rPr lang="fr-BE" sz="2000" b="0" dirty="0" smtClean="0"/>
              <a:t> in a </a:t>
            </a:r>
            <a:r>
              <a:rPr lang="fr-BE" sz="2000" b="0" dirty="0" err="1" smtClean="0"/>
              <a:t>uniform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magnetic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field</a:t>
            </a:r>
            <a:r>
              <a:rPr lang="fr-BE" sz="2000" b="0" dirty="0" smtClean="0"/>
              <a:t> =&gt; </a:t>
            </a:r>
            <a:r>
              <a:rPr lang="fr-BE" sz="2000" b="0" dirty="0" err="1"/>
              <a:t>s</a:t>
            </a:r>
            <a:r>
              <a:rPr lang="fr-BE" sz="2000" b="0" dirty="0" err="1" smtClean="0"/>
              <a:t>ame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accelerating</a:t>
            </a:r>
            <a:r>
              <a:rPr lang="fr-BE" sz="2000" b="0" dirty="0" smtClean="0"/>
              <a:t> structure </a:t>
            </a:r>
            <a:r>
              <a:rPr lang="fr-BE" sz="2000" b="0" dirty="0" err="1" smtClean="0"/>
              <a:t>used</a:t>
            </a:r>
            <a:r>
              <a:rPr lang="fr-BE" sz="2000" b="0" dirty="0" smtClean="0"/>
              <a:t> multiple times</a:t>
            </a:r>
          </a:p>
          <a:p>
            <a:r>
              <a:rPr lang="fr-BE" b="0" u="sng" dirty="0"/>
              <a:t>Compact</a:t>
            </a:r>
            <a:r>
              <a:rPr lang="fr-BE" b="0" dirty="0"/>
              <a:t> =&gt; </a:t>
            </a:r>
          </a:p>
          <a:p>
            <a:pPr lvl="1"/>
            <a:r>
              <a:rPr lang="fr-BE" sz="2000" dirty="0" err="1"/>
              <a:t>magnet</a:t>
            </a:r>
            <a:r>
              <a:rPr lang="fr-BE" sz="2000" dirty="0"/>
              <a:t> and RF </a:t>
            </a:r>
            <a:r>
              <a:rPr lang="fr-BE" sz="2000" dirty="0" err="1"/>
              <a:t>integrated</a:t>
            </a:r>
            <a:r>
              <a:rPr lang="fr-BE" sz="2000" dirty="0"/>
              <a:t> </a:t>
            </a:r>
            <a:r>
              <a:rPr lang="fr-BE" sz="2000" dirty="0" err="1"/>
              <a:t>into</a:t>
            </a:r>
            <a:r>
              <a:rPr lang="fr-BE" sz="2000" dirty="0"/>
              <a:t> one system</a:t>
            </a:r>
          </a:p>
          <a:p>
            <a:pPr lvl="1"/>
            <a:r>
              <a:rPr lang="fr-BE" sz="2000" dirty="0"/>
              <a:t>Single stage =&gt; no </a:t>
            </a:r>
            <a:r>
              <a:rPr lang="fr-BE" sz="2000" dirty="0" err="1"/>
              <a:t>injector</a:t>
            </a:r>
            <a:r>
              <a:rPr lang="fr-BE" sz="2000" dirty="0"/>
              <a:t> </a:t>
            </a:r>
            <a:r>
              <a:rPr lang="fr-BE" sz="2000" dirty="0" err="1"/>
              <a:t>accelerator</a:t>
            </a:r>
            <a:r>
              <a:rPr lang="fr-BE" sz="2000" dirty="0"/>
              <a:t> </a:t>
            </a:r>
            <a:r>
              <a:rPr lang="fr-BE" sz="2000" dirty="0" err="1"/>
              <a:t>needed</a:t>
            </a:r>
            <a:endParaRPr lang="fr-BE" sz="2000" dirty="0"/>
          </a:p>
          <a:p>
            <a:r>
              <a:rPr lang="fr-BE" b="0" dirty="0" err="1" smtClean="0"/>
              <a:t>Moderate</a:t>
            </a:r>
            <a:r>
              <a:rPr lang="fr-BE" b="0" dirty="0" smtClean="0"/>
              <a:t> </a:t>
            </a:r>
            <a:r>
              <a:rPr lang="fr-BE" b="0" dirty="0" err="1" smtClean="0"/>
              <a:t>magnetic</a:t>
            </a:r>
            <a:r>
              <a:rPr lang="fr-BE" b="0" dirty="0" smtClean="0"/>
              <a:t> </a:t>
            </a:r>
            <a:r>
              <a:rPr lang="fr-BE" b="0" dirty="0" err="1" smtClean="0"/>
              <a:t>fields</a:t>
            </a:r>
            <a:r>
              <a:rPr lang="fr-BE" b="0" dirty="0" smtClean="0"/>
              <a:t> up to 1 to 2 Tesla </a:t>
            </a:r>
          </a:p>
          <a:p>
            <a:r>
              <a:rPr lang="fr-BE" b="0" dirty="0" smtClean="0"/>
              <a:t>Simple RF system:</a:t>
            </a:r>
          </a:p>
          <a:p>
            <a:pPr lvl="1"/>
            <a:r>
              <a:rPr lang="fr-BE" sz="2000" dirty="0" smtClean="0"/>
              <a:t>Constant RF-</a:t>
            </a:r>
            <a:r>
              <a:rPr lang="fr-BE" sz="2000" dirty="0" err="1" smtClean="0"/>
              <a:t>frequency</a:t>
            </a:r>
            <a:r>
              <a:rPr lang="fr-BE" sz="2000" dirty="0" smtClean="0"/>
              <a:t> (10-100 MHz) =&gt; CW </a:t>
            </a:r>
            <a:r>
              <a:rPr lang="fr-BE" sz="2000" dirty="0" err="1" smtClean="0"/>
              <a:t>operation</a:t>
            </a:r>
            <a:endParaRPr lang="fr-BE" sz="2000" dirty="0" smtClean="0"/>
          </a:p>
          <a:p>
            <a:pPr lvl="1"/>
            <a:r>
              <a:rPr lang="fr-BE" sz="2000" b="0" dirty="0" err="1" smtClean="0"/>
              <a:t>Moderate</a:t>
            </a:r>
            <a:r>
              <a:rPr lang="fr-BE" sz="2000" b="0" dirty="0" smtClean="0"/>
              <a:t> voltages (10-100 </a:t>
            </a:r>
            <a:r>
              <a:rPr lang="fr-BE" sz="2000" b="0" dirty="0" err="1" smtClean="0"/>
              <a:t>kVolt</a:t>
            </a:r>
            <a:r>
              <a:rPr lang="fr-BE" sz="2000" b="0" dirty="0" smtClean="0"/>
              <a:t>)</a:t>
            </a:r>
          </a:p>
          <a:p>
            <a:r>
              <a:rPr lang="fr-BE" b="0" dirty="0" smtClean="0"/>
              <a:t>Relative </a:t>
            </a:r>
            <a:r>
              <a:rPr lang="fr-BE" b="0" dirty="0" err="1" smtClean="0"/>
              <a:t>easy</a:t>
            </a:r>
            <a:r>
              <a:rPr lang="fr-BE" b="0" dirty="0" smtClean="0"/>
              <a:t> injection (</a:t>
            </a:r>
            <a:r>
              <a:rPr lang="fr-BE" b="0" dirty="0" err="1" smtClean="0"/>
              <a:t>internal</a:t>
            </a:r>
            <a:r>
              <a:rPr lang="fr-BE" b="0" dirty="0" smtClean="0"/>
              <a:t> ion source or axial injection)</a:t>
            </a:r>
          </a:p>
          <a:p>
            <a:r>
              <a:rPr lang="fr-BE" b="0" dirty="0" smtClean="0"/>
              <a:t>Simple extraction (stripping for H</a:t>
            </a:r>
            <a:r>
              <a:rPr lang="fr-BE" b="0" baseline="30000" dirty="0" smtClean="0"/>
              <a:t>--</a:t>
            </a:r>
            <a:r>
              <a:rPr lang="fr-BE" b="0" dirty="0" smtClean="0"/>
              <a:t> ions)</a:t>
            </a:r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750906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Ion source:  </a:t>
            </a:r>
            <a:r>
              <a:rPr lang="fr-BE" dirty="0" err="1" smtClean="0"/>
              <a:t>considerations</a:t>
            </a:r>
            <a:r>
              <a:rPr lang="fr-BE" dirty="0" smtClean="0"/>
              <a:t> for axial injection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4104456" cy="3960440"/>
          </a:xfrm>
        </p:spPr>
        <p:txBody>
          <a:bodyPr/>
          <a:lstStyle/>
          <a:p>
            <a:r>
              <a:rPr lang="fr-BE" sz="2000" b="0" dirty="0" smtClean="0"/>
              <a:t>H</a:t>
            </a:r>
            <a:r>
              <a:rPr lang="fr-BE" sz="2000" b="0" baseline="30000" dirty="0" smtClean="0"/>
              <a:t>-</a:t>
            </a:r>
            <a:r>
              <a:rPr lang="fr-BE" sz="2000" b="0" dirty="0" smtClean="0"/>
              <a:t> </a:t>
            </a:r>
            <a:r>
              <a:rPr lang="fr-BE" sz="2000" b="0" dirty="0" err="1"/>
              <a:t>is</a:t>
            </a:r>
            <a:r>
              <a:rPr lang="fr-BE" sz="2000" b="0" dirty="0"/>
              <a:t> </a:t>
            </a:r>
            <a:r>
              <a:rPr lang="fr-BE" sz="2000" b="0" dirty="0" smtClean="0"/>
              <a:t>a </a:t>
            </a:r>
            <a:r>
              <a:rPr lang="fr-BE" sz="2000" b="0" dirty="0" err="1" smtClean="0"/>
              <a:t>very</a:t>
            </a:r>
            <a:r>
              <a:rPr lang="fr-BE" sz="2000" b="0" dirty="0" smtClean="0"/>
              <a:t> fragile ion =&gt;ion </a:t>
            </a:r>
            <a:r>
              <a:rPr lang="fr-BE" sz="2000" b="0" dirty="0"/>
              <a:t>source </a:t>
            </a:r>
            <a:r>
              <a:rPr lang="fr-BE" sz="2000" b="0" dirty="0" err="1"/>
              <a:t>requires</a:t>
            </a:r>
            <a:r>
              <a:rPr lang="fr-BE" sz="2000" b="0" dirty="0"/>
              <a:t> </a:t>
            </a:r>
            <a:r>
              <a:rPr lang="fr-BE" sz="2000" b="0" dirty="0" err="1"/>
              <a:t>carefull</a:t>
            </a:r>
            <a:r>
              <a:rPr lang="fr-BE" sz="2000" b="0" dirty="0"/>
              <a:t> design and </a:t>
            </a:r>
            <a:r>
              <a:rPr lang="fr-BE" sz="2000" b="0" dirty="0" err="1"/>
              <a:t>optimization</a:t>
            </a:r>
            <a:r>
              <a:rPr lang="fr-BE" sz="2000" b="0" dirty="0"/>
              <a:t> </a:t>
            </a:r>
            <a:r>
              <a:rPr lang="fr-BE" sz="2000" b="0" dirty="0" smtClean="0"/>
              <a:t>to </a:t>
            </a:r>
            <a:r>
              <a:rPr lang="fr-BE" sz="2000" b="0" dirty="0" err="1" smtClean="0"/>
              <a:t>get</a:t>
            </a:r>
            <a:r>
              <a:rPr lang="fr-BE" sz="2000" b="0" dirty="0" smtClean="0"/>
              <a:t> good performance</a:t>
            </a:r>
            <a:endParaRPr lang="fr-BE" sz="2000" b="0" dirty="0"/>
          </a:p>
          <a:p>
            <a:r>
              <a:rPr lang="fr-BE" sz="2000" b="0" dirty="0" err="1" smtClean="0"/>
              <a:t>Multicusp</a:t>
            </a:r>
            <a:r>
              <a:rPr lang="fr-BE" sz="2000" b="0" dirty="0" smtClean="0"/>
              <a:t> volume ion source </a:t>
            </a:r>
            <a:r>
              <a:rPr lang="fr-BE" sz="2000" b="0" dirty="0" err="1" smtClean="0"/>
              <a:t>with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special</a:t>
            </a:r>
            <a:r>
              <a:rPr lang="fr-BE" sz="2000" b="0" dirty="0" smtClean="0"/>
              <a:t> 3D </a:t>
            </a:r>
            <a:r>
              <a:rPr lang="fr-BE" sz="2000" b="0" dirty="0" err="1" smtClean="0"/>
              <a:t>magnetic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field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shape</a:t>
            </a:r>
            <a:r>
              <a:rPr lang="fr-BE" sz="2000" b="0" dirty="0" smtClean="0"/>
              <a:t> </a:t>
            </a:r>
            <a:r>
              <a:rPr lang="fr-BE" sz="2000" b="0" dirty="0"/>
              <a:t>(</a:t>
            </a:r>
            <a:r>
              <a:rPr lang="fr-BE" sz="2000" b="0" dirty="0" smtClean="0"/>
              <a:t>permanent </a:t>
            </a:r>
            <a:r>
              <a:rPr lang="fr-BE" sz="2000" b="0" dirty="0" err="1" smtClean="0"/>
              <a:t>magnets</a:t>
            </a:r>
            <a:r>
              <a:rPr lang="fr-BE" sz="2000" b="0" dirty="0" smtClean="0"/>
              <a:t>) to </a:t>
            </a:r>
            <a:r>
              <a:rPr lang="fr-BE" sz="2000" b="0" dirty="0" err="1" smtClean="0"/>
              <a:t>maximize</a:t>
            </a:r>
            <a:r>
              <a:rPr lang="fr-BE" sz="2000" b="0" dirty="0" smtClean="0"/>
              <a:t> plasma-confinement </a:t>
            </a:r>
          </a:p>
          <a:p>
            <a:r>
              <a:rPr lang="fr-BE" sz="2000" b="0" dirty="0" smtClean="0"/>
              <a:t>A </a:t>
            </a:r>
            <a:r>
              <a:rPr lang="fr-BE" sz="2000" b="0" dirty="0" err="1" smtClean="0"/>
              <a:t>separate</a:t>
            </a:r>
            <a:r>
              <a:rPr lang="fr-BE" sz="2000" b="0" dirty="0" smtClean="0"/>
              <a:t> zone of </a:t>
            </a:r>
            <a:r>
              <a:rPr lang="fr-BE" sz="2000" b="0" dirty="0" err="1" smtClean="0"/>
              <a:t>lower</a:t>
            </a:r>
            <a:r>
              <a:rPr lang="fr-BE" sz="2000" b="0" dirty="0" smtClean="0"/>
              <a:t> plasma </a:t>
            </a:r>
            <a:r>
              <a:rPr lang="fr-BE" sz="2000" b="0" dirty="0" err="1" smtClean="0"/>
              <a:t>temperature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is</a:t>
            </a:r>
            <a:r>
              <a:rPr lang="fr-BE" sz="2000" b="0" dirty="0" smtClean="0"/>
              <a:t> made </a:t>
            </a:r>
            <a:r>
              <a:rPr lang="fr-BE" sz="2000" b="0" dirty="0" err="1" smtClean="0"/>
              <a:t>with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magnetic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filter</a:t>
            </a:r>
            <a:r>
              <a:rPr lang="fr-BE" sz="2000" b="0" dirty="0" smtClean="0"/>
              <a:t>, </a:t>
            </a:r>
            <a:r>
              <a:rPr lang="fr-BE" sz="2000" b="0" dirty="0" err="1" smtClean="0"/>
              <a:t>where</a:t>
            </a:r>
            <a:r>
              <a:rPr lang="fr-BE" sz="2000" b="0" dirty="0" smtClean="0"/>
              <a:t> H</a:t>
            </a:r>
            <a:r>
              <a:rPr lang="fr-BE" sz="2000" b="0" baseline="30000" dirty="0" smtClean="0"/>
              <a:t>-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can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be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formed</a:t>
            </a:r>
            <a:r>
              <a:rPr lang="fr-BE" sz="2000" b="0" dirty="0" smtClean="0"/>
              <a:t> and </a:t>
            </a:r>
            <a:r>
              <a:rPr lang="fr-BE" sz="2000" b="0" dirty="0" err="1" smtClean="0"/>
              <a:t>stabilized</a:t>
            </a:r>
            <a:endParaRPr lang="fr-BE" sz="2000" b="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662903" cy="21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169569" y="2534086"/>
            <a:ext cx="1358980" cy="329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1520" y="4906255"/>
            <a:ext cx="7776864" cy="15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p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BE" sz="2000" b="0" kern="0" dirty="0" smtClean="0"/>
              <a:t>Multiple extraction </a:t>
            </a:r>
            <a:r>
              <a:rPr lang="fr-BE" sz="2000" b="0" kern="0" dirty="0" err="1" smtClean="0"/>
              <a:t>electrodes</a:t>
            </a:r>
            <a:r>
              <a:rPr lang="fr-BE" sz="2000" b="0" kern="0" dirty="0" smtClean="0"/>
              <a:t> for </a:t>
            </a:r>
            <a:r>
              <a:rPr lang="fr-BE" sz="2000" b="0" kern="0" dirty="0" err="1" smtClean="0"/>
              <a:t>beam</a:t>
            </a:r>
            <a:r>
              <a:rPr lang="fr-BE" sz="2000" b="0" kern="0" dirty="0" smtClean="0"/>
              <a:t> divergence </a:t>
            </a:r>
            <a:r>
              <a:rPr lang="fr-BE" sz="2000" b="0" kern="0" dirty="0" err="1" smtClean="0"/>
              <a:t>adjustment</a:t>
            </a:r>
            <a:endParaRPr lang="fr-BE" sz="2000" b="0" kern="0" dirty="0" smtClean="0"/>
          </a:p>
          <a:p>
            <a:r>
              <a:rPr lang="fr-BE" sz="2000" b="0" kern="0" dirty="0" smtClean="0"/>
              <a:t>High </a:t>
            </a:r>
            <a:r>
              <a:rPr lang="fr-BE" sz="2000" b="0" kern="0" dirty="0" err="1" smtClean="0"/>
              <a:t>current</a:t>
            </a:r>
            <a:r>
              <a:rPr lang="fr-BE" sz="2000" b="0" kern="0" dirty="0" smtClean="0"/>
              <a:t>: 15 mA </a:t>
            </a:r>
          </a:p>
          <a:p>
            <a:r>
              <a:rPr lang="fr-BE" sz="2000" b="0" kern="0" dirty="0" smtClean="0"/>
              <a:t>Good </a:t>
            </a:r>
            <a:r>
              <a:rPr lang="fr-BE" sz="2000" b="0" kern="0" dirty="0" err="1" smtClean="0"/>
              <a:t>emmittance</a:t>
            </a:r>
            <a:r>
              <a:rPr lang="fr-BE" sz="2000" b="0" kern="0" dirty="0" smtClean="0"/>
              <a:t>: 100 </a:t>
            </a:r>
            <a:r>
              <a:rPr lang="fr-BE" sz="2000" b="0" kern="0" dirty="0" smtClean="0">
                <a:latin typeface="Symbol" panose="05050102010706020507" pitchFamily="18" charset="2"/>
              </a:rPr>
              <a:t>p</a:t>
            </a:r>
            <a:r>
              <a:rPr lang="fr-BE" sz="2000" b="0" kern="0" dirty="0" smtClean="0"/>
              <a:t> mm-</a:t>
            </a:r>
            <a:r>
              <a:rPr lang="fr-BE" sz="2000" b="0" kern="0" dirty="0" err="1" smtClean="0"/>
              <a:t>mrad</a:t>
            </a:r>
            <a:r>
              <a:rPr lang="fr-BE" sz="2000" b="0" kern="0" dirty="0" smtClean="0"/>
              <a:t> (4-rms) at 30 </a:t>
            </a:r>
            <a:r>
              <a:rPr lang="fr-BE" sz="2000" b="0" kern="0" dirty="0" err="1" smtClean="0"/>
              <a:t>keV</a:t>
            </a:r>
            <a:r>
              <a:rPr lang="fr-BE" sz="2000" b="0" kern="0" dirty="0" smtClean="0"/>
              <a:t> </a:t>
            </a:r>
            <a:endParaRPr lang="fr-BE" sz="2000" b="0" kern="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427984" y="1196752"/>
            <a:ext cx="1440160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8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868144" y="1268760"/>
            <a:ext cx="1224136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8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2060848"/>
            <a:ext cx="7200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1200" dirty="0" smtClean="0"/>
              <a:t>filament</a:t>
            </a:r>
            <a:endParaRPr lang="fr-BE" sz="1200" dirty="0"/>
          </a:p>
        </p:txBody>
      </p:sp>
    </p:spTree>
    <p:extLst>
      <p:ext uri="{BB962C8B-B14F-4D97-AF65-F5344CB8AC3E}">
        <p14:creationId xmlns:p14="http://schemas.microsoft.com/office/powerpoint/2010/main" val="1240924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Considerations</a:t>
            </a:r>
            <a:r>
              <a:rPr lang="fr-BE" dirty="0" smtClean="0"/>
              <a:t> for the injection line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19200"/>
            <a:ext cx="8856984" cy="4648200"/>
          </a:xfrm>
        </p:spPr>
        <p:txBody>
          <a:bodyPr/>
          <a:lstStyle/>
          <a:p>
            <a:r>
              <a:rPr lang="fr-BE" b="0" dirty="0" smtClean="0"/>
              <a:t>Good </a:t>
            </a:r>
            <a:r>
              <a:rPr lang="fr-BE" b="0" dirty="0"/>
              <a:t>vacuum to </a:t>
            </a:r>
            <a:r>
              <a:rPr lang="fr-BE" b="0" dirty="0" err="1"/>
              <a:t>minimize</a:t>
            </a:r>
            <a:r>
              <a:rPr lang="fr-BE" b="0" dirty="0"/>
              <a:t> stripping </a:t>
            </a:r>
            <a:r>
              <a:rPr lang="fr-BE" b="0" dirty="0" err="1" smtClean="0"/>
              <a:t>losses</a:t>
            </a:r>
            <a:r>
              <a:rPr lang="fr-BE" b="0" dirty="0" smtClean="0"/>
              <a:t> (H</a:t>
            </a:r>
            <a:r>
              <a:rPr lang="fr-BE" b="0" baseline="30000" dirty="0" smtClean="0"/>
              <a:t>-</a:t>
            </a:r>
            <a:r>
              <a:rPr lang="fr-BE" b="0" dirty="0" smtClean="0"/>
              <a:t>)</a:t>
            </a:r>
            <a:endParaRPr lang="fr-BE" b="0" dirty="0"/>
          </a:p>
          <a:p>
            <a:r>
              <a:rPr lang="fr-BE" b="0" dirty="0" err="1"/>
              <a:t>Differential</a:t>
            </a:r>
            <a:r>
              <a:rPr lang="fr-BE" b="0" dirty="0"/>
              <a:t> </a:t>
            </a:r>
            <a:r>
              <a:rPr lang="fr-BE" b="0" dirty="0" err="1" smtClean="0"/>
              <a:t>pumping</a:t>
            </a:r>
            <a:r>
              <a:rPr lang="fr-BE" b="0" dirty="0" smtClean="0"/>
              <a:t> to </a:t>
            </a:r>
            <a:r>
              <a:rPr lang="fr-BE" b="0" dirty="0" err="1" smtClean="0"/>
              <a:t>separate</a:t>
            </a:r>
            <a:r>
              <a:rPr lang="fr-BE" b="0" dirty="0" smtClean="0"/>
              <a:t> ion source vacuum </a:t>
            </a:r>
            <a:r>
              <a:rPr lang="fr-BE" b="0" dirty="0" err="1" smtClean="0"/>
              <a:t>from</a:t>
            </a:r>
            <a:r>
              <a:rPr lang="fr-BE" b="0" dirty="0" smtClean="0"/>
              <a:t> </a:t>
            </a:r>
            <a:r>
              <a:rPr lang="fr-BE" b="0" dirty="0" err="1" smtClean="0"/>
              <a:t>beam</a:t>
            </a:r>
            <a:r>
              <a:rPr lang="fr-BE" b="0" dirty="0" smtClean="0"/>
              <a:t> line</a:t>
            </a:r>
            <a:endParaRPr lang="fr-BE" b="0" dirty="0"/>
          </a:p>
          <a:p>
            <a:r>
              <a:rPr lang="fr-BE" b="0" dirty="0" smtClean="0"/>
              <a:t>Source </a:t>
            </a:r>
            <a:r>
              <a:rPr lang="fr-BE" b="0" dirty="0" err="1"/>
              <a:t>is</a:t>
            </a:r>
            <a:r>
              <a:rPr lang="fr-BE" b="0" dirty="0"/>
              <a:t> DC but Cyclotron </a:t>
            </a:r>
            <a:r>
              <a:rPr lang="fr-BE" b="0" dirty="0" err="1"/>
              <a:t>is</a:t>
            </a:r>
            <a:r>
              <a:rPr lang="fr-BE" b="0" dirty="0"/>
              <a:t> RF =&gt; </a:t>
            </a:r>
            <a:r>
              <a:rPr lang="fr-BE" b="0" dirty="0" err="1" smtClean="0"/>
              <a:t>matching</a:t>
            </a:r>
            <a:r>
              <a:rPr lang="fr-BE" b="0" dirty="0" smtClean="0"/>
              <a:t> </a:t>
            </a:r>
            <a:r>
              <a:rPr lang="fr-BE" b="0" dirty="0" err="1" smtClean="0"/>
              <a:t>needed</a:t>
            </a:r>
            <a:endParaRPr lang="fr-BE" b="0" dirty="0" smtClean="0"/>
          </a:p>
          <a:p>
            <a:pPr lvl="1"/>
            <a:r>
              <a:rPr lang="fr-BE" b="0" dirty="0" err="1"/>
              <a:t>Bunching</a:t>
            </a:r>
            <a:r>
              <a:rPr lang="fr-BE" b="0" dirty="0"/>
              <a:t> to </a:t>
            </a:r>
            <a:r>
              <a:rPr lang="fr-BE" b="0" dirty="0" err="1"/>
              <a:t>increase</a:t>
            </a:r>
            <a:r>
              <a:rPr lang="fr-BE" b="0" dirty="0"/>
              <a:t> injection </a:t>
            </a:r>
            <a:r>
              <a:rPr lang="fr-BE" b="0" dirty="0" err="1"/>
              <a:t>efficiency</a:t>
            </a:r>
            <a:endParaRPr lang="fr-BE" b="0" dirty="0"/>
          </a:p>
          <a:p>
            <a:r>
              <a:rPr lang="fr-BE" b="0" dirty="0" err="1" smtClean="0"/>
              <a:t>Focusing</a:t>
            </a:r>
            <a:r>
              <a:rPr lang="fr-BE" b="0" dirty="0"/>
              <a:t>: </a:t>
            </a:r>
            <a:r>
              <a:rPr lang="fr-BE" b="0" dirty="0" err="1"/>
              <a:t>small</a:t>
            </a:r>
            <a:r>
              <a:rPr lang="fr-BE" b="0" dirty="0"/>
              <a:t> </a:t>
            </a:r>
            <a:r>
              <a:rPr lang="fr-BE" b="0" dirty="0" err="1"/>
              <a:t>beam</a:t>
            </a:r>
            <a:r>
              <a:rPr lang="fr-BE" b="0" dirty="0"/>
              <a:t> spot at the entrance of the </a:t>
            </a:r>
            <a:r>
              <a:rPr lang="fr-BE" b="0" dirty="0" err="1" smtClean="0"/>
              <a:t>inflector</a:t>
            </a:r>
            <a:r>
              <a:rPr lang="fr-BE" b="0" dirty="0" smtClean="0"/>
              <a:t> =&gt; </a:t>
            </a:r>
            <a:r>
              <a:rPr lang="fr-BE" b="0" dirty="0" err="1" smtClean="0"/>
              <a:t>space</a:t>
            </a:r>
            <a:r>
              <a:rPr lang="fr-BE" b="0" dirty="0" smtClean="0"/>
              <a:t> charge </a:t>
            </a:r>
            <a:r>
              <a:rPr lang="fr-BE" b="0" dirty="0" err="1" smtClean="0"/>
              <a:t>effects</a:t>
            </a:r>
            <a:endParaRPr lang="fr-BE" b="0" dirty="0"/>
          </a:p>
          <a:p>
            <a:r>
              <a:rPr lang="fr-BE" b="0" dirty="0" err="1"/>
              <a:t>Steering</a:t>
            </a:r>
            <a:r>
              <a:rPr lang="fr-BE" b="0" dirty="0"/>
              <a:t>: good </a:t>
            </a:r>
            <a:r>
              <a:rPr lang="fr-BE" b="0" dirty="0" err="1"/>
              <a:t>alignment</a:t>
            </a:r>
            <a:r>
              <a:rPr lang="fr-BE" b="0" dirty="0"/>
              <a:t> of </a:t>
            </a:r>
            <a:r>
              <a:rPr lang="fr-BE" b="0" dirty="0" err="1"/>
              <a:t>beam</a:t>
            </a:r>
            <a:r>
              <a:rPr lang="fr-BE" b="0" dirty="0"/>
              <a:t> spot on </a:t>
            </a:r>
            <a:r>
              <a:rPr lang="fr-BE" b="0" dirty="0" err="1" smtClean="0"/>
              <a:t>inflector</a:t>
            </a:r>
            <a:endParaRPr lang="fr-BE" b="0" dirty="0" smtClean="0"/>
          </a:p>
          <a:p>
            <a:r>
              <a:rPr lang="fr-BE" b="0" dirty="0" err="1" smtClean="0"/>
              <a:t>Beam</a:t>
            </a:r>
            <a:r>
              <a:rPr lang="fr-BE" b="0" dirty="0" smtClean="0"/>
              <a:t> diagnostics </a:t>
            </a:r>
            <a:r>
              <a:rPr lang="fr-BE" b="0" dirty="0" err="1" smtClean="0"/>
              <a:t>needed</a:t>
            </a:r>
            <a:endParaRPr lang="fr-BE" b="0" dirty="0" smtClean="0"/>
          </a:p>
          <a:p>
            <a:r>
              <a:rPr lang="fr-BE" b="0" dirty="0" smtClean="0"/>
              <a:t>Compact (short) design to </a:t>
            </a:r>
            <a:r>
              <a:rPr lang="fr-BE" b="0" dirty="0" err="1" smtClean="0"/>
              <a:t>reduce</a:t>
            </a:r>
            <a:r>
              <a:rPr lang="fr-BE" b="0" dirty="0" smtClean="0"/>
              <a:t> stripping and </a:t>
            </a:r>
            <a:r>
              <a:rPr lang="fr-BE" b="0" dirty="0" err="1" smtClean="0"/>
              <a:t>space</a:t>
            </a:r>
            <a:r>
              <a:rPr lang="fr-BE" b="0" dirty="0" smtClean="0"/>
              <a:t> charge</a:t>
            </a:r>
          </a:p>
          <a:p>
            <a:pPr lvl="1"/>
            <a:r>
              <a:rPr lang="fr-BE" dirty="0" smtClean="0"/>
              <a:t>Install </a:t>
            </a:r>
            <a:r>
              <a:rPr lang="fr-BE" dirty="0" err="1" smtClean="0"/>
              <a:t>several</a:t>
            </a:r>
            <a:r>
              <a:rPr lang="fr-BE" dirty="0" smtClean="0"/>
              <a:t> </a:t>
            </a:r>
            <a:r>
              <a:rPr lang="fr-BE" dirty="0" err="1" smtClean="0"/>
              <a:t>elements</a:t>
            </a:r>
            <a:r>
              <a:rPr lang="fr-BE" dirty="0" smtClean="0"/>
              <a:t> in the return </a:t>
            </a:r>
            <a:r>
              <a:rPr lang="fr-BE" dirty="0" err="1" smtClean="0"/>
              <a:t>yoke</a:t>
            </a:r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1487048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An </a:t>
            </a:r>
            <a:r>
              <a:rPr lang="fr-BE" dirty="0" err="1" smtClean="0"/>
              <a:t>example</a:t>
            </a:r>
            <a:r>
              <a:rPr lang="fr-BE" dirty="0" smtClean="0"/>
              <a:t> of an injection line and ion source</a:t>
            </a:r>
            <a:endParaRPr lang="fr-BE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304943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9" y="3837781"/>
            <a:ext cx="3975091" cy="254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33" y="1124744"/>
            <a:ext cx="3456384" cy="256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141277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5733256"/>
            <a:ext cx="3888432" cy="101566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C30-HC </a:t>
            </a:r>
            <a:r>
              <a:rPr lang="fr-BE" sz="2000" dirty="0" err="1" smtClean="0"/>
              <a:t>achieved</a:t>
            </a:r>
            <a:r>
              <a:rPr lang="fr-BE" sz="2000" dirty="0" smtClean="0"/>
              <a:t> 1.2 mA </a:t>
            </a:r>
            <a:r>
              <a:rPr lang="fr-BE" sz="2000" dirty="0" err="1" smtClean="0"/>
              <a:t>extracted</a:t>
            </a:r>
            <a:r>
              <a:rPr lang="fr-BE" sz="2000" dirty="0" smtClean="0"/>
              <a:t> </a:t>
            </a:r>
            <a:r>
              <a:rPr lang="fr-BE" sz="2000" dirty="0" err="1" smtClean="0"/>
              <a:t>beam</a:t>
            </a:r>
            <a:r>
              <a:rPr lang="fr-BE" sz="2000" dirty="0" smtClean="0"/>
              <a:t> </a:t>
            </a:r>
            <a:r>
              <a:rPr lang="fr-BE" sz="2000" dirty="0" err="1" smtClean="0"/>
              <a:t>with</a:t>
            </a:r>
            <a:r>
              <a:rPr lang="fr-BE" sz="2000" dirty="0" smtClean="0"/>
              <a:t> </a:t>
            </a:r>
            <a:r>
              <a:rPr lang="fr-BE" sz="2000" dirty="0" err="1" smtClean="0"/>
              <a:t>this</a:t>
            </a:r>
            <a:r>
              <a:rPr lang="fr-BE" sz="2000" dirty="0" smtClean="0"/>
              <a:t> injection line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835371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 err="1"/>
              <a:t>Automized</a:t>
            </a:r>
            <a:r>
              <a:rPr lang="fr-BE" altLang="fr-FR" dirty="0"/>
              <a:t> </a:t>
            </a:r>
            <a:r>
              <a:rPr lang="fr-BE" altLang="fr-FR" dirty="0" err="1"/>
              <a:t>Magnetic</a:t>
            </a:r>
            <a:r>
              <a:rPr lang="fr-BE" altLang="fr-FR" dirty="0"/>
              <a:t> Field </a:t>
            </a:r>
            <a:r>
              <a:rPr lang="fr-BE" altLang="fr-FR" dirty="0" err="1"/>
              <a:t>Mapping</a:t>
            </a:r>
            <a:endParaRPr lang="en-GB" altLang="fr-FR" dirty="0"/>
          </a:p>
        </p:txBody>
      </p:sp>
      <p:sp>
        <p:nvSpPr>
          <p:cNvPr id="391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1579240"/>
            <a:ext cx="4495800" cy="437004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fr-BE" altLang="fr-FR" b="0" dirty="0"/>
              <a:t>Move Hall-probe on a 2D polar </a:t>
            </a:r>
            <a:r>
              <a:rPr lang="fr-BE" altLang="fr-FR" b="0" dirty="0" err="1"/>
              <a:t>grid</a:t>
            </a:r>
            <a:r>
              <a:rPr lang="fr-BE" altLang="fr-FR" b="0" dirty="0"/>
              <a:t> to </a:t>
            </a:r>
            <a:r>
              <a:rPr lang="fr-BE" altLang="fr-FR" b="0" dirty="0" err="1"/>
              <a:t>obtain</a:t>
            </a:r>
            <a:r>
              <a:rPr lang="fr-BE" altLang="fr-FR" b="0" dirty="0"/>
              <a:t> a full </a:t>
            </a:r>
            <a:r>
              <a:rPr lang="fr-BE" altLang="fr-FR" b="0" dirty="0" err="1"/>
              <a:t>fieldmap</a:t>
            </a:r>
            <a:r>
              <a:rPr lang="fr-BE" altLang="fr-FR" b="0" dirty="0"/>
              <a:t> in the </a:t>
            </a:r>
            <a:r>
              <a:rPr lang="fr-BE" altLang="fr-FR" b="0" dirty="0" err="1"/>
              <a:t>median</a:t>
            </a:r>
            <a:r>
              <a:rPr lang="fr-BE" altLang="fr-FR" b="0" dirty="0"/>
              <a:t> plane of the cyclotron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BE" altLang="fr-FR" b="0" dirty="0"/>
              <a:t>Analyse the </a:t>
            </a:r>
            <a:r>
              <a:rPr lang="fr-BE" altLang="fr-FR" b="0" dirty="0" err="1"/>
              <a:t>magnetic</a:t>
            </a:r>
            <a:r>
              <a:rPr lang="fr-BE" altLang="fr-FR" b="0" dirty="0"/>
              <a:t> </a:t>
            </a:r>
            <a:r>
              <a:rPr lang="fr-BE" altLang="fr-FR" b="0" dirty="0" err="1"/>
              <a:t>field</a:t>
            </a:r>
            <a:r>
              <a:rPr lang="fr-BE" altLang="fr-FR" b="0" dirty="0"/>
              <a:t> on </a:t>
            </a:r>
            <a:r>
              <a:rPr lang="fr-BE" altLang="fr-FR" b="0" dirty="0" err="1"/>
              <a:t>equilibrium</a:t>
            </a:r>
            <a:r>
              <a:rPr lang="fr-BE" altLang="fr-FR" b="0" dirty="0"/>
              <a:t> </a:t>
            </a:r>
            <a:r>
              <a:rPr lang="fr-BE" altLang="fr-FR" b="0" dirty="0" err="1"/>
              <a:t>orbits</a:t>
            </a:r>
            <a:r>
              <a:rPr lang="fr-BE" altLang="fr-FR" b="0" dirty="0"/>
              <a:t> in </a:t>
            </a:r>
            <a:r>
              <a:rPr lang="fr-BE" altLang="fr-FR" b="0" dirty="0" err="1"/>
              <a:t>order</a:t>
            </a:r>
            <a:r>
              <a:rPr lang="fr-BE" altLang="fr-FR" b="0" dirty="0"/>
              <a:t> to </a:t>
            </a:r>
            <a:r>
              <a:rPr lang="fr-BE" altLang="fr-FR" b="0" dirty="0" err="1"/>
              <a:t>evaluate</a:t>
            </a:r>
            <a:r>
              <a:rPr lang="fr-BE" altLang="fr-FR" b="0" dirty="0"/>
              <a:t> </a:t>
            </a:r>
            <a:r>
              <a:rPr lang="fr-BE" altLang="fr-FR" b="0" dirty="0" err="1"/>
              <a:t>isochronism</a:t>
            </a:r>
            <a:endParaRPr lang="fr-BE" altLang="fr-FR" b="0" dirty="0"/>
          </a:p>
          <a:p>
            <a:pPr>
              <a:buFont typeface="Wingdings" panose="05000000000000000000" pitchFamily="2" charset="2"/>
              <a:buChar char="q"/>
            </a:pPr>
            <a:r>
              <a:rPr lang="fr-BE" altLang="fr-FR" b="0" dirty="0" err="1"/>
              <a:t>Shim</a:t>
            </a:r>
            <a:r>
              <a:rPr lang="fr-BE" altLang="fr-FR" b="0" dirty="0"/>
              <a:t> the </a:t>
            </a:r>
            <a:r>
              <a:rPr lang="fr-BE" altLang="fr-FR" b="0" dirty="0" err="1"/>
              <a:t>hill</a:t>
            </a:r>
            <a:r>
              <a:rPr lang="fr-BE" altLang="fr-FR" b="0" dirty="0"/>
              <a:t> </a:t>
            </a:r>
            <a:r>
              <a:rPr lang="fr-BE" altLang="fr-FR" b="0" dirty="0" err="1"/>
              <a:t>sectors</a:t>
            </a:r>
            <a:r>
              <a:rPr lang="fr-BE" altLang="fr-FR" b="0" dirty="0"/>
              <a:t> of the </a:t>
            </a:r>
            <a:r>
              <a:rPr lang="fr-BE" altLang="fr-FR" b="0" dirty="0" err="1"/>
              <a:t>iron</a:t>
            </a:r>
            <a:r>
              <a:rPr lang="fr-BE" altLang="fr-FR" b="0" dirty="0"/>
              <a:t> in </a:t>
            </a:r>
            <a:r>
              <a:rPr lang="fr-BE" altLang="fr-FR" b="0" dirty="0" err="1"/>
              <a:t>order</a:t>
            </a:r>
            <a:r>
              <a:rPr lang="fr-BE" altLang="fr-FR" b="0" dirty="0"/>
              <a:t> to </a:t>
            </a:r>
            <a:r>
              <a:rPr lang="fr-BE" altLang="fr-FR" b="0" dirty="0" err="1"/>
              <a:t>improve</a:t>
            </a:r>
            <a:r>
              <a:rPr lang="fr-BE" altLang="fr-FR" b="0" dirty="0"/>
              <a:t> the </a:t>
            </a:r>
            <a:r>
              <a:rPr lang="fr-BE" altLang="fr-FR" b="0" dirty="0" err="1"/>
              <a:t>isochronism</a:t>
            </a:r>
            <a:r>
              <a:rPr lang="fr-BE" altLang="fr-FR" b="0" dirty="0"/>
              <a:t> (</a:t>
            </a:r>
            <a:r>
              <a:rPr lang="fr-BE" altLang="fr-FR" b="0" dirty="0" err="1"/>
              <a:t>reduce</a:t>
            </a:r>
            <a:r>
              <a:rPr lang="fr-BE" altLang="fr-FR" b="0" dirty="0"/>
              <a:t> RF phase slip</a:t>
            </a:r>
            <a:r>
              <a:rPr lang="fr-BE" altLang="fr-FR" b="0" dirty="0" smtClean="0"/>
              <a:t>)</a:t>
            </a:r>
            <a:endParaRPr lang="en-GB" altLang="fr-FR" b="0" dirty="0"/>
          </a:p>
        </p:txBody>
      </p:sp>
      <p:pic>
        <p:nvPicPr>
          <p:cNvPr id="391176" name="Picture 8" descr="D:\presentations\juas_2007\juas_wk_07\mapping_system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958877"/>
            <a:ext cx="4172272" cy="3117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196752"/>
            <a:ext cx="3744416" cy="156966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Precise</a:t>
            </a:r>
            <a:r>
              <a:rPr lang="fr-BE" dirty="0" smtClean="0"/>
              <a:t> </a:t>
            </a:r>
            <a:r>
              <a:rPr lang="fr-BE" dirty="0" err="1" smtClean="0"/>
              <a:t>mapping</a:t>
            </a:r>
            <a:r>
              <a:rPr lang="fr-BE" dirty="0" smtClean="0"/>
              <a:t> and </a:t>
            </a:r>
            <a:r>
              <a:rPr lang="fr-BE" dirty="0" err="1" smtClean="0"/>
              <a:t>iron</a:t>
            </a:r>
            <a:r>
              <a:rPr lang="fr-BE" dirty="0" smtClean="0"/>
              <a:t> pole </a:t>
            </a:r>
            <a:r>
              <a:rPr lang="fr-BE" dirty="0" err="1" smtClean="0"/>
              <a:t>shimming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needed</a:t>
            </a:r>
            <a:r>
              <a:rPr lang="fr-BE" dirty="0" smtClean="0"/>
              <a:t> in </a:t>
            </a:r>
            <a:r>
              <a:rPr lang="fr-BE" dirty="0" err="1" smtClean="0"/>
              <a:t>order</a:t>
            </a:r>
            <a:r>
              <a:rPr lang="fr-BE" dirty="0" smtClean="0"/>
              <a:t> to </a:t>
            </a:r>
            <a:r>
              <a:rPr lang="fr-BE" dirty="0" err="1" smtClean="0"/>
              <a:t>isochronize</a:t>
            </a:r>
            <a:r>
              <a:rPr lang="fr-BE" dirty="0" smtClean="0"/>
              <a:t> the </a:t>
            </a:r>
            <a:r>
              <a:rPr lang="fr-BE" dirty="0" err="1" smtClean="0"/>
              <a:t>magnetic</a:t>
            </a:r>
            <a:r>
              <a:rPr lang="fr-BE" dirty="0" smtClean="0"/>
              <a:t> </a:t>
            </a:r>
            <a:r>
              <a:rPr lang="fr-BE" dirty="0" err="1" smtClean="0"/>
              <a:t>field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923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 </a:t>
            </a:r>
            <a:r>
              <a:rPr lang="fr-FR" dirty="0" err="1" smtClean="0"/>
              <a:t>family</a:t>
            </a:r>
            <a:r>
              <a:rPr lang="fr-FR" dirty="0" smtClean="0"/>
              <a:t> of cyclotrons for isotope production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0D2D6-9969-4B27-8F54-82314C5F7105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84177" y="4865043"/>
            <a:ext cx="1263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30 </a:t>
            </a:r>
            <a:r>
              <a:rPr lang="fr-FR" dirty="0" err="1" smtClean="0"/>
              <a:t>units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835696" y="4874568"/>
            <a:ext cx="1519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160  </a:t>
            </a:r>
            <a:r>
              <a:rPr lang="fr-FR" dirty="0" err="1" smtClean="0"/>
              <a:t>units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995936" y="4874568"/>
            <a:ext cx="1869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27 + 2  </a:t>
            </a:r>
            <a:r>
              <a:rPr lang="fr-FR" dirty="0" err="1" smtClean="0"/>
              <a:t>units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632" y="2132856"/>
            <a:ext cx="8903864" cy="25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7232221" y="4865043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2  </a:t>
            </a:r>
            <a:r>
              <a:rPr lang="fr-FR" dirty="0" err="1" smtClean="0"/>
              <a:t>units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589240"/>
            <a:ext cx="11194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C10/5</a:t>
            </a:r>
            <a:endParaRPr lang="fr-BE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5589239"/>
            <a:ext cx="16561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C30-family</a:t>
            </a:r>
            <a:endParaRPr lang="fr-BE" dirty="0"/>
          </a:p>
        </p:txBody>
      </p:sp>
      <p:sp>
        <p:nvSpPr>
          <p:cNvPr id="11" name="TextBox 10"/>
          <p:cNvSpPr txBox="1"/>
          <p:nvPr/>
        </p:nvSpPr>
        <p:spPr>
          <a:xfrm>
            <a:off x="2084377" y="5589238"/>
            <a:ext cx="11194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C18/9</a:t>
            </a:r>
            <a:endParaRPr lang="fr-BE" dirty="0"/>
          </a:p>
        </p:txBody>
      </p:sp>
      <p:sp>
        <p:nvSpPr>
          <p:cNvPr id="13" name="TextBox 12"/>
          <p:cNvSpPr txBox="1"/>
          <p:nvPr/>
        </p:nvSpPr>
        <p:spPr>
          <a:xfrm>
            <a:off x="7349974" y="5583220"/>
            <a:ext cx="11194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C70</a:t>
            </a:r>
            <a:endParaRPr lang="fr-BE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908720"/>
            <a:ext cx="8640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PET</a:t>
            </a:r>
            <a:endParaRPr lang="fr-BE" dirty="0"/>
          </a:p>
        </p:txBody>
      </p:sp>
      <p:sp>
        <p:nvSpPr>
          <p:cNvPr id="15" name="Right Brace 14"/>
          <p:cNvSpPr/>
          <p:nvPr/>
        </p:nvSpPr>
        <p:spPr bwMode="auto">
          <a:xfrm rot="16200000">
            <a:off x="1531704" y="492633"/>
            <a:ext cx="535977" cy="2520282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8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9911" y="908720"/>
            <a:ext cx="208544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PET+SPECT</a:t>
            </a:r>
            <a:endParaRPr lang="fr-BE" dirty="0"/>
          </a:p>
        </p:txBody>
      </p:sp>
      <p:sp>
        <p:nvSpPr>
          <p:cNvPr id="17" name="Right Brace 16"/>
          <p:cNvSpPr/>
          <p:nvPr/>
        </p:nvSpPr>
        <p:spPr bwMode="auto">
          <a:xfrm rot="16200000">
            <a:off x="4593435" y="602037"/>
            <a:ext cx="535977" cy="2301473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8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04248" y="923340"/>
            <a:ext cx="206055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Multi-purpose</a:t>
            </a:r>
            <a:endParaRPr lang="fr-BE" dirty="0"/>
          </a:p>
        </p:txBody>
      </p:sp>
      <p:sp>
        <p:nvSpPr>
          <p:cNvPr id="19" name="Right Brace 18"/>
          <p:cNvSpPr/>
          <p:nvPr/>
        </p:nvSpPr>
        <p:spPr bwMode="auto">
          <a:xfrm rot="16200000">
            <a:off x="7590090" y="616657"/>
            <a:ext cx="535977" cy="2301473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436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5150B-8CE7-4B37-9E40-F099A004F077}" type="slidenum">
              <a:rPr lang="fr-FR"/>
              <a:pPr/>
              <a:t>25</a:t>
            </a:fld>
            <a:endParaRPr lang="fr-FR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Baby-cyclotron 11 MeV  </a:t>
            </a:r>
            <a:endParaRPr lang="fr-FR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1"/>
            <a:ext cx="7772400" cy="1314450"/>
          </a:xfrm>
        </p:spPr>
        <p:txBody>
          <a:bodyPr/>
          <a:lstStyle/>
          <a:p>
            <a:r>
              <a:rPr lang="fr-BE" dirty="0" smtClean="0"/>
              <a:t>11 </a:t>
            </a:r>
            <a:r>
              <a:rPr lang="fr-BE" dirty="0"/>
              <a:t>MeV proton..  </a:t>
            </a:r>
            <a:r>
              <a:rPr lang="fr-BE" dirty="0" err="1"/>
              <a:t>limited</a:t>
            </a:r>
            <a:r>
              <a:rPr lang="fr-BE" dirty="0"/>
              <a:t> </a:t>
            </a:r>
            <a:r>
              <a:rPr lang="fr-BE" dirty="0" err="1" smtClean="0"/>
              <a:t>capacity</a:t>
            </a:r>
            <a:r>
              <a:rPr lang="fr-BE" dirty="0" smtClean="0"/>
              <a:t> for PET</a:t>
            </a:r>
          </a:p>
          <a:p>
            <a:r>
              <a:rPr lang="fr-BE" dirty="0" smtClean="0"/>
              <a:t>H</a:t>
            </a:r>
            <a:r>
              <a:rPr lang="fr-BE" baseline="30000" dirty="0" smtClean="0"/>
              <a:t>-</a:t>
            </a:r>
            <a:r>
              <a:rPr lang="fr-BE" dirty="0" smtClean="0"/>
              <a:t> (proton </a:t>
            </a:r>
            <a:r>
              <a:rPr lang="fr-BE" dirty="0" err="1" smtClean="0"/>
              <a:t>only</a:t>
            </a:r>
            <a:r>
              <a:rPr lang="fr-BE" dirty="0" smtClean="0"/>
              <a:t>)  - 120 µA   ~ 1300 watts</a:t>
            </a:r>
          </a:p>
          <a:p>
            <a:r>
              <a:rPr lang="fr-BE" dirty="0" err="1" smtClean="0"/>
              <a:t>Usually</a:t>
            </a:r>
            <a:r>
              <a:rPr lang="fr-BE" dirty="0" smtClean="0"/>
              <a:t> </a:t>
            </a:r>
            <a:r>
              <a:rPr lang="fr-BE" dirty="0" err="1" smtClean="0"/>
              <a:t>hospital</a:t>
            </a:r>
            <a:r>
              <a:rPr lang="fr-BE" dirty="0" smtClean="0"/>
              <a:t> </a:t>
            </a:r>
            <a:r>
              <a:rPr lang="fr-BE" dirty="0" err="1" smtClean="0"/>
              <a:t>based</a:t>
            </a:r>
            <a:r>
              <a:rPr lang="fr-BE" dirty="0" smtClean="0"/>
              <a:t> 18F- 11C system </a:t>
            </a:r>
            <a:endParaRPr lang="fr-BE" dirty="0"/>
          </a:p>
        </p:txBody>
      </p:sp>
      <p:pic>
        <p:nvPicPr>
          <p:cNvPr id="106500" name="Picture 4" descr="Cyclotron 01 Détouré co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13" y="2971800"/>
            <a:ext cx="2663825" cy="2457450"/>
          </a:xfrm>
          <a:prstGeom prst="rect">
            <a:avLst/>
          </a:prstGeom>
          <a:noFill/>
        </p:spPr>
      </p:pic>
      <p:pic>
        <p:nvPicPr>
          <p:cNvPr id="106501" name="Picture 5" descr="DSC00678_d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8888" y="3046685"/>
            <a:ext cx="5435600" cy="3622675"/>
          </a:xfrm>
          <a:prstGeom prst="rect">
            <a:avLst/>
          </a:prstGeom>
          <a:noFill/>
        </p:spPr>
      </p:pic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396875" y="6080125"/>
            <a:ext cx="13476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FF8000"/>
              </a:buClr>
              <a:buFont typeface="Wingdings" pitchFamily="2" charset="2"/>
              <a:buNone/>
            </a:pPr>
            <a:r>
              <a:rPr lang="fr-BE" sz="1400" dirty="0"/>
              <a:t>IBA </a:t>
            </a:r>
            <a:r>
              <a:rPr lang="fr-BE" sz="1400" dirty="0" smtClean="0"/>
              <a:t>Cyclone11</a:t>
            </a:r>
            <a:endParaRPr lang="fr-FR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4283968" y="2525995"/>
            <a:ext cx="3672408" cy="83099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E</a:t>
            </a:r>
            <a:r>
              <a:rPr lang="fr-BE" dirty="0" err="1" smtClean="0"/>
              <a:t>xternal</a:t>
            </a:r>
            <a:r>
              <a:rPr lang="fr-BE" dirty="0" smtClean="0"/>
              <a:t> </a:t>
            </a:r>
            <a:r>
              <a:rPr lang="fr-BE" dirty="0" err="1" smtClean="0"/>
              <a:t>shielding</a:t>
            </a:r>
            <a:r>
              <a:rPr lang="fr-BE" dirty="0" smtClean="0"/>
              <a:t> for neutrons and gammas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07011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Medium </a:t>
            </a:r>
            <a:r>
              <a:rPr lang="fr-FR" dirty="0" err="1" smtClean="0"/>
              <a:t>energy</a:t>
            </a:r>
            <a:r>
              <a:rPr lang="fr-FR" dirty="0" smtClean="0"/>
              <a:t> Cyclone 18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18 MeV proton  (9 MeV </a:t>
            </a:r>
            <a:r>
              <a:rPr lang="fr-FR" dirty="0" err="1" smtClean="0"/>
              <a:t>deuteron</a:t>
            </a:r>
            <a:r>
              <a:rPr lang="fr-FR" dirty="0" smtClean="0"/>
              <a:t>)  or </a:t>
            </a:r>
            <a:r>
              <a:rPr lang="fr-FR" dirty="0" smtClean="0">
                <a:solidFill>
                  <a:srgbClr val="FFC000"/>
                </a:solidFill>
              </a:rPr>
              <a:t>TWIN proton </a:t>
            </a:r>
          </a:p>
          <a:p>
            <a:r>
              <a:rPr lang="fr-FR" dirty="0" smtClean="0"/>
              <a:t>H</a:t>
            </a:r>
            <a:r>
              <a:rPr lang="fr-FR" baseline="30000" dirty="0" smtClean="0"/>
              <a:t>-- </a:t>
            </a:r>
            <a:r>
              <a:rPr lang="fr-FR" dirty="0" smtClean="0"/>
              <a:t>(proton) 150 µA ~ 2700 watts</a:t>
            </a:r>
          </a:p>
          <a:p>
            <a:r>
              <a:rPr lang="fr-FR" b="0" dirty="0" smtClean="0"/>
              <a:t>D</a:t>
            </a:r>
            <a:r>
              <a:rPr lang="fr-FR" b="0" baseline="30000" dirty="0" smtClean="0"/>
              <a:t>-</a:t>
            </a:r>
            <a:r>
              <a:rPr lang="fr-FR" b="0" dirty="0" smtClean="0"/>
              <a:t> (</a:t>
            </a:r>
            <a:r>
              <a:rPr lang="fr-FR" b="0" dirty="0" err="1" smtClean="0"/>
              <a:t>deuteron</a:t>
            </a:r>
            <a:r>
              <a:rPr lang="fr-FR" b="0" dirty="0" smtClean="0"/>
              <a:t>) 50 µA</a:t>
            </a:r>
          </a:p>
          <a:p>
            <a:r>
              <a:rPr lang="fr-FR" dirty="0" smtClean="0"/>
              <a:t>Access to </a:t>
            </a:r>
            <a:r>
              <a:rPr lang="fr-FR" dirty="0" err="1" smtClean="0"/>
              <a:t>common</a:t>
            </a:r>
            <a:r>
              <a:rPr lang="fr-FR" dirty="0" smtClean="0"/>
              <a:t> PET</a:t>
            </a:r>
          </a:p>
          <a:p>
            <a:pPr lvl="1"/>
            <a:r>
              <a:rPr lang="fr-FR" dirty="0" smtClean="0"/>
              <a:t>18F</a:t>
            </a:r>
          </a:p>
          <a:p>
            <a:pPr lvl="1"/>
            <a:r>
              <a:rPr lang="fr-FR" dirty="0" smtClean="0"/>
              <a:t>11C</a:t>
            </a:r>
          </a:p>
          <a:p>
            <a:pPr lvl="1"/>
            <a:r>
              <a:rPr lang="fr-FR" dirty="0" smtClean="0"/>
              <a:t>13N</a:t>
            </a:r>
          </a:p>
          <a:p>
            <a:pPr lvl="1"/>
            <a:r>
              <a:rPr lang="fr-FR" dirty="0" smtClean="0"/>
              <a:t>15O</a:t>
            </a:r>
          </a:p>
          <a:p>
            <a:r>
              <a:rPr lang="fr-FR" dirty="0" smtClean="0"/>
              <a:t>And new RI </a:t>
            </a:r>
          </a:p>
          <a:p>
            <a:pPr lvl="1"/>
            <a:r>
              <a:rPr lang="fr-FR" dirty="0" smtClean="0"/>
              <a:t>64Cu,89Zr,124I,..</a:t>
            </a:r>
          </a:p>
          <a:p>
            <a:pPr lvl="1"/>
            <a:r>
              <a:rPr lang="fr-FR" dirty="0" err="1" smtClean="0"/>
              <a:t>Also</a:t>
            </a:r>
            <a:r>
              <a:rPr lang="fr-FR" dirty="0" smtClean="0"/>
              <a:t> 123I </a:t>
            </a:r>
            <a:r>
              <a:rPr lang="fr-FR" dirty="0" err="1" smtClean="0"/>
              <a:t>solid</a:t>
            </a:r>
            <a:r>
              <a:rPr lang="fr-FR" dirty="0" smtClean="0"/>
              <a:t> </a:t>
            </a:r>
            <a:r>
              <a:rPr lang="fr-FR" dirty="0" err="1" smtClean="0"/>
              <a:t>tgt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0D2D6-9969-4B27-8F54-82314C5F7105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5" name="Picture 22" descr="C18-9_ld_resize"/>
          <p:cNvPicPr>
            <a:picLocks noChangeAspect="1" noChangeArrowheads="1"/>
          </p:cNvPicPr>
          <p:nvPr/>
        </p:nvPicPr>
        <p:blipFill>
          <a:blip r:embed="rId2" cstate="print"/>
          <a:srcRect b="2248"/>
          <a:stretch>
            <a:fillRect/>
          </a:stretch>
        </p:blipFill>
        <p:spPr bwMode="auto">
          <a:xfrm>
            <a:off x="4743326" y="2119313"/>
            <a:ext cx="42211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6761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Cyclone 18 </a:t>
            </a:r>
            <a:r>
              <a:rPr lang="fr-BE" dirty="0" err="1" smtClean="0"/>
              <a:t>with</a:t>
            </a:r>
            <a:r>
              <a:rPr lang="fr-BE" dirty="0" smtClean="0"/>
              <a:t> an </a:t>
            </a:r>
            <a:r>
              <a:rPr lang="fr-BE" dirty="0" err="1" smtClean="0"/>
              <a:t>external</a:t>
            </a:r>
            <a:r>
              <a:rPr lang="fr-BE" dirty="0" smtClean="0"/>
              <a:t> </a:t>
            </a:r>
            <a:r>
              <a:rPr lang="fr-BE" dirty="0" err="1" smtClean="0"/>
              <a:t>beam</a:t>
            </a:r>
            <a:r>
              <a:rPr lang="fr-BE" dirty="0" smtClean="0"/>
              <a:t> line</a:t>
            </a:r>
            <a:endParaRPr lang="fr-BE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685" y="1124744"/>
            <a:ext cx="5543595" cy="402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343599"/>
            <a:ext cx="734481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dirty="0" smtClean="0"/>
              <a:t>More diverse </a:t>
            </a:r>
            <a:r>
              <a:rPr lang="fr-BE" dirty="0" err="1" smtClean="0"/>
              <a:t>target</a:t>
            </a:r>
            <a:r>
              <a:rPr lang="fr-BE" dirty="0" smtClean="0"/>
              <a:t> technologies for </a:t>
            </a:r>
            <a:r>
              <a:rPr lang="fr-BE" dirty="0" err="1" smtClean="0"/>
              <a:t>external</a:t>
            </a:r>
            <a:r>
              <a:rPr lang="fr-BE" dirty="0" smtClean="0"/>
              <a:t> </a:t>
            </a:r>
            <a:r>
              <a:rPr lang="fr-BE" dirty="0" err="1" smtClean="0"/>
              <a:t>beams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34320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/>
              <a:t>Cyclone 18+ for Pd-103 </a:t>
            </a:r>
            <a:r>
              <a:rPr lang="fr-BE" altLang="fr-FR" dirty="0" smtClean="0"/>
              <a:t>production (</a:t>
            </a:r>
            <a:r>
              <a:rPr lang="fr-BE" altLang="fr-FR" dirty="0" err="1" smtClean="0"/>
              <a:t>Brachyterapy</a:t>
            </a:r>
            <a:r>
              <a:rPr lang="fr-BE" altLang="fr-FR" dirty="0" smtClean="0"/>
              <a:t>)</a:t>
            </a:r>
            <a:endParaRPr lang="en-GB" altLang="fr-FR" dirty="0"/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124744"/>
            <a:ext cx="4824536" cy="4032448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fr-FR" b="0" dirty="0"/>
              <a:t>Large doses, lower cross-section require high current </a:t>
            </a:r>
            <a:r>
              <a:rPr lang="en-US" altLang="fr-FR" b="0" dirty="0" smtClean="0"/>
              <a:t>operation: example</a:t>
            </a:r>
            <a:endParaRPr lang="en-US" altLang="fr-FR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fr-FR" b="0" dirty="0" smtClean="0"/>
              <a:t>18 </a:t>
            </a:r>
            <a:r>
              <a:rPr lang="en-US" altLang="fr-FR" b="0" dirty="0"/>
              <a:t>MeV </a:t>
            </a:r>
            <a:r>
              <a:rPr lang="en-US" altLang="fr-FR" b="0" dirty="0" smtClean="0"/>
              <a:t>p @ 2mA on internal target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>
                <a:latin typeface="Univers 45 Light" pitchFamily="34" charset="0"/>
              </a:rPr>
              <a:t>14 cyclotrons in the same </a:t>
            </a:r>
            <a:r>
              <a:rPr lang="en-US" b="0" dirty="0" smtClean="0">
                <a:latin typeface="Univers 45 Light" pitchFamily="34" charset="0"/>
              </a:rPr>
              <a:t>factory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fr-FR" b="0" dirty="0" smtClean="0"/>
              <a:t>30 kW of beam with 100 kW of electrical power </a:t>
            </a:r>
            <a:r>
              <a:rPr lang="en-US" altLang="fr-FR" b="0" dirty="0" smtClean="0">
                <a:sym typeface="Symbol" pitchFamily="18" charset="2"/>
              </a:rPr>
              <a:t> 30 % accelerator efficiency</a:t>
            </a:r>
            <a:endParaRPr lang="en-US" altLang="fr-FR" b="0" dirty="0" smtClean="0"/>
          </a:p>
        </p:txBody>
      </p:sp>
      <p:pic>
        <p:nvPicPr>
          <p:cNvPr id="382984" name="Picture 8" descr="D:\presentations\juas_2007\juas_wk_07\C18+.jpg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6" y="1484784"/>
            <a:ext cx="3888432" cy="37750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45224"/>
            <a:ext cx="871296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fr-FR" dirty="0" smtClean="0"/>
              <a:t>80</a:t>
            </a:r>
            <a:r>
              <a:rPr lang="en-US" altLang="fr-FR" dirty="0"/>
              <a:t>% of the RF power is for beam acceleration; 20 % for building the accelerating </a:t>
            </a:r>
            <a:r>
              <a:rPr lang="en-US" altLang="fr-FR" dirty="0" smtClean="0"/>
              <a:t>field</a:t>
            </a:r>
            <a:endParaRPr lang="fr-BE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908720"/>
            <a:ext cx="316835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baseline="30000" dirty="0" smtClean="0"/>
              <a:t>103</a:t>
            </a:r>
            <a:r>
              <a:rPr lang="fr-BE" dirty="0" smtClean="0"/>
              <a:t>Rd(</a:t>
            </a:r>
            <a:r>
              <a:rPr lang="fr-BE" dirty="0" err="1" smtClean="0"/>
              <a:t>p,n</a:t>
            </a:r>
            <a:r>
              <a:rPr lang="fr-BE" dirty="0" smtClean="0"/>
              <a:t>)</a:t>
            </a:r>
            <a:r>
              <a:rPr lang="fr-BE" baseline="30000" dirty="0" smtClean="0"/>
              <a:t>103</a:t>
            </a:r>
            <a:r>
              <a:rPr lang="fr-BE" dirty="0" smtClean="0"/>
              <a:t>Pd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7739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IBA C18+ </a:t>
            </a:r>
            <a:r>
              <a:rPr lang="fr-BE" altLang="fr-FR" dirty="0" err="1"/>
              <a:t>with</a:t>
            </a:r>
            <a:r>
              <a:rPr lang="fr-BE" altLang="fr-FR" dirty="0"/>
              <a:t> </a:t>
            </a:r>
            <a:r>
              <a:rPr lang="fr-BE" altLang="fr-FR" dirty="0" err="1"/>
              <a:t>internal</a:t>
            </a:r>
            <a:r>
              <a:rPr lang="fr-BE" altLang="fr-FR" dirty="0"/>
              <a:t> </a:t>
            </a:r>
            <a:r>
              <a:rPr lang="fr-BE" altLang="fr-FR" dirty="0" err="1"/>
              <a:t>target</a:t>
            </a:r>
            <a:r>
              <a:rPr lang="fr-BE" altLang="fr-FR" dirty="0"/>
              <a:t> for Pd-103</a:t>
            </a:r>
            <a:endParaRPr lang="en-GB" altLang="fr-FR" dirty="0"/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3717032"/>
            <a:ext cx="3528392" cy="19812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BE" altLang="fr-FR" sz="2000" b="0" dirty="0" smtClean="0"/>
              <a:t>Target surface at a </a:t>
            </a:r>
            <a:r>
              <a:rPr lang="fr-BE" altLang="fr-FR" sz="2000" b="0" dirty="0" err="1" smtClean="0"/>
              <a:t>small</a:t>
            </a:r>
            <a:r>
              <a:rPr lang="fr-BE" altLang="fr-FR" sz="2000" b="0" dirty="0" smtClean="0"/>
              <a:t> angle </a:t>
            </a:r>
            <a:r>
              <a:rPr lang="fr-BE" altLang="fr-FR" sz="2000" b="0" dirty="0" err="1" smtClean="0"/>
              <a:t>wrt</a:t>
            </a:r>
            <a:r>
              <a:rPr lang="fr-BE" altLang="fr-FR" sz="2000" b="0" dirty="0" smtClean="0"/>
              <a:t> the </a:t>
            </a:r>
            <a:r>
              <a:rPr lang="fr-BE" altLang="fr-FR" sz="2000" b="0" dirty="0" err="1" smtClean="0"/>
              <a:t>beam</a:t>
            </a:r>
            <a:r>
              <a:rPr lang="fr-BE" altLang="fr-FR" sz="2000" b="0" dirty="0" smtClean="0"/>
              <a:t> =&gt;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BE" altLang="fr-FR" sz="2000" b="0" dirty="0" err="1"/>
              <a:t>I</a:t>
            </a:r>
            <a:r>
              <a:rPr lang="fr-BE" altLang="fr-FR" sz="2000" b="0" dirty="0" err="1" smtClean="0"/>
              <a:t>ncrease</a:t>
            </a:r>
            <a:r>
              <a:rPr lang="fr-BE" altLang="fr-FR" sz="2000" b="0" dirty="0" smtClean="0"/>
              <a:t> </a:t>
            </a:r>
            <a:r>
              <a:rPr lang="fr-BE" altLang="fr-FR" sz="2000" b="0" dirty="0" err="1" smtClean="0"/>
              <a:t>beam</a:t>
            </a:r>
            <a:r>
              <a:rPr lang="fr-BE" altLang="fr-FR" sz="2000" b="0" dirty="0" smtClean="0"/>
              <a:t> spot but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BE" altLang="fr-FR" sz="2000" b="0" dirty="0" err="1" smtClean="0"/>
              <a:t>Try</a:t>
            </a:r>
            <a:r>
              <a:rPr lang="fr-BE" altLang="fr-FR" sz="2000" b="0" dirty="0" smtClean="0"/>
              <a:t> to </a:t>
            </a:r>
            <a:r>
              <a:rPr lang="fr-BE" altLang="fr-FR" sz="2000" b="0" dirty="0" err="1" smtClean="0"/>
              <a:t>minimize</a:t>
            </a:r>
            <a:r>
              <a:rPr lang="fr-BE" altLang="fr-FR" sz="2000" b="0" dirty="0" smtClean="0"/>
              <a:t> </a:t>
            </a:r>
            <a:r>
              <a:rPr lang="fr-BE" altLang="fr-FR" sz="2000" b="0" dirty="0" err="1" smtClean="0"/>
              <a:t>beam</a:t>
            </a:r>
            <a:r>
              <a:rPr lang="fr-BE" altLang="fr-FR" sz="2000" b="0" dirty="0" smtClean="0"/>
              <a:t> </a:t>
            </a:r>
            <a:r>
              <a:rPr lang="fr-BE" altLang="fr-FR" sz="2000" b="0" dirty="0" err="1" smtClean="0"/>
              <a:t>reflection</a:t>
            </a:r>
            <a:endParaRPr lang="en-GB" altLang="fr-FR" sz="2000" b="0" dirty="0"/>
          </a:p>
        </p:txBody>
      </p:sp>
      <p:pic>
        <p:nvPicPr>
          <p:cNvPr id="388101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9" r="10030" b="17393"/>
          <a:stretch>
            <a:fillRect/>
          </a:stretch>
        </p:blipFill>
        <p:spPr>
          <a:xfrm>
            <a:off x="3810000" y="2514600"/>
            <a:ext cx="5105400" cy="34798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8102" name="Text Box 6"/>
          <p:cNvSpPr txBox="1">
            <a:spLocks noChangeArrowheads="1"/>
          </p:cNvSpPr>
          <p:nvPr/>
        </p:nvSpPr>
        <p:spPr bwMode="auto">
          <a:xfrm>
            <a:off x="5257800" y="13716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/>
              <a:t>Rhodium target</a:t>
            </a:r>
            <a:endParaRPr lang="en-GB" altLang="fr-FR"/>
          </a:p>
        </p:txBody>
      </p:sp>
      <p:sp>
        <p:nvSpPr>
          <p:cNvPr id="388103" name="Line 7"/>
          <p:cNvSpPr>
            <a:spLocks noChangeShapeType="1"/>
          </p:cNvSpPr>
          <p:nvPr/>
        </p:nvSpPr>
        <p:spPr bwMode="auto">
          <a:xfrm>
            <a:off x="6248400" y="1752600"/>
            <a:ext cx="76200" cy="266700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9"/>
          <a:stretch>
            <a:fillRect/>
          </a:stretch>
        </p:blipFill>
        <p:spPr bwMode="auto">
          <a:xfrm>
            <a:off x="457200" y="1052736"/>
            <a:ext cx="3250704" cy="217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7"/>
          <p:cNvSpPr>
            <a:spLocks noChangeShapeType="1"/>
          </p:cNvSpPr>
          <p:nvPr/>
        </p:nvSpPr>
        <p:spPr bwMode="auto">
          <a:xfrm flipH="1">
            <a:off x="3707904" y="1600200"/>
            <a:ext cx="1549896" cy="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389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Major </a:t>
            </a:r>
            <a:r>
              <a:rPr lang="fr-BE" dirty="0" err="1" smtClean="0"/>
              <a:t>milestones</a:t>
            </a:r>
            <a:r>
              <a:rPr lang="fr-BE" dirty="0" smtClean="0"/>
              <a:t> in cyclotron </a:t>
            </a:r>
            <a:r>
              <a:rPr lang="fr-BE" dirty="0" err="1" smtClean="0"/>
              <a:t>development</a:t>
            </a:r>
            <a:r>
              <a:rPr lang="fr-BE" dirty="0" smtClean="0"/>
              <a:t>  (1) 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509012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BE" b="0" dirty="0" err="1" smtClean="0"/>
              <a:t>Classical</a:t>
            </a:r>
            <a:r>
              <a:rPr lang="fr-BE" b="0" dirty="0" smtClean="0"/>
              <a:t> cyclotron (Lawrence)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b="0" dirty="0" smtClean="0"/>
              <a:t>Uniform </a:t>
            </a:r>
            <a:r>
              <a:rPr lang="fr-BE" sz="2000" b="0" dirty="0" err="1" smtClean="0"/>
              <a:t>magnetic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field</a:t>
            </a:r>
            <a:r>
              <a:rPr lang="fr-BE" sz="2000" b="0" dirty="0" smtClean="0"/>
              <a:t> =&gt; </a:t>
            </a:r>
            <a:r>
              <a:rPr lang="fr-BE" sz="2000" b="0" dirty="0" err="1" smtClean="0"/>
              <a:t>loss</a:t>
            </a:r>
            <a:r>
              <a:rPr lang="fr-BE" sz="2000" b="0" dirty="0" smtClean="0"/>
              <a:t> of </a:t>
            </a:r>
            <a:r>
              <a:rPr lang="fr-BE" sz="2000" b="0" dirty="0" err="1" smtClean="0"/>
              <a:t>isochronism</a:t>
            </a:r>
            <a:r>
              <a:rPr lang="fr-BE" sz="2000" b="0" dirty="0" smtClean="0"/>
              <a:t> due to </a:t>
            </a:r>
            <a:r>
              <a:rPr lang="fr-BE" sz="2000" b="0" dirty="0" err="1" smtClean="0"/>
              <a:t>relativistic</a:t>
            </a:r>
            <a:r>
              <a:rPr lang="fr-BE" sz="2000" b="0" dirty="0" smtClean="0"/>
              <a:t> mass </a:t>
            </a:r>
            <a:r>
              <a:rPr lang="fr-BE" sz="2000" b="0" dirty="0" err="1" smtClean="0"/>
              <a:t>increase</a:t>
            </a:r>
            <a:r>
              <a:rPr lang="fr-BE" sz="2000" b="0" dirty="0" smtClean="0"/>
              <a:t> =&gt; </a:t>
            </a:r>
            <a:r>
              <a:rPr lang="fr-BE" sz="2000" b="0" dirty="0" err="1" smtClean="0"/>
              <a:t>energy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limited</a:t>
            </a: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CW but </a:t>
            </a:r>
            <a:r>
              <a:rPr lang="fr-BE" sz="2000" dirty="0" err="1" smtClean="0"/>
              <a:t>weak</a:t>
            </a:r>
            <a:r>
              <a:rPr lang="fr-BE" sz="2000" dirty="0" smtClean="0"/>
              <a:t> </a:t>
            </a:r>
            <a:r>
              <a:rPr lang="fr-BE" sz="2000" dirty="0" err="1" smtClean="0"/>
              <a:t>focusing</a:t>
            </a:r>
            <a:r>
              <a:rPr lang="fr-BE" sz="2000" dirty="0" smtClean="0"/>
              <a:t> =&gt; </a:t>
            </a:r>
            <a:r>
              <a:rPr lang="fr-BE" sz="2000" dirty="0" err="1" smtClean="0"/>
              <a:t>low</a:t>
            </a:r>
            <a:r>
              <a:rPr lang="fr-BE" sz="2000" dirty="0" smtClean="0"/>
              <a:t> </a:t>
            </a:r>
            <a:r>
              <a:rPr lang="fr-BE" sz="2000" dirty="0" err="1" smtClean="0"/>
              <a:t>currents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b="0" dirty="0" err="1" smtClean="0"/>
              <a:t>Synchro-cyclotron</a:t>
            </a:r>
            <a:r>
              <a:rPr lang="fr-BE" b="0" dirty="0" smtClean="0"/>
              <a:t> (</a:t>
            </a:r>
            <a:r>
              <a:rPr lang="fr-BE" b="0" dirty="0" err="1" smtClean="0"/>
              <a:t>McMillan</a:t>
            </a:r>
            <a:r>
              <a:rPr lang="fr-BE" b="0" dirty="0" smtClean="0"/>
              <a:t>-Veksler)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B-</a:t>
            </a:r>
            <a:r>
              <a:rPr lang="fr-BE" sz="2000" dirty="0" err="1" smtClean="0"/>
              <a:t>uniform</a:t>
            </a:r>
            <a:r>
              <a:rPr lang="fr-BE" sz="2000" dirty="0"/>
              <a:t> </a:t>
            </a:r>
            <a:r>
              <a:rPr lang="fr-BE" sz="2000" dirty="0" smtClean="0"/>
              <a:t>but time </a:t>
            </a:r>
            <a:r>
              <a:rPr lang="fr-BE" sz="2000" dirty="0" err="1" smtClean="0"/>
              <a:t>varying</a:t>
            </a:r>
            <a:r>
              <a:rPr lang="fr-BE" sz="2000" dirty="0" smtClean="0"/>
              <a:t> RF </a:t>
            </a:r>
            <a:r>
              <a:rPr lang="fr-BE" sz="2000" dirty="0" err="1" smtClean="0"/>
              <a:t>frequency</a:t>
            </a:r>
            <a:r>
              <a:rPr lang="fr-BE" sz="2000" dirty="0" smtClean="0"/>
              <a:t> =&gt; high </a:t>
            </a:r>
            <a:r>
              <a:rPr lang="fr-BE" sz="2000" dirty="0" err="1" smtClean="0"/>
              <a:t>energies</a:t>
            </a:r>
            <a:r>
              <a:rPr lang="fr-BE" sz="2000" dirty="0" smtClean="0"/>
              <a:t> </a:t>
            </a:r>
            <a:r>
              <a:rPr lang="fr-BE" sz="2000" dirty="0" err="1" smtClean="0"/>
              <a:t>achievable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err="1" smtClean="0"/>
              <a:t>Pulsed</a:t>
            </a:r>
            <a:r>
              <a:rPr lang="fr-BE" sz="2000" dirty="0" smtClean="0"/>
              <a:t> </a:t>
            </a:r>
            <a:r>
              <a:rPr lang="fr-BE" sz="2000" dirty="0" err="1" smtClean="0"/>
              <a:t>operation</a:t>
            </a:r>
            <a:r>
              <a:rPr lang="fr-BE" sz="2000" dirty="0" smtClean="0"/>
              <a:t> and </a:t>
            </a:r>
            <a:r>
              <a:rPr lang="fr-BE" sz="2000" dirty="0" err="1" smtClean="0"/>
              <a:t>weak</a:t>
            </a:r>
            <a:r>
              <a:rPr lang="fr-BE" sz="2000" dirty="0" smtClean="0"/>
              <a:t> </a:t>
            </a:r>
            <a:r>
              <a:rPr lang="fr-BE" sz="2000" dirty="0" err="1" smtClean="0"/>
              <a:t>focusing</a:t>
            </a:r>
            <a:r>
              <a:rPr lang="fr-BE" sz="2000" dirty="0" smtClean="0"/>
              <a:t> =&gt; </a:t>
            </a:r>
            <a:r>
              <a:rPr lang="fr-BE" sz="2000" dirty="0" err="1" smtClean="0"/>
              <a:t>very</a:t>
            </a:r>
            <a:r>
              <a:rPr lang="fr-BE" sz="2000" dirty="0" smtClean="0"/>
              <a:t> </a:t>
            </a:r>
            <a:r>
              <a:rPr lang="fr-BE" sz="2000" dirty="0" err="1" smtClean="0"/>
              <a:t>low</a:t>
            </a:r>
            <a:r>
              <a:rPr lang="fr-BE" sz="2000" dirty="0" smtClean="0"/>
              <a:t> </a:t>
            </a:r>
            <a:r>
              <a:rPr lang="fr-BE" sz="2000" dirty="0" err="1" smtClean="0"/>
              <a:t>currents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b="0" dirty="0" smtClean="0"/>
              <a:t>The </a:t>
            </a:r>
            <a:r>
              <a:rPr lang="fr-BE" b="0" dirty="0" err="1" smtClean="0"/>
              <a:t>isochronous</a:t>
            </a:r>
            <a:r>
              <a:rPr lang="fr-BE" b="0" dirty="0" smtClean="0"/>
              <a:t> AVF cyclotron (Thomas </a:t>
            </a:r>
            <a:r>
              <a:rPr lang="fr-BE" b="0" dirty="0" err="1" smtClean="0"/>
              <a:t>focusing</a:t>
            </a:r>
            <a:r>
              <a:rPr lang="fr-BE" b="0" dirty="0" smtClean="0"/>
              <a:t>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err="1" smtClean="0"/>
              <a:t>Azimuthally</a:t>
            </a:r>
            <a:r>
              <a:rPr lang="fr-BE" sz="2000" dirty="0" smtClean="0"/>
              <a:t> </a:t>
            </a:r>
            <a:r>
              <a:rPr lang="fr-BE" sz="2000" dirty="0" err="1" smtClean="0"/>
              <a:t>varying</a:t>
            </a:r>
            <a:r>
              <a:rPr lang="fr-BE" sz="2000" dirty="0" smtClean="0"/>
              <a:t> </a:t>
            </a:r>
            <a:r>
              <a:rPr lang="fr-BE" sz="2000" dirty="0" err="1" smtClean="0"/>
              <a:t>magnetic</a:t>
            </a:r>
            <a:r>
              <a:rPr lang="fr-BE" sz="2000" dirty="0" smtClean="0"/>
              <a:t> </a:t>
            </a:r>
            <a:r>
              <a:rPr lang="fr-BE" sz="2000" dirty="0" err="1" smtClean="0"/>
              <a:t>fields</a:t>
            </a:r>
            <a:r>
              <a:rPr lang="fr-BE" sz="2000" dirty="0" smtClean="0"/>
              <a:t> </a:t>
            </a:r>
            <a:r>
              <a:rPr lang="fr-BE" sz="2000" dirty="0" err="1" smtClean="0"/>
              <a:t>with</a:t>
            </a:r>
            <a:r>
              <a:rPr lang="fr-BE" sz="2000" dirty="0" smtClean="0"/>
              <a:t> </a:t>
            </a:r>
            <a:r>
              <a:rPr lang="fr-BE" sz="2000" dirty="0" err="1" smtClean="0"/>
              <a:t>hills</a:t>
            </a:r>
            <a:r>
              <a:rPr lang="fr-BE" sz="2000" dirty="0" smtClean="0"/>
              <a:t> and </a:t>
            </a:r>
            <a:r>
              <a:rPr lang="fr-BE" sz="2000" dirty="0" err="1" smtClean="0"/>
              <a:t>valleys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b="0" dirty="0" err="1" smtClean="0"/>
              <a:t>Allows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both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isochronism</a:t>
            </a:r>
            <a:r>
              <a:rPr lang="fr-BE" sz="2000" b="0" dirty="0" smtClean="0"/>
              <a:t> and vertical </a:t>
            </a:r>
            <a:r>
              <a:rPr lang="fr-BE" sz="2000" b="0" dirty="0" err="1" smtClean="0"/>
              <a:t>stability</a:t>
            </a: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CW-</a:t>
            </a:r>
            <a:r>
              <a:rPr lang="fr-BE" sz="2000" dirty="0" err="1" smtClean="0"/>
              <a:t>operation</a:t>
            </a:r>
            <a:r>
              <a:rPr lang="fr-BE" sz="2000" dirty="0" smtClean="0"/>
              <a:t>, high </a:t>
            </a:r>
            <a:r>
              <a:rPr lang="fr-BE" sz="2000" dirty="0" err="1" smtClean="0"/>
              <a:t>energies</a:t>
            </a:r>
            <a:r>
              <a:rPr lang="fr-BE" sz="2000" dirty="0" smtClean="0"/>
              <a:t> and high </a:t>
            </a:r>
            <a:r>
              <a:rPr lang="fr-BE" sz="2000" dirty="0" err="1" smtClean="0"/>
              <a:t>currents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Radial </a:t>
            </a:r>
            <a:r>
              <a:rPr lang="fr-BE" sz="2000" dirty="0" err="1" smtClean="0"/>
              <a:t>sectors</a:t>
            </a:r>
            <a:r>
              <a:rPr lang="fr-BE" sz="2000" dirty="0" smtClean="0"/>
              <a:t> =&gt; </a:t>
            </a:r>
            <a:r>
              <a:rPr lang="fr-BE" sz="2000" dirty="0" err="1" smtClean="0"/>
              <a:t>edge-focusing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Spiral </a:t>
            </a:r>
            <a:r>
              <a:rPr lang="fr-BE" sz="2000" dirty="0" err="1" smtClean="0"/>
              <a:t>sectors</a:t>
            </a:r>
            <a:r>
              <a:rPr lang="fr-BE" sz="2000" dirty="0" smtClean="0"/>
              <a:t> =&gt; </a:t>
            </a:r>
            <a:r>
              <a:rPr lang="fr-BE" sz="2000" dirty="0" err="1" smtClean="0"/>
              <a:t>alternating</a:t>
            </a:r>
            <a:r>
              <a:rPr lang="fr-BE" sz="2000" dirty="0" smtClean="0"/>
              <a:t> </a:t>
            </a:r>
            <a:r>
              <a:rPr lang="fr-BE" sz="2000" dirty="0" err="1" smtClean="0"/>
              <a:t>focusing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857250" lvl="1" indent="-457200">
              <a:buFont typeface="+mj-lt"/>
              <a:buAutoNum type="arabicPeriod"/>
            </a:pPr>
            <a:endParaRPr lang="fr-BE" b="0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21545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C14SE self-extraction cyclotron for 103-Pd</a:t>
            </a:r>
          </a:p>
        </p:txBody>
      </p:sp>
      <p:pic>
        <p:nvPicPr>
          <p:cNvPr id="147458" name="Picture 2" descr="D:\My documents\My Pictures\EZZ Fleurus\EZZ&amp;BTL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1946" y="908720"/>
            <a:ext cx="4944550" cy="3708412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11960" y="4869160"/>
            <a:ext cx="460851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IBA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currently</a:t>
            </a:r>
            <a:r>
              <a:rPr lang="fr-BE" dirty="0" smtClean="0"/>
              <a:t> </a:t>
            </a:r>
            <a:r>
              <a:rPr lang="fr-BE" dirty="0" err="1" smtClean="0"/>
              <a:t>studying</a:t>
            </a:r>
            <a:r>
              <a:rPr lang="fr-BE" dirty="0" smtClean="0"/>
              <a:t> if SE </a:t>
            </a:r>
            <a:r>
              <a:rPr lang="fr-BE" dirty="0" err="1" smtClean="0"/>
              <a:t>principle</a:t>
            </a:r>
            <a:r>
              <a:rPr lang="fr-BE" dirty="0" smtClean="0"/>
              <a:t> </a:t>
            </a:r>
            <a:r>
              <a:rPr lang="fr-BE" dirty="0" err="1" smtClean="0"/>
              <a:t>can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more </a:t>
            </a:r>
            <a:r>
              <a:rPr lang="fr-BE" dirty="0" err="1" smtClean="0"/>
              <a:t>widely</a:t>
            </a:r>
            <a:r>
              <a:rPr lang="fr-BE" dirty="0" smtClean="0"/>
              <a:t> </a:t>
            </a:r>
            <a:r>
              <a:rPr lang="fr-BE" dirty="0" err="1" smtClean="0"/>
              <a:t>applied</a:t>
            </a:r>
            <a:r>
              <a:rPr lang="fr-BE" dirty="0" smtClean="0"/>
              <a:t> for PET-cyclotrons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34887" y="980728"/>
            <a:ext cx="3816141" cy="52565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p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altLang="fr-FR" sz="2000" b="0" kern="0" dirty="0" smtClean="0"/>
              <a:t>Accelerate high intensity 14 MeV protons</a:t>
            </a:r>
          </a:p>
          <a:p>
            <a:pPr>
              <a:buFont typeface="Wingdings" pitchFamily="2" charset="2"/>
              <a:buChar char="q"/>
            </a:pPr>
            <a:r>
              <a:rPr lang="en-US" altLang="fr-FR" sz="2000" b="0" kern="0" dirty="0" smtClean="0"/>
              <a:t>Good vacuum not required</a:t>
            </a:r>
          </a:p>
          <a:p>
            <a:pPr lvl="1">
              <a:buFont typeface="Wingdings" pitchFamily="2" charset="2"/>
              <a:buChar char="q"/>
            </a:pPr>
            <a:r>
              <a:rPr lang="en-US" altLang="fr-FR" sz="2000" b="0" kern="0" dirty="0" smtClean="0"/>
              <a:t>Internal ion source</a:t>
            </a:r>
          </a:p>
          <a:p>
            <a:pPr lvl="1">
              <a:buFont typeface="Wingdings" pitchFamily="2" charset="2"/>
              <a:buChar char="q"/>
            </a:pPr>
            <a:r>
              <a:rPr lang="en-US" altLang="fr-FR" sz="2000" kern="0" dirty="0" smtClean="0"/>
              <a:t>Less expensive pumping</a:t>
            </a:r>
          </a:p>
          <a:p>
            <a:pPr>
              <a:buFont typeface="Wingdings" pitchFamily="2" charset="2"/>
              <a:buChar char="q"/>
            </a:pPr>
            <a:r>
              <a:rPr lang="en-US" altLang="fr-FR" sz="2000" b="0" kern="0" dirty="0" smtClean="0"/>
              <a:t>High current protons</a:t>
            </a:r>
          </a:p>
          <a:p>
            <a:pPr lvl="1">
              <a:buFont typeface="Wingdings" pitchFamily="2" charset="2"/>
              <a:buChar char="q"/>
            </a:pPr>
            <a:r>
              <a:rPr lang="en-US" altLang="fr-FR" sz="2000" kern="0" dirty="0" smtClean="0"/>
              <a:t>ESD not possible</a:t>
            </a:r>
          </a:p>
          <a:p>
            <a:pPr lvl="1">
              <a:buFont typeface="Wingdings" pitchFamily="2" charset="2"/>
              <a:buChar char="q"/>
            </a:pPr>
            <a:r>
              <a:rPr lang="en-US" altLang="fr-FR" sz="2000" kern="0" dirty="0" smtClean="0"/>
              <a:t>Extraction completely from magnetic design</a:t>
            </a:r>
          </a:p>
          <a:p>
            <a:pPr lvl="1">
              <a:buFont typeface="Wingdings" pitchFamily="2" charset="2"/>
              <a:buChar char="q"/>
            </a:pPr>
            <a:r>
              <a:rPr lang="en-US" altLang="fr-FR" sz="2000" b="0" kern="0" dirty="0" smtClean="0"/>
              <a:t>IBA patented</a:t>
            </a:r>
          </a:p>
          <a:p>
            <a:pPr>
              <a:buFont typeface="Wingdings" pitchFamily="2" charset="2"/>
              <a:buChar char="q"/>
            </a:pPr>
            <a:r>
              <a:rPr lang="en-US" sz="2000" b="0" dirty="0">
                <a:latin typeface="Univers 45 Light" pitchFamily="34" charset="0"/>
              </a:rPr>
              <a:t>The ion source reached 15mA on internal beam stop</a:t>
            </a:r>
            <a:r>
              <a:rPr lang="en-US" sz="2000" b="0" dirty="0" smtClean="0">
                <a:latin typeface="Univers 45 Light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altLang="fr-FR" sz="2000" b="0" kern="0" dirty="0" smtClean="0">
                <a:latin typeface="Univers 45 Light" pitchFamily="34" charset="0"/>
              </a:rPr>
              <a:t>Extracted beam intensities reached 1.4 mA</a:t>
            </a:r>
          </a:p>
          <a:p>
            <a:pPr>
              <a:buFont typeface="Wingdings" pitchFamily="2" charset="2"/>
              <a:buChar char="q"/>
            </a:pPr>
            <a:r>
              <a:rPr lang="en-US" altLang="fr-FR" sz="2000" b="0" kern="0" dirty="0">
                <a:latin typeface="Univers 45 Light" pitchFamily="34" charset="0"/>
              </a:rPr>
              <a:t>O</a:t>
            </a:r>
            <a:r>
              <a:rPr lang="en-US" altLang="fr-FR" sz="2000" b="0" kern="0" dirty="0" smtClean="0">
                <a:latin typeface="Univers 45 Light" pitchFamily="34" charset="0"/>
              </a:rPr>
              <a:t>n target reached 0.8 mA</a:t>
            </a:r>
            <a:endParaRPr lang="en-US" altLang="fr-FR" sz="20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220656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The C70 cyclotron for </a:t>
            </a:r>
            <a:r>
              <a:rPr lang="fr-BE" dirty="0" err="1" smtClean="0"/>
              <a:t>Arronax</a:t>
            </a:r>
            <a:endParaRPr lang="fr-BE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9180" y="4293096"/>
            <a:ext cx="4607316" cy="1664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172272" cy="328992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fr-BE" sz="2400" b="0" dirty="0" err="1" smtClean="0"/>
              <a:t>Multi-purpose</a:t>
            </a:r>
            <a:r>
              <a:rPr lang="fr-BE" sz="2400" b="0" dirty="0" smtClean="0"/>
              <a:t> isotope production cyclotron</a:t>
            </a:r>
          </a:p>
          <a:p>
            <a:r>
              <a:rPr lang="fr-BE" sz="2400" b="0" dirty="0" smtClean="0"/>
              <a:t>Routine PET and SPECT</a:t>
            </a:r>
          </a:p>
          <a:p>
            <a:r>
              <a:rPr lang="fr-BE" sz="2400" b="0" dirty="0" smtClean="0"/>
              <a:t>Radio-</a:t>
            </a:r>
            <a:r>
              <a:rPr lang="fr-BE" sz="2400" b="0" dirty="0" err="1" smtClean="0"/>
              <a:t>chemistry</a:t>
            </a:r>
            <a:r>
              <a:rPr lang="fr-BE" sz="2400" b="0" dirty="0" smtClean="0"/>
              <a:t> </a:t>
            </a:r>
            <a:r>
              <a:rPr lang="fr-BE" sz="2400" b="0" dirty="0" err="1" smtClean="0"/>
              <a:t>research</a:t>
            </a:r>
            <a:endParaRPr lang="fr-BE" sz="2400" b="0" dirty="0" smtClean="0"/>
          </a:p>
          <a:p>
            <a:pPr eaLnBrk="1" hangingPunct="1"/>
            <a:r>
              <a:rPr lang="fr-BE" sz="2400" b="0" dirty="0" err="1" smtClean="0"/>
              <a:t>Therapeutic</a:t>
            </a:r>
            <a:r>
              <a:rPr lang="fr-BE" sz="2400" b="0" dirty="0" smtClean="0"/>
              <a:t> isotopes</a:t>
            </a:r>
          </a:p>
          <a:p>
            <a:pPr lvl="1" eaLnBrk="1" hangingPunct="1"/>
            <a:r>
              <a:rPr lang="en-US" sz="2000" baseline="30000" dirty="0" smtClean="0"/>
              <a:t>211</a:t>
            </a:r>
            <a:r>
              <a:rPr lang="en-US" sz="2000" dirty="0" smtClean="0"/>
              <a:t>At</a:t>
            </a:r>
            <a:r>
              <a:rPr lang="en-US" sz="2000" dirty="0"/>
              <a:t>, alpha emitters</a:t>
            </a:r>
          </a:p>
          <a:p>
            <a:pPr lvl="1" eaLnBrk="1" hangingPunct="1"/>
            <a:r>
              <a:rPr lang="en-US" sz="2000" baseline="30000" dirty="0"/>
              <a:t>67</a:t>
            </a:r>
            <a:r>
              <a:rPr lang="en-US" sz="2000" dirty="0"/>
              <a:t>Cu, </a:t>
            </a:r>
            <a:r>
              <a:rPr lang="en-US" sz="2000" baseline="30000" dirty="0"/>
              <a:t>177</a:t>
            </a:r>
            <a:r>
              <a:rPr lang="en-US" sz="2000" dirty="0"/>
              <a:t>Lu, beta emitters </a:t>
            </a:r>
          </a:p>
          <a:p>
            <a:pPr lvl="1" eaLnBrk="1" hangingPunct="1"/>
            <a:r>
              <a:rPr lang="en-US" sz="2000" dirty="0"/>
              <a:t>Pulsed alpha (research)</a:t>
            </a:r>
          </a:p>
          <a:p>
            <a:pPr lvl="1"/>
            <a:endParaRPr lang="fr-BE" sz="2000" b="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91" y="1196752"/>
            <a:ext cx="3960440" cy="464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449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C70 multiple </a:t>
            </a:r>
            <a:r>
              <a:rPr lang="fr-BE" dirty="0" err="1" smtClean="0"/>
              <a:t>particles</a:t>
            </a:r>
            <a:r>
              <a:rPr lang="fr-BE" dirty="0" smtClean="0"/>
              <a:t> =&gt; </a:t>
            </a:r>
            <a:r>
              <a:rPr lang="fr-BE" dirty="0" err="1"/>
              <a:t>a</a:t>
            </a:r>
            <a:r>
              <a:rPr lang="fr-BE" dirty="0" err="1" smtClean="0"/>
              <a:t>dditional</a:t>
            </a:r>
            <a:r>
              <a:rPr lang="fr-BE" dirty="0" smtClean="0"/>
              <a:t> </a:t>
            </a:r>
            <a:r>
              <a:rPr lang="fr-BE" dirty="0" err="1" smtClean="0"/>
              <a:t>complexity</a:t>
            </a:r>
            <a:r>
              <a:rPr lang="fr-BE" dirty="0" smtClean="0"/>
              <a:t> 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162128"/>
          </a:xfrm>
        </p:spPr>
        <p:txBody>
          <a:bodyPr/>
          <a:lstStyle/>
          <a:p>
            <a:r>
              <a:rPr lang="fr-BE" b="0" dirty="0" err="1" smtClean="0"/>
              <a:t>Particles</a:t>
            </a:r>
            <a:r>
              <a:rPr lang="fr-BE" b="0" dirty="0" smtClean="0"/>
              <a:t> </a:t>
            </a:r>
            <a:r>
              <a:rPr lang="fr-BE" b="0" dirty="0" err="1" smtClean="0"/>
              <a:t>with</a:t>
            </a:r>
            <a:r>
              <a:rPr lang="fr-BE" b="0" dirty="0" smtClean="0"/>
              <a:t> </a:t>
            </a:r>
            <a:r>
              <a:rPr lang="fr-BE" b="0" dirty="0" err="1" smtClean="0"/>
              <a:t>different</a:t>
            </a:r>
            <a:r>
              <a:rPr lang="fr-BE" b="0" dirty="0" smtClean="0"/>
              <a:t> charge </a:t>
            </a:r>
            <a:r>
              <a:rPr lang="fr-BE" b="0" dirty="0" err="1" smtClean="0"/>
              <a:t>sign</a:t>
            </a:r>
            <a:endParaRPr lang="fr-BE" b="0" dirty="0" smtClean="0"/>
          </a:p>
          <a:p>
            <a:pPr lvl="1"/>
            <a:r>
              <a:rPr lang="fr-BE" b="0" dirty="0" smtClean="0"/>
              <a:t>B-</a:t>
            </a:r>
            <a:r>
              <a:rPr lang="fr-BE" b="0" dirty="0" err="1" smtClean="0"/>
              <a:t>field</a:t>
            </a:r>
            <a:r>
              <a:rPr lang="fr-BE" b="0" dirty="0" smtClean="0"/>
              <a:t> must </a:t>
            </a:r>
            <a:r>
              <a:rPr lang="fr-BE" b="0" dirty="0" err="1" smtClean="0"/>
              <a:t>be</a:t>
            </a:r>
            <a:r>
              <a:rPr lang="fr-BE" b="0" dirty="0" smtClean="0"/>
              <a:t> </a:t>
            </a:r>
            <a:r>
              <a:rPr lang="fr-BE" b="0" dirty="0" err="1" smtClean="0"/>
              <a:t>inversed</a:t>
            </a:r>
            <a:r>
              <a:rPr lang="fr-BE" b="0" dirty="0" smtClean="0"/>
              <a:t> </a:t>
            </a:r>
            <a:r>
              <a:rPr lang="fr-BE" b="0" dirty="0" err="1" smtClean="0"/>
              <a:t>between</a:t>
            </a:r>
            <a:r>
              <a:rPr lang="fr-BE" b="0" dirty="0" smtClean="0"/>
              <a:t> </a:t>
            </a:r>
            <a:r>
              <a:rPr lang="fr-BE" dirty="0" smtClean="0"/>
              <a:t>+</a:t>
            </a:r>
            <a:r>
              <a:rPr lang="fr-BE" b="0" dirty="0" smtClean="0"/>
              <a:t> and </a:t>
            </a:r>
            <a:r>
              <a:rPr lang="fr-BE" dirty="0" smtClean="0"/>
              <a:t>–</a:t>
            </a:r>
            <a:r>
              <a:rPr lang="fr-BE" b="0" dirty="0" smtClean="0"/>
              <a:t> </a:t>
            </a:r>
            <a:r>
              <a:rPr lang="fr-BE" b="0" dirty="0" err="1" smtClean="0"/>
              <a:t>particles</a:t>
            </a:r>
            <a:endParaRPr lang="fr-BE" b="0" dirty="0" smtClean="0"/>
          </a:p>
          <a:p>
            <a:pPr lvl="1"/>
            <a:r>
              <a:rPr lang="fr-BE" dirty="0" err="1" smtClean="0"/>
              <a:t>Two</a:t>
            </a:r>
            <a:r>
              <a:rPr lang="fr-BE" dirty="0" smtClean="0"/>
              <a:t> </a:t>
            </a:r>
            <a:r>
              <a:rPr lang="fr-BE" dirty="0" err="1" smtClean="0"/>
              <a:t>different</a:t>
            </a:r>
            <a:r>
              <a:rPr lang="fr-BE" dirty="0" smtClean="0"/>
              <a:t> types of ion sources (</a:t>
            </a:r>
            <a:r>
              <a:rPr lang="fr-BE" dirty="0" err="1" smtClean="0"/>
              <a:t>multicusp</a:t>
            </a:r>
            <a:r>
              <a:rPr lang="fr-BE" dirty="0" smtClean="0"/>
              <a:t> vs ECR)</a:t>
            </a:r>
            <a:endParaRPr lang="fr-BE" b="0" dirty="0" smtClean="0"/>
          </a:p>
          <a:p>
            <a:r>
              <a:rPr lang="fr-BE" b="0" dirty="0" err="1"/>
              <a:t>P</a:t>
            </a:r>
            <a:r>
              <a:rPr lang="fr-BE" b="0" dirty="0" err="1" smtClean="0"/>
              <a:t>articles</a:t>
            </a:r>
            <a:r>
              <a:rPr lang="fr-BE" b="0" dirty="0" smtClean="0"/>
              <a:t> </a:t>
            </a:r>
            <a:r>
              <a:rPr lang="fr-BE" b="0" dirty="0" err="1" smtClean="0"/>
              <a:t>with</a:t>
            </a:r>
            <a:r>
              <a:rPr lang="fr-BE" b="0" dirty="0" smtClean="0"/>
              <a:t> </a:t>
            </a:r>
            <a:r>
              <a:rPr lang="fr-BE" b="0" dirty="0" err="1" smtClean="0"/>
              <a:t>different</a:t>
            </a:r>
            <a:r>
              <a:rPr lang="fr-BE" b="0" dirty="0" smtClean="0"/>
              <a:t> q/m ratio (1/1 and 1/2)</a:t>
            </a:r>
          </a:p>
          <a:p>
            <a:pPr lvl="1"/>
            <a:r>
              <a:rPr lang="fr-BE" b="0" dirty="0" err="1" smtClean="0"/>
              <a:t>Isochronous</a:t>
            </a:r>
            <a:r>
              <a:rPr lang="fr-BE" b="0" dirty="0" smtClean="0"/>
              <a:t> </a:t>
            </a:r>
            <a:r>
              <a:rPr lang="fr-BE" b="0" dirty="0" err="1" smtClean="0"/>
              <a:t>field</a:t>
            </a:r>
            <a:r>
              <a:rPr lang="fr-BE" b="0" dirty="0" smtClean="0"/>
              <a:t> </a:t>
            </a:r>
            <a:r>
              <a:rPr lang="fr-BE" b="0" dirty="0" err="1" smtClean="0"/>
              <a:t>shape</a:t>
            </a:r>
            <a:r>
              <a:rPr lang="fr-BE" b="0" dirty="0" smtClean="0"/>
              <a:t> not the </a:t>
            </a:r>
            <a:r>
              <a:rPr lang="fr-BE" b="0" dirty="0" err="1" smtClean="0"/>
              <a:t>same</a:t>
            </a:r>
            <a:r>
              <a:rPr lang="fr-BE" b="0" dirty="0" smtClean="0"/>
              <a:t> for </a:t>
            </a:r>
            <a:r>
              <a:rPr lang="fr-BE" b="0" dirty="0" err="1" smtClean="0"/>
              <a:t>both</a:t>
            </a:r>
            <a:r>
              <a:rPr lang="fr-BE" b="0" dirty="0" smtClean="0"/>
              <a:t> types</a:t>
            </a:r>
          </a:p>
          <a:p>
            <a:pPr lvl="1"/>
            <a:r>
              <a:rPr lang="fr-BE" dirty="0" smtClean="0"/>
              <a:t>Central </a:t>
            </a:r>
            <a:r>
              <a:rPr lang="fr-BE" dirty="0" err="1" smtClean="0"/>
              <a:t>region</a:t>
            </a:r>
            <a:r>
              <a:rPr lang="fr-BE" dirty="0" smtClean="0"/>
              <a:t> </a:t>
            </a:r>
            <a:r>
              <a:rPr lang="fr-BE" dirty="0" err="1" smtClean="0"/>
              <a:t>geometry</a:t>
            </a:r>
            <a:r>
              <a:rPr lang="fr-BE" dirty="0" smtClean="0"/>
              <a:t> not the </a:t>
            </a:r>
            <a:r>
              <a:rPr lang="fr-BE" dirty="0" err="1" smtClean="0"/>
              <a:t>same</a:t>
            </a:r>
            <a:r>
              <a:rPr lang="fr-BE" dirty="0" smtClean="0"/>
              <a:t> for </a:t>
            </a:r>
            <a:r>
              <a:rPr lang="fr-BE" dirty="0" err="1" smtClean="0"/>
              <a:t>both</a:t>
            </a:r>
            <a:r>
              <a:rPr lang="fr-BE" dirty="0" smtClean="0"/>
              <a:t> types</a:t>
            </a:r>
          </a:p>
          <a:p>
            <a:pPr lvl="1"/>
            <a:r>
              <a:rPr lang="fr-BE" b="0" dirty="0" err="1" smtClean="0"/>
              <a:t>Harmonic</a:t>
            </a:r>
            <a:r>
              <a:rPr lang="fr-BE" b="0" dirty="0" smtClean="0"/>
              <a:t> mode of </a:t>
            </a:r>
            <a:r>
              <a:rPr lang="fr-BE" b="0" dirty="0" err="1" smtClean="0"/>
              <a:t>acceleration</a:t>
            </a:r>
            <a:r>
              <a:rPr lang="fr-BE" b="0" dirty="0" smtClean="0"/>
              <a:t> not the </a:t>
            </a:r>
            <a:r>
              <a:rPr lang="fr-BE" b="0" dirty="0" err="1" smtClean="0"/>
              <a:t>same</a:t>
            </a:r>
            <a:r>
              <a:rPr lang="fr-BE" b="0" dirty="0" smtClean="0"/>
              <a:t> types</a:t>
            </a:r>
          </a:p>
          <a:p>
            <a:r>
              <a:rPr lang="fr-BE" b="0" dirty="0" err="1" smtClean="0"/>
              <a:t>Different</a:t>
            </a:r>
            <a:r>
              <a:rPr lang="fr-BE" b="0" dirty="0" smtClean="0"/>
              <a:t> </a:t>
            </a:r>
            <a:r>
              <a:rPr lang="fr-BE" b="0" dirty="0" err="1" smtClean="0"/>
              <a:t>methods</a:t>
            </a:r>
            <a:r>
              <a:rPr lang="fr-BE" b="0" dirty="0" smtClean="0"/>
              <a:t> of extraction </a:t>
            </a:r>
            <a:r>
              <a:rPr lang="fr-BE" b="0" dirty="0" err="1" smtClean="0"/>
              <a:t>needed</a:t>
            </a:r>
            <a:endParaRPr lang="fr-BE" b="0" dirty="0" smtClean="0"/>
          </a:p>
          <a:p>
            <a:pPr lvl="1"/>
            <a:r>
              <a:rPr lang="fr-BE" dirty="0" smtClean="0"/>
              <a:t>Stripping for H</a:t>
            </a:r>
            <a:r>
              <a:rPr lang="fr-BE" baseline="30000" dirty="0" smtClean="0"/>
              <a:t>-</a:t>
            </a:r>
            <a:r>
              <a:rPr lang="fr-BE" dirty="0" smtClean="0"/>
              <a:t> and D</a:t>
            </a:r>
            <a:r>
              <a:rPr lang="fr-BE" baseline="30000" dirty="0" smtClean="0"/>
              <a:t>-</a:t>
            </a:r>
          </a:p>
          <a:p>
            <a:pPr lvl="1"/>
            <a:r>
              <a:rPr lang="fr-BE" b="0" dirty="0" smtClean="0"/>
              <a:t>ESD for </a:t>
            </a:r>
            <a:r>
              <a:rPr lang="fr-BE" b="0" dirty="0" smtClean="0">
                <a:latin typeface="Symbol" panose="05050102010706020507" pitchFamily="18" charset="2"/>
              </a:rPr>
              <a:t>a</a:t>
            </a:r>
            <a:r>
              <a:rPr lang="fr-BE" b="0" dirty="0" smtClean="0"/>
              <a:t> and H</a:t>
            </a:r>
            <a:r>
              <a:rPr lang="fr-BE" b="0" baseline="-25000" dirty="0" smtClean="0"/>
              <a:t>2</a:t>
            </a:r>
            <a:r>
              <a:rPr lang="fr-BE" b="0" baseline="30000" dirty="0" smtClean="0"/>
              <a:t>+</a:t>
            </a:r>
          </a:p>
          <a:p>
            <a:r>
              <a:rPr lang="fr-BE" b="0" dirty="0" smtClean="0"/>
              <a:t>High </a:t>
            </a:r>
            <a:r>
              <a:rPr lang="fr-BE" b="0" dirty="0" err="1" smtClean="0"/>
              <a:t>intensity</a:t>
            </a:r>
            <a:r>
              <a:rPr lang="fr-BE" b="0" dirty="0" smtClean="0"/>
              <a:t> H</a:t>
            </a:r>
            <a:r>
              <a:rPr lang="fr-BE" b="0" baseline="30000" dirty="0" smtClean="0"/>
              <a:t>-</a:t>
            </a:r>
            <a:r>
              <a:rPr lang="fr-BE" b="0" dirty="0" smtClean="0"/>
              <a:t> </a:t>
            </a:r>
            <a:r>
              <a:rPr lang="fr-BE" b="0" dirty="0" err="1" smtClean="0"/>
              <a:t>requires</a:t>
            </a:r>
            <a:r>
              <a:rPr lang="fr-BE" b="0" dirty="0" smtClean="0"/>
              <a:t> </a:t>
            </a:r>
            <a:r>
              <a:rPr lang="fr-BE" b="0" dirty="0" err="1" smtClean="0"/>
              <a:t>very</a:t>
            </a:r>
            <a:r>
              <a:rPr lang="fr-BE" b="0" dirty="0" smtClean="0"/>
              <a:t> good vacuum</a:t>
            </a:r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3364920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C70 =&gt; </a:t>
            </a:r>
            <a:r>
              <a:rPr lang="fr-BE" dirty="0" err="1" smtClean="0"/>
              <a:t>additional</a:t>
            </a:r>
            <a:r>
              <a:rPr lang="fr-BE" dirty="0" smtClean="0"/>
              <a:t> </a:t>
            </a:r>
            <a:r>
              <a:rPr lang="fr-BE" dirty="0" err="1" smtClean="0"/>
              <a:t>complexity</a:t>
            </a:r>
            <a:r>
              <a:rPr lang="fr-BE" dirty="0" smtClean="0"/>
              <a:t> of </a:t>
            </a:r>
            <a:r>
              <a:rPr lang="fr-BE" dirty="0" err="1" smtClean="0"/>
              <a:t>magnetic</a:t>
            </a:r>
            <a:r>
              <a:rPr lang="fr-BE" dirty="0" smtClean="0"/>
              <a:t> </a:t>
            </a:r>
            <a:r>
              <a:rPr lang="fr-BE" dirty="0" err="1" smtClean="0"/>
              <a:t>field</a:t>
            </a:r>
            <a:endParaRPr lang="fr-BE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44" y="980728"/>
            <a:ext cx="634686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D:\R&amp;D_TG\Conférences\ECPM_2009_Groningen\M101_2008-11-19 12-49-48_Chang Bob Compensation_IMG_1349.JPG"/>
          <p:cNvPicPr>
            <a:picLocks noChangeAspect="1" noChangeArrowheads="1"/>
          </p:cNvPicPr>
          <p:nvPr/>
        </p:nvPicPr>
        <p:blipFill>
          <a:blip r:embed="rId3" cstate="email"/>
          <a:srcRect t="6472" b="6472"/>
          <a:stretch>
            <a:fillRect/>
          </a:stretch>
        </p:blipFill>
        <p:spPr bwMode="auto">
          <a:xfrm>
            <a:off x="24598" y="3789040"/>
            <a:ext cx="4139952" cy="272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55976" y="5733256"/>
            <a:ext cx="36004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Isochronization </a:t>
            </a:r>
            <a:r>
              <a:rPr lang="fr-BE" dirty="0" err="1" smtClean="0"/>
              <a:t>coils</a:t>
            </a:r>
            <a:endParaRPr lang="fr-BE" dirty="0"/>
          </a:p>
        </p:txBody>
      </p:sp>
      <p:cxnSp>
        <p:nvCxnSpPr>
          <p:cNvPr id="7" name="Straight Arrow Connector 6"/>
          <p:cNvCxnSpPr>
            <a:stCxn id="4" idx="0"/>
          </p:cNvCxnSpPr>
          <p:nvPr/>
        </p:nvCxnSpPr>
        <p:spPr bwMode="auto">
          <a:xfrm flipV="1">
            <a:off x="6156176" y="3356992"/>
            <a:ext cx="1944216" cy="23762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>
            <a:stCxn id="4" idx="0"/>
          </p:cNvCxnSpPr>
          <p:nvPr/>
        </p:nvCxnSpPr>
        <p:spPr bwMode="auto">
          <a:xfrm flipH="1" flipV="1">
            <a:off x="1259632" y="5152111"/>
            <a:ext cx="4896544" cy="5811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95536" y="1412776"/>
            <a:ext cx="23042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err="1"/>
              <a:t>c</a:t>
            </a:r>
            <a:r>
              <a:rPr lang="fr-BE" dirty="0" err="1" smtClean="0"/>
              <a:t>entering</a:t>
            </a:r>
            <a:r>
              <a:rPr lang="fr-BE" dirty="0" smtClean="0"/>
              <a:t> </a:t>
            </a:r>
            <a:r>
              <a:rPr lang="fr-BE" dirty="0" err="1" smtClean="0"/>
              <a:t>coils</a:t>
            </a:r>
            <a:endParaRPr lang="fr-BE" dirty="0"/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 bwMode="auto">
          <a:xfrm>
            <a:off x="2699792" y="1643609"/>
            <a:ext cx="3024336" cy="9212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68318" y="2334071"/>
            <a:ext cx="23042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extraction </a:t>
            </a:r>
            <a:r>
              <a:rPr lang="fr-BE" dirty="0" err="1" smtClean="0"/>
              <a:t>coils</a:t>
            </a:r>
            <a:endParaRPr lang="fr-BE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699792" y="2564904"/>
            <a:ext cx="1008112" cy="2308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6" idx="3"/>
          </p:cNvCxnSpPr>
          <p:nvPr/>
        </p:nvCxnSpPr>
        <p:spPr bwMode="auto">
          <a:xfrm>
            <a:off x="2672574" y="2564904"/>
            <a:ext cx="2835530" cy="14401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01005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C70 =&gt; </a:t>
            </a:r>
            <a:r>
              <a:rPr lang="fr-BE" dirty="0" err="1" smtClean="0"/>
              <a:t>additional</a:t>
            </a:r>
            <a:r>
              <a:rPr lang="fr-BE" dirty="0" smtClean="0"/>
              <a:t> </a:t>
            </a:r>
            <a:r>
              <a:rPr lang="fr-BE" dirty="0" err="1" smtClean="0"/>
              <a:t>complexity</a:t>
            </a:r>
            <a:r>
              <a:rPr lang="fr-BE" dirty="0" smtClean="0"/>
              <a:t> of central </a:t>
            </a:r>
            <a:r>
              <a:rPr lang="fr-BE" dirty="0" err="1" smtClean="0"/>
              <a:t>region</a:t>
            </a:r>
            <a:endParaRPr lang="fr-BE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956" y="1052736"/>
            <a:ext cx="5365316" cy="390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085184"/>
            <a:ext cx="69127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Horizontal </a:t>
            </a:r>
            <a:r>
              <a:rPr lang="fr-BE" dirty="0" err="1" smtClean="0"/>
              <a:t>deflector</a:t>
            </a:r>
            <a:r>
              <a:rPr lang="fr-BE" dirty="0" smtClean="0"/>
              <a:t> at exit of the </a:t>
            </a:r>
            <a:r>
              <a:rPr lang="fr-BE" dirty="0" err="1" smtClean="0"/>
              <a:t>inflector</a:t>
            </a:r>
            <a:r>
              <a:rPr lang="fr-BE" dirty="0" smtClean="0"/>
              <a:t> </a:t>
            </a:r>
            <a:r>
              <a:rPr lang="fr-BE" dirty="0" err="1" smtClean="0"/>
              <a:t>needed</a:t>
            </a:r>
            <a:r>
              <a:rPr lang="fr-BE" dirty="0" smtClean="0"/>
              <a:t> to place </a:t>
            </a:r>
            <a:r>
              <a:rPr lang="fr-BE" dirty="0" err="1" smtClean="0"/>
              <a:t>different</a:t>
            </a:r>
            <a:r>
              <a:rPr lang="fr-BE" dirty="0"/>
              <a:t> </a:t>
            </a:r>
            <a:r>
              <a:rPr lang="fr-BE" dirty="0" err="1" smtClean="0"/>
              <a:t>both</a:t>
            </a:r>
            <a:r>
              <a:rPr lang="fr-BE" dirty="0" smtClean="0"/>
              <a:t> </a:t>
            </a:r>
            <a:r>
              <a:rPr lang="fr-BE" dirty="0" err="1" smtClean="0"/>
              <a:t>particle</a:t>
            </a:r>
            <a:r>
              <a:rPr lang="fr-BE" dirty="0" smtClean="0"/>
              <a:t> types on the </a:t>
            </a:r>
            <a:r>
              <a:rPr lang="fr-BE" dirty="0" err="1"/>
              <a:t>e</a:t>
            </a:r>
            <a:r>
              <a:rPr lang="fr-BE" dirty="0" err="1" smtClean="0"/>
              <a:t>quilibrium</a:t>
            </a:r>
            <a:r>
              <a:rPr lang="fr-BE" dirty="0" smtClean="0"/>
              <a:t> </a:t>
            </a:r>
            <a:r>
              <a:rPr lang="fr-BE" dirty="0" err="1" smtClean="0"/>
              <a:t>orbit</a:t>
            </a:r>
            <a:r>
              <a:rPr lang="fr-BE" dirty="0" smtClean="0"/>
              <a:t> (</a:t>
            </a:r>
            <a:r>
              <a:rPr lang="fr-BE" dirty="0" err="1" smtClean="0"/>
              <a:t>orbit</a:t>
            </a:r>
            <a:r>
              <a:rPr lang="fr-BE" dirty="0" smtClean="0"/>
              <a:t> </a:t>
            </a:r>
            <a:r>
              <a:rPr lang="fr-BE" dirty="0" err="1" smtClean="0"/>
              <a:t>centering</a:t>
            </a:r>
            <a:r>
              <a:rPr lang="fr-BE" dirty="0" smtClean="0"/>
              <a:t>)</a:t>
            </a:r>
            <a:endParaRPr lang="fr-BE" dirty="0"/>
          </a:p>
        </p:txBody>
      </p:sp>
      <p:cxnSp>
        <p:nvCxnSpPr>
          <p:cNvPr id="7" name="Straight Arrow Connector 6"/>
          <p:cNvCxnSpPr>
            <a:stCxn id="4" idx="0"/>
          </p:cNvCxnSpPr>
          <p:nvPr/>
        </p:nvCxnSpPr>
        <p:spPr bwMode="auto">
          <a:xfrm flipH="1" flipV="1">
            <a:off x="3203848" y="3645024"/>
            <a:ext cx="1152128" cy="14401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32658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219200"/>
            <a:ext cx="5698299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Illustration of the C70 dual extraction system </a:t>
            </a:r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1731580"/>
            <a:ext cx="3563888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/>
              <a:t>Stripping extraction for </a:t>
            </a:r>
            <a:r>
              <a:rPr lang="fr-BE" sz="2000" dirty="0" err="1" smtClean="0"/>
              <a:t>negative</a:t>
            </a:r>
            <a:r>
              <a:rPr lang="fr-BE" sz="2000" dirty="0" smtClean="0"/>
              <a:t> </a:t>
            </a:r>
            <a:r>
              <a:rPr lang="fr-BE" sz="2000" dirty="0" err="1" smtClean="0"/>
              <a:t>particles</a:t>
            </a:r>
            <a:endParaRPr lang="fr-B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/>
              <a:t>ESD for </a:t>
            </a:r>
            <a:r>
              <a:rPr lang="fr-BE" sz="2000" dirty="0" smtClean="0">
                <a:latin typeface="Symbol" panose="05050102010706020507" pitchFamily="18" charset="2"/>
              </a:rPr>
              <a:t>a</a:t>
            </a:r>
            <a:r>
              <a:rPr lang="fr-BE" sz="2000" dirty="0" smtClean="0"/>
              <a:t>-</a:t>
            </a:r>
            <a:r>
              <a:rPr lang="fr-BE" sz="2000" dirty="0" err="1" smtClean="0"/>
              <a:t>particle</a:t>
            </a:r>
            <a:endParaRPr lang="fr-B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err="1" smtClean="0"/>
              <a:t>Two</a:t>
            </a:r>
            <a:r>
              <a:rPr lang="fr-BE" sz="2000" dirty="0" smtClean="0"/>
              <a:t> opposite exit 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err="1" smtClean="0"/>
              <a:t>Simultaneous</a:t>
            </a:r>
            <a:r>
              <a:rPr lang="fr-BE" sz="2000" dirty="0" smtClean="0"/>
              <a:t> dual </a:t>
            </a:r>
            <a:r>
              <a:rPr lang="fr-BE" sz="2000" dirty="0" err="1" smtClean="0"/>
              <a:t>beam</a:t>
            </a:r>
            <a:r>
              <a:rPr lang="fr-BE" sz="2000" dirty="0" smtClean="0"/>
              <a:t> </a:t>
            </a:r>
            <a:r>
              <a:rPr lang="fr-BE" sz="2000" dirty="0" err="1" smtClean="0"/>
              <a:t>capability</a:t>
            </a:r>
            <a:r>
              <a:rPr lang="fr-BE" sz="2000" dirty="0" smtClean="0"/>
              <a:t> for H- and D-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/>
              <a:t>Variable </a:t>
            </a:r>
            <a:r>
              <a:rPr lang="fr-BE" sz="2000" dirty="0" err="1" smtClean="0"/>
              <a:t>energy</a:t>
            </a:r>
            <a:r>
              <a:rPr lang="fr-BE" sz="2000" dirty="0" smtClean="0"/>
              <a:t> for H- and D-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err="1" smtClean="0"/>
              <a:t>External</a:t>
            </a:r>
            <a:r>
              <a:rPr lang="fr-BE" sz="2000" dirty="0" smtClean="0"/>
              <a:t> </a:t>
            </a:r>
            <a:r>
              <a:rPr lang="fr-BE" sz="2000" dirty="0" err="1" smtClean="0"/>
              <a:t>switching</a:t>
            </a:r>
            <a:r>
              <a:rPr lang="fr-BE" sz="2000" dirty="0" smtClean="0"/>
              <a:t> </a:t>
            </a:r>
            <a:r>
              <a:rPr lang="fr-BE" sz="2000" dirty="0" err="1" smtClean="0"/>
              <a:t>magnet</a:t>
            </a:r>
            <a:r>
              <a:rPr lang="fr-BE" sz="2000" dirty="0" smtClean="0"/>
              <a:t> to direct </a:t>
            </a:r>
            <a:r>
              <a:rPr lang="fr-BE" sz="2000" dirty="0" err="1" smtClean="0"/>
              <a:t>different</a:t>
            </a:r>
            <a:r>
              <a:rPr lang="fr-BE" sz="2000" dirty="0" smtClean="0"/>
              <a:t> </a:t>
            </a:r>
            <a:r>
              <a:rPr lang="fr-BE" sz="2000" dirty="0" err="1" smtClean="0"/>
              <a:t>energies</a:t>
            </a:r>
            <a:r>
              <a:rPr lang="fr-BE" sz="2000" dirty="0" smtClean="0"/>
              <a:t> and </a:t>
            </a:r>
            <a:r>
              <a:rPr lang="fr-BE" sz="2000" dirty="0" err="1" smtClean="0"/>
              <a:t>particle</a:t>
            </a:r>
            <a:r>
              <a:rPr lang="fr-BE" sz="2000" dirty="0" smtClean="0"/>
              <a:t> </a:t>
            </a:r>
            <a:r>
              <a:rPr lang="fr-BE" sz="2000" dirty="0" err="1" smtClean="0"/>
              <a:t>into</a:t>
            </a:r>
            <a:r>
              <a:rPr lang="fr-BE" sz="2000" dirty="0" smtClean="0"/>
              <a:t> the </a:t>
            </a:r>
            <a:r>
              <a:rPr lang="fr-BE" sz="2000" dirty="0" err="1" smtClean="0"/>
              <a:t>beam</a:t>
            </a:r>
            <a:r>
              <a:rPr lang="fr-BE" sz="2000" dirty="0" smtClean="0"/>
              <a:t> </a:t>
            </a:r>
            <a:r>
              <a:rPr lang="fr-BE" sz="2000" dirty="0" err="1" smtClean="0"/>
              <a:t>lines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3948905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C70 multiple particle cyclotron</a:t>
            </a:r>
          </a:p>
        </p:txBody>
      </p:sp>
      <p:pic>
        <p:nvPicPr>
          <p:cNvPr id="4" name="Picture 3" descr="D:\R&amp;D_TG\Conférences\ECPM_2009_Groningen\DSC_259-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24744"/>
            <a:ext cx="7776864" cy="512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8144" y="1418873"/>
            <a:ext cx="2808312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Injection line </a:t>
            </a:r>
            <a:r>
              <a:rPr lang="fr-BE" sz="2000" dirty="0" err="1" smtClean="0"/>
              <a:t>with</a:t>
            </a:r>
            <a:r>
              <a:rPr lang="fr-BE" sz="2000" dirty="0" smtClean="0"/>
              <a:t> </a:t>
            </a:r>
            <a:r>
              <a:rPr lang="fr-BE" sz="2000" dirty="0" err="1" smtClean="0"/>
              <a:t>two</a:t>
            </a:r>
            <a:r>
              <a:rPr lang="fr-BE" sz="2000" dirty="0" smtClean="0"/>
              <a:t> ion sources on top</a:t>
            </a:r>
            <a:endParaRPr lang="fr-BE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335688" y="4941168"/>
            <a:ext cx="2808312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/>
              <a:t>Two</a:t>
            </a:r>
            <a:r>
              <a:rPr lang="fr-BE" sz="2000" dirty="0" smtClean="0"/>
              <a:t> </a:t>
            </a:r>
            <a:r>
              <a:rPr lang="fr-BE" sz="2000" dirty="0" err="1" smtClean="0"/>
              <a:t>beam</a:t>
            </a:r>
            <a:r>
              <a:rPr lang="fr-BE" sz="2000" dirty="0" smtClean="0"/>
              <a:t> exit ports at opposite angles</a:t>
            </a:r>
            <a:endParaRPr lang="fr-BE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5560740"/>
            <a:ext cx="2808312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/>
              <a:t>Two</a:t>
            </a:r>
            <a:r>
              <a:rPr lang="fr-BE" sz="2000" dirty="0" smtClean="0"/>
              <a:t> stripper probes at opposite angles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281701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C70 electrostatic deflector (ESD)</a:t>
            </a:r>
          </a:p>
        </p:txBody>
      </p:sp>
      <p:pic>
        <p:nvPicPr>
          <p:cNvPr id="4" name="Picture 2" descr="Y:\R&amp;D TG\Projects\(PAM-001) C70 Nantes\Communication_Photos_Vidéos\Photos-Videos\Déflecteur\M101_2010-02-21 14-16-43_Deflecteur_IMG_2365.JPG"/>
          <p:cNvPicPr>
            <a:picLocks noChangeAspect="1" noChangeArrowheads="1"/>
          </p:cNvPicPr>
          <p:nvPr/>
        </p:nvPicPr>
        <p:blipFill>
          <a:blip r:embed="rId2" cstate="email"/>
          <a:srcRect t="4689" b="7503"/>
          <a:stretch>
            <a:fillRect/>
          </a:stretch>
        </p:blipFill>
        <p:spPr bwMode="auto">
          <a:xfrm>
            <a:off x="395536" y="1033240"/>
            <a:ext cx="7992888" cy="526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8157" y="3964994"/>
            <a:ext cx="3024336" cy="40011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Septum 2</a:t>
            </a:r>
            <a:r>
              <a:rPr lang="fr-BE" sz="2000" baseline="30000" dirty="0" smtClean="0"/>
              <a:t>nd</a:t>
            </a:r>
            <a:r>
              <a:rPr lang="fr-BE" sz="2000" dirty="0" smtClean="0"/>
              <a:t> part (</a:t>
            </a:r>
            <a:r>
              <a:rPr lang="fr-BE" sz="2000" dirty="0" err="1" smtClean="0"/>
              <a:t>copper</a:t>
            </a:r>
            <a:r>
              <a:rPr lang="fr-BE" sz="2000" dirty="0" smtClean="0"/>
              <a:t>)</a:t>
            </a:r>
            <a:endParaRPr lang="fr-BE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759720" y="5009451"/>
            <a:ext cx="3411091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Septum first part (</a:t>
            </a:r>
            <a:r>
              <a:rPr lang="fr-BE" sz="2000" dirty="0" err="1" smtClean="0"/>
              <a:t>tungsten</a:t>
            </a:r>
            <a:r>
              <a:rPr lang="fr-BE" sz="2000" dirty="0" smtClean="0"/>
              <a:t>)</a:t>
            </a:r>
          </a:p>
          <a:p>
            <a:pPr algn="ctr"/>
            <a:r>
              <a:rPr lang="fr-BE" sz="2000" dirty="0" err="1"/>
              <a:t>a</a:t>
            </a:r>
            <a:r>
              <a:rPr lang="fr-BE" sz="2000" dirty="0" err="1" smtClean="0"/>
              <a:t>llowing</a:t>
            </a:r>
            <a:r>
              <a:rPr lang="fr-BE" sz="2000" dirty="0" smtClean="0"/>
              <a:t> </a:t>
            </a:r>
            <a:r>
              <a:rPr lang="fr-BE" sz="2000" dirty="0" err="1" smtClean="0"/>
              <a:t>heat</a:t>
            </a:r>
            <a:r>
              <a:rPr lang="fr-BE" sz="2000" dirty="0" smtClean="0"/>
              <a:t> </a:t>
            </a:r>
            <a:r>
              <a:rPr lang="fr-BE" sz="2000" dirty="0" err="1" smtClean="0"/>
              <a:t>expension</a:t>
            </a:r>
            <a:endParaRPr lang="fr-BE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2060848"/>
            <a:ext cx="3411091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Water-</a:t>
            </a:r>
            <a:r>
              <a:rPr lang="fr-BE" sz="2000" dirty="0" err="1" smtClean="0"/>
              <a:t>cooled</a:t>
            </a:r>
            <a:r>
              <a:rPr lang="fr-BE" sz="2000" dirty="0" smtClean="0"/>
              <a:t> </a:t>
            </a:r>
            <a:r>
              <a:rPr lang="fr-BE" sz="2000" dirty="0" err="1" smtClean="0"/>
              <a:t>pre</a:t>
            </a:r>
            <a:r>
              <a:rPr lang="fr-BE" sz="2000" dirty="0" smtClean="0"/>
              <a:t>-septum</a:t>
            </a:r>
          </a:p>
          <a:p>
            <a:pPr algn="ctr"/>
            <a:r>
              <a:rPr lang="fr-BE" sz="2000" dirty="0" err="1" smtClean="0"/>
              <a:t>adjustable</a:t>
            </a:r>
            <a:endParaRPr lang="fr-BE" sz="2000" dirty="0"/>
          </a:p>
        </p:txBody>
      </p:sp>
      <p:cxnSp>
        <p:nvCxnSpPr>
          <p:cNvPr id="10" name="Straight Arrow Connector 9"/>
          <p:cNvCxnSpPr>
            <a:stCxn id="6" idx="0"/>
          </p:cNvCxnSpPr>
          <p:nvPr/>
        </p:nvCxnSpPr>
        <p:spPr bwMode="auto">
          <a:xfrm flipV="1">
            <a:off x="2270325" y="3284984"/>
            <a:ext cx="861515" cy="6800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6349554" y="2768734"/>
            <a:ext cx="1102766" cy="8042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8" idx="0"/>
          </p:cNvCxnSpPr>
          <p:nvPr/>
        </p:nvCxnSpPr>
        <p:spPr bwMode="auto">
          <a:xfrm flipV="1">
            <a:off x="5465266" y="4289371"/>
            <a:ext cx="474886" cy="7200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2898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ESD if you don’t do it right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 t="5599" b="17731"/>
          <a:stretch>
            <a:fillRect/>
          </a:stretch>
        </p:blipFill>
        <p:spPr bwMode="auto">
          <a:xfrm>
            <a:off x="254811" y="980728"/>
            <a:ext cx="4067944" cy="31091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2" descr="D:\R&amp;D_TG\Conférences\ECPM_2009_Groningen\Déflecteur fondu + mesure.JPG"/>
          <p:cNvPicPr>
            <a:picLocks noChangeAspect="1" noChangeArrowheads="1"/>
          </p:cNvPicPr>
          <p:nvPr/>
        </p:nvPicPr>
        <p:blipFill>
          <a:blip r:embed="rId3" cstate="email"/>
          <a:srcRect b="11044"/>
          <a:stretch>
            <a:fillRect/>
          </a:stretch>
        </p:blipFill>
        <p:spPr bwMode="auto">
          <a:xfrm>
            <a:off x="240446" y="4182770"/>
            <a:ext cx="4296477" cy="25585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 descr="Y:\R&amp;D TG\Projects\(PAM-001) C70 Nantes\Communication_Photos_Vidéos\Photos-Videos\Déflecteur\M101_2010-02-21 14-17-03_Deflecteur_IMG_2367.JPG"/>
          <p:cNvPicPr>
            <a:picLocks noChangeAspect="1" noChangeArrowheads="1"/>
          </p:cNvPicPr>
          <p:nvPr/>
        </p:nvPicPr>
        <p:blipFill>
          <a:blip r:embed="rId4" cstate="email"/>
          <a:srcRect l="21785" r="6080"/>
          <a:stretch>
            <a:fillRect/>
          </a:stretch>
        </p:blipFill>
        <p:spPr bwMode="auto">
          <a:xfrm>
            <a:off x="4788024" y="2362031"/>
            <a:ext cx="4211960" cy="4379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2040" y="908720"/>
            <a:ext cx="374441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>
                <a:latin typeface="Symbol" panose="05050102010706020507" pitchFamily="18" charset="2"/>
              </a:rPr>
              <a:t>a</a:t>
            </a:r>
            <a:r>
              <a:rPr lang="fr-BE" dirty="0" smtClean="0"/>
              <a:t> - </a:t>
            </a:r>
            <a:r>
              <a:rPr lang="fr-BE" dirty="0" err="1" smtClean="0"/>
              <a:t>beam</a:t>
            </a:r>
            <a:r>
              <a:rPr lang="fr-BE" dirty="0" smtClean="0"/>
              <a:t> 5kWatt</a:t>
            </a:r>
          </a:p>
          <a:p>
            <a:pPr algn="ctr"/>
            <a:r>
              <a:rPr lang="fr-BE" dirty="0"/>
              <a:t>e</a:t>
            </a:r>
            <a:r>
              <a:rPr lang="fr-BE" dirty="0" smtClean="0"/>
              <a:t>xtraction </a:t>
            </a:r>
            <a:r>
              <a:rPr lang="fr-BE" dirty="0" err="1" smtClean="0"/>
              <a:t>efficiency</a:t>
            </a:r>
            <a:r>
              <a:rPr lang="fr-BE" dirty="0" smtClean="0"/>
              <a:t> 90%</a:t>
            </a:r>
          </a:p>
          <a:p>
            <a:pPr algn="ctr"/>
            <a:r>
              <a:rPr lang="fr-BE" dirty="0" smtClean="0"/>
              <a:t>500 Watt on </a:t>
            </a:r>
            <a:r>
              <a:rPr lang="fr-BE" dirty="0" err="1" smtClean="0"/>
              <a:t>thin</a:t>
            </a:r>
            <a:r>
              <a:rPr lang="fr-BE" dirty="0" smtClean="0"/>
              <a:t> septum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9304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C70 at </a:t>
            </a:r>
            <a:r>
              <a:rPr lang="en-US" dirty="0" err="1" smtClean="0"/>
              <a:t>Arronax</a:t>
            </a:r>
            <a:r>
              <a:rPr lang="en-US" dirty="0" smtClean="0"/>
              <a:t> =&gt; a versatile RI production site</a:t>
            </a:r>
          </a:p>
        </p:txBody>
      </p:sp>
      <p:pic>
        <p:nvPicPr>
          <p:cNvPr id="6" name="Picture 7" descr="D:\R&amp;D_TG\Projects_LME\PAM.101_C70_Nantes\Communication_Photos\Photos\Test faisceau\InTouch19_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052736"/>
            <a:ext cx="6624736" cy="436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5445224"/>
            <a:ext cx="741682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Six </a:t>
            </a:r>
            <a:r>
              <a:rPr lang="fr-BE" dirty="0" err="1" smtClean="0"/>
              <a:t>different</a:t>
            </a:r>
            <a:r>
              <a:rPr lang="fr-BE" dirty="0" smtClean="0"/>
              <a:t> </a:t>
            </a:r>
            <a:r>
              <a:rPr lang="fr-BE" dirty="0" err="1" smtClean="0"/>
              <a:t>vaults</a:t>
            </a:r>
            <a:r>
              <a:rPr lang="fr-BE" dirty="0" smtClean="0"/>
              <a:t> for routine RI production, </a:t>
            </a:r>
            <a:r>
              <a:rPr lang="fr-BE" dirty="0" err="1" smtClean="0"/>
              <a:t>development</a:t>
            </a:r>
            <a:r>
              <a:rPr lang="fr-BE" dirty="0" smtClean="0"/>
              <a:t> and </a:t>
            </a:r>
            <a:r>
              <a:rPr lang="fr-BE" dirty="0" err="1" smtClean="0"/>
              <a:t>research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745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Major </a:t>
            </a:r>
            <a:r>
              <a:rPr lang="fr-BE" dirty="0" err="1" smtClean="0"/>
              <a:t>milestones</a:t>
            </a:r>
            <a:r>
              <a:rPr lang="fr-BE" dirty="0" smtClean="0"/>
              <a:t> in cyclotron </a:t>
            </a:r>
            <a:r>
              <a:rPr lang="fr-BE" dirty="0" err="1" smtClean="0"/>
              <a:t>developoment</a:t>
            </a:r>
            <a:r>
              <a:rPr lang="fr-BE" smtClean="0"/>
              <a:t> (2</a:t>
            </a:r>
            <a:r>
              <a:rPr lang="fr-BE" dirty="0" smtClean="0"/>
              <a:t>)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024" y="908720"/>
            <a:ext cx="9108504" cy="5832648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fr-BE" b="0" dirty="0" smtClean="0"/>
              <a:t>The </a:t>
            </a:r>
            <a:r>
              <a:rPr lang="fr-BE" b="0" dirty="0" err="1" smtClean="0"/>
              <a:t>separate</a:t>
            </a:r>
            <a:r>
              <a:rPr lang="fr-BE" b="0" dirty="0" smtClean="0"/>
              <a:t> </a:t>
            </a:r>
            <a:r>
              <a:rPr lang="fr-BE" b="0" dirty="0" err="1" smtClean="0"/>
              <a:t>sector</a:t>
            </a:r>
            <a:r>
              <a:rPr lang="fr-BE" b="0" dirty="0" smtClean="0"/>
              <a:t> cyclotron (</a:t>
            </a:r>
            <a:r>
              <a:rPr lang="fr-BE" b="0" dirty="0" err="1" smtClean="0"/>
              <a:t>Willax</a:t>
            </a:r>
            <a:r>
              <a:rPr lang="fr-BE" b="0" dirty="0" smtClean="0"/>
              <a:t>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No more </a:t>
            </a:r>
            <a:r>
              <a:rPr lang="fr-BE" sz="2000" dirty="0" err="1" smtClean="0"/>
              <a:t>valleys</a:t>
            </a:r>
            <a:r>
              <a:rPr lang="fr-BE" sz="2000" dirty="0" smtClean="0"/>
              <a:t>=&gt; </a:t>
            </a:r>
            <a:r>
              <a:rPr lang="fr-BE" sz="2000" dirty="0" err="1" smtClean="0"/>
              <a:t>hills</a:t>
            </a:r>
            <a:r>
              <a:rPr lang="fr-BE" sz="2000" dirty="0" smtClean="0"/>
              <a:t> </a:t>
            </a:r>
            <a:r>
              <a:rPr lang="fr-BE" sz="2000" dirty="0" err="1" smtClean="0"/>
              <a:t>constructed</a:t>
            </a:r>
            <a:r>
              <a:rPr lang="fr-BE" sz="2000" dirty="0" smtClean="0"/>
              <a:t>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separate</a:t>
            </a:r>
            <a:r>
              <a:rPr lang="fr-BE" sz="2000" dirty="0" smtClean="0"/>
              <a:t> </a:t>
            </a:r>
            <a:r>
              <a:rPr lang="fr-BE" sz="2000" dirty="0" err="1" smtClean="0"/>
              <a:t>magnets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More </a:t>
            </a:r>
            <a:r>
              <a:rPr lang="fr-BE" sz="2000" dirty="0" err="1" smtClean="0"/>
              <a:t>space</a:t>
            </a:r>
            <a:r>
              <a:rPr lang="fr-BE" sz="2000" dirty="0" smtClean="0"/>
              <a:t> for </a:t>
            </a:r>
            <a:r>
              <a:rPr lang="fr-BE" sz="2000" dirty="0" err="1" smtClean="0"/>
              <a:t>accelerating</a:t>
            </a:r>
            <a:r>
              <a:rPr lang="fr-BE" sz="2000" dirty="0" smtClean="0"/>
              <a:t> </a:t>
            </a:r>
            <a:r>
              <a:rPr lang="fr-BE" sz="2000" dirty="0" err="1" smtClean="0"/>
              <a:t>cavities</a:t>
            </a:r>
            <a:r>
              <a:rPr lang="fr-BE" sz="2000" dirty="0" smtClean="0"/>
              <a:t> and injection </a:t>
            </a:r>
            <a:r>
              <a:rPr lang="fr-BE" sz="2000" dirty="0" err="1" smtClean="0"/>
              <a:t>elements</a:t>
            </a: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b="0" dirty="0" err="1" smtClean="0"/>
              <a:t>Example</a:t>
            </a:r>
            <a:r>
              <a:rPr lang="fr-BE" sz="2000" b="0" dirty="0" smtClean="0"/>
              <a:t> PSI-cyclotron at Villingen-</a:t>
            </a:r>
            <a:r>
              <a:rPr lang="fr-BE" sz="2000" b="0" dirty="0" err="1" smtClean="0"/>
              <a:t>Switserland</a:t>
            </a: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err="1" smtClean="0"/>
              <a:t>Very</a:t>
            </a:r>
            <a:r>
              <a:rPr lang="fr-BE" sz="2000" dirty="0" smtClean="0"/>
              <a:t> high </a:t>
            </a:r>
            <a:r>
              <a:rPr lang="fr-BE" sz="2000" dirty="0" err="1" smtClean="0"/>
              <a:t>energy</a:t>
            </a:r>
            <a:r>
              <a:rPr lang="fr-BE" sz="2000" dirty="0" smtClean="0"/>
              <a:t> (590 MeV) and </a:t>
            </a:r>
            <a:r>
              <a:rPr lang="fr-BE" sz="2000" dirty="0" err="1" smtClean="0"/>
              <a:t>very</a:t>
            </a:r>
            <a:r>
              <a:rPr lang="fr-BE" sz="2000" dirty="0" smtClean="0"/>
              <a:t> high </a:t>
            </a:r>
            <a:r>
              <a:rPr lang="fr-BE" sz="2000" dirty="0" err="1" smtClean="0"/>
              <a:t>current</a:t>
            </a:r>
            <a:r>
              <a:rPr lang="fr-BE" sz="2000" dirty="0" smtClean="0"/>
              <a:t> (2 mA) =&gt; 1 </a:t>
            </a:r>
            <a:r>
              <a:rPr lang="fr-BE" sz="2000" dirty="0" err="1" smtClean="0"/>
              <a:t>MWatt</a:t>
            </a:r>
            <a:endParaRPr lang="fr-BE" sz="2000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fr-BE" b="0" dirty="0" smtClean="0"/>
              <a:t>H</a:t>
            </a:r>
            <a:r>
              <a:rPr lang="fr-BE" b="0" baseline="30000" dirty="0" smtClean="0"/>
              <a:t>–</a:t>
            </a:r>
            <a:r>
              <a:rPr lang="fr-BE" b="0" dirty="0" smtClean="0"/>
              <a:t> cyclotron (</a:t>
            </a:r>
            <a:r>
              <a:rPr lang="fr-BE" b="0" dirty="0" err="1" smtClean="0"/>
              <a:t>Triumf</a:t>
            </a:r>
            <a:r>
              <a:rPr lang="fr-BE" b="0" dirty="0" smtClean="0"/>
              <a:t>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b="0" dirty="0" err="1" smtClean="0"/>
              <a:t>Easy</a:t>
            </a:r>
            <a:r>
              <a:rPr lang="fr-BE" sz="2000" b="0" dirty="0" smtClean="0"/>
              <a:t> extraction of H</a:t>
            </a:r>
            <a:r>
              <a:rPr lang="fr-BE" sz="2000" b="0" baseline="30000" dirty="0" smtClean="0"/>
              <a:t>-- </a:t>
            </a:r>
            <a:r>
              <a:rPr lang="fr-BE" sz="2000" b="0" dirty="0" smtClean="0"/>
              <a:t>by stripping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err="1" smtClean="0"/>
              <a:t>Low</a:t>
            </a:r>
            <a:r>
              <a:rPr lang="fr-BE" sz="2000" dirty="0" smtClean="0"/>
              <a:t> </a:t>
            </a:r>
            <a:r>
              <a:rPr lang="fr-BE" sz="2000" dirty="0" err="1" smtClean="0"/>
              <a:t>magnetic</a:t>
            </a:r>
            <a:r>
              <a:rPr lang="fr-BE" sz="2000" dirty="0" smtClean="0"/>
              <a:t> (center 3 </a:t>
            </a:r>
            <a:r>
              <a:rPr lang="fr-BE" sz="2000" dirty="0" err="1" smtClean="0"/>
              <a:t>kG</a:t>
            </a:r>
            <a:r>
              <a:rPr lang="fr-BE" sz="2000" dirty="0" smtClean="0"/>
              <a:t>) </a:t>
            </a:r>
            <a:r>
              <a:rPr lang="fr-BE" sz="2000" dirty="0" err="1" smtClean="0"/>
              <a:t>field</a:t>
            </a:r>
            <a:r>
              <a:rPr lang="fr-BE" sz="2000" dirty="0" smtClean="0"/>
              <a:t> </a:t>
            </a:r>
            <a:r>
              <a:rPr lang="fr-BE" sz="2000" dirty="0" err="1" smtClean="0"/>
              <a:t>because</a:t>
            </a:r>
            <a:r>
              <a:rPr lang="fr-BE" sz="2000" dirty="0" smtClean="0"/>
              <a:t> of </a:t>
            </a:r>
            <a:r>
              <a:rPr lang="fr-BE" sz="2000" dirty="0" err="1" smtClean="0"/>
              <a:t>electromagnetic</a:t>
            </a:r>
            <a:r>
              <a:rPr lang="fr-BE" sz="2000" dirty="0" smtClean="0"/>
              <a:t> stripping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err="1" smtClean="0"/>
              <a:t>Triumf</a:t>
            </a:r>
            <a:r>
              <a:rPr lang="fr-BE" sz="2000" dirty="0" smtClean="0"/>
              <a:t> </a:t>
            </a:r>
            <a:r>
              <a:rPr lang="fr-BE" sz="2000" dirty="0" err="1" smtClean="0"/>
              <a:t>is</a:t>
            </a:r>
            <a:r>
              <a:rPr lang="fr-BE" sz="2000" dirty="0" smtClean="0"/>
              <a:t> </a:t>
            </a:r>
            <a:r>
              <a:rPr lang="fr-BE" sz="2000" dirty="0" err="1" smtClean="0"/>
              <a:t>largest</a:t>
            </a:r>
            <a:r>
              <a:rPr lang="fr-BE" sz="2000" dirty="0" smtClean="0"/>
              <a:t> cyclotron in the world (17 m pole </a:t>
            </a:r>
            <a:r>
              <a:rPr lang="fr-BE" sz="2000" dirty="0" err="1" smtClean="0"/>
              <a:t>diameter</a:t>
            </a:r>
            <a:r>
              <a:rPr lang="fr-BE" sz="2000" dirty="0" smtClean="0"/>
              <a:t>)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fr-BE" b="0" dirty="0" err="1" smtClean="0"/>
              <a:t>Superconducting</a:t>
            </a:r>
            <a:r>
              <a:rPr lang="fr-BE" b="0" dirty="0" smtClean="0"/>
              <a:t> cyclotron: Fraser/</a:t>
            </a:r>
            <a:r>
              <a:rPr lang="fr-BE" b="0" dirty="0" err="1" smtClean="0"/>
              <a:t>Chalk</a:t>
            </a:r>
            <a:r>
              <a:rPr lang="fr-BE" b="0" dirty="0" smtClean="0"/>
              <a:t> River/</a:t>
            </a:r>
            <a:r>
              <a:rPr lang="fr-BE" b="0" dirty="0" err="1" smtClean="0"/>
              <a:t>Blosser</a:t>
            </a:r>
            <a:r>
              <a:rPr lang="fr-BE" b="0" dirty="0"/>
              <a:t>/</a:t>
            </a:r>
            <a:r>
              <a:rPr lang="fr-BE" b="0" dirty="0" smtClean="0"/>
              <a:t>MSU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High </a:t>
            </a:r>
            <a:r>
              <a:rPr lang="fr-BE" sz="2000" dirty="0" err="1" smtClean="0"/>
              <a:t>magnetic</a:t>
            </a:r>
            <a:r>
              <a:rPr lang="fr-BE" sz="2000" dirty="0" smtClean="0"/>
              <a:t> </a:t>
            </a:r>
            <a:r>
              <a:rPr lang="fr-BE" sz="2000" dirty="0" err="1" smtClean="0"/>
              <a:t>field</a:t>
            </a:r>
            <a:r>
              <a:rPr lang="fr-BE" sz="2000" dirty="0" smtClean="0"/>
              <a:t> (up to 5 Tesla) =&gt; high </a:t>
            </a:r>
            <a:r>
              <a:rPr lang="fr-BE" sz="2000" dirty="0" err="1" smtClean="0"/>
              <a:t>energies</a:t>
            </a:r>
            <a:r>
              <a:rPr lang="fr-BE" sz="2000" dirty="0" smtClean="0"/>
              <a:t> at compact design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fr-BE" b="0" dirty="0" err="1" smtClean="0"/>
              <a:t>Superconducting</a:t>
            </a:r>
            <a:r>
              <a:rPr lang="fr-BE" b="0" dirty="0" smtClean="0"/>
              <a:t> synchrocyclotrons (</a:t>
            </a:r>
            <a:r>
              <a:rPr lang="fr-BE" b="0" dirty="0" err="1" smtClean="0"/>
              <a:t>Antaya</a:t>
            </a:r>
            <a:r>
              <a:rPr lang="fr-BE" b="0" dirty="0" smtClean="0"/>
              <a:t>-Wu-</a:t>
            </a:r>
            <a:r>
              <a:rPr lang="fr-BE" b="0" dirty="0" err="1" smtClean="0"/>
              <a:t>Blosser</a:t>
            </a:r>
            <a:r>
              <a:rPr lang="fr-BE" b="0" dirty="0" smtClean="0"/>
              <a:t>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b="0" dirty="0" err="1" smtClean="0"/>
              <a:t>Very</a:t>
            </a:r>
            <a:r>
              <a:rPr lang="fr-BE" sz="2000" b="0" dirty="0" smtClean="0"/>
              <a:t> high </a:t>
            </a:r>
            <a:r>
              <a:rPr lang="fr-BE" sz="2000" b="0" dirty="0" err="1" smtClean="0"/>
              <a:t>magnetic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fields</a:t>
            </a:r>
            <a:r>
              <a:rPr lang="fr-BE" sz="2000" b="0" dirty="0" smtClean="0"/>
              <a:t> (9 Tesla)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err="1" smtClean="0"/>
              <a:t>Very</a:t>
            </a:r>
            <a:r>
              <a:rPr lang="fr-BE" sz="2000" dirty="0" smtClean="0"/>
              <a:t> compact =&gt; </a:t>
            </a:r>
            <a:r>
              <a:rPr lang="fr-BE" sz="2000" dirty="0" err="1" smtClean="0"/>
              <a:t>cost</a:t>
            </a:r>
            <a:r>
              <a:rPr lang="fr-BE" sz="2000" dirty="0" smtClean="0"/>
              <a:t> </a:t>
            </a:r>
            <a:r>
              <a:rPr lang="fr-BE" sz="2000" dirty="0" err="1" smtClean="0"/>
              <a:t>reduction</a:t>
            </a:r>
            <a:r>
              <a:rPr lang="fr-BE" sz="2000" dirty="0" smtClean="0"/>
              <a:t> =&gt; future proton </a:t>
            </a:r>
            <a:r>
              <a:rPr lang="fr-BE" sz="2000" dirty="0" err="1" smtClean="0"/>
              <a:t>therapy</a:t>
            </a:r>
            <a:r>
              <a:rPr lang="fr-BE" sz="2000" dirty="0" smtClean="0"/>
              <a:t> machines?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+mj-lt"/>
              <a:buAutoNum type="arabicPeriod" startAt="6"/>
            </a:pPr>
            <a:endParaRPr lang="fr-BE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+mj-lt"/>
              <a:buAutoNum type="arabicPeriod"/>
            </a:pPr>
            <a:endParaRPr lang="fr-BE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sz="2000" b="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857250" lvl="1" indent="-457200">
              <a:buFont typeface="+mj-lt"/>
              <a:buAutoNum type="arabicPeriod"/>
            </a:pPr>
            <a:endParaRPr lang="fr-BE" b="0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4239815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typical RI Production beam line</a:t>
            </a:r>
          </a:p>
        </p:txBody>
      </p:sp>
      <p:pic>
        <p:nvPicPr>
          <p:cNvPr id="5" name="Picture 2" descr="D:\R&amp;D_TG\Conférences\ECPM_2009_Groningen\DSC_253-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6738" y="1052735"/>
            <a:ext cx="7884368" cy="519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7" y="4149080"/>
            <a:ext cx="3024335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/>
              <a:t>Quadrupolz</a:t>
            </a:r>
            <a:r>
              <a:rPr lang="fr-BE" sz="2000" dirty="0" smtClean="0"/>
              <a:t> doublet for </a:t>
            </a:r>
            <a:r>
              <a:rPr lang="fr-BE" sz="2000" dirty="0" err="1" smtClean="0"/>
              <a:t>beam</a:t>
            </a:r>
            <a:r>
              <a:rPr lang="fr-BE" sz="2000" dirty="0" smtClean="0"/>
              <a:t> transport/</a:t>
            </a:r>
            <a:r>
              <a:rPr lang="fr-BE" sz="2000" dirty="0" err="1" smtClean="0"/>
              <a:t>focusing</a:t>
            </a:r>
            <a:endParaRPr lang="fr-BE" sz="2000" dirty="0"/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 bwMode="auto">
          <a:xfrm flipV="1">
            <a:off x="1547665" y="2780928"/>
            <a:ext cx="608855" cy="136815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2915" y="1340768"/>
            <a:ext cx="2522861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/>
              <a:t>Wobbler</a:t>
            </a:r>
            <a:r>
              <a:rPr lang="fr-BE" sz="2000" dirty="0" smtClean="0"/>
              <a:t> for </a:t>
            </a:r>
            <a:r>
              <a:rPr lang="fr-BE" sz="2000" dirty="0" err="1" smtClean="0"/>
              <a:t>beam</a:t>
            </a:r>
            <a:r>
              <a:rPr lang="fr-BE" sz="2000" dirty="0" smtClean="0"/>
              <a:t> </a:t>
            </a:r>
            <a:r>
              <a:rPr lang="fr-BE" sz="2000" dirty="0" err="1" smtClean="0"/>
              <a:t>spreading</a:t>
            </a:r>
            <a:r>
              <a:rPr lang="fr-BE" sz="2000" dirty="0" smtClean="0"/>
              <a:t> on </a:t>
            </a:r>
            <a:r>
              <a:rPr lang="fr-BE" sz="2000" dirty="0" err="1" smtClean="0"/>
              <a:t>target</a:t>
            </a:r>
            <a:endParaRPr lang="fr-BE" sz="2000" dirty="0"/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 bwMode="auto">
          <a:xfrm>
            <a:off x="1294346" y="2048654"/>
            <a:ext cx="1261430" cy="73227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771800" y="782159"/>
            <a:ext cx="2808312" cy="70788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Diagnostics (</a:t>
            </a:r>
            <a:r>
              <a:rPr lang="fr-BE" sz="2000" dirty="0" err="1" smtClean="0"/>
              <a:t>Faradyay</a:t>
            </a:r>
            <a:r>
              <a:rPr lang="fr-BE" sz="2000" dirty="0" smtClean="0"/>
              <a:t> </a:t>
            </a:r>
            <a:r>
              <a:rPr lang="fr-BE" sz="2000" dirty="0" err="1" smtClean="0"/>
              <a:t>cup</a:t>
            </a:r>
            <a:r>
              <a:rPr lang="fr-BE" sz="2000" dirty="0" smtClean="0"/>
              <a:t> and </a:t>
            </a:r>
            <a:r>
              <a:rPr lang="fr-BE" sz="2000" dirty="0" err="1" smtClean="0"/>
              <a:t>viewer</a:t>
            </a:r>
            <a:endParaRPr lang="fr-BE" sz="2000" dirty="0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 bwMode="auto">
          <a:xfrm flipH="1">
            <a:off x="2915816" y="1490045"/>
            <a:ext cx="1260140" cy="5586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584377" y="5007345"/>
            <a:ext cx="2419672" cy="40011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4-finger </a:t>
            </a:r>
            <a:r>
              <a:rPr lang="fr-BE" sz="2000" dirty="0" err="1" smtClean="0"/>
              <a:t>collimator</a:t>
            </a:r>
            <a:endParaRPr lang="fr-BE" sz="2000" dirty="0"/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 bwMode="auto">
          <a:xfrm flipV="1">
            <a:off x="3794213" y="3068960"/>
            <a:ext cx="201723" cy="193838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818818" y="936754"/>
            <a:ext cx="3024336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Solid </a:t>
            </a:r>
            <a:r>
              <a:rPr lang="fr-BE" sz="2000" dirty="0" err="1" smtClean="0"/>
              <a:t>target</a:t>
            </a:r>
            <a:r>
              <a:rPr lang="fr-BE" sz="2000" dirty="0" smtClean="0"/>
              <a:t> station </a:t>
            </a:r>
            <a:r>
              <a:rPr lang="fr-BE" sz="2000" dirty="0" err="1" smtClean="0"/>
              <a:t>with</a:t>
            </a:r>
            <a:r>
              <a:rPr lang="fr-BE" sz="2000" dirty="0" smtClean="0"/>
              <a:t> </a:t>
            </a:r>
            <a:r>
              <a:rPr lang="fr-BE" sz="2000" dirty="0" err="1" smtClean="0"/>
              <a:t>remote</a:t>
            </a:r>
            <a:r>
              <a:rPr lang="fr-BE" sz="2000" dirty="0" smtClean="0"/>
              <a:t> handling and water </a:t>
            </a:r>
            <a:r>
              <a:rPr lang="fr-BE" sz="2000" dirty="0" err="1" smtClean="0"/>
              <a:t>cooling</a:t>
            </a:r>
            <a:endParaRPr lang="fr-BE" sz="2000" dirty="0"/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 bwMode="auto">
          <a:xfrm flipH="1">
            <a:off x="4918718" y="1444586"/>
            <a:ext cx="900100" cy="9247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3406550" y="5585274"/>
            <a:ext cx="3397698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/>
              <a:t>Rabit</a:t>
            </a:r>
            <a:r>
              <a:rPr lang="fr-BE" sz="2000" dirty="0" smtClean="0"/>
              <a:t> system for </a:t>
            </a:r>
            <a:r>
              <a:rPr lang="fr-BE" sz="2000" dirty="0" err="1" smtClean="0"/>
              <a:t>automatic</a:t>
            </a:r>
            <a:r>
              <a:rPr lang="fr-BE" sz="2000" dirty="0" smtClean="0"/>
              <a:t> transport of the </a:t>
            </a:r>
            <a:r>
              <a:rPr lang="fr-BE" sz="2000" dirty="0" err="1" smtClean="0"/>
              <a:t>irradiated</a:t>
            </a:r>
            <a:r>
              <a:rPr lang="fr-BE" sz="2000" dirty="0" smtClean="0"/>
              <a:t> </a:t>
            </a:r>
            <a:r>
              <a:rPr lang="fr-BE" sz="2000" dirty="0" err="1" smtClean="0"/>
              <a:t>target</a:t>
            </a:r>
            <a:r>
              <a:rPr lang="fr-BE" sz="2000" dirty="0" smtClean="0"/>
              <a:t> to the hot </a:t>
            </a:r>
            <a:r>
              <a:rPr lang="fr-BE" sz="2000" dirty="0" err="1" smtClean="0"/>
              <a:t>cells</a:t>
            </a:r>
            <a:endParaRPr lang="fr-BE" sz="2000" dirty="0"/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 bwMode="auto">
          <a:xfrm flipV="1">
            <a:off x="5105399" y="4038152"/>
            <a:ext cx="2225587" cy="15471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449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Experimental vault at </a:t>
            </a:r>
            <a:r>
              <a:rPr lang="en-US" dirty="0" err="1" smtClean="0"/>
              <a:t>Arronax</a:t>
            </a:r>
            <a:r>
              <a:rPr lang="en-US" dirty="0" smtClean="0"/>
              <a:t> Nantes</a:t>
            </a:r>
          </a:p>
        </p:txBody>
      </p:sp>
      <p:pic>
        <p:nvPicPr>
          <p:cNvPr id="5" name="Picture 2" descr="D:\R&amp;D_TG\Conférences\ECPM_2009_Groningen\DSC_261-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959310"/>
            <a:ext cx="8172400" cy="542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24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900336"/>
          </a:xfrm>
        </p:spPr>
        <p:txBody>
          <a:bodyPr/>
          <a:lstStyle/>
          <a:p>
            <a:pPr algn="ctr"/>
            <a:r>
              <a:rPr lang="en-US" dirty="0" smtClean="0"/>
              <a:t>Hot-cells are needed for the remote handling of irradiated target material</a:t>
            </a:r>
          </a:p>
        </p:txBody>
      </p:sp>
      <p:pic>
        <p:nvPicPr>
          <p:cNvPr id="4" name="Picture 2" descr="D:\R&amp;D_TG\Conférences\ECPM_2009_Groningen\DSC_266-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268760"/>
            <a:ext cx="7560840" cy="497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251520" y="638132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5373216"/>
            <a:ext cx="2522861" cy="40011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/>
              <a:t>15 cm lead </a:t>
            </a:r>
            <a:r>
              <a:rPr lang="fr-BE" sz="2000" dirty="0" err="1" smtClean="0"/>
              <a:t>shielding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28909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181" y="116632"/>
            <a:ext cx="6536761" cy="565335"/>
          </a:xfrm>
        </p:spPr>
        <p:txBody>
          <a:bodyPr/>
          <a:lstStyle/>
          <a:p>
            <a:pPr algn="ctr"/>
            <a:r>
              <a:rPr lang="en-US" dirty="0" smtClean="0"/>
              <a:t>A simpler version of the Cyclone 70 =&gt; proton only</a:t>
            </a:r>
            <a:br>
              <a:rPr lang="en-US" dirty="0" smtClean="0"/>
            </a:br>
            <a:r>
              <a:rPr lang="en-US" dirty="0" err="1" smtClean="0"/>
              <a:t>Zevacor</a:t>
            </a:r>
            <a:r>
              <a:rPr lang="en-US" dirty="0" smtClean="0"/>
              <a:t> Molecular 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180" y="1209312"/>
            <a:ext cx="8003702" cy="995552"/>
          </a:xfrm>
        </p:spPr>
        <p:txBody>
          <a:bodyPr/>
          <a:lstStyle/>
          <a:p>
            <a:r>
              <a:rPr lang="en-US" sz="1600" b="0" dirty="0" smtClean="0"/>
              <a:t>Starting from Cyclone 70 XP installed in </a:t>
            </a:r>
            <a:r>
              <a:rPr lang="en-US" sz="1600" b="0" dirty="0" err="1" smtClean="0"/>
              <a:t>Arronax</a:t>
            </a:r>
            <a:r>
              <a:rPr lang="en-US" sz="1600" b="0" dirty="0" smtClean="0"/>
              <a:t>, France</a:t>
            </a:r>
            <a:endParaRPr lang="en-US" sz="1600" b="0" dirty="0"/>
          </a:p>
          <a:p>
            <a:r>
              <a:rPr lang="en-US" sz="1600" b="0" dirty="0" smtClean="0"/>
              <a:t>Optimize : Magnet : isochronism for proton only</a:t>
            </a:r>
          </a:p>
          <a:p>
            <a:pPr lvl="1"/>
            <a:r>
              <a:rPr lang="en-US" sz="1600" dirty="0" smtClean="0"/>
              <a:t>Compensation coils not needed =&gt; simplifies magnet considerably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590180" y="723156"/>
            <a:ext cx="6790132" cy="448235"/>
          </a:xfrm>
        </p:spPr>
        <p:txBody>
          <a:bodyPr/>
          <a:lstStyle/>
          <a:p>
            <a:r>
              <a:rPr lang="en-US" sz="1600" b="0" dirty="0" smtClean="0"/>
              <a:t>Optimize proton acceleration =&gt; currently under development at IBA</a:t>
            </a:r>
            <a:endParaRPr lang="en-US" sz="1600" b="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0106" y="2854831"/>
            <a:ext cx="4680520" cy="24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56570"/>
            <a:ext cx="2952681" cy="22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350774"/>
            <a:ext cx="3052916" cy="172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>
            <a:off x="3448452" y="3675297"/>
            <a:ext cx="907524" cy="83418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4139952" y="5282056"/>
            <a:ext cx="449915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3D Tosca </a:t>
            </a:r>
            <a:r>
              <a:rPr lang="fr-BE" dirty="0" err="1" smtClean="0"/>
              <a:t>finite</a:t>
            </a:r>
            <a:r>
              <a:rPr lang="fr-BE" dirty="0" smtClean="0"/>
              <a:t> </a:t>
            </a:r>
            <a:r>
              <a:rPr lang="fr-BE" dirty="0" err="1" smtClean="0"/>
              <a:t>element</a:t>
            </a:r>
            <a:r>
              <a:rPr lang="fr-BE" dirty="0" smtClean="0"/>
              <a:t> design of the </a:t>
            </a:r>
            <a:r>
              <a:rPr lang="fr-BE" dirty="0" err="1" smtClean="0"/>
              <a:t>magnetic</a:t>
            </a:r>
            <a:r>
              <a:rPr lang="fr-BE" dirty="0" smtClean="0"/>
              <a:t> structure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79564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Cyclone 70 </a:t>
            </a:r>
            <a:r>
              <a:rPr lang="en-US" smtClean="0"/>
              <a:t>proton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180" y="1353327"/>
            <a:ext cx="8003702" cy="995553"/>
          </a:xfrm>
        </p:spPr>
        <p:txBody>
          <a:bodyPr/>
          <a:lstStyle/>
          <a:p>
            <a:r>
              <a:rPr lang="en-US" sz="2000" b="0" dirty="0" smtClean="0"/>
              <a:t>Optimize : RF  for proton only : 35-70 MeV ,   &gt; 750 µA ,   </a:t>
            </a:r>
          </a:p>
          <a:p>
            <a:r>
              <a:rPr lang="en-US" sz="2000" b="0" dirty="0" smtClean="0"/>
              <a:t>Accelerate H- at Harmonic 4 =&gt; less turn, lower losses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sz="2000" b="0" dirty="0" smtClean="0"/>
              <a:t>Optimize proton acceleration mode for high intensity  </a:t>
            </a:r>
            <a:endParaRPr lang="en-US" sz="2000" b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828" r="17109"/>
          <a:stretch>
            <a:fillRect/>
          </a:stretch>
        </p:blipFill>
        <p:spPr bwMode="auto">
          <a:xfrm>
            <a:off x="5004048" y="3489557"/>
            <a:ext cx="3995570" cy="2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949" y="3590050"/>
            <a:ext cx="4423067" cy="178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627784" y="2348880"/>
            <a:ext cx="449915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3D CST </a:t>
            </a:r>
            <a:r>
              <a:rPr lang="fr-BE" dirty="0" err="1" smtClean="0"/>
              <a:t>finite</a:t>
            </a:r>
            <a:r>
              <a:rPr lang="fr-BE" dirty="0" smtClean="0"/>
              <a:t> </a:t>
            </a:r>
            <a:r>
              <a:rPr lang="fr-BE" dirty="0" err="1" smtClean="0"/>
              <a:t>element</a:t>
            </a:r>
            <a:r>
              <a:rPr lang="fr-BE" dirty="0" smtClean="0"/>
              <a:t> design of the </a:t>
            </a:r>
            <a:r>
              <a:rPr lang="fr-BE" dirty="0" err="1" smtClean="0"/>
              <a:t>accelerating</a:t>
            </a:r>
            <a:r>
              <a:rPr lang="fr-BE" dirty="0" smtClean="0"/>
              <a:t> structure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62006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Vacuum stripping in a high </a:t>
            </a:r>
            <a:r>
              <a:rPr lang="fr-BE" dirty="0" err="1" smtClean="0"/>
              <a:t>intensity</a:t>
            </a:r>
            <a:r>
              <a:rPr lang="fr-BE" dirty="0" smtClean="0"/>
              <a:t> H</a:t>
            </a:r>
            <a:r>
              <a:rPr lang="fr-BE" baseline="30000" dirty="0" smtClean="0"/>
              <a:t>-- </a:t>
            </a:r>
            <a:r>
              <a:rPr lang="fr-BE" dirty="0" smtClean="0"/>
              <a:t>cyclotron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78688" cy="4946104"/>
          </a:xfrm>
        </p:spPr>
        <p:txBody>
          <a:bodyPr/>
          <a:lstStyle/>
          <a:p>
            <a:r>
              <a:rPr lang="fr-BE" sz="2000" b="0" dirty="0" smtClean="0"/>
              <a:t>H</a:t>
            </a:r>
            <a:r>
              <a:rPr lang="fr-BE" sz="2000" b="0" baseline="30000" dirty="0" smtClean="0"/>
              <a:t>-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interacting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with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rest-gas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may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loose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its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electron</a:t>
            </a:r>
            <a:endParaRPr lang="fr-BE" sz="2000" b="0" dirty="0" smtClean="0"/>
          </a:p>
          <a:p>
            <a:r>
              <a:rPr lang="fr-BE" sz="2000" b="0" dirty="0" err="1" smtClean="0"/>
              <a:t>Neutral</a:t>
            </a:r>
            <a:r>
              <a:rPr lang="fr-BE" sz="2000" b="0" dirty="0" smtClean="0"/>
              <a:t> H-</a:t>
            </a:r>
            <a:r>
              <a:rPr lang="fr-BE" sz="2000" b="0" dirty="0" err="1" smtClean="0"/>
              <a:t>atom</a:t>
            </a:r>
            <a:r>
              <a:rPr lang="fr-BE" sz="2000" b="0" dirty="0" smtClean="0"/>
              <a:t> moves on straight line and hits vacuum </a:t>
            </a:r>
            <a:r>
              <a:rPr lang="fr-BE" sz="2000" b="0" dirty="0" err="1" smtClean="0"/>
              <a:t>chamber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wall</a:t>
            </a:r>
            <a:endParaRPr lang="fr-BE" sz="2000" b="0" dirty="0" smtClean="0"/>
          </a:p>
          <a:p>
            <a:r>
              <a:rPr lang="fr-BE" sz="2000" b="0" dirty="0" smtClean="0"/>
              <a:t>Extra out-</a:t>
            </a:r>
            <a:r>
              <a:rPr lang="fr-BE" sz="2000" b="0" dirty="0" err="1" smtClean="0"/>
              <a:t>gassing</a:t>
            </a:r>
            <a:r>
              <a:rPr lang="fr-BE" sz="2000" b="0" dirty="0" smtClean="0"/>
              <a:t> on the </a:t>
            </a:r>
            <a:r>
              <a:rPr lang="fr-BE" sz="2000" b="0" dirty="0" err="1" smtClean="0"/>
              <a:t>walls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induced</a:t>
            </a:r>
            <a:r>
              <a:rPr lang="fr-BE" sz="2000" b="0" dirty="0" smtClean="0"/>
              <a:t> by the </a:t>
            </a:r>
            <a:r>
              <a:rPr lang="fr-BE" sz="2000" b="0" dirty="0" err="1" smtClean="0"/>
              <a:t>beam</a:t>
            </a:r>
            <a:endParaRPr lang="fr-BE" sz="2000" b="0" dirty="0" smtClean="0"/>
          </a:p>
          <a:p>
            <a:r>
              <a:rPr lang="fr-BE" sz="2000" b="0" dirty="0" smtClean="0"/>
              <a:t>May lead to an avalanche </a:t>
            </a:r>
            <a:r>
              <a:rPr lang="fr-BE" sz="2000" b="0" dirty="0" err="1" smtClean="0"/>
              <a:t>effect</a:t>
            </a:r>
            <a:endParaRPr lang="fr-BE" sz="2000" b="0" dirty="0" smtClean="0"/>
          </a:p>
          <a:p>
            <a:pPr lvl="1"/>
            <a:r>
              <a:rPr lang="fr-BE" sz="2000" dirty="0" smtClean="0"/>
              <a:t>Vacuum </a:t>
            </a:r>
            <a:r>
              <a:rPr lang="fr-BE" sz="2000" dirty="0" err="1" smtClean="0"/>
              <a:t>deteriorates</a:t>
            </a:r>
            <a:r>
              <a:rPr lang="fr-BE" sz="2000" dirty="0" smtClean="0"/>
              <a:t> </a:t>
            </a:r>
            <a:r>
              <a:rPr lang="fr-BE" sz="2000" dirty="0" err="1" smtClean="0"/>
              <a:t>with</a:t>
            </a:r>
            <a:r>
              <a:rPr lang="fr-BE" sz="2000" dirty="0" smtClean="0"/>
              <a:t> </a:t>
            </a:r>
            <a:r>
              <a:rPr lang="fr-BE" sz="2000" dirty="0" err="1" smtClean="0"/>
              <a:t>current</a:t>
            </a:r>
            <a:r>
              <a:rPr lang="fr-BE" sz="2000" dirty="0" smtClean="0"/>
              <a:t> =&gt; more stripping </a:t>
            </a:r>
            <a:r>
              <a:rPr lang="fr-BE" sz="2000" dirty="0" err="1" smtClean="0"/>
              <a:t>losses</a:t>
            </a:r>
            <a:r>
              <a:rPr lang="fr-BE" sz="2000" dirty="0" smtClean="0"/>
              <a:t> =&gt; more </a:t>
            </a:r>
            <a:r>
              <a:rPr lang="fr-BE" sz="2000" dirty="0" err="1" smtClean="0"/>
              <a:t>outgassing</a:t>
            </a:r>
            <a:endParaRPr lang="fr-BE" sz="2000" dirty="0" smtClean="0"/>
          </a:p>
          <a:p>
            <a:pPr lvl="1"/>
            <a:r>
              <a:rPr lang="fr-BE" sz="2000" b="0" dirty="0" smtClean="0"/>
              <a:t>Max </a:t>
            </a:r>
            <a:r>
              <a:rPr lang="fr-BE" sz="2000" b="0" dirty="0" err="1" smtClean="0"/>
              <a:t>extracted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current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is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limited</a:t>
            </a:r>
            <a:r>
              <a:rPr lang="fr-BE" sz="2000" b="0" dirty="0" smtClean="0"/>
              <a:t> by vacuum</a:t>
            </a:r>
          </a:p>
          <a:p>
            <a:r>
              <a:rPr lang="fr-BE" sz="2000" b="0" dirty="0" smtClean="0"/>
              <a:t>How to </a:t>
            </a:r>
            <a:r>
              <a:rPr lang="fr-BE" sz="2000" b="0" dirty="0" err="1" smtClean="0"/>
              <a:t>reduce</a:t>
            </a:r>
            <a:r>
              <a:rPr lang="fr-BE" sz="2000" b="0" dirty="0" smtClean="0"/>
              <a:t> stripping </a:t>
            </a:r>
            <a:r>
              <a:rPr lang="fr-BE" sz="2000" b="0" dirty="0" err="1" smtClean="0"/>
              <a:t>losses</a:t>
            </a:r>
            <a:endParaRPr lang="fr-BE" sz="2000" b="0" dirty="0" smtClean="0"/>
          </a:p>
          <a:p>
            <a:pPr lvl="1"/>
            <a:r>
              <a:rPr lang="fr-BE" sz="2000" dirty="0" err="1" smtClean="0"/>
              <a:t>Better</a:t>
            </a:r>
            <a:r>
              <a:rPr lang="fr-BE" sz="2000" dirty="0" smtClean="0"/>
              <a:t> base vacuum =&gt; more </a:t>
            </a:r>
            <a:r>
              <a:rPr lang="fr-BE" sz="2000" dirty="0" err="1" smtClean="0"/>
              <a:t>pumping</a:t>
            </a:r>
            <a:endParaRPr lang="fr-BE" sz="2000" dirty="0" smtClean="0"/>
          </a:p>
          <a:p>
            <a:pPr lvl="1"/>
            <a:r>
              <a:rPr lang="fr-BE" sz="2000" b="0" dirty="0" err="1" smtClean="0"/>
              <a:t>Less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outgassing</a:t>
            </a:r>
            <a:r>
              <a:rPr lang="fr-BE" sz="2000" b="0" dirty="0" smtClean="0"/>
              <a:t> =&gt; local </a:t>
            </a:r>
            <a:r>
              <a:rPr lang="fr-BE" sz="2000" b="0" dirty="0" err="1" smtClean="0"/>
              <a:t>cooling</a:t>
            </a:r>
            <a:r>
              <a:rPr lang="fr-BE" sz="2000" b="0" dirty="0" smtClean="0"/>
              <a:t> of vacuum </a:t>
            </a:r>
            <a:r>
              <a:rPr lang="fr-BE" sz="2000" b="0" dirty="0" err="1" smtClean="0"/>
              <a:t>chamber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walls</a:t>
            </a:r>
            <a:endParaRPr lang="fr-BE" sz="2000" b="0" dirty="0" smtClean="0"/>
          </a:p>
          <a:p>
            <a:pPr lvl="1"/>
            <a:r>
              <a:rPr lang="fr-BE" sz="2000" b="0" dirty="0" smtClean="0"/>
              <a:t>More efficient </a:t>
            </a:r>
            <a:r>
              <a:rPr lang="fr-BE" sz="2000" b="0" dirty="0" err="1" smtClean="0"/>
              <a:t>acceleration</a:t>
            </a:r>
            <a:r>
              <a:rPr lang="fr-BE" sz="2000" b="0" dirty="0" smtClean="0"/>
              <a:t> =&gt; </a:t>
            </a:r>
            <a:r>
              <a:rPr lang="fr-BE" sz="2000" b="0" dirty="0" err="1" smtClean="0"/>
              <a:t>less</a:t>
            </a:r>
            <a:r>
              <a:rPr lang="fr-BE" sz="2000" b="0" dirty="0" smtClean="0"/>
              <a:t> </a:t>
            </a:r>
            <a:r>
              <a:rPr lang="fr-BE" sz="2000" b="0" dirty="0" err="1" smtClean="0"/>
              <a:t>turns</a:t>
            </a:r>
            <a:r>
              <a:rPr lang="fr-BE" sz="2000" b="0" dirty="0" smtClean="0"/>
              <a:t> in the machine</a:t>
            </a:r>
          </a:p>
          <a:p>
            <a:r>
              <a:rPr lang="fr-BE" sz="2000" b="0" dirty="0" err="1" smtClean="0"/>
              <a:t>Choose</a:t>
            </a:r>
            <a:r>
              <a:rPr lang="fr-BE" sz="2000" b="0" dirty="0" smtClean="0"/>
              <a:t> optimum </a:t>
            </a:r>
            <a:r>
              <a:rPr lang="fr-BE" sz="2000" b="0" dirty="0" err="1" smtClean="0"/>
              <a:t>harmonic</a:t>
            </a:r>
            <a:r>
              <a:rPr lang="fr-BE" sz="2000" b="0" dirty="0" smtClean="0"/>
              <a:t> mode of </a:t>
            </a:r>
            <a:r>
              <a:rPr lang="fr-BE" sz="2000" b="0" dirty="0" err="1" smtClean="0"/>
              <a:t>acceleration</a:t>
            </a:r>
            <a:r>
              <a:rPr lang="fr-BE" sz="2000" b="0" dirty="0" smtClean="0"/>
              <a:t> H</a:t>
            </a:r>
          </a:p>
          <a:p>
            <a:pPr lvl="1"/>
            <a:r>
              <a:rPr lang="fr-BE" sz="2000" dirty="0" smtClean="0"/>
              <a:t>4-fold </a:t>
            </a:r>
            <a:r>
              <a:rPr lang="fr-BE" sz="2000" dirty="0" err="1" smtClean="0"/>
              <a:t>symmetric</a:t>
            </a:r>
            <a:r>
              <a:rPr lang="fr-BE" sz="2000" dirty="0" smtClean="0"/>
              <a:t> cyclotron =&gt; </a:t>
            </a:r>
            <a:r>
              <a:rPr lang="fr-BE" sz="2000" dirty="0" err="1" smtClean="0"/>
              <a:t>dee</a:t>
            </a:r>
            <a:r>
              <a:rPr lang="fr-BE" sz="2000" dirty="0" smtClean="0"/>
              <a:t>-angle 45°=&gt; H=4</a:t>
            </a:r>
            <a:endParaRPr lang="fr-BE" sz="2000" b="0" dirty="0" smtClean="0"/>
          </a:p>
          <a:p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2682881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The C30XP cyclotron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b="0" dirty="0" err="1" smtClean="0"/>
              <a:t>Very</a:t>
            </a:r>
            <a:r>
              <a:rPr lang="fr-BE" b="0" dirty="0" smtClean="0"/>
              <a:t> </a:t>
            </a:r>
            <a:r>
              <a:rPr lang="fr-BE" b="0" dirty="0" err="1" smtClean="0"/>
              <a:t>similar</a:t>
            </a:r>
            <a:r>
              <a:rPr lang="fr-BE" b="0" dirty="0" smtClean="0"/>
              <a:t> to the C70 (</a:t>
            </a:r>
            <a:r>
              <a:rPr lang="fr-BE" b="0" dirty="0" err="1" smtClean="0"/>
              <a:t>multi-purpose</a:t>
            </a:r>
            <a:r>
              <a:rPr lang="fr-BE" b="0" dirty="0" smtClean="0"/>
              <a:t>, </a:t>
            </a:r>
            <a:r>
              <a:rPr lang="fr-BE" b="0" dirty="0" err="1" smtClean="0"/>
              <a:t>multiparticle</a:t>
            </a:r>
            <a:r>
              <a:rPr lang="fr-BE" b="0" dirty="0" smtClean="0"/>
              <a:t>) but 30 MeV </a:t>
            </a:r>
            <a:r>
              <a:rPr lang="fr-BE" b="0" dirty="0" err="1" smtClean="0"/>
              <a:t>instead</a:t>
            </a:r>
            <a:r>
              <a:rPr lang="fr-BE" b="0" dirty="0" smtClean="0"/>
              <a:t> of 70 MeV</a:t>
            </a:r>
          </a:p>
          <a:p>
            <a:r>
              <a:rPr lang="fr-BE" b="0" dirty="0" smtClean="0"/>
              <a:t>Most important </a:t>
            </a:r>
            <a:r>
              <a:rPr lang="fr-BE" b="0" dirty="0" err="1" smtClean="0"/>
              <a:t>difference</a:t>
            </a:r>
            <a:r>
              <a:rPr lang="fr-BE" b="0" dirty="0" smtClean="0"/>
              <a:t> </a:t>
            </a:r>
            <a:r>
              <a:rPr lang="fr-BE" b="0" dirty="0" err="1" smtClean="0"/>
              <a:t>is</a:t>
            </a:r>
            <a:r>
              <a:rPr lang="fr-BE" b="0" dirty="0" smtClean="0"/>
              <a:t> the RF-system</a:t>
            </a:r>
          </a:p>
          <a:p>
            <a:pPr lvl="1"/>
            <a:r>
              <a:rPr lang="fr-BE" dirty="0" smtClean="0"/>
              <a:t>Can </a:t>
            </a:r>
            <a:r>
              <a:rPr lang="fr-BE" dirty="0" err="1" smtClean="0"/>
              <a:t>operate</a:t>
            </a:r>
            <a:r>
              <a:rPr lang="fr-BE" dirty="0" smtClean="0"/>
              <a:t> in </a:t>
            </a:r>
            <a:r>
              <a:rPr lang="fr-BE" dirty="0" err="1" smtClean="0"/>
              <a:t>two</a:t>
            </a:r>
            <a:r>
              <a:rPr lang="fr-BE" dirty="0" smtClean="0"/>
              <a:t> modes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frequencies</a:t>
            </a:r>
            <a:r>
              <a:rPr lang="fr-BE" dirty="0" smtClean="0"/>
              <a:t> </a:t>
            </a:r>
            <a:r>
              <a:rPr lang="fr-BE" dirty="0" err="1" smtClean="0"/>
              <a:t>that</a:t>
            </a:r>
            <a:r>
              <a:rPr lang="fr-BE" dirty="0" smtClean="0"/>
              <a:t> </a:t>
            </a:r>
            <a:r>
              <a:rPr lang="fr-BE" dirty="0" err="1" smtClean="0"/>
              <a:t>exactly</a:t>
            </a:r>
            <a:r>
              <a:rPr lang="fr-BE" dirty="0" smtClean="0"/>
              <a:t> </a:t>
            </a:r>
            <a:r>
              <a:rPr lang="fr-BE" dirty="0" err="1" smtClean="0"/>
              <a:t>differ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a factor 2 (dual </a:t>
            </a:r>
            <a:r>
              <a:rPr lang="fr-BE" dirty="0" err="1" smtClean="0"/>
              <a:t>frequency</a:t>
            </a:r>
            <a:r>
              <a:rPr lang="fr-BE" dirty="0" smtClean="0"/>
              <a:t>)</a:t>
            </a:r>
          </a:p>
          <a:p>
            <a:pPr lvl="1"/>
            <a:r>
              <a:rPr lang="fr-BE" b="0" dirty="0" err="1" smtClean="0"/>
              <a:t>Allows</a:t>
            </a:r>
            <a:r>
              <a:rPr lang="fr-BE" b="0" dirty="0" smtClean="0"/>
              <a:t> to </a:t>
            </a:r>
            <a:r>
              <a:rPr lang="fr-BE" b="0" dirty="0" err="1" smtClean="0"/>
              <a:t>accelerate</a:t>
            </a:r>
            <a:r>
              <a:rPr lang="fr-BE" b="0" dirty="0" smtClean="0"/>
              <a:t> all four </a:t>
            </a:r>
            <a:r>
              <a:rPr lang="fr-BE" b="0" dirty="0" err="1" smtClean="0"/>
              <a:t>particles</a:t>
            </a:r>
            <a:r>
              <a:rPr lang="fr-BE" b="0" dirty="0" smtClean="0"/>
              <a:t> at the </a:t>
            </a:r>
            <a:r>
              <a:rPr lang="fr-BE" b="0" dirty="0" err="1" smtClean="0"/>
              <a:t>same</a:t>
            </a:r>
            <a:r>
              <a:rPr lang="fr-BE" b="0" dirty="0" smtClean="0"/>
              <a:t> optimum </a:t>
            </a:r>
            <a:r>
              <a:rPr lang="fr-BE" b="0" dirty="0" err="1" smtClean="0"/>
              <a:t>harmonic</a:t>
            </a:r>
            <a:r>
              <a:rPr lang="fr-BE" b="0" dirty="0" smtClean="0"/>
              <a:t> mode H=4</a:t>
            </a:r>
          </a:p>
          <a:p>
            <a:pPr lvl="1"/>
            <a:r>
              <a:rPr lang="fr-BE" dirty="0" smtClean="0"/>
              <a:t>Minimum </a:t>
            </a:r>
            <a:r>
              <a:rPr lang="fr-BE" dirty="0" err="1" smtClean="0"/>
              <a:t>turns</a:t>
            </a:r>
            <a:r>
              <a:rPr lang="fr-BE" dirty="0" smtClean="0"/>
              <a:t> =&gt; minimum stripping </a:t>
            </a:r>
            <a:r>
              <a:rPr lang="fr-BE" dirty="0" err="1" smtClean="0"/>
              <a:t>losses</a:t>
            </a:r>
            <a:endParaRPr lang="fr-BE" b="0" dirty="0" smtClean="0"/>
          </a:p>
        </p:txBody>
      </p:sp>
    </p:spTree>
    <p:extLst>
      <p:ext uri="{BB962C8B-B14F-4D97-AF65-F5344CB8AC3E}">
        <p14:creationId xmlns:p14="http://schemas.microsoft.com/office/powerpoint/2010/main" val="2296347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Dual </a:t>
            </a:r>
            <a:r>
              <a:rPr lang="fr-BE" dirty="0" err="1" smtClean="0"/>
              <a:t>frequency</a:t>
            </a:r>
            <a:r>
              <a:rPr lang="fr-BE" dirty="0" smtClean="0"/>
              <a:t> RF system 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0112" y="1219200"/>
            <a:ext cx="3456384" cy="4298032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/>
            <a:r>
              <a:rPr lang="en-US" sz="2000" b="0" dirty="0" smtClean="0"/>
              <a:t>coaxial cavity </a:t>
            </a:r>
            <a:r>
              <a:rPr lang="en-US" sz="2000" b="0" dirty="0"/>
              <a:t>made up </a:t>
            </a:r>
            <a:r>
              <a:rPr lang="en-US" sz="2000" b="0" dirty="0" smtClean="0"/>
              <a:t>of two </a:t>
            </a:r>
            <a:r>
              <a:rPr lang="en-US" sz="2000" b="0" dirty="0"/>
              <a:t>resonating volumes which are coupled by a capacity. </a:t>
            </a:r>
            <a:endParaRPr lang="en-US" sz="2000" b="0" dirty="0" smtClean="0"/>
          </a:p>
          <a:p>
            <a:pPr algn="just"/>
            <a:r>
              <a:rPr lang="en-US" sz="2000" b="0" dirty="0"/>
              <a:t>L</a:t>
            </a:r>
            <a:r>
              <a:rPr lang="en-US" sz="2000" b="0" dirty="0" smtClean="0"/>
              <a:t>ow </a:t>
            </a:r>
            <a:r>
              <a:rPr lang="en-US" sz="2000" b="0" dirty="0"/>
              <a:t>frequency mode </a:t>
            </a:r>
            <a:r>
              <a:rPr lang="en-US" sz="2000" b="0" dirty="0" smtClean="0"/>
              <a:t>is the  </a:t>
            </a:r>
            <a:r>
              <a:rPr lang="en-US" sz="2000" b="0" dirty="0"/>
              <a:t>quarter wave </a:t>
            </a:r>
            <a:r>
              <a:rPr lang="en-US" sz="2000" b="0" dirty="0" smtClean="0"/>
              <a:t>(</a:t>
            </a:r>
            <a:r>
              <a:rPr lang="en-US" sz="2000" b="0" dirty="0" smtClean="0">
                <a:latin typeface="Symbol" panose="05050102010706020507" pitchFamily="18" charset="2"/>
              </a:rPr>
              <a:t>l</a:t>
            </a:r>
            <a:r>
              <a:rPr lang="en-US" sz="2000" b="0" dirty="0" smtClean="0"/>
              <a:t>/4) mode</a:t>
            </a:r>
          </a:p>
          <a:p>
            <a:pPr algn="just"/>
            <a:r>
              <a:rPr lang="en-US" sz="2000" b="0" dirty="0" smtClean="0"/>
              <a:t>High </a:t>
            </a:r>
            <a:r>
              <a:rPr lang="en-US" sz="2000" b="0" dirty="0"/>
              <a:t>frequency mode as </a:t>
            </a:r>
            <a:r>
              <a:rPr lang="en-US" sz="2000" b="0" dirty="0" smtClean="0"/>
              <a:t>the 3</a:t>
            </a:r>
            <a:r>
              <a:rPr lang="en-US" sz="2000" b="0" dirty="0" smtClean="0">
                <a:latin typeface="Symbol" panose="05050102010706020507" pitchFamily="18" charset="2"/>
              </a:rPr>
              <a:t>l</a:t>
            </a:r>
            <a:r>
              <a:rPr lang="en-US" sz="2000" b="0" dirty="0" smtClean="0"/>
              <a:t>/4 </a:t>
            </a:r>
            <a:r>
              <a:rPr lang="en-US" sz="2000" b="0" dirty="0"/>
              <a:t>mode. </a:t>
            </a:r>
            <a:endParaRPr lang="en-US" sz="2000" b="0" dirty="0" smtClean="0"/>
          </a:p>
          <a:p>
            <a:pPr algn="just"/>
            <a:r>
              <a:rPr lang="en-US" sz="2000" b="0" dirty="0" smtClean="0"/>
              <a:t>By proper dimensioning </a:t>
            </a:r>
            <a:r>
              <a:rPr lang="en-US" sz="2000" b="0" dirty="0"/>
              <a:t>of the structure, the condition of </a:t>
            </a:r>
            <a:r>
              <a:rPr lang="en-US" sz="2000" b="0" dirty="0" smtClean="0"/>
              <a:t>frequency-doubling </a:t>
            </a:r>
            <a:r>
              <a:rPr lang="fr-BE" sz="2000" b="0" dirty="0" err="1" smtClean="0"/>
              <a:t>is</a:t>
            </a:r>
            <a:r>
              <a:rPr lang="fr-BE" sz="2000" b="0" dirty="0" smtClean="0"/>
              <a:t> </a:t>
            </a:r>
            <a:r>
              <a:rPr lang="fr-BE" sz="2000" b="0" dirty="0" err="1"/>
              <a:t>obtained</a:t>
            </a:r>
            <a:r>
              <a:rPr lang="fr-BE" sz="2000" b="0" dirty="0"/>
              <a:t>.</a:t>
            </a:r>
            <a:endParaRPr lang="fr-BE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5400599" cy="430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445224"/>
            <a:ext cx="4464496" cy="127214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ctr" defTabSz="457200">
              <a:spcBef>
                <a:spcPts val="1000"/>
              </a:spcBef>
              <a:buClr>
                <a:srgbClr val="69BE28"/>
              </a:buClr>
              <a:defRPr/>
            </a:pPr>
            <a:r>
              <a:rPr lang="fr-FR" sz="2000" dirty="0" smtClean="0">
                <a:cs typeface="ＭＳ Ｐゴシック" charset="-128"/>
              </a:rPr>
              <a:t>dual </a:t>
            </a:r>
            <a:r>
              <a:rPr lang="fr-FR" sz="2000" dirty="0">
                <a:cs typeface="ＭＳ Ｐゴシック" charset="-128"/>
              </a:rPr>
              <a:t>band IMPA + FPA</a:t>
            </a:r>
          </a:p>
          <a:p>
            <a:pPr marL="342900" lvl="0" indent="-342900" algn="ctr" defTabSz="457200">
              <a:spcBef>
                <a:spcPts val="1000"/>
              </a:spcBef>
              <a:buClr>
                <a:srgbClr val="69BE28"/>
              </a:buClr>
              <a:defRPr/>
            </a:pPr>
            <a:r>
              <a:rPr lang="fr-FR" sz="2000" dirty="0">
                <a:cs typeface="ＭＳ Ｐゴシック" charset="-128"/>
              </a:rPr>
              <a:t>66 and 33 MHz on the </a:t>
            </a:r>
            <a:r>
              <a:rPr lang="fr-FR" sz="2000" dirty="0" err="1">
                <a:cs typeface="ＭＳ Ｐゴシック" charset="-128"/>
              </a:rPr>
              <a:t>same</a:t>
            </a:r>
            <a:r>
              <a:rPr lang="fr-FR" sz="2000" dirty="0">
                <a:cs typeface="ＭＳ Ｐゴシック" charset="-128"/>
              </a:rPr>
              <a:t> </a:t>
            </a:r>
            <a:r>
              <a:rPr lang="fr-FR" sz="2000" dirty="0" err="1">
                <a:cs typeface="ＭＳ Ｐゴシック" charset="-128"/>
              </a:rPr>
              <a:t>cavities</a:t>
            </a:r>
            <a:r>
              <a:rPr lang="fr-FR" sz="2000" dirty="0">
                <a:cs typeface="ＭＳ Ｐゴシック" charset="-128"/>
              </a:rPr>
              <a:t> </a:t>
            </a:r>
          </a:p>
          <a:p>
            <a:pPr marL="342900" lvl="0" indent="-342900" algn="ctr" defTabSz="457200">
              <a:spcBef>
                <a:spcPts val="1000"/>
              </a:spcBef>
              <a:buClr>
                <a:srgbClr val="69BE28"/>
              </a:buClr>
              <a:defRPr/>
            </a:pPr>
            <a:r>
              <a:rPr lang="fr-FR" sz="2000" dirty="0" err="1">
                <a:ea typeface="ＭＳ Ｐゴシック" charset="-128"/>
                <a:cs typeface="ＭＳ Ｐゴシック" charset="-128"/>
              </a:rPr>
              <a:t>Without</a:t>
            </a:r>
            <a:r>
              <a:rPr lang="fr-FR" sz="2000" dirty="0">
                <a:ea typeface="ＭＳ Ｐゴシック" charset="-128"/>
                <a:cs typeface="ＭＳ Ｐゴシック" charset="-128"/>
              </a:rPr>
              <a:t> </a:t>
            </a:r>
            <a:r>
              <a:rPr lang="fr-FR" sz="2000" dirty="0" err="1">
                <a:ea typeface="ＭＳ Ｐゴシック" charset="-128"/>
                <a:cs typeface="ＭＳ Ｐゴシック" charset="-128"/>
              </a:rPr>
              <a:t>any</a:t>
            </a:r>
            <a:r>
              <a:rPr lang="fr-FR" sz="2000" dirty="0">
                <a:ea typeface="ＭＳ Ｐゴシック" charset="-128"/>
                <a:cs typeface="ＭＳ Ｐゴシック" charset="-128"/>
              </a:rPr>
              <a:t> </a:t>
            </a:r>
            <a:r>
              <a:rPr lang="fr-FR" sz="2000" dirty="0" err="1">
                <a:ea typeface="ＭＳ Ｐゴシック" charset="-128"/>
                <a:cs typeface="ＭＳ Ｐゴシック" charset="-128"/>
              </a:rPr>
              <a:t>moving</a:t>
            </a:r>
            <a:r>
              <a:rPr lang="fr-FR" sz="2000" dirty="0">
                <a:ea typeface="ＭＳ Ｐゴシック" charset="-128"/>
                <a:cs typeface="ＭＳ Ｐゴシック" charset="-128"/>
              </a:rPr>
              <a:t> RF parts 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2700506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Cyclone</a:t>
            </a:r>
            <a:r>
              <a:rPr lang="fr-BE" baseline="30000" dirty="0" smtClean="0"/>
              <a:t>®</a:t>
            </a:r>
            <a:r>
              <a:rPr lang="fr-BE" dirty="0" smtClean="0"/>
              <a:t> 30 XP ; proton- </a:t>
            </a:r>
            <a:r>
              <a:rPr lang="fr-BE" dirty="0" err="1" smtClean="0"/>
              <a:t>deuteron</a:t>
            </a:r>
            <a:r>
              <a:rPr lang="fr-BE" dirty="0" smtClean="0"/>
              <a:t>- alpha </a:t>
            </a:r>
            <a:endParaRPr lang="fr-FR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Univers LT Std 45 Light" pitchFamily="34" charset="0"/>
              </a:rPr>
              <a:t>based on the successful Cyclone</a:t>
            </a:r>
            <a:r>
              <a:rPr lang="en-US" baseline="30000" dirty="0" smtClean="0">
                <a:latin typeface="Univers LT Std 45 Light" pitchFamily="34" charset="0"/>
              </a:rPr>
              <a:t>®</a:t>
            </a:r>
            <a:r>
              <a:rPr lang="en-US" dirty="0" smtClean="0">
                <a:latin typeface="Univers LT Std 45 Light" pitchFamily="34" charset="0"/>
              </a:rPr>
              <a:t> 30;  </a:t>
            </a:r>
            <a:r>
              <a:rPr lang="en-US" dirty="0" err="1" smtClean="0">
                <a:latin typeface="Univers LT Std 45 Light" pitchFamily="34" charset="0"/>
              </a:rPr>
              <a:t>eXtra</a:t>
            </a:r>
            <a:r>
              <a:rPr lang="en-US" dirty="0" smtClean="0">
                <a:latin typeface="Univers LT Std 45 Light" pitchFamily="34" charset="0"/>
              </a:rPr>
              <a:t> Particles</a:t>
            </a:r>
            <a:endParaRPr lang="fr-FR" dirty="0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251520" y="1209311"/>
            <a:ext cx="3024337" cy="417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b="1" u="sng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Proton</a:t>
            </a:r>
            <a:r>
              <a:rPr lang="fr-BE" sz="1600" b="1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 (H- </a:t>
            </a:r>
            <a:r>
              <a:rPr lang="fr-BE" sz="1600" b="1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accelerated</a:t>
            </a:r>
            <a:r>
              <a:rPr lang="fr-BE" sz="1600" b="1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)</a:t>
            </a: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u="sng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18 - 30 MeV  </a:t>
            </a: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350µA</a:t>
            </a:r>
            <a:endParaRPr lang="fr-BE" sz="1600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2 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exits , H+ (proton)</a:t>
            </a:r>
            <a:endParaRPr lang="fr-BE" sz="1600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endParaRPr lang="fr-BE" sz="1600" b="1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b="1" u="sng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Deuteron</a:t>
            </a:r>
            <a:r>
              <a:rPr lang="fr-BE" sz="1600" b="1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(D- </a:t>
            </a:r>
            <a:r>
              <a:rPr lang="fr-BE" sz="1600" b="1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accelerated</a:t>
            </a:r>
            <a:r>
              <a:rPr lang="fr-BE" sz="1600" b="1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)</a:t>
            </a: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9 - 15 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MeV; 50 </a:t>
            </a: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µA</a:t>
            </a: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2 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exits, D+ (</a:t>
            </a:r>
            <a:r>
              <a:rPr lang="fr-BE" sz="1600" dirty="0" err="1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deuteron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)</a:t>
            </a:r>
            <a:endParaRPr lang="fr-BE" sz="1600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endParaRPr lang="fr-BE" sz="1600" b="1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endParaRPr lang="fr-BE" sz="1600" b="1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b="1" u="sng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Alpha</a:t>
            </a:r>
            <a:r>
              <a:rPr lang="fr-BE" sz="1600" b="1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  (He2+ </a:t>
            </a:r>
            <a:r>
              <a:rPr lang="fr-BE" sz="1600" b="1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accelerated</a:t>
            </a:r>
            <a:r>
              <a:rPr lang="fr-BE" sz="1600" b="1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)</a:t>
            </a: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30 MeV, 50 </a:t>
            </a: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µ</a:t>
            </a:r>
            <a:r>
              <a:rPr lang="fr-BE" sz="1600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Ae</a:t>
            </a:r>
            <a:endParaRPr lang="fr-BE" sz="1600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1 </a:t>
            </a:r>
            <a:r>
              <a:rPr lang="fr-BE" sz="1600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common</a:t>
            </a: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exit </a:t>
            </a:r>
            <a:r>
              <a:rPr lang="fr-BE" sz="1600" dirty="0" err="1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with</a:t>
            </a:r>
            <a:r>
              <a:rPr lang="fr-BE" sz="1600" dirty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H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+</a:t>
            </a: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r>
              <a:rPr lang="fr-BE" sz="1600" dirty="0" err="1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Electrostatic</a:t>
            </a:r>
            <a:r>
              <a:rPr lang="fr-BE" sz="1600" dirty="0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 </a:t>
            </a:r>
            <a:r>
              <a:rPr lang="fr-BE" sz="1600" dirty="0" err="1" smtClean="0">
                <a:solidFill>
                  <a:srgbClr val="FF8000"/>
                </a:solidFill>
                <a:latin typeface="Univers LT Std 45 Light" pitchFamily="34" charset="0"/>
                <a:cs typeface="Arial" charset="0"/>
              </a:rPr>
              <a:t>deflector</a:t>
            </a:r>
            <a:endParaRPr lang="fr-BE" sz="1600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  <a:p>
            <a:pPr defTabSz="762000">
              <a:spcBef>
                <a:spcPct val="20000"/>
              </a:spcBef>
              <a:buSzPct val="68000"/>
              <a:buFont typeface="Wingdings" pitchFamily="2" charset="2"/>
              <a:buNone/>
            </a:pPr>
            <a:endParaRPr lang="fr-BE" sz="1600" dirty="0">
              <a:solidFill>
                <a:srgbClr val="FF8000"/>
              </a:solidFill>
              <a:latin typeface="Univers LT Std 45 Light" pitchFamily="34" charset="0"/>
              <a:cs typeface="Arial" charset="0"/>
            </a:endParaRPr>
          </a:p>
        </p:txBody>
      </p:sp>
      <p:pic>
        <p:nvPicPr>
          <p:cNvPr id="6" name="Picture 4"/>
          <p:cNvPicPr>
            <a:picLocks noChangeArrowheads="1"/>
          </p:cNvPicPr>
          <p:nvPr/>
        </p:nvPicPr>
        <p:blipFill>
          <a:blip r:embed="rId2"/>
          <a:srcRect l="13838" t="3401" b="3363"/>
          <a:stretch>
            <a:fillRect/>
          </a:stretch>
        </p:blipFill>
        <p:spPr bwMode="auto">
          <a:xfrm>
            <a:off x="3275857" y="1556792"/>
            <a:ext cx="5544616" cy="432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0" y="6270703"/>
            <a:ext cx="3581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Ref</a:t>
            </a:r>
            <a:r>
              <a:rPr lang="en-US" sz="1200" dirty="0" smtClean="0"/>
              <a:t>: ECPM 2012; Cyclone 30 multiparticles status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904921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Cyclone 30 XP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180" y="1171391"/>
            <a:ext cx="8003702" cy="1551407"/>
          </a:xfrm>
        </p:spPr>
        <p:txBody>
          <a:bodyPr/>
          <a:lstStyle/>
          <a:p>
            <a:r>
              <a:rPr lang="en-US" dirty="0" smtClean="0"/>
              <a:t>Cyclotron fully installed with 2 long beam lines, one short line in </a:t>
            </a:r>
            <a:r>
              <a:rPr lang="en-US" dirty="0" err="1" smtClean="0"/>
              <a:t>Jülich</a:t>
            </a:r>
            <a:r>
              <a:rPr lang="en-US" dirty="0" smtClean="0"/>
              <a:t>      </a:t>
            </a:r>
            <a:r>
              <a:rPr lang="en-US" u="sng" dirty="0" smtClean="0"/>
              <a:t>Waiting for beam license</a:t>
            </a:r>
            <a:r>
              <a:rPr lang="en-US" dirty="0" smtClean="0"/>
              <a:t>.    </a:t>
            </a:r>
          </a:p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30 MeV proton – alpha – deuteron machine</a:t>
            </a:r>
            <a:endParaRPr lang="en-US" dirty="0"/>
          </a:p>
        </p:txBody>
      </p:sp>
      <p:pic>
        <p:nvPicPr>
          <p:cNvPr id="1026" name="Picture 2" descr="D:\My Documents\1_Cyclone 30\C30 XP\Julich_Cyclone 30XP site visit\Cyclone 30XP in v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32883"/>
            <a:ext cx="4085128" cy="3944389"/>
          </a:xfrm>
          <a:prstGeom prst="rect">
            <a:avLst/>
          </a:prstGeom>
          <a:noFill/>
        </p:spPr>
      </p:pic>
      <p:pic>
        <p:nvPicPr>
          <p:cNvPr id="7" name="Picture 6" descr="Cyclone 30XP alpha deflector and maintenance bench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55070" y="1932883"/>
            <a:ext cx="4214610" cy="394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379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Market</a:t>
            </a:r>
            <a:r>
              <a:rPr lang="fr-BE" dirty="0" smtClean="0"/>
              <a:t> and </a:t>
            </a:r>
            <a:r>
              <a:rPr lang="fr-BE" dirty="0" err="1" smtClean="0"/>
              <a:t>suppliers</a:t>
            </a:r>
            <a:r>
              <a:rPr lang="fr-BE" dirty="0" smtClean="0"/>
              <a:t> of 30 MeV cyclotrons</a:t>
            </a:r>
            <a:endParaRPr lang="fr-B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58" y="1340768"/>
            <a:ext cx="843475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970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 and </a:t>
            </a:r>
            <a:r>
              <a:rPr lang="fr-FR" dirty="0" err="1" smtClean="0"/>
              <a:t>targets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fr-FR" dirty="0" smtClean="0"/>
              <a:t>Cyclone 30XP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Solid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+ PET system</a:t>
            </a:r>
            <a:endParaRPr lang="fr-FR" dirty="0"/>
          </a:p>
        </p:txBody>
      </p:sp>
      <p:pic>
        <p:nvPicPr>
          <p:cNvPr id="2050" name="Picture 2" descr="D:\My Documents\1_Cyclone 30\C30 XP\Julich_Cyclone 30XP site visit\cyclone 30XP short btl PET.JPG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7530" y="1313110"/>
            <a:ext cx="3993497" cy="3054927"/>
          </a:xfrm>
          <a:prstGeom prst="rect">
            <a:avLst/>
          </a:prstGeom>
          <a:noFill/>
        </p:spPr>
      </p:pic>
      <p:pic>
        <p:nvPicPr>
          <p:cNvPr id="6" name="Picture 5" descr="beam line with Solid Target and shuttle transfer blower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77052" y="1252412"/>
            <a:ext cx="4112449" cy="3100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0323" y="4725144"/>
            <a:ext cx="308585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 smtClean="0"/>
              <a:t>Target technologies</a:t>
            </a:r>
          </a:p>
          <a:p>
            <a:pPr marL="457200" indent="-457200">
              <a:buFont typeface="+mj-lt"/>
              <a:buAutoNum type="arabicPeriod"/>
            </a:pPr>
            <a:r>
              <a:rPr lang="fr-BE" dirty="0" err="1" smtClean="0"/>
              <a:t>Liquid</a:t>
            </a:r>
            <a:r>
              <a:rPr lang="fr-BE" dirty="0" smtClean="0"/>
              <a:t> </a:t>
            </a:r>
            <a:r>
              <a:rPr lang="fr-BE" dirty="0" err="1" smtClean="0"/>
              <a:t>targets</a:t>
            </a:r>
            <a:endParaRPr lang="fr-BE" dirty="0" smtClean="0"/>
          </a:p>
          <a:p>
            <a:pPr marL="457200" indent="-457200">
              <a:buFont typeface="+mj-lt"/>
              <a:buAutoNum type="arabicPeriod"/>
            </a:pPr>
            <a:r>
              <a:rPr lang="fr-BE" dirty="0" smtClean="0"/>
              <a:t>Solid </a:t>
            </a:r>
            <a:r>
              <a:rPr lang="fr-BE" dirty="0" err="1" smtClean="0"/>
              <a:t>targets</a:t>
            </a:r>
            <a:endParaRPr lang="fr-BE" dirty="0" smtClean="0"/>
          </a:p>
          <a:p>
            <a:pPr marL="457200" indent="-457200">
              <a:buFont typeface="+mj-lt"/>
              <a:buAutoNum type="arabicPeriod"/>
            </a:pPr>
            <a:r>
              <a:rPr lang="fr-BE" dirty="0" err="1" smtClean="0"/>
              <a:t>Gas-targets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86552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2"/>
          <p:cNvSpPr>
            <a:spLocks noGrp="1"/>
          </p:cNvSpPr>
          <p:nvPr>
            <p:ph type="title"/>
          </p:nvPr>
        </p:nvSpPr>
        <p:spPr bwMode="auto">
          <a:xfrm>
            <a:off x="590550" y="254000"/>
            <a:ext cx="7920038" cy="44026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BE" altLang="fr-FR" dirty="0" smtClean="0">
                <a:cs typeface="Arial" pitchFamily="34" charset="0"/>
              </a:rPr>
              <a:t>18F </a:t>
            </a:r>
            <a:r>
              <a:rPr lang="fr-BE" altLang="fr-FR" dirty="0" err="1" smtClean="0">
                <a:cs typeface="Arial" pitchFamily="34" charset="0"/>
              </a:rPr>
              <a:t>target</a:t>
            </a:r>
            <a:r>
              <a:rPr lang="fr-BE" altLang="fr-FR" dirty="0" smtClean="0">
                <a:cs typeface="Arial" pitchFamily="34" charset="0"/>
              </a:rPr>
              <a:t> </a:t>
            </a:r>
            <a:r>
              <a:rPr lang="fr-BE" altLang="fr-FR" dirty="0" err="1" smtClean="0">
                <a:cs typeface="Arial" pitchFamily="34" charset="0"/>
              </a:rPr>
              <a:t>development</a:t>
            </a:r>
            <a:r>
              <a:rPr lang="fr-BE" altLang="fr-FR" dirty="0" smtClean="0">
                <a:cs typeface="Arial" pitchFamily="34" charset="0"/>
              </a:rPr>
              <a:t> =&gt; </a:t>
            </a:r>
            <a:r>
              <a:rPr lang="fr-BE" altLang="fr-FR" dirty="0" err="1" smtClean="0">
                <a:cs typeface="Arial" pitchFamily="34" charset="0"/>
              </a:rPr>
              <a:t>liquid</a:t>
            </a:r>
            <a:r>
              <a:rPr lang="fr-BE" altLang="fr-FR" dirty="0" smtClean="0">
                <a:cs typeface="Arial" pitchFamily="34" charset="0"/>
              </a:rPr>
              <a:t> </a:t>
            </a:r>
            <a:r>
              <a:rPr lang="fr-BE" altLang="fr-FR" dirty="0" err="1" smtClean="0">
                <a:cs typeface="Arial" pitchFamily="34" charset="0"/>
              </a:rPr>
              <a:t>target</a:t>
            </a:r>
            <a:r>
              <a:rPr lang="fr-BE" altLang="fr-FR" dirty="0" smtClean="0">
                <a:cs typeface="Arial" pitchFamily="34" charset="0"/>
              </a:rPr>
              <a:t>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590550" y="740100"/>
            <a:ext cx="6400800" cy="446616"/>
          </a:xfrm>
        </p:spPr>
        <p:txBody>
          <a:bodyPr/>
          <a:lstStyle/>
          <a:p>
            <a:pPr>
              <a:defRPr/>
            </a:pPr>
            <a:r>
              <a:rPr lang="fr-BE" dirty="0" smtClean="0"/>
              <a:t>IBA new </a:t>
            </a:r>
            <a:r>
              <a:rPr lang="fr-BE" dirty="0" err="1" smtClean="0"/>
              <a:t>Conical</a:t>
            </a:r>
            <a:r>
              <a:rPr lang="fr-BE" dirty="0" smtClean="0"/>
              <a:t> </a:t>
            </a:r>
            <a:r>
              <a:rPr lang="fr-BE" dirty="0" err="1" smtClean="0"/>
              <a:t>shaped</a:t>
            </a:r>
            <a:r>
              <a:rPr lang="fr-BE" dirty="0" smtClean="0"/>
              <a:t> [</a:t>
            </a:r>
            <a:r>
              <a:rPr lang="fr-BE" baseline="30000" dirty="0" smtClean="0"/>
              <a:t>18</a:t>
            </a:r>
            <a:r>
              <a:rPr lang="fr-BE" dirty="0" smtClean="0"/>
              <a:t>O] water </a:t>
            </a:r>
            <a:r>
              <a:rPr lang="fr-BE" dirty="0" err="1" smtClean="0"/>
              <a:t>targets</a:t>
            </a:r>
            <a:endParaRPr lang="fr-BE" dirty="0"/>
          </a:p>
        </p:txBody>
      </p:sp>
      <p:pic>
        <p:nvPicPr>
          <p:cNvPr id="13317" name="Picture 98" descr="L:\Radio-Pharma Solutions\1_CMIS\130- product management\Nirta\Nirta F18 conical target\drawings &amp; pictures\IMG_1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032066"/>
            <a:ext cx="5184576" cy="198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655126" y="1093884"/>
            <a:ext cx="3887038" cy="21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 flipH="1">
            <a:off x="6579484" y="1188012"/>
            <a:ext cx="2440568" cy="232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861126" y="6470635"/>
            <a:ext cx="3266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/>
              <a:t>International applicationWO2012005970A1</a:t>
            </a:r>
            <a:endParaRPr lang="fr-FR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796136" y="4365104"/>
            <a:ext cx="316835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/>
              <a:t>Enriched</a:t>
            </a:r>
            <a:r>
              <a:rPr lang="fr-BE" sz="2000" dirty="0" smtClean="0"/>
              <a:t> H</a:t>
            </a:r>
            <a:r>
              <a:rPr lang="fr-BE" sz="2000" baseline="-25000" dirty="0" smtClean="0"/>
              <a:t>2</a:t>
            </a:r>
            <a:r>
              <a:rPr lang="fr-BE" sz="2000" baseline="30000" dirty="0" smtClean="0"/>
              <a:t>18</a:t>
            </a:r>
            <a:r>
              <a:rPr lang="fr-BE" sz="2000" dirty="0" smtClean="0"/>
              <a:t>O</a:t>
            </a:r>
          </a:p>
          <a:p>
            <a:pPr algn="ctr"/>
            <a:r>
              <a:rPr lang="fr-BE" sz="2000" dirty="0" smtClean="0"/>
              <a:t>150 </a:t>
            </a:r>
            <a:r>
              <a:rPr lang="fr-BE" sz="2000" dirty="0" smtClean="0">
                <a:latin typeface="Symbol" panose="05050102010706020507" pitchFamily="18" charset="2"/>
              </a:rPr>
              <a:t>m</a:t>
            </a:r>
            <a:r>
              <a:rPr lang="fr-BE" sz="2000" dirty="0" smtClean="0"/>
              <a:t>A, 4ml =&gt; 18 Ci </a:t>
            </a:r>
            <a:r>
              <a:rPr lang="fr-BE" sz="2000" baseline="30000" dirty="0" smtClean="0"/>
              <a:t>18</a:t>
            </a:r>
            <a:r>
              <a:rPr lang="fr-BE" sz="2000" dirty="0" smtClean="0"/>
              <a:t>F</a:t>
            </a:r>
          </a:p>
          <a:p>
            <a:pPr algn="ctr"/>
            <a:r>
              <a:rPr lang="fr-BE" sz="2000" dirty="0" smtClean="0"/>
              <a:t>High pressure (50 bar)</a:t>
            </a:r>
          </a:p>
          <a:p>
            <a:pPr algn="ctr"/>
            <a:r>
              <a:rPr lang="fr-BE" sz="2000" dirty="0" smtClean="0"/>
              <a:t>He-</a:t>
            </a:r>
            <a:r>
              <a:rPr lang="fr-BE" sz="2000" dirty="0" err="1" smtClean="0"/>
              <a:t>window</a:t>
            </a:r>
            <a:r>
              <a:rPr lang="fr-BE" sz="2000" dirty="0" smtClean="0"/>
              <a:t> </a:t>
            </a:r>
            <a:r>
              <a:rPr lang="fr-BE" sz="2000" dirty="0" err="1" smtClean="0"/>
              <a:t>cooling</a:t>
            </a:r>
            <a:endParaRPr lang="fr-BE" sz="2000" dirty="0" smtClean="0"/>
          </a:p>
          <a:p>
            <a:pPr algn="ctr"/>
            <a:r>
              <a:rPr lang="fr-BE" sz="2000" dirty="0" smtClean="0"/>
              <a:t>Water </a:t>
            </a:r>
            <a:r>
              <a:rPr lang="fr-BE" sz="2000" dirty="0" err="1" smtClean="0"/>
              <a:t>cooiling</a:t>
            </a:r>
            <a:endParaRPr lang="fr-BE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987824" y="3356992"/>
            <a:ext cx="223224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baseline="30000" dirty="0" smtClean="0"/>
              <a:t>18</a:t>
            </a:r>
            <a:r>
              <a:rPr lang="fr-BE" dirty="0" smtClean="0"/>
              <a:t>O(</a:t>
            </a:r>
            <a:r>
              <a:rPr lang="fr-BE" dirty="0" err="1" smtClean="0"/>
              <a:t>p,n</a:t>
            </a:r>
            <a:r>
              <a:rPr lang="fr-BE" dirty="0" smtClean="0"/>
              <a:t>)</a:t>
            </a:r>
            <a:r>
              <a:rPr lang="fr-BE" baseline="30000" dirty="0" smtClean="0"/>
              <a:t>18</a:t>
            </a:r>
            <a:r>
              <a:rPr lang="fr-BE" dirty="0" smtClean="0"/>
              <a:t>F</a:t>
            </a:r>
            <a:endParaRPr lang="fr-BE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052736"/>
            <a:ext cx="9547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He in</a:t>
            </a:r>
            <a:endParaRPr lang="fr-BE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2" y="2781744"/>
            <a:ext cx="123349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He out</a:t>
            </a:r>
            <a:endParaRPr lang="fr-BE" dirty="0"/>
          </a:p>
        </p:txBody>
      </p:sp>
      <p:sp>
        <p:nvSpPr>
          <p:cNvPr id="12" name="TextBox 11"/>
          <p:cNvSpPr txBox="1"/>
          <p:nvPr/>
        </p:nvSpPr>
        <p:spPr>
          <a:xfrm>
            <a:off x="5351458" y="2291575"/>
            <a:ext cx="12835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H</a:t>
            </a:r>
            <a:r>
              <a:rPr lang="fr-BE" baseline="-25000" dirty="0" smtClean="0"/>
              <a:t>2</a:t>
            </a:r>
            <a:r>
              <a:rPr lang="fr-BE" dirty="0" smtClean="0"/>
              <a:t>O in</a:t>
            </a:r>
            <a:endParaRPr lang="fr-BE" dirty="0"/>
          </a:p>
        </p:txBody>
      </p:sp>
      <p:sp>
        <p:nvSpPr>
          <p:cNvPr id="6" name="TextBox 5"/>
          <p:cNvSpPr txBox="1"/>
          <p:nvPr/>
        </p:nvSpPr>
        <p:spPr>
          <a:xfrm>
            <a:off x="179513" y="2608732"/>
            <a:ext cx="100811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foils</a:t>
            </a:r>
            <a:endParaRPr lang="fr-BE" dirty="0"/>
          </a:p>
        </p:txBody>
      </p:sp>
      <p:cxnSp>
        <p:nvCxnSpPr>
          <p:cNvPr id="9" name="Straight Arrow Connector 8"/>
          <p:cNvCxnSpPr>
            <a:stCxn id="6" idx="0"/>
            <a:endCxn id="13319" idx="3"/>
          </p:cNvCxnSpPr>
          <p:nvPr/>
        </p:nvCxnSpPr>
        <p:spPr bwMode="auto">
          <a:xfrm flipV="1">
            <a:off x="683569" y="2168647"/>
            <a:ext cx="971557" cy="4400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6" idx="0"/>
          </p:cNvCxnSpPr>
          <p:nvPr/>
        </p:nvCxnSpPr>
        <p:spPr bwMode="auto">
          <a:xfrm flipV="1">
            <a:off x="683569" y="2168646"/>
            <a:ext cx="1296143" cy="4400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1400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Solid </a:t>
            </a:r>
            <a:r>
              <a:rPr lang="fr-BE" dirty="0" err="1" smtClean="0"/>
              <a:t>target</a:t>
            </a:r>
            <a:r>
              <a:rPr lang="fr-BE" dirty="0" smtClean="0"/>
              <a:t> irradiation</a:t>
            </a:r>
            <a:endParaRPr lang="fr-BE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14858"/>
            <a:ext cx="7772400" cy="445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533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Solid </a:t>
            </a:r>
            <a:r>
              <a:rPr lang="fr-BE" dirty="0" err="1" smtClean="0"/>
              <a:t>target</a:t>
            </a:r>
            <a:r>
              <a:rPr lang="fr-BE" dirty="0" smtClean="0"/>
              <a:t>:	 </a:t>
            </a:r>
            <a:r>
              <a:rPr lang="fr-BE" baseline="30000" dirty="0" smtClean="0"/>
              <a:t>203</a:t>
            </a:r>
            <a:r>
              <a:rPr lang="fr-BE" dirty="0" smtClean="0"/>
              <a:t>Tl(p,3n)</a:t>
            </a:r>
            <a:r>
              <a:rPr lang="fr-BE" baseline="30000" dirty="0" smtClean="0"/>
              <a:t>201</a:t>
            </a:r>
            <a:r>
              <a:rPr lang="fr-BE" dirty="0" smtClean="0"/>
              <a:t>Pb =&gt; </a:t>
            </a:r>
            <a:r>
              <a:rPr lang="fr-BE" baseline="30000" dirty="0" smtClean="0"/>
              <a:t>201</a:t>
            </a:r>
            <a:r>
              <a:rPr lang="fr-BE" dirty="0" smtClean="0"/>
              <a:t>Tl</a:t>
            </a:r>
            <a:endParaRPr lang="fr-BE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1064"/>
            <a:ext cx="9144000" cy="603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606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aseline="30000" dirty="0" smtClean="0"/>
              <a:t>123</a:t>
            </a:r>
            <a:r>
              <a:rPr lang="fr-BE" dirty="0" smtClean="0"/>
              <a:t>I production </a:t>
            </a:r>
            <a:r>
              <a:rPr lang="fr-BE" dirty="0" err="1" smtClean="0"/>
              <a:t>using</a:t>
            </a:r>
            <a:r>
              <a:rPr lang="fr-BE" dirty="0" smtClean="0"/>
              <a:t> </a:t>
            </a:r>
            <a:r>
              <a:rPr lang="fr-BE" baseline="30000" dirty="0" smtClean="0"/>
              <a:t>124</a:t>
            </a:r>
            <a:r>
              <a:rPr lang="fr-BE" dirty="0" smtClean="0"/>
              <a:t>Xe </a:t>
            </a:r>
            <a:r>
              <a:rPr lang="fr-BE" dirty="0" err="1" smtClean="0"/>
              <a:t>gas</a:t>
            </a:r>
            <a:r>
              <a:rPr lang="fr-BE" dirty="0" smtClean="0"/>
              <a:t> </a:t>
            </a:r>
            <a:r>
              <a:rPr lang="fr-BE" dirty="0" err="1" smtClean="0"/>
              <a:t>target</a:t>
            </a:r>
            <a:endParaRPr lang="fr-B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9200"/>
            <a:ext cx="699081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1052736"/>
            <a:ext cx="331236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baseline="30000" dirty="0" smtClean="0"/>
              <a:t>124</a:t>
            </a:r>
            <a:r>
              <a:rPr lang="fr-BE" dirty="0" smtClean="0"/>
              <a:t>Xe(</a:t>
            </a:r>
            <a:r>
              <a:rPr lang="fr-BE" dirty="0" err="1" smtClean="0"/>
              <a:t>p,pn</a:t>
            </a:r>
            <a:r>
              <a:rPr lang="fr-BE" dirty="0" smtClean="0"/>
              <a:t>)</a:t>
            </a:r>
            <a:r>
              <a:rPr lang="fr-BE" baseline="30000" dirty="0" smtClean="0"/>
              <a:t>123</a:t>
            </a:r>
            <a:r>
              <a:rPr lang="fr-BE" dirty="0" smtClean="0"/>
              <a:t>Xe=&gt;</a:t>
            </a:r>
            <a:r>
              <a:rPr lang="fr-BE" baseline="30000" dirty="0" smtClean="0"/>
              <a:t>123</a:t>
            </a:r>
            <a:r>
              <a:rPr lang="fr-BE" dirty="0" smtClean="0"/>
              <a:t>I</a:t>
            </a:r>
            <a:endParaRPr lang="fr-BE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821" y="2278492"/>
            <a:ext cx="3587675" cy="358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812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b="0" dirty="0"/>
              <a:t>IBA</a:t>
            </a:r>
            <a:r>
              <a:rPr lang="fr-BE" altLang="fr-FR" dirty="0"/>
              <a:t> Cyclone-30 for production of </a:t>
            </a:r>
            <a:r>
              <a:rPr lang="fr-BE" altLang="fr-FR" b="0" dirty="0"/>
              <a:t>SPECT</a:t>
            </a:r>
            <a:r>
              <a:rPr lang="fr-BE" altLang="fr-FR" dirty="0"/>
              <a:t> isotopes</a:t>
            </a:r>
            <a:endParaRPr lang="en-GB" altLang="fr-FR" dirty="0"/>
          </a:p>
        </p:txBody>
      </p:sp>
      <p:sp>
        <p:nvSpPr>
          <p:cNvPr id="349188" name="Text Box 4"/>
          <p:cNvSpPr txBox="1">
            <a:spLocks noChangeArrowheads="1"/>
          </p:cNvSpPr>
          <p:nvPr/>
        </p:nvSpPr>
        <p:spPr bwMode="auto">
          <a:xfrm>
            <a:off x="6516216" y="2590800"/>
            <a:ext cx="259080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dirty="0"/>
              <a:t>First IBA machine</a:t>
            </a:r>
          </a:p>
          <a:p>
            <a:pPr>
              <a:spcBef>
                <a:spcPct val="50000"/>
              </a:spcBef>
            </a:pPr>
            <a:r>
              <a:rPr lang="fr-BE" altLang="fr-FR" dirty="0"/>
              <a:t>30 </a:t>
            </a:r>
            <a:r>
              <a:rPr lang="fr-BE" altLang="fr-FR" dirty="0" smtClean="0"/>
              <a:t>MeV - 500 µA</a:t>
            </a:r>
          </a:p>
          <a:p>
            <a:pPr>
              <a:spcBef>
                <a:spcPct val="50000"/>
              </a:spcBef>
            </a:pPr>
            <a:r>
              <a:rPr lang="fr-BE" altLang="fr-FR" dirty="0" smtClean="0"/>
              <a:t>1986</a:t>
            </a:r>
            <a:endParaRPr lang="en-GB" altLang="fr-FR" dirty="0"/>
          </a:p>
        </p:txBody>
      </p:sp>
      <p:pic>
        <p:nvPicPr>
          <p:cNvPr id="349189" name="Picture 5" descr="D:\presentations\juas_2007\juas_wk_07\C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60198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805264"/>
            <a:ext cx="734407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dirty="0" err="1"/>
              <a:t>Used</a:t>
            </a:r>
            <a:r>
              <a:rPr lang="fr-BE" altLang="fr-FR" dirty="0"/>
              <a:t> by </a:t>
            </a:r>
            <a:r>
              <a:rPr lang="fr-BE" altLang="fr-FR" dirty="0" err="1" smtClean="0"/>
              <a:t>many</a:t>
            </a:r>
            <a:r>
              <a:rPr lang="fr-BE" altLang="fr-FR" dirty="0" smtClean="0"/>
              <a:t> (all) </a:t>
            </a:r>
            <a:r>
              <a:rPr lang="en-US" dirty="0"/>
              <a:t>radiopharmaceutical producers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3025663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 IBA </a:t>
            </a:r>
            <a:r>
              <a:rPr lang="fr-BE" altLang="fr-FR" dirty="0" err="1"/>
              <a:t>medical</a:t>
            </a:r>
            <a:r>
              <a:rPr lang="fr-BE" altLang="fr-FR" dirty="0"/>
              <a:t> cyclotrons: </a:t>
            </a:r>
            <a:r>
              <a:rPr lang="fr-BE" altLang="fr-FR" dirty="0" err="1"/>
              <a:t>s</a:t>
            </a:r>
            <a:r>
              <a:rPr lang="fr-BE" altLang="fr-FR" dirty="0" err="1" smtClean="0"/>
              <a:t>ome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general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features</a:t>
            </a:r>
            <a:endParaRPr lang="en-GB" altLang="fr-FR" dirty="0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596064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fr-BE" altLang="fr-FR" b="0" dirty="0" err="1"/>
              <a:t>Deep-valley</a:t>
            </a:r>
            <a:r>
              <a:rPr lang="fr-BE" altLang="fr-FR" b="0" dirty="0"/>
              <a:t> </a:t>
            </a:r>
            <a:r>
              <a:rPr lang="fr-BE" altLang="fr-FR" b="0" dirty="0" err="1"/>
              <a:t>magnetic</a:t>
            </a:r>
            <a:r>
              <a:rPr lang="fr-BE" altLang="fr-FR" b="0" dirty="0"/>
              <a:t> structure</a:t>
            </a:r>
          </a:p>
          <a:p>
            <a:pPr lvl="1">
              <a:lnSpc>
                <a:spcPct val="90000"/>
              </a:lnSpc>
            </a:pPr>
            <a:r>
              <a:rPr lang="fr-BE" altLang="fr-FR" dirty="0" err="1"/>
              <a:t>Strong</a:t>
            </a:r>
            <a:r>
              <a:rPr lang="fr-BE" altLang="fr-FR" dirty="0"/>
              <a:t> </a:t>
            </a:r>
            <a:r>
              <a:rPr lang="fr-BE" altLang="fr-FR" dirty="0" err="1"/>
              <a:t>azimuthal</a:t>
            </a:r>
            <a:r>
              <a:rPr lang="fr-BE" altLang="fr-FR" dirty="0"/>
              <a:t> variation of B </a:t>
            </a:r>
            <a:r>
              <a:rPr lang="fr-BE" altLang="fr-FR" dirty="0">
                <a:sym typeface="Symbol" pitchFamily="18" charset="2"/>
              </a:rPr>
              <a:t> </a:t>
            </a:r>
            <a:r>
              <a:rPr lang="fr-BE" altLang="fr-FR" dirty="0" err="1"/>
              <a:t>Strong</a:t>
            </a:r>
            <a:r>
              <a:rPr lang="fr-BE" altLang="fr-FR" dirty="0"/>
              <a:t> </a:t>
            </a:r>
            <a:r>
              <a:rPr lang="fr-BE" altLang="fr-FR" dirty="0" err="1"/>
              <a:t>focussing</a:t>
            </a:r>
            <a:endParaRPr lang="fr-BE" altLang="fr-FR" dirty="0"/>
          </a:p>
          <a:p>
            <a:pPr lvl="1">
              <a:lnSpc>
                <a:spcPct val="90000"/>
              </a:lnSpc>
            </a:pPr>
            <a:r>
              <a:rPr lang="fr-BE" altLang="fr-FR" dirty="0"/>
              <a:t>Small gap </a:t>
            </a:r>
            <a:r>
              <a:rPr lang="fr-BE" altLang="fr-FR" dirty="0" err="1"/>
              <a:t>requiring</a:t>
            </a:r>
            <a:r>
              <a:rPr lang="fr-BE" altLang="fr-FR" dirty="0"/>
              <a:t> </a:t>
            </a:r>
            <a:r>
              <a:rPr lang="fr-BE" altLang="fr-FR" dirty="0" err="1"/>
              <a:t>low</a:t>
            </a:r>
            <a:r>
              <a:rPr lang="fr-BE" altLang="fr-FR" dirty="0"/>
              <a:t> power dissipation</a:t>
            </a:r>
          </a:p>
          <a:p>
            <a:pPr lvl="1">
              <a:lnSpc>
                <a:spcPct val="90000"/>
              </a:lnSpc>
            </a:pPr>
            <a:r>
              <a:rPr lang="fr-BE" altLang="fr-FR" dirty="0" err="1" smtClean="0"/>
              <a:t>Yoke</a:t>
            </a:r>
            <a:r>
              <a:rPr lang="fr-BE" altLang="fr-FR" dirty="0" smtClean="0"/>
              <a:t> </a:t>
            </a:r>
            <a:r>
              <a:rPr lang="fr-BE" altLang="fr-FR" dirty="0" err="1"/>
              <a:t>completely</a:t>
            </a:r>
            <a:r>
              <a:rPr lang="fr-BE" altLang="fr-FR" dirty="0"/>
              <a:t> </a:t>
            </a:r>
            <a:r>
              <a:rPr lang="fr-BE" altLang="fr-FR" dirty="0" err="1"/>
              <a:t>closed</a:t>
            </a:r>
            <a:r>
              <a:rPr lang="fr-BE" altLang="fr-FR" dirty="0"/>
              <a:t> </a:t>
            </a:r>
            <a:r>
              <a:rPr lang="fr-BE" altLang="fr-FR" dirty="0">
                <a:sym typeface="Symbol" pitchFamily="18" charset="2"/>
              </a:rPr>
              <a:t> </a:t>
            </a:r>
            <a:r>
              <a:rPr lang="fr-BE" altLang="fr-FR" dirty="0" err="1" smtClean="0">
                <a:sym typeface="Symbol" pitchFamily="18" charset="2"/>
              </a:rPr>
              <a:t>providing</a:t>
            </a:r>
            <a:r>
              <a:rPr lang="fr-BE" altLang="fr-FR" dirty="0" smtClean="0">
                <a:sym typeface="Symbol" pitchFamily="18" charset="2"/>
              </a:rPr>
              <a:t> </a:t>
            </a:r>
            <a:r>
              <a:rPr lang="fr-BE" altLang="fr-FR" dirty="0" err="1" smtClean="0">
                <a:sym typeface="Symbol" pitchFamily="18" charset="2"/>
              </a:rPr>
              <a:t>some</a:t>
            </a:r>
            <a:r>
              <a:rPr lang="fr-BE" altLang="fr-FR" dirty="0" smtClean="0">
                <a:sym typeface="Symbol" pitchFamily="18" charset="2"/>
              </a:rPr>
              <a:t> </a:t>
            </a:r>
            <a:r>
              <a:rPr lang="fr-BE" altLang="fr-FR" dirty="0" err="1" smtClean="0">
                <a:sym typeface="Symbol" pitchFamily="18" charset="2"/>
              </a:rPr>
              <a:t>shielding</a:t>
            </a:r>
            <a:endParaRPr lang="fr-BE" altLang="fr-FR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fr-BE" altLang="fr-FR" b="0" dirty="0" smtClean="0">
                <a:sym typeface="Symbol" pitchFamily="18" charset="2"/>
              </a:rPr>
              <a:t>4-fold </a:t>
            </a:r>
            <a:r>
              <a:rPr lang="fr-BE" altLang="fr-FR" b="0" dirty="0" err="1" smtClean="0">
                <a:sym typeface="Symbol" pitchFamily="18" charset="2"/>
              </a:rPr>
              <a:t>symmetry</a:t>
            </a:r>
            <a:endParaRPr lang="fr-BE" altLang="fr-FR" b="0" dirty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r>
              <a:rPr lang="fr-BE" altLang="fr-FR" dirty="0" err="1" smtClean="0"/>
              <a:t>Two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accelerating</a:t>
            </a:r>
            <a:r>
              <a:rPr lang="fr-BE" altLang="fr-FR" dirty="0" smtClean="0"/>
              <a:t> </a:t>
            </a:r>
            <a:r>
              <a:rPr lang="fr-BE" altLang="fr-FR" dirty="0"/>
              <a:t>structures </a:t>
            </a:r>
            <a:r>
              <a:rPr lang="fr-BE" altLang="fr-FR" dirty="0" smtClean="0"/>
              <a:t>(</a:t>
            </a:r>
            <a:r>
              <a:rPr lang="fr-BE" altLang="fr-FR" dirty="0" err="1" smtClean="0"/>
              <a:t>dees</a:t>
            </a:r>
            <a:r>
              <a:rPr lang="fr-BE" altLang="fr-FR" dirty="0" smtClean="0"/>
              <a:t>) in </a:t>
            </a:r>
            <a:r>
              <a:rPr lang="fr-BE" altLang="fr-FR" dirty="0" err="1" smtClean="0"/>
              <a:t>two</a:t>
            </a:r>
            <a:r>
              <a:rPr lang="fr-BE" altLang="fr-FR" dirty="0" smtClean="0"/>
              <a:t> </a:t>
            </a:r>
            <a:r>
              <a:rPr lang="fr-BE" altLang="fr-FR" dirty="0" err="1"/>
              <a:t>valleys</a:t>
            </a:r>
            <a:r>
              <a:rPr lang="fr-BE" altLang="fr-FR" dirty="0"/>
              <a:t> </a:t>
            </a:r>
            <a:r>
              <a:rPr lang="fr-BE" altLang="fr-FR" dirty="0">
                <a:sym typeface="Symbol" pitchFamily="18" charset="2"/>
              </a:rPr>
              <a:t></a:t>
            </a:r>
            <a:endParaRPr lang="fr-BE" altLang="fr-FR" dirty="0"/>
          </a:p>
          <a:p>
            <a:pPr lvl="1">
              <a:lnSpc>
                <a:spcPct val="90000"/>
              </a:lnSpc>
            </a:pPr>
            <a:r>
              <a:rPr lang="fr-BE" altLang="fr-FR" dirty="0" err="1" smtClean="0"/>
              <a:t>Very</a:t>
            </a:r>
            <a:r>
              <a:rPr lang="fr-BE" altLang="fr-FR" dirty="0" smtClean="0"/>
              <a:t> compact; </a:t>
            </a:r>
            <a:r>
              <a:rPr lang="fr-BE" altLang="fr-FR" dirty="0" err="1" smtClean="0"/>
              <a:t>two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other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valleys</a:t>
            </a:r>
            <a:r>
              <a:rPr lang="fr-BE" altLang="fr-FR" dirty="0" smtClean="0"/>
              <a:t> for </a:t>
            </a:r>
            <a:r>
              <a:rPr lang="fr-BE" altLang="fr-FR" dirty="0" err="1" smtClean="0"/>
              <a:t>pumping</a:t>
            </a:r>
            <a:r>
              <a:rPr lang="fr-BE" altLang="fr-FR" dirty="0" smtClean="0"/>
              <a:t>, ESD….</a:t>
            </a:r>
            <a:endParaRPr lang="fr-BE" altLang="fr-FR" b="0" dirty="0"/>
          </a:p>
          <a:p>
            <a:pPr>
              <a:lnSpc>
                <a:spcPct val="90000"/>
              </a:lnSpc>
            </a:pPr>
            <a:r>
              <a:rPr lang="fr-BE" altLang="fr-FR" b="0" dirty="0" err="1"/>
              <a:t>Acceleration</a:t>
            </a:r>
            <a:r>
              <a:rPr lang="fr-BE" altLang="fr-FR" b="0" dirty="0"/>
              <a:t> of </a:t>
            </a:r>
            <a:r>
              <a:rPr lang="fr-BE" altLang="fr-FR" b="0" dirty="0" err="1"/>
              <a:t>negative</a:t>
            </a:r>
            <a:r>
              <a:rPr lang="fr-BE" altLang="fr-FR" b="0" dirty="0"/>
              <a:t> ions (H</a:t>
            </a:r>
            <a:r>
              <a:rPr lang="fr-BE" altLang="fr-FR" b="0" baseline="30000" dirty="0">
                <a:sym typeface="Symbol" pitchFamily="18" charset="2"/>
              </a:rPr>
              <a:t></a:t>
            </a:r>
            <a:r>
              <a:rPr lang="fr-BE" altLang="fr-FR" b="0" baseline="30000" dirty="0"/>
              <a:t> </a:t>
            </a:r>
            <a:r>
              <a:rPr lang="fr-BE" altLang="fr-FR" b="0" dirty="0"/>
              <a:t>or D</a:t>
            </a:r>
            <a:r>
              <a:rPr lang="fr-BE" altLang="fr-FR" b="0" baseline="30000" dirty="0">
                <a:sym typeface="Symbol" pitchFamily="18" charset="2"/>
              </a:rPr>
              <a:t></a:t>
            </a:r>
            <a:r>
              <a:rPr lang="fr-BE" altLang="fr-FR" b="0" dirty="0"/>
              <a:t>) </a:t>
            </a:r>
            <a:r>
              <a:rPr lang="fr-BE" altLang="fr-FR" dirty="0">
                <a:sym typeface="Symbol" pitchFamily="18" charset="2"/>
              </a:rPr>
              <a:t></a:t>
            </a:r>
            <a:endParaRPr lang="fr-BE" altLang="fr-FR" b="0" dirty="0"/>
          </a:p>
          <a:p>
            <a:pPr lvl="1">
              <a:lnSpc>
                <a:spcPct val="90000"/>
              </a:lnSpc>
            </a:pPr>
            <a:r>
              <a:rPr lang="fr-BE" altLang="fr-FR" dirty="0" err="1"/>
              <a:t>Beam</a:t>
            </a:r>
            <a:r>
              <a:rPr lang="fr-BE" altLang="fr-FR" dirty="0"/>
              <a:t> extraction by stripping</a:t>
            </a:r>
            <a:r>
              <a:rPr lang="fr-BE" altLang="fr-FR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fr-BE" altLang="fr-FR" dirty="0" err="1"/>
              <a:t>Very</a:t>
            </a:r>
            <a:r>
              <a:rPr lang="fr-BE" altLang="fr-FR" dirty="0"/>
              <a:t> </a:t>
            </a:r>
            <a:r>
              <a:rPr lang="fr-BE" altLang="fr-FR" dirty="0" err="1"/>
              <a:t>easy</a:t>
            </a:r>
            <a:r>
              <a:rPr lang="fr-BE" altLang="fr-FR" dirty="0"/>
              <a:t> </a:t>
            </a:r>
            <a:r>
              <a:rPr lang="fr-BE" altLang="fr-FR" dirty="0" err="1"/>
              <a:t>using</a:t>
            </a:r>
            <a:r>
              <a:rPr lang="fr-BE" altLang="fr-FR" dirty="0"/>
              <a:t> </a:t>
            </a:r>
            <a:r>
              <a:rPr lang="fr-BE" altLang="fr-FR" dirty="0" err="1"/>
              <a:t>thin</a:t>
            </a:r>
            <a:r>
              <a:rPr lang="fr-BE" altLang="fr-FR" dirty="0"/>
              <a:t> </a:t>
            </a:r>
            <a:r>
              <a:rPr lang="fr-BE" altLang="fr-FR" dirty="0" err="1"/>
              <a:t>carbon</a:t>
            </a:r>
            <a:r>
              <a:rPr lang="fr-BE" altLang="fr-FR" dirty="0"/>
              <a:t> foil</a:t>
            </a:r>
          </a:p>
          <a:p>
            <a:pPr lvl="1">
              <a:lnSpc>
                <a:spcPct val="90000"/>
              </a:lnSpc>
            </a:pPr>
            <a:r>
              <a:rPr lang="fr-BE" altLang="fr-FR" dirty="0"/>
              <a:t>100% extraction </a:t>
            </a:r>
            <a:r>
              <a:rPr lang="fr-BE" altLang="fr-FR" dirty="0" err="1"/>
              <a:t>efficiency</a:t>
            </a:r>
            <a:endParaRPr lang="fr-BE" altLang="fr-FR" dirty="0"/>
          </a:p>
          <a:p>
            <a:pPr>
              <a:lnSpc>
                <a:spcPct val="90000"/>
              </a:lnSpc>
            </a:pPr>
            <a:r>
              <a:rPr lang="fr-BE" altLang="fr-FR" b="0" dirty="0"/>
              <a:t>Injection </a:t>
            </a:r>
            <a:r>
              <a:rPr lang="fr-BE" altLang="fr-FR" b="0" dirty="0" err="1"/>
              <a:t>from</a:t>
            </a:r>
            <a:r>
              <a:rPr lang="fr-BE" altLang="fr-FR" b="0" dirty="0"/>
              <a:t> </a:t>
            </a:r>
            <a:r>
              <a:rPr lang="fr-BE" altLang="fr-FR" b="0" dirty="0" err="1"/>
              <a:t>internal</a:t>
            </a:r>
            <a:r>
              <a:rPr lang="fr-BE" altLang="fr-FR" b="0" dirty="0"/>
              <a:t> PIG-source (PET-isotopes) or </a:t>
            </a:r>
            <a:r>
              <a:rPr lang="fr-BE" altLang="fr-FR" b="0" dirty="0" err="1"/>
              <a:t>with</a:t>
            </a:r>
            <a:r>
              <a:rPr lang="fr-BE" altLang="fr-FR" b="0" dirty="0"/>
              <a:t> a spiral </a:t>
            </a:r>
            <a:r>
              <a:rPr lang="fr-BE" altLang="fr-FR" b="0" dirty="0" err="1"/>
              <a:t>inflector</a:t>
            </a:r>
            <a:r>
              <a:rPr lang="fr-BE" altLang="fr-FR" b="0" dirty="0"/>
              <a:t> </a:t>
            </a:r>
            <a:r>
              <a:rPr lang="fr-BE" altLang="fr-FR" b="0" dirty="0" smtClean="0"/>
              <a:t>(SPECT =&gt; cyclone </a:t>
            </a:r>
            <a:r>
              <a:rPr lang="fr-BE" altLang="fr-FR" b="0" dirty="0"/>
              <a:t>30)</a:t>
            </a:r>
            <a:endParaRPr lang="fr-BE" altLang="fr-FR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altLang="fr-FR" b="0" dirty="0"/>
          </a:p>
        </p:txBody>
      </p:sp>
    </p:spTree>
    <p:extLst>
      <p:ext uri="{BB962C8B-B14F-4D97-AF65-F5344CB8AC3E}">
        <p14:creationId xmlns:p14="http://schemas.microsoft.com/office/powerpoint/2010/main" val="3045395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 err="1"/>
              <a:t>Deep-valley</a:t>
            </a:r>
            <a:r>
              <a:rPr lang="fr-BE" altLang="fr-FR" dirty="0"/>
              <a:t> Cyclotron </a:t>
            </a:r>
            <a:r>
              <a:rPr lang="fr-BE" altLang="fr-FR" dirty="0" err="1"/>
              <a:t>Magnet</a:t>
            </a:r>
            <a:r>
              <a:rPr lang="fr-BE" altLang="fr-FR" dirty="0"/>
              <a:t> Design</a:t>
            </a:r>
            <a:endParaRPr lang="en-GB" altLang="fr-FR" dirty="0"/>
          </a:p>
        </p:txBody>
      </p:sp>
      <p:grpSp>
        <p:nvGrpSpPr>
          <p:cNvPr id="354326" name="Group 22"/>
          <p:cNvGrpSpPr>
            <a:grpSpLocks/>
          </p:cNvGrpSpPr>
          <p:nvPr/>
        </p:nvGrpSpPr>
        <p:grpSpPr bwMode="auto">
          <a:xfrm>
            <a:off x="1143001" y="1066800"/>
            <a:ext cx="7086600" cy="5105400"/>
            <a:chOff x="720" y="672"/>
            <a:chExt cx="4464" cy="3216"/>
          </a:xfrm>
        </p:grpSpPr>
        <p:pic>
          <p:nvPicPr>
            <p:cNvPr id="354327" name="Picture 2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672"/>
              <a:ext cx="4464" cy="32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4328" name="Rectangle 24"/>
            <p:cNvSpPr>
              <a:spLocks noChangeArrowheads="1"/>
            </p:cNvSpPr>
            <p:nvPr/>
          </p:nvSpPr>
          <p:spPr bwMode="auto">
            <a:xfrm>
              <a:off x="1536" y="1680"/>
              <a:ext cx="432" cy="432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29" name="Rectangle 25"/>
            <p:cNvSpPr>
              <a:spLocks noChangeArrowheads="1"/>
            </p:cNvSpPr>
            <p:nvPr/>
          </p:nvSpPr>
          <p:spPr bwMode="auto">
            <a:xfrm>
              <a:off x="1536" y="2592"/>
              <a:ext cx="432" cy="432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0" name="Line 26"/>
            <p:cNvSpPr>
              <a:spLocks noChangeShapeType="1"/>
            </p:cNvSpPr>
            <p:nvPr/>
          </p:nvSpPr>
          <p:spPr bwMode="auto">
            <a:xfrm flipH="1">
              <a:off x="1536" y="2592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1" name="Rectangle 27"/>
            <p:cNvSpPr>
              <a:spLocks noChangeArrowheads="1"/>
            </p:cNvSpPr>
            <p:nvPr/>
          </p:nvSpPr>
          <p:spPr bwMode="auto">
            <a:xfrm>
              <a:off x="3984" y="1680"/>
              <a:ext cx="432" cy="432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2" name="Line 28"/>
            <p:cNvSpPr>
              <a:spLocks noChangeShapeType="1"/>
            </p:cNvSpPr>
            <p:nvPr/>
          </p:nvSpPr>
          <p:spPr bwMode="auto">
            <a:xfrm>
              <a:off x="3984" y="1680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3" name="Line 29"/>
            <p:cNvSpPr>
              <a:spLocks noChangeShapeType="1"/>
            </p:cNvSpPr>
            <p:nvPr/>
          </p:nvSpPr>
          <p:spPr bwMode="auto">
            <a:xfrm flipH="1">
              <a:off x="3984" y="1680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4" name="Rectangle 30"/>
            <p:cNvSpPr>
              <a:spLocks noChangeArrowheads="1"/>
            </p:cNvSpPr>
            <p:nvPr/>
          </p:nvSpPr>
          <p:spPr bwMode="auto">
            <a:xfrm>
              <a:off x="3984" y="2592"/>
              <a:ext cx="432" cy="432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5" name="Line 31"/>
            <p:cNvSpPr>
              <a:spLocks noChangeShapeType="1"/>
            </p:cNvSpPr>
            <p:nvPr/>
          </p:nvSpPr>
          <p:spPr bwMode="auto">
            <a:xfrm>
              <a:off x="3984" y="2592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6" name="Line 32"/>
            <p:cNvSpPr>
              <a:spLocks noChangeShapeType="1"/>
            </p:cNvSpPr>
            <p:nvPr/>
          </p:nvSpPr>
          <p:spPr bwMode="auto">
            <a:xfrm flipH="1">
              <a:off x="3984" y="2592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7" name="Rectangle 33"/>
            <p:cNvSpPr>
              <a:spLocks noChangeArrowheads="1"/>
            </p:cNvSpPr>
            <p:nvPr/>
          </p:nvSpPr>
          <p:spPr bwMode="auto">
            <a:xfrm>
              <a:off x="2016" y="2304"/>
              <a:ext cx="1920" cy="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8" name="Line 34"/>
            <p:cNvSpPr>
              <a:spLocks noChangeShapeType="1"/>
            </p:cNvSpPr>
            <p:nvPr/>
          </p:nvSpPr>
          <p:spPr bwMode="auto">
            <a:xfrm flipV="1">
              <a:off x="3456" y="1968"/>
              <a:ext cx="0" cy="672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39" name="Text Box 35"/>
            <p:cNvSpPr txBox="1">
              <a:spLocks noChangeArrowheads="1"/>
            </p:cNvSpPr>
            <p:nvPr/>
          </p:nvSpPr>
          <p:spPr bwMode="auto">
            <a:xfrm>
              <a:off x="3597" y="1872"/>
              <a:ext cx="291" cy="32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sz="3200" b="1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354340" name="Line 36"/>
            <p:cNvSpPr>
              <a:spLocks noChangeShapeType="1"/>
            </p:cNvSpPr>
            <p:nvPr/>
          </p:nvSpPr>
          <p:spPr bwMode="auto">
            <a:xfrm>
              <a:off x="1536" y="2592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41" name="Line 37"/>
            <p:cNvSpPr>
              <a:spLocks noChangeShapeType="1"/>
            </p:cNvSpPr>
            <p:nvPr/>
          </p:nvSpPr>
          <p:spPr bwMode="auto">
            <a:xfrm>
              <a:off x="1536" y="1680"/>
              <a:ext cx="480" cy="4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42" name="Line 38"/>
            <p:cNvSpPr>
              <a:spLocks noChangeShapeType="1"/>
            </p:cNvSpPr>
            <p:nvPr/>
          </p:nvSpPr>
          <p:spPr bwMode="auto">
            <a:xfrm flipH="1">
              <a:off x="1536" y="1680"/>
              <a:ext cx="43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sp>
          <p:nvSpPr>
            <p:cNvPr id="354343" name="Text Box 39"/>
            <p:cNvSpPr txBox="1">
              <a:spLocks noChangeArrowheads="1"/>
            </p:cNvSpPr>
            <p:nvPr/>
          </p:nvSpPr>
          <p:spPr bwMode="auto">
            <a:xfrm>
              <a:off x="3312" y="3168"/>
              <a:ext cx="672" cy="38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0000"/>
                </a:lnSpc>
                <a:spcBef>
                  <a:spcPct val="80000"/>
                </a:spcBef>
              </a:pPr>
              <a:r>
                <a:rPr lang="en-US" altLang="fr-FR" sz="2000" b="1" dirty="0">
                  <a:solidFill>
                    <a:srgbClr val="000000"/>
                  </a:solidFill>
                  <a:latin typeface="Times New Roman" pitchFamily="18" charset="0"/>
                </a:rPr>
                <a:t>Hill : </a:t>
              </a:r>
            </a:p>
            <a:p>
              <a:pPr algn="ctr" eaLnBrk="1" hangingPunct="1">
                <a:lnSpc>
                  <a:spcPct val="60000"/>
                </a:lnSpc>
                <a:spcBef>
                  <a:spcPct val="30000"/>
                </a:spcBef>
              </a:pPr>
              <a:r>
                <a:rPr lang="en-US" altLang="fr-FR" sz="2000" b="1" dirty="0">
                  <a:solidFill>
                    <a:srgbClr val="000000"/>
                  </a:solidFill>
                  <a:latin typeface="Times New Roman" pitchFamily="18" charset="0"/>
                </a:rPr>
                <a:t>3 cm</a:t>
              </a:r>
            </a:p>
          </p:txBody>
        </p:sp>
        <p:sp>
          <p:nvSpPr>
            <p:cNvPr id="354344" name="Text Box 40"/>
            <p:cNvSpPr txBox="1">
              <a:spLocks noChangeArrowheads="1"/>
            </p:cNvSpPr>
            <p:nvPr/>
          </p:nvSpPr>
          <p:spPr bwMode="auto">
            <a:xfrm>
              <a:off x="1968" y="3168"/>
              <a:ext cx="720" cy="38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0000"/>
                </a:lnSpc>
                <a:spcBef>
                  <a:spcPct val="80000"/>
                </a:spcBef>
              </a:pPr>
              <a:r>
                <a:rPr lang="en-US" altLang="fr-FR" sz="2000" b="1" dirty="0">
                  <a:solidFill>
                    <a:srgbClr val="000000"/>
                  </a:solidFill>
                  <a:latin typeface="Times New Roman" pitchFamily="18" charset="0"/>
                </a:rPr>
                <a:t>Valley : </a:t>
              </a:r>
            </a:p>
            <a:p>
              <a:pPr algn="ctr" eaLnBrk="1" hangingPunct="1">
                <a:lnSpc>
                  <a:spcPct val="60000"/>
                </a:lnSpc>
                <a:spcBef>
                  <a:spcPct val="30000"/>
                </a:spcBef>
              </a:pPr>
              <a:r>
                <a:rPr lang="en-US" altLang="fr-FR" sz="2000" b="1" dirty="0">
                  <a:solidFill>
                    <a:srgbClr val="000000"/>
                  </a:solidFill>
                  <a:latin typeface="Times New Roman" pitchFamily="18" charset="0"/>
                </a:rPr>
                <a:t>120 cm</a:t>
              </a:r>
            </a:p>
          </p:txBody>
        </p:sp>
      </p:grpSp>
      <p:sp>
        <p:nvSpPr>
          <p:cNvPr id="22" name="Text Box 40"/>
          <p:cNvSpPr txBox="1">
            <a:spLocks noChangeArrowheads="1"/>
          </p:cNvSpPr>
          <p:nvPr/>
        </p:nvSpPr>
        <p:spPr bwMode="auto">
          <a:xfrm>
            <a:off x="1403648" y="1844824"/>
            <a:ext cx="936104" cy="335989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80000"/>
              </a:spcBef>
            </a:pPr>
            <a:r>
              <a:rPr lang="en-US" altLang="fr-FR" sz="2000" b="1" dirty="0" smtClean="0">
                <a:solidFill>
                  <a:srgbClr val="000000"/>
                </a:solidFill>
                <a:latin typeface="Times New Roman" pitchFamily="18" charset="0"/>
              </a:rPr>
              <a:t>Coil</a:t>
            </a:r>
            <a:endParaRPr lang="en-US" altLang="fr-FR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2195736" y="2180813"/>
            <a:ext cx="432048" cy="48618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 Box 40"/>
          <p:cNvSpPr txBox="1">
            <a:spLocks noChangeArrowheads="1"/>
          </p:cNvSpPr>
          <p:nvPr/>
        </p:nvSpPr>
        <p:spPr bwMode="auto">
          <a:xfrm>
            <a:off x="4020591" y="1216562"/>
            <a:ext cx="936104" cy="335989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80000"/>
              </a:spcBef>
            </a:pPr>
            <a:r>
              <a:rPr lang="en-US" altLang="fr-FR" sz="2000" b="1" dirty="0" smtClean="0">
                <a:solidFill>
                  <a:srgbClr val="000000"/>
                </a:solidFill>
                <a:latin typeface="Times New Roman" pitchFamily="18" charset="0"/>
              </a:rPr>
              <a:t>Yoke</a:t>
            </a:r>
            <a:endParaRPr lang="en-US" altLang="fr-FR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812679" y="1552551"/>
            <a:ext cx="432048" cy="48618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24472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Extraction of the </a:t>
            </a:r>
            <a:r>
              <a:rPr lang="fr-BE" dirty="0" err="1" smtClean="0"/>
              <a:t>beam</a:t>
            </a:r>
            <a:r>
              <a:rPr lang="fr-BE" dirty="0" smtClean="0"/>
              <a:t> </a:t>
            </a:r>
            <a:r>
              <a:rPr lang="fr-BE" dirty="0" err="1" smtClean="0"/>
              <a:t>from</a:t>
            </a:r>
            <a:r>
              <a:rPr lang="fr-BE" dirty="0" smtClean="0"/>
              <a:t> the cyclotron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352928" cy="288032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BE" b="0" dirty="0" smtClean="0"/>
              <a:t>No extraction at all =&gt; place an </a:t>
            </a:r>
            <a:r>
              <a:rPr lang="fr-BE" b="0" dirty="0" err="1" smtClean="0"/>
              <a:t>internal</a:t>
            </a:r>
            <a:r>
              <a:rPr lang="fr-BE" b="0" dirty="0" smtClean="0"/>
              <a:t> </a:t>
            </a:r>
            <a:r>
              <a:rPr lang="fr-BE" b="0" dirty="0" err="1" smtClean="0"/>
              <a:t>target</a:t>
            </a:r>
            <a:endParaRPr lang="fr-BE" b="0" dirty="0" smtClean="0"/>
          </a:p>
          <a:p>
            <a:pPr marL="457200" indent="-457200">
              <a:buFont typeface="+mj-lt"/>
              <a:buAutoNum type="arabicPeriod"/>
            </a:pPr>
            <a:r>
              <a:rPr lang="fr-BE" b="0" dirty="0" smtClean="0"/>
              <a:t>Stripping extraction (H</a:t>
            </a:r>
            <a:r>
              <a:rPr lang="fr-BE" b="0" baseline="30000" dirty="0" smtClean="0"/>
              <a:t>- </a:t>
            </a:r>
            <a:r>
              <a:rPr lang="fr-BE" b="0" dirty="0" smtClean="0"/>
              <a:t>cyclotrons)</a:t>
            </a:r>
          </a:p>
          <a:p>
            <a:pPr marL="457200" indent="-457200">
              <a:buFont typeface="+mj-lt"/>
              <a:buAutoNum type="arabicPeriod"/>
            </a:pPr>
            <a:r>
              <a:rPr lang="fr-BE" b="0" dirty="0" smtClean="0"/>
              <a:t>Extraction </a:t>
            </a:r>
            <a:r>
              <a:rPr lang="fr-BE" b="0" dirty="0" err="1" smtClean="0"/>
              <a:t>with</a:t>
            </a:r>
            <a:r>
              <a:rPr lang="fr-BE" b="0" dirty="0" smtClean="0"/>
              <a:t> an </a:t>
            </a:r>
            <a:r>
              <a:rPr lang="fr-BE" b="0" dirty="0" err="1" smtClean="0"/>
              <a:t>electrostatic</a:t>
            </a:r>
            <a:r>
              <a:rPr lang="fr-BE" b="0" dirty="0" smtClean="0"/>
              <a:t> </a:t>
            </a:r>
            <a:r>
              <a:rPr lang="fr-BE" b="0" dirty="0" err="1" smtClean="0"/>
              <a:t>deflector</a:t>
            </a:r>
            <a:r>
              <a:rPr lang="fr-BE" b="0" dirty="0" smtClean="0"/>
              <a:t> (ESD)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BE" sz="2000" dirty="0" smtClean="0"/>
              <a:t>Proton </a:t>
            </a:r>
            <a:r>
              <a:rPr lang="fr-BE" sz="2000" dirty="0" err="1" smtClean="0"/>
              <a:t>therapy</a:t>
            </a:r>
            <a:r>
              <a:rPr lang="fr-BE" sz="2000" dirty="0" smtClean="0"/>
              <a:t> cyclotrons </a:t>
            </a:r>
            <a:endParaRPr lang="fr-BE" sz="2000" b="0" dirty="0" smtClean="0"/>
          </a:p>
          <a:p>
            <a:pPr marL="457200" indent="-457200">
              <a:buFont typeface="+mj-lt"/>
              <a:buAutoNum type="arabicPeriod"/>
            </a:pPr>
            <a:r>
              <a:rPr lang="fr-BE" b="0" dirty="0" smtClean="0"/>
              <a:t>Self-extraction =&gt; </a:t>
            </a:r>
            <a:r>
              <a:rPr lang="fr-BE" b="0" dirty="0" err="1" smtClean="0"/>
              <a:t>suitable</a:t>
            </a:r>
            <a:r>
              <a:rPr lang="fr-BE" b="0" dirty="0" smtClean="0"/>
              <a:t> </a:t>
            </a:r>
            <a:r>
              <a:rPr lang="fr-BE" b="0" dirty="0" err="1" smtClean="0"/>
              <a:t>shaping</a:t>
            </a:r>
            <a:r>
              <a:rPr lang="fr-BE" b="0" dirty="0" smtClean="0"/>
              <a:t> of the </a:t>
            </a:r>
            <a:r>
              <a:rPr lang="fr-BE" b="0" dirty="0" err="1" smtClean="0"/>
              <a:t>magnetic</a:t>
            </a:r>
            <a:r>
              <a:rPr lang="fr-BE" b="0" dirty="0" smtClean="0"/>
              <a:t> </a:t>
            </a:r>
            <a:r>
              <a:rPr lang="fr-BE" b="0" dirty="0" err="1" smtClean="0"/>
              <a:t>field</a:t>
            </a:r>
            <a:endParaRPr lang="fr-BE" b="0" dirty="0" smtClean="0"/>
          </a:p>
          <a:p>
            <a:pPr marL="457200" indent="-457200">
              <a:buFont typeface="+mj-lt"/>
              <a:buAutoNum type="arabicPeriod"/>
            </a:pPr>
            <a:r>
              <a:rPr lang="fr-BE" b="0" dirty="0" err="1" smtClean="0"/>
              <a:t>Regenerative</a:t>
            </a:r>
            <a:r>
              <a:rPr lang="fr-BE" b="0" dirty="0" smtClean="0"/>
              <a:t> extraction =&gt; synchrocyclotron</a:t>
            </a:r>
          </a:p>
          <a:p>
            <a:pPr marL="457200" indent="-457200">
              <a:buFont typeface="+mj-lt"/>
              <a:buAutoNum type="arabicPeriod"/>
            </a:pPr>
            <a:endParaRPr lang="fr-BE" b="0" dirty="0" smtClean="0"/>
          </a:p>
          <a:p>
            <a:pPr marL="457200" indent="-457200">
              <a:buFont typeface="+mj-lt"/>
              <a:buAutoNum type="arabicPeriod"/>
            </a:pPr>
            <a:endParaRPr lang="fr-BE" b="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980728"/>
            <a:ext cx="806489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Extraction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always</a:t>
            </a:r>
            <a:r>
              <a:rPr lang="fr-BE" dirty="0" smtClean="0"/>
              <a:t> a major </a:t>
            </a:r>
            <a:r>
              <a:rPr lang="fr-BE" dirty="0" err="1" smtClean="0"/>
              <a:t>concern</a:t>
            </a:r>
            <a:r>
              <a:rPr lang="fr-BE" dirty="0" smtClean="0"/>
              <a:t> in cyclotrons =&gt; how to </a:t>
            </a:r>
            <a:r>
              <a:rPr lang="fr-BE" dirty="0" err="1" smtClean="0"/>
              <a:t>get</a:t>
            </a:r>
            <a:r>
              <a:rPr lang="fr-BE" dirty="0" smtClean="0"/>
              <a:t> the </a:t>
            </a:r>
            <a:r>
              <a:rPr lang="fr-BE" dirty="0" err="1" smtClean="0"/>
              <a:t>beam</a:t>
            </a:r>
            <a:r>
              <a:rPr lang="fr-BE" dirty="0" smtClean="0"/>
              <a:t> out of the </a:t>
            </a:r>
            <a:r>
              <a:rPr lang="fr-BE" dirty="0" err="1" smtClean="0"/>
              <a:t>magnetic</a:t>
            </a:r>
            <a:r>
              <a:rPr lang="fr-BE" dirty="0" smtClean="0"/>
              <a:t> </a:t>
            </a:r>
            <a:r>
              <a:rPr lang="fr-BE" dirty="0" err="1" smtClean="0"/>
              <a:t>field</a:t>
            </a:r>
            <a:endParaRPr lang="fr-BE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5229200"/>
            <a:ext cx="496855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 err="1" smtClean="0"/>
              <a:t>Some</a:t>
            </a:r>
            <a:r>
              <a:rPr lang="fr-BE" dirty="0" smtClean="0"/>
              <a:t> </a:t>
            </a:r>
            <a:r>
              <a:rPr lang="fr-BE" dirty="0" err="1" smtClean="0"/>
              <a:t>examples</a:t>
            </a:r>
            <a:r>
              <a:rPr lang="fr-BE" dirty="0" smtClean="0"/>
              <a:t> </a:t>
            </a:r>
            <a:r>
              <a:rPr lang="fr-BE" dirty="0" err="1" smtClean="0"/>
              <a:t>will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shown</a:t>
            </a:r>
            <a:r>
              <a:rPr lang="fr-BE" dirty="0" smtClean="0"/>
              <a:t> </a:t>
            </a:r>
            <a:r>
              <a:rPr lang="fr-BE" dirty="0" err="1" smtClean="0"/>
              <a:t>later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99710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A PT ppt template">
  <a:themeElements>
    <a:clrScheme name="IBA PT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BA PT ppt template">
      <a:majorFont>
        <a:latin typeface="Univers 55"/>
        <a:ea typeface="ＭＳ Ｐゴシック"/>
        <a:cs typeface=""/>
      </a:majorFont>
      <a:minorFont>
        <a:latin typeface="Univers 45 Ligh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8" charset="-128"/>
          </a:defRPr>
        </a:defPPr>
      </a:lstStyle>
    </a:lnDef>
  </a:objectDefaults>
  <a:extraClrSchemeLst>
    <a:extraClrScheme>
      <a:clrScheme name="IBA PT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PT pp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PT pp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7819</TotalTime>
  <Words>2443</Words>
  <Application>Microsoft Office PowerPoint</Application>
  <PresentationFormat>On-screen Show (4:3)</PresentationFormat>
  <Paragraphs>410</Paragraphs>
  <Slides>54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IBA PT ppt template</vt:lpstr>
      <vt:lpstr>Designer Drawing</vt:lpstr>
      <vt:lpstr>PowerPoint Presentation</vt:lpstr>
      <vt:lpstr>Why cyclotrons for isotope production?</vt:lpstr>
      <vt:lpstr>Major milestones in cyclotron development  (1) </vt:lpstr>
      <vt:lpstr>Major milestones in cyclotron developoment (2)</vt:lpstr>
      <vt:lpstr>Market and suppliers of 30 MeV cyclotrons</vt:lpstr>
      <vt:lpstr>IBA Cyclone-30 for production of SPECT isotopes</vt:lpstr>
      <vt:lpstr> IBA medical cyclotrons: some general features</vt:lpstr>
      <vt:lpstr>Deep-valley Cyclotron Magnet Design</vt:lpstr>
      <vt:lpstr>Extraction of the beam from the cyclotron</vt:lpstr>
      <vt:lpstr>Extraction by stripping (Cyclone 30)</vt:lpstr>
      <vt:lpstr>Extraction by stripping: carbon stripping foil</vt:lpstr>
      <vt:lpstr>Extraction by stripping (Cyclone-18/9)</vt:lpstr>
      <vt:lpstr>An Internal Ion Source</vt:lpstr>
      <vt:lpstr>Cold Cathode PIG Ion Source =&gt; how does it work</vt:lpstr>
      <vt:lpstr>Chimney cathodes and puller</vt:lpstr>
      <vt:lpstr>The cyclotron central region with an internal source</vt:lpstr>
      <vt:lpstr>Compact Deep-valley Cyclotron Design</vt:lpstr>
      <vt:lpstr>3D EM and beam-dynamics simulations </vt:lpstr>
      <vt:lpstr>External Ion Source =&gt; Axial Injection</vt:lpstr>
      <vt:lpstr>Ion source:  considerations for axial injection</vt:lpstr>
      <vt:lpstr>Considerations for the injection line</vt:lpstr>
      <vt:lpstr>An example of an injection line and ion source</vt:lpstr>
      <vt:lpstr>Automized Magnetic Field Mapping</vt:lpstr>
      <vt:lpstr>A family of cyclotrons for isotope production</vt:lpstr>
      <vt:lpstr>Baby-cyclotron 11 MeV  </vt:lpstr>
      <vt:lpstr>Medium energy Cyclone 18 </vt:lpstr>
      <vt:lpstr>Cyclone 18 with an external beam line</vt:lpstr>
      <vt:lpstr>Cyclone 18+ for Pd-103 production (Brachyterapy)</vt:lpstr>
      <vt:lpstr>IBA C18+ with internal target for Pd-103</vt:lpstr>
      <vt:lpstr>The C14SE self-extraction cyclotron for 103-Pd</vt:lpstr>
      <vt:lpstr>The C70 cyclotron for Arronax</vt:lpstr>
      <vt:lpstr>C70 multiple particles =&gt; additional complexity </vt:lpstr>
      <vt:lpstr>C70 =&gt; additional complexity of magnetic field</vt:lpstr>
      <vt:lpstr>C70 =&gt; additional complexity of central region</vt:lpstr>
      <vt:lpstr>Illustration of the C70 dual extraction system </vt:lpstr>
      <vt:lpstr>The C70 multiple particle cyclotron</vt:lpstr>
      <vt:lpstr>The C70 electrostatic deflector (ESD)</vt:lpstr>
      <vt:lpstr>The ESD if you don’t do it right</vt:lpstr>
      <vt:lpstr>C70 at Arronax =&gt; a versatile RI production site</vt:lpstr>
      <vt:lpstr>A typical RI Production beam line</vt:lpstr>
      <vt:lpstr>Experimental vault at Arronax Nantes</vt:lpstr>
      <vt:lpstr>Hot-cells are needed for the remote handling of irradiated target material</vt:lpstr>
      <vt:lpstr>A simpler version of the Cyclone 70 =&gt; proton only Zevacor Molecular USA</vt:lpstr>
      <vt:lpstr>Cyclone 70 proton only</vt:lpstr>
      <vt:lpstr>Vacuum stripping in a high intensity H-- cyclotron</vt:lpstr>
      <vt:lpstr>The C30XP cyclotron</vt:lpstr>
      <vt:lpstr>Dual frequency RF system </vt:lpstr>
      <vt:lpstr>Cyclone® 30 XP ; proton- deuteron- alpha </vt:lpstr>
      <vt:lpstr>Cyclone 30 XP :</vt:lpstr>
      <vt:lpstr>Beam lines and targets </vt:lpstr>
      <vt:lpstr>18F target development =&gt; liquid target </vt:lpstr>
      <vt:lpstr>Solid target irradiation</vt:lpstr>
      <vt:lpstr>Solid target:  203Tl(p,3n)201Pb =&gt; 201Tl</vt:lpstr>
      <vt:lpstr>123I production using 124Xe gas target</vt:lpstr>
    </vt:vector>
  </TitlesOfParts>
  <Company>IBA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and Industrial applications</dc:title>
  <dc:subject>Lecture JUAS March 2011</dc:subject>
  <dc:creator>Patrick Verbruggen</dc:creator>
  <cp:lastModifiedBy>Willem Kleeven</cp:lastModifiedBy>
  <cp:revision>512</cp:revision>
  <cp:lastPrinted>2014-02-28T15:33:35Z</cp:lastPrinted>
  <dcterms:created xsi:type="dcterms:W3CDTF">2006-05-11T06:35:31Z</dcterms:created>
  <dcterms:modified xsi:type="dcterms:W3CDTF">2014-03-06T09:18:43Z</dcterms:modified>
</cp:coreProperties>
</file>