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9" r:id="rId5"/>
  </p:sldMasterIdLst>
  <p:notesMasterIdLst>
    <p:notesMasterId r:id="rId37"/>
  </p:notesMasterIdLst>
  <p:handoutMasterIdLst>
    <p:handoutMasterId r:id="rId38"/>
  </p:handoutMasterIdLst>
  <p:sldIdLst>
    <p:sldId id="328" r:id="rId6"/>
    <p:sldId id="279" r:id="rId7"/>
    <p:sldId id="287" r:id="rId8"/>
    <p:sldId id="324" r:id="rId9"/>
    <p:sldId id="329" r:id="rId10"/>
    <p:sldId id="330" r:id="rId11"/>
    <p:sldId id="303" r:id="rId12"/>
    <p:sldId id="289" r:id="rId13"/>
    <p:sldId id="317" r:id="rId14"/>
    <p:sldId id="318" r:id="rId15"/>
    <p:sldId id="321" r:id="rId16"/>
    <p:sldId id="319" r:id="rId17"/>
    <p:sldId id="320" r:id="rId18"/>
    <p:sldId id="322" r:id="rId19"/>
    <p:sldId id="290" r:id="rId20"/>
    <p:sldId id="304" r:id="rId21"/>
    <p:sldId id="291" r:id="rId22"/>
    <p:sldId id="292" r:id="rId23"/>
    <p:sldId id="294" r:id="rId24"/>
    <p:sldId id="295" r:id="rId25"/>
    <p:sldId id="314" r:id="rId26"/>
    <p:sldId id="297" r:id="rId27"/>
    <p:sldId id="298" r:id="rId28"/>
    <p:sldId id="323" r:id="rId29"/>
    <p:sldId id="326" r:id="rId30"/>
    <p:sldId id="299" r:id="rId31"/>
    <p:sldId id="300" r:id="rId32"/>
    <p:sldId id="311" r:id="rId33"/>
    <p:sldId id="270" r:id="rId34"/>
    <p:sldId id="325" r:id="rId35"/>
    <p:sldId id="271" r:id="rId36"/>
  </p:sldIdLst>
  <p:sldSz cx="9144000" cy="5143500" type="screen16x9"/>
  <p:notesSz cx="9144000" cy="6858000"/>
  <p:defaultTextStyle>
    <a:defPPr>
      <a:defRPr lang="en-US"/>
    </a:defPPr>
    <a:lvl1pPr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1pPr>
    <a:lvl2pPr marL="457200"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2pPr>
    <a:lvl3pPr marL="914400"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3pPr>
    <a:lvl4pPr marL="1371600"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4pPr>
    <a:lvl5pPr marL="1828800"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5pPr>
    <a:lvl6pPr marL="2286000" algn="l" defTabSz="914400" rtl="0" eaLnBrk="1" latinLnBrk="0" hangingPunct="1">
      <a:defRPr sz="2400" kern="1200">
        <a:solidFill>
          <a:schemeClr val="tx1"/>
        </a:solidFill>
        <a:latin typeface="Arial" pitchFamily="34" charset="0"/>
        <a:ea typeface="ＭＳ Ｐゴシック" pitchFamily="34" charset="-128"/>
        <a:cs typeface="+mn-cs"/>
      </a:defRPr>
    </a:lvl6pPr>
    <a:lvl7pPr marL="2743200" algn="l" defTabSz="914400" rtl="0" eaLnBrk="1" latinLnBrk="0" hangingPunct="1">
      <a:defRPr sz="2400" kern="1200">
        <a:solidFill>
          <a:schemeClr val="tx1"/>
        </a:solidFill>
        <a:latin typeface="Arial" pitchFamily="34" charset="0"/>
        <a:ea typeface="ＭＳ Ｐゴシック" pitchFamily="34" charset="-128"/>
        <a:cs typeface="+mn-cs"/>
      </a:defRPr>
    </a:lvl7pPr>
    <a:lvl8pPr marL="3200400" algn="l" defTabSz="914400" rtl="0" eaLnBrk="1" latinLnBrk="0" hangingPunct="1">
      <a:defRPr sz="2400" kern="1200">
        <a:solidFill>
          <a:schemeClr val="tx1"/>
        </a:solidFill>
        <a:latin typeface="Arial" pitchFamily="34" charset="0"/>
        <a:ea typeface="ＭＳ Ｐゴシック" pitchFamily="34" charset="-128"/>
        <a:cs typeface="+mn-cs"/>
      </a:defRPr>
    </a:lvl8pPr>
    <a:lvl9pPr marL="3657600" algn="l" defTabSz="914400" rtl="0" eaLnBrk="1" latinLnBrk="0" hangingPunct="1">
      <a:defRPr sz="2400" kern="1200">
        <a:solidFill>
          <a:schemeClr val="tx1"/>
        </a:solidFill>
        <a:latin typeface="Arial" pitchFamily="34"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9BE28"/>
    <a:srgbClr val="3FA237"/>
    <a:srgbClr val="69BE8C"/>
    <a:srgbClr val="FF8000"/>
    <a:srgbClr val="66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49" autoAdjust="0"/>
    <p:restoredTop sz="96147" autoAdjust="0"/>
  </p:normalViewPr>
  <p:slideViewPr>
    <p:cSldViewPr>
      <p:cViewPr>
        <p:scale>
          <a:sx n="120" d="100"/>
          <a:sy n="120" d="100"/>
        </p:scale>
        <p:origin x="-1284" y="-90"/>
      </p:cViewPr>
      <p:guideLst>
        <p:guide orient="horz" pos="1620"/>
        <p:guide pos="2880"/>
      </p:guideLst>
    </p:cSldViewPr>
  </p:slideViewPr>
  <p:notesTextViewPr>
    <p:cViewPr>
      <p:scale>
        <a:sx n="100" d="100"/>
        <a:sy n="100" d="100"/>
      </p:scale>
      <p:origin x="0" y="0"/>
    </p:cViewPr>
  </p:notesTextViewPr>
  <p:sorterViewPr>
    <p:cViewPr varScale="1">
      <p:scale>
        <a:sx n="1" d="1"/>
        <a:sy n="1" d="1"/>
      </p:scale>
      <p:origin x="0" y="2028"/>
    </p:cViewPr>
  </p:sorterViewPr>
  <p:notesViewPr>
    <p:cSldViewPr>
      <p:cViewPr varScale="1">
        <p:scale>
          <a:sx n="54" d="100"/>
          <a:sy n="54" d="100"/>
        </p:scale>
        <p:origin x="-1902" y="-90"/>
      </p:cViewPr>
      <p:guideLst>
        <p:guide orient="horz" pos="2160"/>
        <p:guide pos="288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fr-BE"/>
          </a:p>
        </p:txBody>
      </p:sp>
      <p:sp>
        <p:nvSpPr>
          <p:cNvPr id="3" name="Date Placeholder 2"/>
          <p:cNvSpPr>
            <a:spLocks noGrp="1"/>
          </p:cNvSpPr>
          <p:nvPr>
            <p:ph type="dt" sz="quarter" idx="1"/>
          </p:nvPr>
        </p:nvSpPr>
        <p:spPr>
          <a:xfrm>
            <a:off x="5179484" y="0"/>
            <a:ext cx="3962400" cy="342900"/>
          </a:xfrm>
          <a:prstGeom prst="rect">
            <a:avLst/>
          </a:prstGeom>
        </p:spPr>
        <p:txBody>
          <a:bodyPr vert="horz" lIns="91440" tIns="45720" rIns="91440" bIns="45720" rtlCol="0"/>
          <a:lstStyle>
            <a:lvl1pPr algn="r">
              <a:defRPr sz="1200"/>
            </a:lvl1pPr>
          </a:lstStyle>
          <a:p>
            <a:fld id="{4B3EEA09-6B95-47A7-8EA3-501F9206CF0D}" type="datetimeFigureOut">
              <a:rPr lang="fr-BE" smtClean="0"/>
              <a:t>6/03/2014</a:t>
            </a:fld>
            <a:endParaRPr lang="fr-BE"/>
          </a:p>
        </p:txBody>
      </p:sp>
      <p:sp>
        <p:nvSpPr>
          <p:cNvPr id="4" name="Footer Placeholder 3"/>
          <p:cNvSpPr>
            <a:spLocks noGrp="1"/>
          </p:cNvSpPr>
          <p:nvPr>
            <p:ph type="ftr" sz="quarter" idx="2"/>
          </p:nvPr>
        </p:nvSpPr>
        <p:spPr>
          <a:xfrm>
            <a:off x="0" y="6513910"/>
            <a:ext cx="3962400" cy="342900"/>
          </a:xfrm>
          <a:prstGeom prst="rect">
            <a:avLst/>
          </a:prstGeom>
        </p:spPr>
        <p:txBody>
          <a:bodyPr vert="horz" lIns="91440" tIns="45720" rIns="91440" bIns="45720" rtlCol="0" anchor="b"/>
          <a:lstStyle>
            <a:lvl1pPr algn="l">
              <a:defRPr sz="1200"/>
            </a:lvl1pPr>
          </a:lstStyle>
          <a:p>
            <a:endParaRPr lang="fr-BE"/>
          </a:p>
        </p:txBody>
      </p:sp>
      <p:sp>
        <p:nvSpPr>
          <p:cNvPr id="5" name="Slide Number Placeholder 4"/>
          <p:cNvSpPr>
            <a:spLocks noGrp="1"/>
          </p:cNvSpPr>
          <p:nvPr>
            <p:ph type="sldNum" sz="quarter" idx="3"/>
          </p:nvPr>
        </p:nvSpPr>
        <p:spPr>
          <a:xfrm>
            <a:off x="5179484" y="6513910"/>
            <a:ext cx="3962400" cy="342900"/>
          </a:xfrm>
          <a:prstGeom prst="rect">
            <a:avLst/>
          </a:prstGeom>
        </p:spPr>
        <p:txBody>
          <a:bodyPr vert="horz" lIns="91440" tIns="45720" rIns="91440" bIns="45720" rtlCol="0" anchor="b"/>
          <a:lstStyle>
            <a:lvl1pPr algn="r">
              <a:defRPr sz="1200"/>
            </a:lvl1pPr>
          </a:lstStyle>
          <a:p>
            <a:fld id="{B65CB4FF-1820-4A64-A7C1-0A7957628B44}" type="slidenum">
              <a:rPr lang="fr-BE" smtClean="0"/>
              <a:t>‹#›</a:t>
            </a:fld>
            <a:endParaRPr lang="fr-BE"/>
          </a:p>
        </p:txBody>
      </p:sp>
    </p:spTree>
    <p:extLst>
      <p:ext uri="{BB962C8B-B14F-4D97-AF65-F5344CB8AC3E}">
        <p14:creationId xmlns:p14="http://schemas.microsoft.com/office/powerpoint/2010/main" val="427341104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atin typeface="Arial" charset="0"/>
                <a:ea typeface="ＭＳ Ｐゴシック" pitchFamily="28" charset="-128"/>
                <a:cs typeface="+mn-cs"/>
              </a:defRPr>
            </a:lvl1pPr>
          </a:lstStyle>
          <a:p>
            <a:pPr>
              <a:defRPr/>
            </a:pPr>
            <a:endParaRPr lang="en-US"/>
          </a:p>
        </p:txBody>
      </p:sp>
      <p:sp>
        <p:nvSpPr>
          <p:cNvPr id="15363" name="Rectangle 3"/>
          <p:cNvSpPr>
            <a:spLocks noGrp="1" noChangeArrowheads="1"/>
          </p:cNvSpPr>
          <p:nvPr>
            <p:ph type="dt" idx="1"/>
          </p:nvPr>
        </p:nvSpPr>
        <p:spPr bwMode="auto">
          <a:xfrm>
            <a:off x="5179484"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atin typeface="Arial" charset="0"/>
                <a:ea typeface="ＭＳ Ｐゴシック" pitchFamily="28" charset="-128"/>
                <a:cs typeface="+mn-cs"/>
              </a:defRPr>
            </a:lvl1pPr>
          </a:lstStyle>
          <a:p>
            <a:pPr>
              <a:defRPr/>
            </a:pPr>
            <a:endParaRPr lang="en-US"/>
          </a:p>
        </p:txBody>
      </p:sp>
      <p:sp>
        <p:nvSpPr>
          <p:cNvPr id="12292" name="Rectangle 4"/>
          <p:cNvSpPr>
            <a:spLocks noGrp="1" noRot="1" noChangeAspect="1" noChangeArrowheads="1" noTextEdit="1"/>
          </p:cNvSpPr>
          <p:nvPr>
            <p:ph type="sldImg" idx="2"/>
          </p:nvPr>
        </p:nvSpPr>
        <p:spPr bwMode="auto">
          <a:xfrm>
            <a:off x="2286000" y="514350"/>
            <a:ext cx="4572000" cy="2571750"/>
          </a:xfrm>
          <a:prstGeom prst="rect">
            <a:avLst/>
          </a:prstGeom>
          <a:noFill/>
          <a:ln w="9525">
            <a:solidFill>
              <a:srgbClr val="000000"/>
            </a:solidFill>
            <a:miter lim="800000"/>
            <a:headEnd/>
            <a:tailEnd/>
          </a:ln>
        </p:spPr>
      </p:sp>
      <p:sp>
        <p:nvSpPr>
          <p:cNvPr id="15365" name="Rectangle 5"/>
          <p:cNvSpPr>
            <a:spLocks noGrp="1" noChangeArrowheads="1"/>
          </p:cNvSpPr>
          <p:nvPr>
            <p:ph type="body" sz="quarter" idx="3"/>
          </p:nvPr>
        </p:nvSpPr>
        <p:spPr bwMode="auto">
          <a:xfrm>
            <a:off x="914400" y="3257550"/>
            <a:ext cx="7315200" cy="30861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5366" name="Rectangle 6"/>
          <p:cNvSpPr>
            <a:spLocks noGrp="1" noChangeArrowheads="1"/>
          </p:cNvSpPr>
          <p:nvPr>
            <p:ph type="ftr" sz="quarter" idx="4"/>
          </p:nvPr>
        </p:nvSpPr>
        <p:spPr bwMode="auto">
          <a:xfrm>
            <a:off x="0" y="651391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atin typeface="Arial" charset="0"/>
                <a:ea typeface="ＭＳ Ｐゴシック" pitchFamily="28" charset="-128"/>
                <a:cs typeface="+mn-cs"/>
              </a:defRPr>
            </a:lvl1pPr>
          </a:lstStyle>
          <a:p>
            <a:pPr>
              <a:defRPr/>
            </a:pPr>
            <a:endParaRPr lang="en-US"/>
          </a:p>
        </p:txBody>
      </p:sp>
      <p:sp>
        <p:nvSpPr>
          <p:cNvPr id="15367" name="Rectangle 7"/>
          <p:cNvSpPr>
            <a:spLocks noGrp="1" noChangeArrowheads="1"/>
          </p:cNvSpPr>
          <p:nvPr>
            <p:ph type="sldNum" sz="quarter" idx="5"/>
          </p:nvPr>
        </p:nvSpPr>
        <p:spPr bwMode="auto">
          <a:xfrm>
            <a:off x="5179484" y="651391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atin typeface="Arial" charset="0"/>
                <a:ea typeface="ＭＳ Ｐゴシック" pitchFamily="28" charset="-128"/>
                <a:cs typeface="+mn-cs"/>
              </a:defRPr>
            </a:lvl1pPr>
          </a:lstStyle>
          <a:p>
            <a:pPr>
              <a:defRPr/>
            </a:pPr>
            <a:fld id="{41052A75-612B-4F58-AE91-2C2B771E9709}" type="slidenum">
              <a:rPr lang="en-US"/>
              <a:pPr>
                <a:defRPr/>
              </a:pPr>
              <a:t>‹#›</a:t>
            </a:fld>
            <a:endParaRPr lang="en-US"/>
          </a:p>
        </p:txBody>
      </p:sp>
    </p:spTree>
    <p:extLst>
      <p:ext uri="{BB962C8B-B14F-4D97-AF65-F5344CB8AC3E}">
        <p14:creationId xmlns:p14="http://schemas.microsoft.com/office/powerpoint/2010/main" val="18227437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pitchFamily="28" charset="-128"/>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pitchFamily="28"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pitchFamily="28"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pitchFamily="28"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pitchFamily="28"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Rectangle 2"/>
          <p:cNvSpPr>
            <a:spLocks noGrp="1" noRot="1" noChangeAspect="1" noChangeArrowheads="1" noTextEdit="1"/>
          </p:cNvSpPr>
          <p:nvPr>
            <p:ph type="sldImg"/>
          </p:nvPr>
        </p:nvSpPr>
        <p:spPr>
          <a:xfrm>
            <a:off x="2284413" y="512763"/>
            <a:ext cx="4575175" cy="2574925"/>
          </a:xfrm>
          <a:ln/>
        </p:spPr>
      </p:sp>
      <p:sp>
        <p:nvSpPr>
          <p:cNvPr id="54276" name="Rectangle 3"/>
          <p:cNvSpPr>
            <a:spLocks noGrp="1" noChangeArrowheads="1"/>
          </p:cNvSpPr>
          <p:nvPr>
            <p:ph type="body" idx="1"/>
          </p:nvPr>
        </p:nvSpPr>
        <p:spPr>
          <a:xfrm>
            <a:off x="914841" y="3257387"/>
            <a:ext cx="7314326" cy="3086870"/>
          </a:xfrm>
          <a:noFill/>
          <a:ln/>
        </p:spPr>
        <p:txBody>
          <a:bodyPr/>
          <a:lstStyle/>
          <a:p>
            <a:pPr eaLnBrk="1" hangingPunct="1"/>
            <a:endParaRPr lang="fr-FR"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Central region can be adjusted outside and</a:t>
            </a:r>
            <a:r>
              <a:rPr lang="en-US" baseline="0" dirty="0" smtClean="0"/>
              <a:t> brought inside </a:t>
            </a:r>
            <a:r>
              <a:rPr lang="en-US" baseline="0" dirty="0" err="1" smtClean="0"/>
              <a:t>radially</a:t>
            </a:r>
            <a:r>
              <a:rPr lang="en-US" baseline="0" dirty="0" smtClean="0"/>
              <a:t> along with the ion source.</a:t>
            </a:r>
          </a:p>
          <a:p>
            <a:r>
              <a:rPr lang="en-US" baseline="0" dirty="0" smtClean="0"/>
              <a:t>Advantage : easy </a:t>
            </a:r>
            <a:r>
              <a:rPr lang="en-US" baseline="0" dirty="0" err="1" smtClean="0"/>
              <a:t>adjustmen</a:t>
            </a:r>
            <a:r>
              <a:rPr lang="en-US" baseline="0" dirty="0" smtClean="0"/>
              <a:t> outside the machine, high yield (several </a:t>
            </a:r>
            <a:r>
              <a:rPr lang="en-US" baseline="0" dirty="0" err="1" smtClean="0"/>
              <a:t>mAmps</a:t>
            </a:r>
            <a:r>
              <a:rPr lang="en-US" baseline="0" dirty="0" smtClean="0"/>
              <a:t>)</a:t>
            </a:r>
            <a:endParaRPr lang="en-US" dirty="0" smtClean="0"/>
          </a:p>
          <a:p>
            <a:r>
              <a:rPr lang="en-US" dirty="0" smtClean="0"/>
              <a:t>Contacts</a:t>
            </a:r>
            <a:r>
              <a:rPr lang="en-US" baseline="0" dirty="0" smtClean="0"/>
              <a:t> to connect puller to </a:t>
            </a:r>
            <a:r>
              <a:rPr lang="en-US" baseline="0" dirty="0" err="1" smtClean="0"/>
              <a:t>dee</a:t>
            </a:r>
            <a:r>
              <a:rPr lang="en-US" baseline="0" dirty="0" smtClean="0"/>
              <a:t>.</a:t>
            </a:r>
            <a:endParaRPr lang="en-US" dirty="0" smtClean="0"/>
          </a:p>
          <a:p>
            <a:r>
              <a:rPr lang="en-US" dirty="0" smtClean="0"/>
              <a:t>Cones for vertical focusing.</a:t>
            </a:r>
          </a:p>
          <a:p>
            <a:endParaRPr lang="en-US" dirty="0"/>
          </a:p>
        </p:txBody>
      </p:sp>
      <p:sp>
        <p:nvSpPr>
          <p:cNvPr id="4" name="Slide Number Placeholder 3"/>
          <p:cNvSpPr>
            <a:spLocks noGrp="1"/>
          </p:cNvSpPr>
          <p:nvPr>
            <p:ph type="sldNum" sz="quarter" idx="10"/>
          </p:nvPr>
        </p:nvSpPr>
        <p:spPr/>
        <p:txBody>
          <a:bodyPr/>
          <a:lstStyle/>
          <a:p>
            <a:pPr>
              <a:defRPr/>
            </a:pPr>
            <a:fld id="{3A48933B-D0D5-414F-89A3-81BEAD877E1D}" type="slidenum">
              <a:rPr lang="en-US" smtClean="0"/>
              <a:pPr>
                <a:defRPr/>
              </a:pPr>
              <a:t>22</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Acceleration </a:t>
            </a:r>
            <a:r>
              <a:rPr lang="en-US" baseline="0" dirty="0" err="1" smtClean="0"/>
              <a:t>os</a:t>
            </a:r>
            <a:r>
              <a:rPr lang="en-US" baseline="0" dirty="0" smtClean="0"/>
              <a:t> done though 45 cm and Roughly 40000turns is accomplished. </a:t>
            </a:r>
          </a:p>
          <a:p>
            <a:r>
              <a:rPr lang="en-US" baseline="0" dirty="0" smtClean="0"/>
              <a:t>Passive magnetic septum for simplicity, reliability and affordability. and allow the extraction Magnetic Field bump </a:t>
            </a:r>
            <a:r>
              <a:rPr lang="en-US" baseline="0" dirty="0" err="1" smtClean="0"/>
              <a:t>introducted</a:t>
            </a:r>
            <a:r>
              <a:rPr lang="en-US" baseline="0" dirty="0" smtClean="0"/>
              <a:t> to excite </a:t>
            </a:r>
            <a:r>
              <a:rPr lang="en-US" b="1" baseline="0" dirty="0" smtClean="0"/>
              <a:t>radial</a:t>
            </a:r>
            <a:r>
              <a:rPr lang="en-US" baseline="0" dirty="0" smtClean="0"/>
              <a:t> oscillation </a:t>
            </a:r>
          </a:p>
          <a:p>
            <a:r>
              <a:rPr lang="en-US" baseline="0" dirty="0" smtClean="0"/>
              <a:t>Graphite Beam Stops to minimize activation of the machine (&gt;50% extraction efficiency)  </a:t>
            </a:r>
          </a:p>
          <a:p>
            <a:endParaRPr lang="en-US" baseline="0" dirty="0" smtClean="0"/>
          </a:p>
        </p:txBody>
      </p:sp>
      <p:sp>
        <p:nvSpPr>
          <p:cNvPr id="4" name="Slide Number Placeholder 3"/>
          <p:cNvSpPr>
            <a:spLocks noGrp="1"/>
          </p:cNvSpPr>
          <p:nvPr>
            <p:ph type="sldNum" sz="quarter" idx="10"/>
          </p:nvPr>
        </p:nvSpPr>
        <p:spPr/>
        <p:txBody>
          <a:bodyPr/>
          <a:lstStyle/>
          <a:p>
            <a:pPr>
              <a:defRPr/>
            </a:pPr>
            <a:fld id="{3A48933B-D0D5-414F-89A3-81BEAD877E1D}" type="slidenum">
              <a:rPr lang="en-US" smtClean="0"/>
              <a:pPr>
                <a:defRPr/>
              </a:pPr>
              <a:t>26</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Harmonic coils to steer the beam</a:t>
            </a:r>
            <a:r>
              <a:rPr lang="en-US" baseline="0" dirty="0" smtClean="0"/>
              <a:t> precisely into the extraction channel.</a:t>
            </a:r>
            <a:r>
              <a:rPr lang="en-US" dirty="0" smtClean="0"/>
              <a:t> </a:t>
            </a:r>
          </a:p>
          <a:p>
            <a:r>
              <a:rPr lang="en-US" dirty="0" smtClean="0"/>
              <a:t>The extraction</a:t>
            </a:r>
            <a:r>
              <a:rPr lang="en-US" baseline="0" dirty="0" smtClean="0"/>
              <a:t> will not be without losses so we determined the distribution of these losses and introduced graphite beam stops in areas where they effectively catch most of the scattered beam.</a:t>
            </a:r>
            <a:endParaRPr lang="en-US" dirty="0"/>
          </a:p>
        </p:txBody>
      </p:sp>
      <p:sp>
        <p:nvSpPr>
          <p:cNvPr id="4" name="Slide Number Placeholder 3"/>
          <p:cNvSpPr>
            <a:spLocks noGrp="1"/>
          </p:cNvSpPr>
          <p:nvPr>
            <p:ph type="sldNum" sz="quarter" idx="10"/>
          </p:nvPr>
        </p:nvSpPr>
        <p:spPr/>
        <p:txBody>
          <a:bodyPr/>
          <a:lstStyle/>
          <a:p>
            <a:pPr>
              <a:defRPr/>
            </a:pPr>
            <a:fld id="{3A48933B-D0D5-414F-89A3-81BEAD877E1D}" type="slidenum">
              <a:rPr lang="en-US" smtClean="0"/>
              <a:pPr>
                <a:defRPr/>
              </a:pPr>
              <a:t>27</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idea grew in more detailed drawings and specifications, thanks to a fully dedicated team of</a:t>
            </a:r>
            <a:r>
              <a:rPr lang="en-US" baseline="0" dirty="0" smtClean="0"/>
              <a:t> Physicists and engineers inside and outside IBA</a:t>
            </a:r>
            <a:endParaRPr lang="en-US" dirty="0"/>
          </a:p>
        </p:txBody>
      </p:sp>
      <p:sp>
        <p:nvSpPr>
          <p:cNvPr id="4" name="Slide Number Placeholder 3"/>
          <p:cNvSpPr>
            <a:spLocks noGrp="1"/>
          </p:cNvSpPr>
          <p:nvPr>
            <p:ph type="sldNum" sz="quarter" idx="10"/>
          </p:nvPr>
        </p:nvSpPr>
        <p:spPr/>
        <p:txBody>
          <a:bodyPr/>
          <a:lstStyle/>
          <a:p>
            <a:pPr>
              <a:defRPr/>
            </a:pPr>
            <a:fld id="{3A48933B-D0D5-414F-89A3-81BEAD877E1D}" type="slidenum">
              <a:rPr lang="en-US" smtClean="0"/>
              <a:pPr>
                <a:defRPr/>
              </a:pPr>
              <a:t>7</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As for every guided tour, a small map is always welcome…</a:t>
            </a:r>
            <a:endParaRPr lang="en-US" dirty="0"/>
          </a:p>
        </p:txBody>
      </p:sp>
      <p:sp>
        <p:nvSpPr>
          <p:cNvPr id="4" name="Slide Number Placeholder 3"/>
          <p:cNvSpPr>
            <a:spLocks noGrp="1"/>
          </p:cNvSpPr>
          <p:nvPr>
            <p:ph type="sldNum" sz="quarter" idx="10"/>
          </p:nvPr>
        </p:nvSpPr>
        <p:spPr/>
        <p:txBody>
          <a:bodyPr/>
          <a:lstStyle/>
          <a:p>
            <a:pPr>
              <a:defRPr/>
            </a:pPr>
            <a:fld id="{3A48933B-D0D5-414F-89A3-81BEAD877E1D}" type="slidenum">
              <a:rPr lang="en-US" smtClean="0"/>
              <a:pPr>
                <a:defRPr/>
              </a:pPr>
              <a:t>8</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Niobium</a:t>
            </a:r>
            <a:r>
              <a:rPr lang="en-US" baseline="0" dirty="0" smtClean="0"/>
              <a:t> </a:t>
            </a:r>
            <a:r>
              <a:rPr lang="en-US" baseline="0" dirty="0" err="1" smtClean="0"/>
              <a:t>Titane</a:t>
            </a:r>
            <a:r>
              <a:rPr lang="en-US" baseline="0" dirty="0" smtClean="0"/>
              <a:t> coils, suspended cold mass of 3 tons though 9 tension rods, energy stored of 10 </a:t>
            </a:r>
            <a:r>
              <a:rPr lang="en-US" baseline="0" dirty="0" err="1" smtClean="0"/>
              <a:t>Mjoules</a:t>
            </a:r>
            <a:r>
              <a:rPr lang="en-US" baseline="0" dirty="0" smtClean="0"/>
              <a:t>.</a:t>
            </a:r>
          </a:p>
          <a:p>
            <a:r>
              <a:rPr lang="en-US" baseline="0" dirty="0" smtClean="0"/>
              <a:t>The coil is dry cooled </a:t>
            </a:r>
            <a:r>
              <a:rPr lang="en-US" baseline="0" dirty="0" err="1" smtClean="0"/>
              <a:t>thankx</a:t>
            </a:r>
            <a:r>
              <a:rPr lang="en-US" baseline="0" dirty="0" smtClean="0"/>
              <a:t> to 4 </a:t>
            </a:r>
            <a:r>
              <a:rPr lang="en-US" baseline="0" dirty="0" err="1" smtClean="0"/>
              <a:t>cryo</a:t>
            </a:r>
            <a:r>
              <a:rPr lang="en-US" baseline="0" dirty="0" smtClean="0"/>
              <a:t> coolers, with </a:t>
            </a:r>
            <a:r>
              <a:rPr lang="en-US" baseline="0" dirty="0" err="1" smtClean="0"/>
              <a:t>cryo</a:t>
            </a:r>
            <a:r>
              <a:rPr lang="en-US" baseline="0" dirty="0" smtClean="0"/>
              <a:t> compressors stored near by, for compactness, safety</a:t>
            </a:r>
          </a:p>
          <a:p>
            <a:endParaRPr lang="en-US" baseline="0" dirty="0" smtClean="0"/>
          </a:p>
          <a:p>
            <a:r>
              <a:rPr lang="en-US" baseline="0" dirty="0" smtClean="0"/>
              <a:t>The coil has been fabricated by ASG-</a:t>
            </a:r>
            <a:r>
              <a:rPr lang="en-US" baseline="0" dirty="0" err="1" smtClean="0"/>
              <a:t>geneva</a:t>
            </a:r>
            <a:endParaRPr lang="en-US" baseline="0" dirty="0" smtClean="0"/>
          </a:p>
          <a:p>
            <a:r>
              <a:rPr lang="en-US" baseline="0" dirty="0" smtClean="0"/>
              <a:t>   </a:t>
            </a:r>
            <a:endParaRPr lang="en-US" dirty="0" smtClean="0"/>
          </a:p>
          <a:p>
            <a:endParaRPr lang="en-US" dirty="0" smtClean="0"/>
          </a:p>
          <a:p>
            <a:r>
              <a:rPr lang="en-US" dirty="0" smtClean="0"/>
              <a:t>2 on top of each other </a:t>
            </a:r>
            <a:r>
              <a:rPr lang="en-US" dirty="0" err="1" smtClean="0"/>
              <a:t>Cryocooler</a:t>
            </a:r>
            <a:r>
              <a:rPr lang="en-US" dirty="0" smtClean="0"/>
              <a:t> configuration is to improve conduction</a:t>
            </a:r>
            <a:r>
              <a:rPr lang="en-US" baseline="0" dirty="0" smtClean="0"/>
              <a:t> path from coil to cold head without affecting the flux return cross section.</a:t>
            </a:r>
            <a:endParaRPr lang="en-US" dirty="0"/>
          </a:p>
        </p:txBody>
      </p:sp>
      <p:sp>
        <p:nvSpPr>
          <p:cNvPr id="4" name="Slide Number Placeholder 3"/>
          <p:cNvSpPr>
            <a:spLocks noGrp="1"/>
          </p:cNvSpPr>
          <p:nvPr>
            <p:ph type="sldNum" sz="quarter" idx="10"/>
          </p:nvPr>
        </p:nvSpPr>
        <p:spPr/>
        <p:txBody>
          <a:bodyPr/>
          <a:lstStyle/>
          <a:p>
            <a:pPr>
              <a:defRPr/>
            </a:pPr>
            <a:fld id="{3A48933B-D0D5-414F-89A3-81BEAD877E1D}" type="slidenum">
              <a:rPr lang="en-US" smtClean="0"/>
              <a:pPr>
                <a:defRPr/>
              </a:pPr>
              <a:t>15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3A48933B-D0D5-414F-89A3-81BEAD877E1D}" type="slidenum">
              <a:rPr lang="en-US" smtClean="0"/>
              <a:pPr>
                <a:defRPr/>
              </a:pPr>
              <a:t>16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That was a real tight fit. 1mm clearance between yoke and outer wall of cryostat.</a:t>
            </a:r>
            <a:endParaRPr lang="en-US" dirty="0"/>
          </a:p>
        </p:txBody>
      </p:sp>
      <p:sp>
        <p:nvSpPr>
          <p:cNvPr id="4" name="Slide Number Placeholder 3"/>
          <p:cNvSpPr>
            <a:spLocks noGrp="1"/>
          </p:cNvSpPr>
          <p:nvPr>
            <p:ph type="sldNum" sz="quarter" idx="10"/>
          </p:nvPr>
        </p:nvSpPr>
        <p:spPr/>
        <p:txBody>
          <a:bodyPr/>
          <a:lstStyle/>
          <a:p>
            <a:pPr>
              <a:defRPr/>
            </a:pPr>
            <a:fld id="{3A48933B-D0D5-414F-89A3-81BEAD877E1D}" type="slidenum">
              <a:rPr lang="en-US" smtClean="0"/>
              <a:pPr>
                <a:defRPr/>
              </a:pPr>
              <a:t>17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Work of art of </a:t>
            </a:r>
            <a:r>
              <a:rPr lang="en-US" dirty="0" err="1" smtClean="0"/>
              <a:t>M.Abs</a:t>
            </a:r>
            <a:r>
              <a:rPr lang="en-US" dirty="0" smtClean="0"/>
              <a:t> and </a:t>
            </a:r>
            <a:r>
              <a:rPr lang="en-US" dirty="0" err="1" smtClean="0"/>
              <a:t>J.Mandrillon</a:t>
            </a:r>
            <a:r>
              <a:rPr lang="en-US" dirty="0" smtClean="0"/>
              <a:t>.</a:t>
            </a:r>
          </a:p>
          <a:p>
            <a:r>
              <a:rPr lang="en-US" dirty="0" smtClean="0"/>
              <a:t>Self oscillating </a:t>
            </a:r>
            <a:r>
              <a:rPr lang="en-US" dirty="0" err="1" smtClean="0"/>
              <a:t>mecanism</a:t>
            </a:r>
            <a:r>
              <a:rPr lang="en-US" dirty="0" smtClean="0"/>
              <a:t> with adjustable</a:t>
            </a:r>
            <a:r>
              <a:rPr lang="en-US" baseline="0" dirty="0" smtClean="0"/>
              <a:t> frequency from 60 to 90 MHz, modulation done through a compact Rotating condenser rotating at 7500RPM.</a:t>
            </a:r>
          </a:p>
          <a:p>
            <a:r>
              <a:rPr lang="en-US" dirty="0" smtClean="0"/>
              <a:t>1kHz pulse</a:t>
            </a:r>
            <a:r>
              <a:rPr lang="en-US" baseline="0" dirty="0" smtClean="0"/>
              <a:t> frequency. Probably the fasted in the world.</a:t>
            </a:r>
          </a:p>
          <a:p>
            <a:r>
              <a:rPr lang="en-US" baseline="0" dirty="0" smtClean="0"/>
              <a:t>Very low consumption (low Dee and Peak power)</a:t>
            </a:r>
            <a:endParaRPr lang="en-US" dirty="0"/>
          </a:p>
        </p:txBody>
      </p:sp>
      <p:sp>
        <p:nvSpPr>
          <p:cNvPr id="4" name="Slide Number Placeholder 3"/>
          <p:cNvSpPr>
            <a:spLocks noGrp="1"/>
          </p:cNvSpPr>
          <p:nvPr>
            <p:ph type="sldNum" sz="quarter" idx="10"/>
          </p:nvPr>
        </p:nvSpPr>
        <p:spPr/>
        <p:txBody>
          <a:bodyPr/>
          <a:lstStyle/>
          <a:p>
            <a:pPr>
              <a:defRPr/>
            </a:pPr>
            <a:fld id="{3A48933B-D0D5-414F-89A3-81BEAD877E1D}" type="slidenum">
              <a:rPr lang="en-US" smtClean="0"/>
              <a:pPr>
                <a:defRPr/>
              </a:pPr>
              <a:t>18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Stub allow to modify</a:t>
            </a:r>
            <a:r>
              <a:rPr lang="en-US" baseline="0" dirty="0" smtClean="0"/>
              <a:t> one end of the frequency span, bring in cooling water to the </a:t>
            </a:r>
            <a:r>
              <a:rPr lang="en-US" baseline="0" dirty="0" err="1" smtClean="0"/>
              <a:t>dee</a:t>
            </a:r>
            <a:r>
              <a:rPr lang="en-US" baseline="0" dirty="0" smtClean="0"/>
              <a:t> and bring a bias voltage to effectively kill all possibility of having </a:t>
            </a:r>
            <a:r>
              <a:rPr lang="en-US" baseline="0" dirty="0" err="1" smtClean="0"/>
              <a:t>multipactoring</a:t>
            </a:r>
            <a:r>
              <a:rPr lang="en-US" baseline="0" dirty="0" smtClean="0"/>
              <a:t> inside the RF structure.</a:t>
            </a:r>
            <a:endParaRPr lang="en-US" dirty="0"/>
          </a:p>
        </p:txBody>
      </p:sp>
      <p:sp>
        <p:nvSpPr>
          <p:cNvPr id="4" name="Slide Number Placeholder 3"/>
          <p:cNvSpPr>
            <a:spLocks noGrp="1"/>
          </p:cNvSpPr>
          <p:nvPr>
            <p:ph type="sldNum" sz="quarter" idx="10"/>
          </p:nvPr>
        </p:nvSpPr>
        <p:spPr/>
        <p:txBody>
          <a:bodyPr/>
          <a:lstStyle/>
          <a:p>
            <a:pPr>
              <a:defRPr/>
            </a:pPr>
            <a:fld id="{3A48933B-D0D5-414F-89A3-81BEAD877E1D}" type="slidenum">
              <a:rPr lang="en-US" smtClean="0"/>
              <a:pPr>
                <a:defRPr/>
              </a:pPr>
              <a:t>19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Difficult to see here what is fixed</a:t>
            </a:r>
            <a:r>
              <a:rPr lang="en-US" baseline="0" dirty="0" smtClean="0"/>
              <a:t> and was is supposed to rotate. The next slide will make things a bit clearer.</a:t>
            </a:r>
            <a:endParaRPr lang="en-US" dirty="0"/>
          </a:p>
        </p:txBody>
      </p:sp>
      <p:sp>
        <p:nvSpPr>
          <p:cNvPr id="4" name="Slide Number Placeholder 3"/>
          <p:cNvSpPr>
            <a:spLocks noGrp="1"/>
          </p:cNvSpPr>
          <p:nvPr>
            <p:ph type="sldNum" sz="quarter" idx="10"/>
          </p:nvPr>
        </p:nvSpPr>
        <p:spPr/>
        <p:txBody>
          <a:bodyPr/>
          <a:lstStyle/>
          <a:p>
            <a:pPr>
              <a:defRPr/>
            </a:pPr>
            <a:fld id="{3A48933B-D0D5-414F-89A3-81BEAD877E1D}" type="slidenum">
              <a:rPr lang="en-US" smtClean="0"/>
              <a:pPr>
                <a:defRPr/>
              </a:pPr>
              <a:t>20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blipFill dpi="0" rotWithShape="0">
          <a:blip r:embed="rId2" cstate="print">
            <a:lum/>
          </a:blip>
          <a:srcRect/>
          <a:stretch>
            <a:fillRect/>
          </a:stretch>
        </a:blipFill>
        <a:effectLst/>
      </p:bgPr>
    </p:bg>
    <p:spTree>
      <p:nvGrpSpPr>
        <p:cNvPr id="1" name=""/>
        <p:cNvGrpSpPr/>
        <p:nvPr/>
      </p:nvGrpSpPr>
      <p:grpSpPr>
        <a:xfrm>
          <a:off x="0" y="0"/>
          <a:ext cx="0" cy="0"/>
          <a:chOff x="0" y="0"/>
          <a:chExt cx="0" cy="0"/>
        </a:xfrm>
      </p:grpSpPr>
      <p:sp>
        <p:nvSpPr>
          <p:cNvPr id="5" name="Titre 1"/>
          <p:cNvSpPr>
            <a:spLocks noGrp="1"/>
          </p:cNvSpPr>
          <p:nvPr>
            <p:ph type="ctrTitle"/>
          </p:nvPr>
        </p:nvSpPr>
        <p:spPr>
          <a:xfrm>
            <a:off x="621960" y="3846136"/>
            <a:ext cx="6720134" cy="376240"/>
          </a:xfrm>
          <a:prstGeom prst="rect">
            <a:avLst/>
          </a:prstGeom>
        </p:spPr>
        <p:txBody>
          <a:bodyPr>
            <a:noAutofit/>
          </a:bodyPr>
          <a:lstStyle>
            <a:lvl1pPr algn="l">
              <a:lnSpc>
                <a:spcPts val="2800"/>
              </a:lnSpc>
              <a:defRPr sz="2000" cap="none" baseline="0">
                <a:solidFill>
                  <a:srgbClr val="FFFFFF"/>
                </a:solidFill>
                <a:effectLst/>
                <a:latin typeface="Arial Black" pitchFamily="34" charset="0"/>
              </a:defRPr>
            </a:lvl1pPr>
          </a:lstStyle>
          <a:p>
            <a:r>
              <a:rPr lang="en-US" noProof="0" smtClean="0"/>
              <a:t>Click to edit Master title style</a:t>
            </a:r>
            <a:endParaRPr lang="en-US" noProof="0" dirty="0"/>
          </a:p>
        </p:txBody>
      </p:sp>
      <p:sp>
        <p:nvSpPr>
          <p:cNvPr id="6" name="Subtitle 2"/>
          <p:cNvSpPr>
            <a:spLocks noGrp="1"/>
          </p:cNvSpPr>
          <p:nvPr>
            <p:ph type="subTitle" idx="1"/>
          </p:nvPr>
        </p:nvSpPr>
        <p:spPr>
          <a:xfrm>
            <a:off x="627504" y="4253765"/>
            <a:ext cx="6680799" cy="336176"/>
          </a:xfrm>
          <a:prstGeom prst="rect">
            <a:avLst/>
          </a:prstGeom>
        </p:spPr>
        <p:txBody>
          <a:bodyPr/>
          <a:lstStyle>
            <a:lvl1pPr marL="0" indent="0">
              <a:buNone/>
              <a:defRPr sz="1400" b="1">
                <a:solidFill>
                  <a:schemeClr val="tx1">
                    <a:lumMod val="65000"/>
                    <a:lumOff val="35000"/>
                  </a:schemeClr>
                </a:solidFill>
              </a:defRPr>
            </a:lvl1pPr>
          </a:lstStyle>
          <a:p>
            <a:r>
              <a:rPr lang="en-US" noProof="0" smtClean="0"/>
              <a:t>Click to edit Master subtitle style</a:t>
            </a:r>
            <a:endParaRPr lang="en-US" noProof="0"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52400" y="114300"/>
            <a:ext cx="8991600" cy="514350"/>
          </a:xfrm>
          <a:prstGeom prst="rect">
            <a:avLst/>
          </a:prstGeom>
        </p:spPr>
        <p:txBody>
          <a:bodyPr/>
          <a:lstStyle/>
          <a:p>
            <a:r>
              <a:rPr lang="en-US" smtClean="0"/>
              <a:t>Click to edit Master title style</a:t>
            </a:r>
            <a:endParaRPr lang="fr-BE"/>
          </a:p>
        </p:txBody>
      </p:sp>
      <p:sp>
        <p:nvSpPr>
          <p:cNvPr id="3" name="Content Placeholder 2"/>
          <p:cNvSpPr>
            <a:spLocks noGrp="1"/>
          </p:cNvSpPr>
          <p:nvPr>
            <p:ph idx="1"/>
          </p:nvPr>
        </p:nvSpPr>
        <p:spPr>
          <a:xfrm>
            <a:off x="685800" y="914400"/>
            <a:ext cx="7772400" cy="348615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
        <p:nvSpPr>
          <p:cNvPr id="4" name="Rectangle 4"/>
          <p:cNvSpPr>
            <a:spLocks noGrp="1" noChangeArrowheads="1"/>
          </p:cNvSpPr>
          <p:nvPr>
            <p:ph type="sldNum" sz="quarter" idx="10"/>
          </p:nvPr>
        </p:nvSpPr>
        <p:spPr>
          <a:xfrm>
            <a:off x="228600" y="4800600"/>
            <a:ext cx="1905000" cy="342900"/>
          </a:xfrm>
          <a:prstGeom prst="rect">
            <a:avLst/>
          </a:prstGeom>
          <a:ln/>
        </p:spPr>
        <p:txBody>
          <a:bodyPr/>
          <a:lstStyle>
            <a:lvl1pPr>
              <a:defRPr/>
            </a:lvl1pPr>
          </a:lstStyle>
          <a:p>
            <a:pPr>
              <a:defRPr/>
            </a:pPr>
            <a:fld id="{0B8C497F-C5EC-4AC2-9275-689F476F55A5}" type="slidenum">
              <a:rPr lang="fr-FR"/>
              <a:pPr>
                <a:defRPr/>
              </a:pPr>
              <a:t>‹#›</a:t>
            </a:fld>
            <a:endParaRPr lang="fr-FR"/>
          </a:p>
        </p:txBody>
      </p:sp>
    </p:spTree>
    <p:extLst>
      <p:ext uri="{BB962C8B-B14F-4D97-AF65-F5344CB8AC3E}">
        <p14:creationId xmlns:p14="http://schemas.microsoft.com/office/powerpoint/2010/main" val="3969956866"/>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8_Title Slide">
    <p:bg>
      <p:bgPr>
        <a:blipFill dpi="0" rotWithShape="0">
          <a:blip r:embed="rId2" cstate="print">
            <a:lum/>
          </a:blip>
          <a:srcRect/>
          <a:stretch>
            <a:fillRect/>
          </a:stretch>
        </a:blipFill>
        <a:effectLst/>
      </p:bgPr>
    </p:bg>
    <p:spTree>
      <p:nvGrpSpPr>
        <p:cNvPr id="1" name=""/>
        <p:cNvGrpSpPr/>
        <p:nvPr/>
      </p:nvGrpSpPr>
      <p:grpSpPr>
        <a:xfrm>
          <a:off x="0" y="0"/>
          <a:ext cx="0" cy="0"/>
          <a:chOff x="0" y="0"/>
          <a:chExt cx="0" cy="0"/>
        </a:xfrm>
      </p:grpSpPr>
      <p:sp>
        <p:nvSpPr>
          <p:cNvPr id="5" name="Titre 1"/>
          <p:cNvSpPr>
            <a:spLocks noGrp="1"/>
          </p:cNvSpPr>
          <p:nvPr>
            <p:ph type="ctrTitle"/>
          </p:nvPr>
        </p:nvSpPr>
        <p:spPr>
          <a:xfrm>
            <a:off x="621960" y="3846136"/>
            <a:ext cx="6720134" cy="376240"/>
          </a:xfrm>
          <a:prstGeom prst="rect">
            <a:avLst/>
          </a:prstGeom>
        </p:spPr>
        <p:txBody>
          <a:bodyPr>
            <a:noAutofit/>
          </a:bodyPr>
          <a:lstStyle>
            <a:lvl1pPr algn="l">
              <a:lnSpc>
                <a:spcPts val="2800"/>
              </a:lnSpc>
              <a:defRPr sz="2000" cap="none" baseline="0">
                <a:solidFill>
                  <a:srgbClr val="FFFFFF"/>
                </a:solidFill>
                <a:effectLst/>
                <a:latin typeface="Arial Black" pitchFamily="34" charset="0"/>
              </a:defRPr>
            </a:lvl1pPr>
          </a:lstStyle>
          <a:p>
            <a:r>
              <a:rPr lang="en-US" noProof="0" smtClean="0"/>
              <a:t>Click to edit Master title style</a:t>
            </a:r>
            <a:endParaRPr lang="en-US" noProof="0" dirty="0"/>
          </a:p>
        </p:txBody>
      </p:sp>
      <p:sp>
        <p:nvSpPr>
          <p:cNvPr id="4" name="Subtitle 2"/>
          <p:cNvSpPr>
            <a:spLocks noGrp="1"/>
          </p:cNvSpPr>
          <p:nvPr>
            <p:ph type="subTitle" idx="1"/>
          </p:nvPr>
        </p:nvSpPr>
        <p:spPr>
          <a:xfrm>
            <a:off x="627504" y="4253765"/>
            <a:ext cx="6680799" cy="336176"/>
          </a:xfrm>
          <a:prstGeom prst="rect">
            <a:avLst/>
          </a:prstGeom>
        </p:spPr>
        <p:txBody>
          <a:bodyPr/>
          <a:lstStyle>
            <a:lvl1pPr marL="0" indent="0">
              <a:buNone/>
              <a:defRPr sz="1400" b="1">
                <a:solidFill>
                  <a:schemeClr val="tx1">
                    <a:lumMod val="65000"/>
                    <a:lumOff val="35000"/>
                  </a:schemeClr>
                </a:solidFill>
              </a:defRPr>
            </a:lvl1pPr>
          </a:lstStyle>
          <a:p>
            <a:r>
              <a:rPr lang="en-US" noProof="0" smtClean="0"/>
              <a:t>Click to edit Master subtitle style</a:t>
            </a:r>
            <a:endParaRPr lang="en-US" noProof="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bg>
      <p:bgPr>
        <a:blipFill dpi="0" rotWithShape="0">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11560" y="885800"/>
            <a:ext cx="7992888" cy="3558158"/>
          </a:xfrm>
          <a:prstGeom prst="rect">
            <a:avLst/>
          </a:prstGeom>
        </p:spPr>
        <p:txBody>
          <a:bodyPr/>
          <a:lstStyle>
            <a:lvl1pPr marL="628650" indent="-255588">
              <a:buClr>
                <a:srgbClr val="F0AB00"/>
              </a:buClr>
              <a:buSzPct val="60000"/>
              <a:buFont typeface="Wingdings 2" pitchFamily="18" charset="2"/>
              <a:buChar char=""/>
              <a:defRPr sz="1800" b="0">
                <a:latin typeface="+mj-lt"/>
              </a:defRPr>
            </a:lvl1pPr>
            <a:lvl2pPr marL="900113" indent="-285750">
              <a:buClr>
                <a:srgbClr val="F0AB00"/>
              </a:buClr>
              <a:buSzPct val="60000"/>
              <a:buFont typeface="Wingdings 2" pitchFamily="18" charset="2"/>
              <a:buChar char=""/>
              <a:defRPr sz="1700">
                <a:latin typeface="+mj-lt"/>
              </a:defRPr>
            </a:lvl2pPr>
            <a:lvl3pPr marL="1079500" indent="-228600">
              <a:buClr>
                <a:srgbClr val="F0AB00"/>
              </a:buClr>
              <a:buSzPct val="60000"/>
              <a:buFont typeface="Wingdings 2" pitchFamily="18" charset="2"/>
              <a:buChar char=""/>
              <a:defRPr sz="1600"/>
            </a:lvl3pPr>
            <a:lvl4pPr marL="1339850" indent="-228600">
              <a:buClr>
                <a:srgbClr val="F0AB00"/>
              </a:buClr>
              <a:buSzPct val="60000"/>
              <a:buFont typeface="Courier New" pitchFamily="49" charset="0"/>
              <a:buChar char="o"/>
              <a:defRPr sz="1400"/>
            </a:lvl4pPr>
            <a:lvl5pPr marL="1473200" indent="0">
              <a:buClr>
                <a:schemeClr val="bg1">
                  <a:lumMod val="50000"/>
                </a:schemeClr>
              </a:buClr>
              <a:buFont typeface="Wingdings" pitchFamily="2" charset="2"/>
              <a:buNone/>
              <a:defRPr sz="13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5" name="Titre 1"/>
          <p:cNvSpPr>
            <a:spLocks noGrp="1"/>
          </p:cNvSpPr>
          <p:nvPr>
            <p:ph type="title"/>
          </p:nvPr>
        </p:nvSpPr>
        <p:spPr>
          <a:xfrm>
            <a:off x="590180" y="189729"/>
            <a:ext cx="7920158" cy="330930"/>
          </a:xfrm>
          <a:prstGeom prst="rect">
            <a:avLst/>
          </a:prstGeom>
        </p:spPr>
        <p:txBody>
          <a:bodyPr>
            <a:noAutofit/>
          </a:bodyPr>
          <a:lstStyle>
            <a:lvl1pPr>
              <a:defRPr sz="2400" b="1" cap="none" baseline="0">
                <a:solidFill>
                  <a:srgbClr val="69BE28"/>
                </a:solidFill>
                <a:effectLst/>
                <a:latin typeface="+mj-lt"/>
                <a:cs typeface="Arial"/>
              </a:defRPr>
            </a:lvl1pPr>
          </a:lstStyle>
          <a:p>
            <a:r>
              <a:rPr lang="en-US" noProof="0" smtClean="0"/>
              <a:t>Click to edit Master title style</a:t>
            </a:r>
            <a:endParaRPr lang="en-US" noProof="0" dirty="0"/>
          </a:p>
        </p:txBody>
      </p:sp>
      <p:sp>
        <p:nvSpPr>
          <p:cNvPr id="6" name="Subtitle 2"/>
          <p:cNvSpPr>
            <a:spLocks noGrp="1"/>
          </p:cNvSpPr>
          <p:nvPr>
            <p:ph type="subTitle" idx="10"/>
          </p:nvPr>
        </p:nvSpPr>
        <p:spPr>
          <a:xfrm>
            <a:off x="619472" y="483518"/>
            <a:ext cx="6400800" cy="336176"/>
          </a:xfrm>
          <a:prstGeom prst="rect">
            <a:avLst/>
          </a:prstGeom>
        </p:spPr>
        <p:txBody>
          <a:bodyPr/>
          <a:lstStyle>
            <a:lvl1pPr marL="0" indent="0">
              <a:buNone/>
              <a:defRPr sz="1400" b="1">
                <a:solidFill>
                  <a:schemeClr val="tx1">
                    <a:lumMod val="65000"/>
                    <a:lumOff val="35000"/>
                  </a:schemeClr>
                </a:solidFill>
                <a:latin typeface="+mj-lt"/>
              </a:defRPr>
            </a:lvl1pPr>
          </a:lstStyle>
          <a:p>
            <a:r>
              <a:rPr lang="en-US" noProof="0" smtClean="0"/>
              <a:t>Click to edit Master subtitle style</a:t>
            </a:r>
            <a:endParaRPr lang="en-US" noProof="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1_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5" name="Titre 1"/>
          <p:cNvSpPr>
            <a:spLocks noGrp="1"/>
          </p:cNvSpPr>
          <p:nvPr>
            <p:ph type="ctrTitle"/>
          </p:nvPr>
        </p:nvSpPr>
        <p:spPr>
          <a:xfrm>
            <a:off x="621960" y="3846136"/>
            <a:ext cx="6720134" cy="376240"/>
          </a:xfrm>
          <a:prstGeom prst="rect">
            <a:avLst/>
          </a:prstGeom>
        </p:spPr>
        <p:txBody>
          <a:bodyPr>
            <a:noAutofit/>
          </a:bodyPr>
          <a:lstStyle>
            <a:lvl1pPr algn="l">
              <a:lnSpc>
                <a:spcPts val="2800"/>
              </a:lnSpc>
              <a:defRPr sz="2000" cap="none" baseline="0">
                <a:solidFill>
                  <a:srgbClr val="FFFFFF"/>
                </a:solidFill>
                <a:effectLst/>
                <a:latin typeface="Arial Black" pitchFamily="34" charset="0"/>
              </a:defRPr>
            </a:lvl1pPr>
          </a:lstStyle>
          <a:p>
            <a:r>
              <a:rPr lang="en-US" noProof="0" smtClean="0"/>
              <a:t>Click to edit Master title style</a:t>
            </a:r>
            <a:endParaRPr lang="en-US" noProof="0" dirty="0"/>
          </a:p>
        </p:txBody>
      </p:sp>
      <p:sp>
        <p:nvSpPr>
          <p:cNvPr id="4" name="Subtitle 2"/>
          <p:cNvSpPr>
            <a:spLocks noGrp="1"/>
          </p:cNvSpPr>
          <p:nvPr>
            <p:ph type="subTitle" idx="1"/>
          </p:nvPr>
        </p:nvSpPr>
        <p:spPr>
          <a:xfrm>
            <a:off x="627504" y="4253765"/>
            <a:ext cx="6680799" cy="336176"/>
          </a:xfrm>
          <a:prstGeom prst="rect">
            <a:avLst/>
          </a:prstGeom>
        </p:spPr>
        <p:txBody>
          <a:bodyPr/>
          <a:lstStyle>
            <a:lvl1pPr marL="0" indent="0">
              <a:buNone/>
              <a:defRPr sz="1400" b="1">
                <a:solidFill>
                  <a:schemeClr val="tx1">
                    <a:lumMod val="65000"/>
                    <a:lumOff val="35000"/>
                  </a:schemeClr>
                </a:solidFill>
              </a:defRPr>
            </a:lvl1pPr>
          </a:lstStyle>
          <a:p>
            <a:r>
              <a:rPr lang="en-US" noProof="0" smtClean="0"/>
              <a:t>Click to edit Master subtitle style</a:t>
            </a:r>
            <a:endParaRPr lang="en-US" noProof="0"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7_Title Slide">
    <p:bg>
      <p:bgPr>
        <a:blipFill dpi="0" rotWithShape="0">
          <a:blip r:embed="rId2" cstate="print">
            <a:lum/>
          </a:blip>
          <a:srcRect/>
          <a:stretch>
            <a:fillRect/>
          </a:stretch>
        </a:blipFill>
        <a:effectLst/>
      </p:bgPr>
    </p:bg>
    <p:spTree>
      <p:nvGrpSpPr>
        <p:cNvPr id="1" name=""/>
        <p:cNvGrpSpPr/>
        <p:nvPr/>
      </p:nvGrpSpPr>
      <p:grpSpPr>
        <a:xfrm>
          <a:off x="0" y="0"/>
          <a:ext cx="0" cy="0"/>
          <a:chOff x="0" y="0"/>
          <a:chExt cx="0" cy="0"/>
        </a:xfrm>
      </p:grpSpPr>
      <p:pic>
        <p:nvPicPr>
          <p:cNvPr id="4" name="Internal_use_cover.png" descr="/Users/raymond/Desktop/IBA corrections/Internal_use_cover.png"/>
          <p:cNvPicPr>
            <a:picLocks noChangeAspect="1"/>
          </p:cNvPicPr>
          <p:nvPr/>
        </p:nvPicPr>
        <p:blipFill>
          <a:blip r:embed="rId3" cstate="print"/>
          <a:srcRect/>
          <a:stretch>
            <a:fillRect/>
          </a:stretch>
        </p:blipFill>
        <p:spPr bwMode="auto">
          <a:xfrm>
            <a:off x="5472113" y="4040188"/>
            <a:ext cx="1763712" cy="908050"/>
          </a:xfrm>
          <a:prstGeom prst="rect">
            <a:avLst/>
          </a:prstGeom>
          <a:noFill/>
          <a:ln w="9525">
            <a:noFill/>
            <a:miter lim="800000"/>
            <a:headEnd/>
            <a:tailEnd/>
          </a:ln>
        </p:spPr>
      </p:pic>
      <p:sp>
        <p:nvSpPr>
          <p:cNvPr id="5" name="Titre 1"/>
          <p:cNvSpPr>
            <a:spLocks noGrp="1"/>
          </p:cNvSpPr>
          <p:nvPr>
            <p:ph type="ctrTitle"/>
          </p:nvPr>
        </p:nvSpPr>
        <p:spPr>
          <a:xfrm>
            <a:off x="621960" y="3846136"/>
            <a:ext cx="6720134" cy="376240"/>
          </a:xfrm>
          <a:prstGeom prst="rect">
            <a:avLst/>
          </a:prstGeom>
        </p:spPr>
        <p:txBody>
          <a:bodyPr>
            <a:noAutofit/>
          </a:bodyPr>
          <a:lstStyle>
            <a:lvl1pPr algn="l">
              <a:lnSpc>
                <a:spcPts val="2800"/>
              </a:lnSpc>
              <a:defRPr sz="2000" cap="none" baseline="0">
                <a:solidFill>
                  <a:srgbClr val="FFFFFF"/>
                </a:solidFill>
                <a:effectLst/>
                <a:latin typeface="Arial Black" pitchFamily="34" charset="0"/>
              </a:defRPr>
            </a:lvl1pPr>
          </a:lstStyle>
          <a:p>
            <a:r>
              <a:rPr lang="en-US" noProof="0" smtClean="0"/>
              <a:t>Click to edit Master title style</a:t>
            </a:r>
            <a:endParaRPr lang="en-US" noProof="0" dirty="0"/>
          </a:p>
        </p:txBody>
      </p:sp>
      <p:sp>
        <p:nvSpPr>
          <p:cNvPr id="7" name="Subtitle 2"/>
          <p:cNvSpPr>
            <a:spLocks noGrp="1"/>
          </p:cNvSpPr>
          <p:nvPr>
            <p:ph type="subTitle" idx="1"/>
          </p:nvPr>
        </p:nvSpPr>
        <p:spPr>
          <a:xfrm>
            <a:off x="627504" y="4253765"/>
            <a:ext cx="6680799" cy="336176"/>
          </a:xfrm>
          <a:prstGeom prst="rect">
            <a:avLst/>
          </a:prstGeom>
        </p:spPr>
        <p:txBody>
          <a:bodyPr/>
          <a:lstStyle>
            <a:lvl1pPr marL="0" indent="0">
              <a:buNone/>
              <a:defRPr sz="1400" b="1">
                <a:solidFill>
                  <a:schemeClr val="tx1">
                    <a:lumMod val="65000"/>
                    <a:lumOff val="35000"/>
                  </a:schemeClr>
                </a:solidFill>
              </a:defRPr>
            </a:lvl1pPr>
          </a:lstStyle>
          <a:p>
            <a:r>
              <a:rPr lang="en-US" noProof="0" smtClean="0"/>
              <a:t>Click to edit Master subtitle style</a:t>
            </a:r>
            <a:endParaRPr lang="en-US" noProof="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bg>
      <p:bgPr>
        <a:blipFill dpi="0" rotWithShape="0">
          <a:blip r:embed="rId2" cstate="print">
            <a:lum/>
          </a:blip>
          <a:srcRect/>
          <a:stretch>
            <a:fillRect/>
          </a:stretch>
        </a:blipFill>
        <a:effectLst/>
      </p:bgPr>
    </p:bg>
    <p:spTree>
      <p:nvGrpSpPr>
        <p:cNvPr id="1" name=""/>
        <p:cNvGrpSpPr/>
        <p:nvPr/>
      </p:nvGrpSpPr>
      <p:grpSpPr>
        <a:xfrm>
          <a:off x="0" y="0"/>
          <a:ext cx="0" cy="0"/>
          <a:chOff x="0" y="0"/>
          <a:chExt cx="0" cy="0"/>
        </a:xfrm>
      </p:grpSpPr>
      <p:sp>
        <p:nvSpPr>
          <p:cNvPr id="6" name="Titre 1"/>
          <p:cNvSpPr>
            <a:spLocks noGrp="1"/>
          </p:cNvSpPr>
          <p:nvPr>
            <p:ph type="title"/>
          </p:nvPr>
        </p:nvSpPr>
        <p:spPr>
          <a:xfrm>
            <a:off x="590180" y="189729"/>
            <a:ext cx="7920158" cy="330930"/>
          </a:xfrm>
          <a:prstGeom prst="rect">
            <a:avLst/>
          </a:prstGeom>
        </p:spPr>
        <p:txBody>
          <a:bodyPr>
            <a:noAutofit/>
          </a:bodyPr>
          <a:lstStyle>
            <a:lvl1pPr>
              <a:defRPr sz="2400" b="1" cap="none" baseline="0">
                <a:solidFill>
                  <a:srgbClr val="69BE28"/>
                </a:solidFill>
                <a:effectLst/>
                <a:latin typeface="Arial"/>
                <a:cs typeface="Arial"/>
              </a:defRPr>
            </a:lvl1pPr>
          </a:lstStyle>
          <a:p>
            <a:r>
              <a:rPr lang="en-US" noProof="0" smtClean="0"/>
              <a:t>Click to edit Master title style</a:t>
            </a:r>
            <a:endParaRPr lang="en-US" noProof="0" dirty="0"/>
          </a:p>
        </p:txBody>
      </p:sp>
      <p:sp>
        <p:nvSpPr>
          <p:cNvPr id="9" name="Subtitle 2"/>
          <p:cNvSpPr>
            <a:spLocks noGrp="1"/>
          </p:cNvSpPr>
          <p:nvPr>
            <p:ph type="subTitle" idx="10"/>
          </p:nvPr>
        </p:nvSpPr>
        <p:spPr>
          <a:xfrm>
            <a:off x="619472" y="483518"/>
            <a:ext cx="6400800" cy="336176"/>
          </a:xfrm>
          <a:prstGeom prst="rect">
            <a:avLst/>
          </a:prstGeom>
        </p:spPr>
        <p:txBody>
          <a:bodyPr/>
          <a:lstStyle>
            <a:lvl1pPr marL="0" indent="0">
              <a:buNone/>
              <a:defRPr sz="1400" b="1">
                <a:solidFill>
                  <a:schemeClr val="tx1">
                    <a:lumMod val="65000"/>
                    <a:lumOff val="35000"/>
                  </a:schemeClr>
                </a:solidFill>
                <a:latin typeface="+mj-lt"/>
              </a:defRPr>
            </a:lvl1pPr>
          </a:lstStyle>
          <a:p>
            <a:r>
              <a:rPr lang="en-US" noProof="0" smtClean="0"/>
              <a:t>Click to edit Master subtitle style</a:t>
            </a:r>
            <a:endParaRPr lang="en-US" noProof="0" dirty="0"/>
          </a:p>
        </p:txBody>
      </p:sp>
      <p:sp>
        <p:nvSpPr>
          <p:cNvPr id="10" name="Content Placeholder 2"/>
          <p:cNvSpPr>
            <a:spLocks noGrp="1"/>
          </p:cNvSpPr>
          <p:nvPr>
            <p:ph idx="1"/>
          </p:nvPr>
        </p:nvSpPr>
        <p:spPr>
          <a:xfrm>
            <a:off x="611560" y="885800"/>
            <a:ext cx="3672408" cy="3558158"/>
          </a:xfrm>
          <a:prstGeom prst="rect">
            <a:avLst/>
          </a:prstGeom>
        </p:spPr>
        <p:txBody>
          <a:bodyPr/>
          <a:lstStyle>
            <a:lvl1pPr marL="628650" indent="-255588">
              <a:buClr>
                <a:srgbClr val="F0AB00"/>
              </a:buClr>
              <a:buSzPct val="60000"/>
              <a:buFont typeface="Wingdings 2" pitchFamily="18" charset="2"/>
              <a:buChar char=""/>
              <a:defRPr sz="1800" b="0">
                <a:latin typeface="+mj-lt"/>
              </a:defRPr>
            </a:lvl1pPr>
            <a:lvl2pPr marL="900113" indent="-285750">
              <a:buClr>
                <a:srgbClr val="F0AB00"/>
              </a:buClr>
              <a:buSzPct val="60000"/>
              <a:buFont typeface="Wingdings 2" pitchFamily="18" charset="2"/>
              <a:buChar char=""/>
              <a:defRPr sz="1700">
                <a:latin typeface="+mj-lt"/>
              </a:defRPr>
            </a:lvl2pPr>
            <a:lvl3pPr marL="1079500" indent="-228600">
              <a:buClr>
                <a:srgbClr val="F0AB00"/>
              </a:buClr>
              <a:buSzPct val="60000"/>
              <a:buFont typeface="Wingdings 2" pitchFamily="18" charset="2"/>
              <a:buChar char=""/>
              <a:defRPr sz="1600"/>
            </a:lvl3pPr>
            <a:lvl4pPr marL="1339850" indent="-228600">
              <a:buClr>
                <a:srgbClr val="F0AB00"/>
              </a:buClr>
              <a:buSzPct val="60000"/>
              <a:buFont typeface="Courier New" pitchFamily="49" charset="0"/>
              <a:buChar char="o"/>
              <a:defRPr sz="1400"/>
            </a:lvl4pPr>
            <a:lvl5pPr marL="1473200" indent="0">
              <a:buClr>
                <a:schemeClr val="bg1">
                  <a:lumMod val="50000"/>
                </a:schemeClr>
              </a:buClr>
              <a:buFont typeface="Wingdings" pitchFamily="2" charset="2"/>
              <a:buNone/>
              <a:defRPr sz="13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Content Placeholder 2"/>
          <p:cNvSpPr>
            <a:spLocks noGrp="1"/>
          </p:cNvSpPr>
          <p:nvPr>
            <p:ph idx="11"/>
          </p:nvPr>
        </p:nvSpPr>
        <p:spPr>
          <a:xfrm>
            <a:off x="4499992" y="885800"/>
            <a:ext cx="4104456" cy="3558158"/>
          </a:xfrm>
          <a:prstGeom prst="rect">
            <a:avLst/>
          </a:prstGeom>
        </p:spPr>
        <p:txBody>
          <a:bodyPr/>
          <a:lstStyle>
            <a:lvl1pPr marL="628650" indent="-271463">
              <a:buClr>
                <a:srgbClr val="F0AB00"/>
              </a:buClr>
              <a:buSzPct val="60000"/>
              <a:buFont typeface="Wingdings 2" pitchFamily="18" charset="2"/>
              <a:buChar char=""/>
              <a:defRPr sz="1800" b="0">
                <a:latin typeface="+mj-lt"/>
              </a:defRPr>
            </a:lvl1pPr>
            <a:lvl2pPr marL="900113" indent="-285750">
              <a:buClr>
                <a:srgbClr val="F0AB00"/>
              </a:buClr>
              <a:buSzPct val="60000"/>
              <a:buFont typeface="Wingdings 2" pitchFamily="18" charset="2"/>
              <a:buChar char=""/>
              <a:defRPr sz="1700">
                <a:latin typeface="+mj-lt"/>
              </a:defRPr>
            </a:lvl2pPr>
            <a:lvl3pPr marL="1079500" indent="-228600">
              <a:buClr>
                <a:srgbClr val="F0AB00"/>
              </a:buClr>
              <a:buSzPct val="60000"/>
              <a:buFont typeface="Wingdings 2" pitchFamily="18" charset="2"/>
              <a:buChar char=""/>
              <a:defRPr sz="1600"/>
            </a:lvl3pPr>
            <a:lvl4pPr marL="1339850" indent="-228600">
              <a:buClr>
                <a:srgbClr val="F0AB00"/>
              </a:buClr>
              <a:buSzPct val="60000"/>
              <a:buFont typeface="Courier New" pitchFamily="49" charset="0"/>
              <a:buChar char="o"/>
              <a:defRPr sz="1400"/>
            </a:lvl4pPr>
            <a:lvl5pPr marL="1473200" indent="0">
              <a:buClr>
                <a:schemeClr val="bg1">
                  <a:lumMod val="50000"/>
                </a:schemeClr>
              </a:buClr>
              <a:buFont typeface="Wingdings" pitchFamily="2" charset="2"/>
              <a:buNone/>
              <a:defRPr sz="13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bg>
      <p:bgPr>
        <a:blipFill dpi="0" rotWithShape="0">
          <a:blip r:embed="rId2" cstate="print">
            <a:lum/>
          </a:blip>
          <a:srcRect/>
          <a:stretch>
            <a:fillRect l="-3000" r="-3000"/>
          </a:stretch>
        </a:blipFill>
        <a:effectLst/>
      </p:bgPr>
    </p:bg>
    <p:spTree>
      <p:nvGrpSpPr>
        <p:cNvPr id="1" name=""/>
        <p:cNvGrpSpPr/>
        <p:nvPr/>
      </p:nvGrpSpPr>
      <p:grpSpPr>
        <a:xfrm>
          <a:off x="0" y="0"/>
          <a:ext cx="0" cy="0"/>
          <a:chOff x="0" y="0"/>
          <a:chExt cx="0" cy="0"/>
        </a:xfrm>
      </p:grpSpPr>
      <p:pic>
        <p:nvPicPr>
          <p:cNvPr id="5" name="Internal_use_cover.png" descr="/Users/raymond/Desktop/IBA corrections/Internal_use_cover.png"/>
          <p:cNvPicPr>
            <a:picLocks noChangeAspect="1"/>
          </p:cNvPicPr>
          <p:nvPr/>
        </p:nvPicPr>
        <p:blipFill>
          <a:blip r:embed="rId3" cstate="print"/>
          <a:srcRect/>
          <a:stretch>
            <a:fillRect/>
          </a:stretch>
        </p:blipFill>
        <p:spPr bwMode="auto">
          <a:xfrm>
            <a:off x="6108700" y="4333875"/>
            <a:ext cx="1763713" cy="908050"/>
          </a:xfrm>
          <a:prstGeom prst="rect">
            <a:avLst/>
          </a:prstGeom>
          <a:noFill/>
          <a:ln w="9525">
            <a:noFill/>
            <a:miter lim="800000"/>
            <a:headEnd/>
            <a:tailEnd/>
          </a:ln>
        </p:spPr>
      </p:pic>
      <p:sp>
        <p:nvSpPr>
          <p:cNvPr id="4" name="Titre 1"/>
          <p:cNvSpPr>
            <a:spLocks noGrp="1"/>
          </p:cNvSpPr>
          <p:nvPr>
            <p:ph type="title"/>
          </p:nvPr>
        </p:nvSpPr>
        <p:spPr>
          <a:xfrm>
            <a:off x="590180" y="189729"/>
            <a:ext cx="7920158" cy="330930"/>
          </a:xfrm>
          <a:prstGeom prst="rect">
            <a:avLst/>
          </a:prstGeom>
        </p:spPr>
        <p:txBody>
          <a:bodyPr>
            <a:noAutofit/>
          </a:bodyPr>
          <a:lstStyle>
            <a:lvl1pPr>
              <a:defRPr sz="2400" b="1" cap="none" baseline="0">
                <a:solidFill>
                  <a:srgbClr val="69BE28"/>
                </a:solidFill>
                <a:effectLst/>
                <a:latin typeface="Arial"/>
                <a:cs typeface="Arial"/>
              </a:defRPr>
            </a:lvl1pPr>
          </a:lstStyle>
          <a:p>
            <a:r>
              <a:rPr lang="en-US" noProof="0" smtClean="0"/>
              <a:t>Click to edit Master title style</a:t>
            </a:r>
            <a:endParaRPr lang="en-US" noProof="0" dirty="0"/>
          </a:p>
        </p:txBody>
      </p:sp>
      <p:sp>
        <p:nvSpPr>
          <p:cNvPr id="9" name="Subtitle 2"/>
          <p:cNvSpPr>
            <a:spLocks noGrp="1"/>
          </p:cNvSpPr>
          <p:nvPr>
            <p:ph type="subTitle" idx="10"/>
          </p:nvPr>
        </p:nvSpPr>
        <p:spPr>
          <a:xfrm>
            <a:off x="619472" y="483518"/>
            <a:ext cx="6400800" cy="336176"/>
          </a:xfrm>
          <a:prstGeom prst="rect">
            <a:avLst/>
          </a:prstGeom>
        </p:spPr>
        <p:txBody>
          <a:bodyPr/>
          <a:lstStyle>
            <a:lvl1pPr marL="0" indent="0">
              <a:buNone/>
              <a:defRPr sz="1400" b="1">
                <a:solidFill>
                  <a:schemeClr val="tx1">
                    <a:lumMod val="65000"/>
                    <a:lumOff val="35000"/>
                  </a:schemeClr>
                </a:solidFill>
                <a:latin typeface="+mj-lt"/>
              </a:defRPr>
            </a:lvl1pPr>
          </a:lstStyle>
          <a:p>
            <a:r>
              <a:rPr lang="en-US" noProof="0" smtClean="0"/>
              <a:t>Click to edit Master subtitle style</a:t>
            </a:r>
            <a:endParaRPr lang="en-US" noProof="0" dirty="0"/>
          </a:p>
        </p:txBody>
      </p:sp>
      <p:sp>
        <p:nvSpPr>
          <p:cNvPr id="6" name="Content Placeholder 2"/>
          <p:cNvSpPr>
            <a:spLocks noGrp="1"/>
          </p:cNvSpPr>
          <p:nvPr>
            <p:ph idx="1"/>
          </p:nvPr>
        </p:nvSpPr>
        <p:spPr>
          <a:xfrm>
            <a:off x="611560" y="885800"/>
            <a:ext cx="7992888" cy="3558158"/>
          </a:xfrm>
          <a:prstGeom prst="rect">
            <a:avLst/>
          </a:prstGeom>
        </p:spPr>
        <p:txBody>
          <a:bodyPr/>
          <a:lstStyle>
            <a:lvl1pPr marL="628650" indent="-271463">
              <a:buClr>
                <a:srgbClr val="F0AB00"/>
              </a:buClr>
              <a:buSzPct val="60000"/>
              <a:buFont typeface="Wingdings 2" pitchFamily="18" charset="2"/>
              <a:buChar char=""/>
              <a:defRPr sz="1800" b="0">
                <a:latin typeface="+mj-lt"/>
              </a:defRPr>
            </a:lvl1pPr>
            <a:lvl2pPr marL="900113" indent="-285750">
              <a:buClr>
                <a:srgbClr val="F0AB00"/>
              </a:buClr>
              <a:buSzPct val="60000"/>
              <a:buFont typeface="Wingdings 2" pitchFamily="18" charset="2"/>
              <a:buChar char=""/>
              <a:defRPr sz="1700">
                <a:latin typeface="+mj-lt"/>
              </a:defRPr>
            </a:lvl2pPr>
            <a:lvl3pPr marL="1079500" indent="-228600">
              <a:buClr>
                <a:srgbClr val="F0AB00"/>
              </a:buClr>
              <a:buSzPct val="60000"/>
              <a:buFont typeface="Wingdings 2" pitchFamily="18" charset="2"/>
              <a:buChar char=""/>
              <a:defRPr sz="1600"/>
            </a:lvl3pPr>
            <a:lvl4pPr marL="1339850" indent="-228600">
              <a:buClr>
                <a:srgbClr val="F0AB00"/>
              </a:buClr>
              <a:buSzPct val="60000"/>
              <a:buFont typeface="Courier New" pitchFamily="49" charset="0"/>
              <a:buChar char="o"/>
              <a:defRPr sz="1400"/>
            </a:lvl4pPr>
            <a:lvl5pPr marL="1473200" indent="0">
              <a:buClr>
                <a:schemeClr val="bg1">
                  <a:lumMod val="50000"/>
                </a:schemeClr>
              </a:buClr>
              <a:buFont typeface="Wingdings" pitchFamily="2" charset="2"/>
              <a:buNone/>
              <a:defRPr sz="13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icture with Caption">
    <p:bg>
      <p:bgPr>
        <a:blipFill dpi="0" rotWithShape="0">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p:nvSpPr>
        <p:spPr bwMode="auto">
          <a:xfrm>
            <a:off x="107950" y="0"/>
            <a:ext cx="8712200" cy="1060450"/>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a:lstStyle/>
          <a:p>
            <a:pPr eaLnBrk="0" hangingPunct="0">
              <a:defRPr/>
            </a:pPr>
            <a:endParaRPr lang="fr-BE">
              <a:ln>
                <a:solidFill>
                  <a:schemeClr val="bg1"/>
                </a:solidFill>
              </a:ln>
              <a:solidFill>
                <a:schemeClr val="bg1"/>
              </a:solidFill>
              <a:latin typeface="Arial" charset="0"/>
              <a:ea typeface="ＭＳ Ｐゴシック" pitchFamily="28" charset="-128"/>
            </a:endParaRPr>
          </a:p>
        </p:txBody>
      </p:sp>
      <p:sp>
        <p:nvSpPr>
          <p:cNvPr id="7" name="Espace réservé pour une image  2"/>
          <p:cNvSpPr>
            <a:spLocks noGrp="1"/>
          </p:cNvSpPr>
          <p:nvPr>
            <p:ph type="pic" idx="1"/>
          </p:nvPr>
        </p:nvSpPr>
        <p:spPr>
          <a:xfrm>
            <a:off x="539552" y="195486"/>
            <a:ext cx="8064896" cy="4056681"/>
          </a:xfrm>
          <a:prstGeom prst="rect">
            <a:avLst/>
          </a:prstGeo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smtClean="0"/>
          </a:p>
        </p:txBody>
      </p:sp>
      <p:sp>
        <p:nvSpPr>
          <p:cNvPr id="5" name="Titre 1"/>
          <p:cNvSpPr>
            <a:spLocks noGrp="1"/>
          </p:cNvSpPr>
          <p:nvPr>
            <p:ph type="title"/>
          </p:nvPr>
        </p:nvSpPr>
        <p:spPr>
          <a:xfrm>
            <a:off x="590180" y="4401060"/>
            <a:ext cx="7920158" cy="330930"/>
          </a:xfrm>
          <a:prstGeom prst="rect">
            <a:avLst/>
          </a:prstGeom>
        </p:spPr>
        <p:txBody>
          <a:bodyPr>
            <a:noAutofit/>
          </a:bodyPr>
          <a:lstStyle>
            <a:lvl1pPr algn="ctr">
              <a:defRPr sz="2400" b="1" cap="none" baseline="0">
                <a:solidFill>
                  <a:srgbClr val="69BE28"/>
                </a:solidFill>
                <a:effectLst/>
                <a:latin typeface="Arial"/>
                <a:cs typeface="Arial"/>
              </a:defRPr>
            </a:lvl1pPr>
          </a:lstStyle>
          <a:p>
            <a:r>
              <a:rPr lang="en-US" noProof="0" smtClean="0"/>
              <a:t>Click to edit Master title style</a:t>
            </a:r>
            <a:endParaRPr lang="en-US" noProof="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5_Title Slide">
    <p:bg>
      <p:bgPr>
        <a:blipFill dpi="0" rotWithShape="0">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Titre 1"/>
          <p:cNvSpPr>
            <a:spLocks noGrp="1"/>
          </p:cNvSpPr>
          <p:nvPr>
            <p:ph type="ctrTitle" hasCustomPrompt="1"/>
          </p:nvPr>
        </p:nvSpPr>
        <p:spPr>
          <a:xfrm>
            <a:off x="621960" y="3846136"/>
            <a:ext cx="6720134" cy="376240"/>
          </a:xfrm>
          <a:prstGeom prst="rect">
            <a:avLst/>
          </a:prstGeom>
        </p:spPr>
        <p:txBody>
          <a:bodyPr>
            <a:noAutofit/>
          </a:bodyPr>
          <a:lstStyle>
            <a:lvl1pPr algn="l">
              <a:lnSpc>
                <a:spcPts val="2800"/>
              </a:lnSpc>
              <a:defRPr sz="2000" cap="none" baseline="0">
                <a:solidFill>
                  <a:srgbClr val="FFFFFF"/>
                </a:solidFill>
                <a:effectLst/>
                <a:latin typeface="Arial Black" pitchFamily="34" charset="0"/>
              </a:defRPr>
            </a:lvl1pPr>
          </a:lstStyle>
          <a:p>
            <a:r>
              <a:rPr lang="en-US" noProof="0" dirty="0" smtClean="0"/>
              <a:t>Thank you</a:t>
            </a:r>
            <a:endParaRPr lang="en-US" noProof="0" dirty="0"/>
          </a:p>
        </p:txBody>
      </p:sp>
      <p:sp>
        <p:nvSpPr>
          <p:cNvPr id="5" name="Subtitle 2"/>
          <p:cNvSpPr>
            <a:spLocks noGrp="1"/>
          </p:cNvSpPr>
          <p:nvPr>
            <p:ph type="subTitle" idx="1"/>
          </p:nvPr>
        </p:nvSpPr>
        <p:spPr>
          <a:xfrm>
            <a:off x="627504" y="4253765"/>
            <a:ext cx="6680799" cy="336176"/>
          </a:xfrm>
          <a:prstGeom prst="rect">
            <a:avLst/>
          </a:prstGeom>
        </p:spPr>
        <p:txBody>
          <a:bodyPr/>
          <a:lstStyle>
            <a:lvl1pPr marL="0" indent="0">
              <a:buNone/>
              <a:defRPr sz="1400" b="1">
                <a:solidFill>
                  <a:schemeClr val="tx1">
                    <a:lumMod val="65000"/>
                    <a:lumOff val="35000"/>
                  </a:schemeClr>
                </a:solidFill>
              </a:defRPr>
            </a:lvl1pPr>
          </a:lstStyle>
          <a:p>
            <a:r>
              <a:rPr lang="en-US" noProof="0" smtClean="0"/>
              <a:t>Click to edit Master subtitle style</a:t>
            </a:r>
            <a:endParaRPr lang="en-US" noProof="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2" cstate="print">
            <a:lum/>
          </a:blip>
          <a:srcRect/>
          <a:stretch>
            <a:fillRect/>
          </a:stretch>
        </a:blipFill>
        <a:effectLst/>
      </p:bgPr>
    </p:bg>
    <p:spTree>
      <p:nvGrpSpPr>
        <p:cNvPr id="1" name=""/>
        <p:cNvGrpSpPr/>
        <p:nvPr/>
      </p:nvGrpSpPr>
      <p:grpSpPr>
        <a:xfrm>
          <a:off x="0" y="0"/>
          <a:ext cx="0" cy="0"/>
          <a:chOff x="0" y="0"/>
          <a:chExt cx="0" cy="0"/>
        </a:xfrm>
      </p:grpSpPr>
      <p:sp>
        <p:nvSpPr>
          <p:cNvPr id="9" name="Espace réservé du numéro de diapositive 4"/>
          <p:cNvSpPr txBox="1">
            <a:spLocks/>
          </p:cNvSpPr>
          <p:nvPr/>
        </p:nvSpPr>
        <p:spPr>
          <a:xfrm>
            <a:off x="280988" y="4783138"/>
            <a:ext cx="1736725" cy="209550"/>
          </a:xfrm>
          <a:prstGeom prst="rect">
            <a:avLst/>
          </a:prstGeom>
        </p:spPr>
        <p:txBody>
          <a:bodyPr/>
          <a:lstStyle>
            <a:defPPr>
              <a:defRPr lang="en-US"/>
            </a:defPPr>
            <a:lvl1pPr algn="ctr" rtl="0" fontAlgn="base">
              <a:spcBef>
                <a:spcPct val="0"/>
              </a:spcBef>
              <a:spcAft>
                <a:spcPct val="0"/>
              </a:spcAft>
              <a:defRPr sz="3600" kern="1200">
                <a:solidFill>
                  <a:srgbClr val="000000"/>
                </a:solidFill>
                <a:latin typeface="Gill Sans" charset="0"/>
                <a:ea typeface="ヒラギノ角ゴ ProN W3" charset="0"/>
                <a:cs typeface="ヒラギノ角ゴ ProN W3" charset="0"/>
                <a:sym typeface="Gill Sans" charset="0"/>
              </a:defRPr>
            </a:lvl1pPr>
            <a:lvl2pPr marL="457200" algn="ctr" rtl="0" fontAlgn="base">
              <a:spcBef>
                <a:spcPct val="0"/>
              </a:spcBef>
              <a:spcAft>
                <a:spcPct val="0"/>
              </a:spcAft>
              <a:defRPr sz="3600" kern="1200">
                <a:solidFill>
                  <a:srgbClr val="000000"/>
                </a:solidFill>
                <a:latin typeface="Gill Sans" charset="0"/>
                <a:ea typeface="ヒラギノ角ゴ ProN W3" charset="0"/>
                <a:cs typeface="ヒラギノ角ゴ ProN W3" charset="0"/>
                <a:sym typeface="Gill Sans" charset="0"/>
              </a:defRPr>
            </a:lvl2pPr>
            <a:lvl3pPr marL="914400" algn="ctr" rtl="0" fontAlgn="base">
              <a:spcBef>
                <a:spcPct val="0"/>
              </a:spcBef>
              <a:spcAft>
                <a:spcPct val="0"/>
              </a:spcAft>
              <a:defRPr sz="3600" kern="1200">
                <a:solidFill>
                  <a:srgbClr val="000000"/>
                </a:solidFill>
                <a:latin typeface="Gill Sans" charset="0"/>
                <a:ea typeface="ヒラギノ角ゴ ProN W3" charset="0"/>
                <a:cs typeface="ヒラギノ角ゴ ProN W3" charset="0"/>
                <a:sym typeface="Gill Sans" charset="0"/>
              </a:defRPr>
            </a:lvl3pPr>
            <a:lvl4pPr marL="1371600" algn="ctr" rtl="0" fontAlgn="base">
              <a:spcBef>
                <a:spcPct val="0"/>
              </a:spcBef>
              <a:spcAft>
                <a:spcPct val="0"/>
              </a:spcAft>
              <a:defRPr sz="3600" kern="1200">
                <a:solidFill>
                  <a:srgbClr val="000000"/>
                </a:solidFill>
                <a:latin typeface="Gill Sans" charset="0"/>
                <a:ea typeface="ヒラギノ角ゴ ProN W3" charset="0"/>
                <a:cs typeface="ヒラギノ角ゴ ProN W3" charset="0"/>
                <a:sym typeface="Gill Sans" charset="0"/>
              </a:defRPr>
            </a:lvl4pPr>
            <a:lvl5pPr marL="1828800" algn="ctr" rtl="0" fontAlgn="base">
              <a:spcBef>
                <a:spcPct val="0"/>
              </a:spcBef>
              <a:spcAft>
                <a:spcPct val="0"/>
              </a:spcAft>
              <a:defRPr sz="3600" kern="1200">
                <a:solidFill>
                  <a:srgbClr val="000000"/>
                </a:solidFill>
                <a:latin typeface="Gill Sans" charset="0"/>
                <a:ea typeface="ヒラギノ角ゴ ProN W3" charset="0"/>
                <a:cs typeface="ヒラギノ角ゴ ProN W3" charset="0"/>
                <a:sym typeface="Gill Sans" charset="0"/>
              </a:defRPr>
            </a:lvl5pPr>
            <a:lvl6pPr marL="2286000" algn="l" defTabSz="457200" rtl="0" eaLnBrk="1" latinLnBrk="0" hangingPunct="1">
              <a:defRPr sz="3600" kern="1200">
                <a:solidFill>
                  <a:srgbClr val="000000"/>
                </a:solidFill>
                <a:latin typeface="Gill Sans" charset="0"/>
                <a:ea typeface="ヒラギノ角ゴ ProN W3" charset="0"/>
                <a:cs typeface="ヒラギノ角ゴ ProN W3" charset="0"/>
                <a:sym typeface="Gill Sans" charset="0"/>
              </a:defRPr>
            </a:lvl6pPr>
            <a:lvl7pPr marL="2743200" algn="l" defTabSz="457200" rtl="0" eaLnBrk="1" latinLnBrk="0" hangingPunct="1">
              <a:defRPr sz="3600" kern="1200">
                <a:solidFill>
                  <a:srgbClr val="000000"/>
                </a:solidFill>
                <a:latin typeface="Gill Sans" charset="0"/>
                <a:ea typeface="ヒラギノ角ゴ ProN W3" charset="0"/>
                <a:cs typeface="ヒラギノ角ゴ ProN W3" charset="0"/>
                <a:sym typeface="Gill Sans" charset="0"/>
              </a:defRPr>
            </a:lvl7pPr>
            <a:lvl8pPr marL="3200400" algn="l" defTabSz="457200" rtl="0" eaLnBrk="1" latinLnBrk="0" hangingPunct="1">
              <a:defRPr sz="3600" kern="1200">
                <a:solidFill>
                  <a:srgbClr val="000000"/>
                </a:solidFill>
                <a:latin typeface="Gill Sans" charset="0"/>
                <a:ea typeface="ヒラギノ角ゴ ProN W3" charset="0"/>
                <a:cs typeface="ヒラギノ角ゴ ProN W3" charset="0"/>
                <a:sym typeface="Gill Sans" charset="0"/>
              </a:defRPr>
            </a:lvl8pPr>
            <a:lvl9pPr marL="3657600" algn="l" defTabSz="457200" rtl="0" eaLnBrk="1" latinLnBrk="0" hangingPunct="1">
              <a:defRPr sz="3600" kern="1200">
                <a:solidFill>
                  <a:srgbClr val="000000"/>
                </a:solidFill>
                <a:latin typeface="Gill Sans" charset="0"/>
                <a:ea typeface="ヒラギノ角ゴ ProN W3" charset="0"/>
                <a:cs typeface="ヒラギノ角ゴ ProN W3" charset="0"/>
                <a:sym typeface="Gill Sans" charset="0"/>
              </a:defRPr>
            </a:lvl9pPr>
          </a:lstStyle>
          <a:p>
            <a:pPr algn="l" eaLnBrk="0" hangingPunct="0">
              <a:defRPr/>
            </a:pPr>
            <a:r>
              <a:rPr lang="en-US" sz="800" dirty="0" smtClean="0">
                <a:solidFill>
                  <a:schemeClr val="bg1">
                    <a:lumMod val="50000"/>
                  </a:schemeClr>
                </a:solidFill>
                <a:latin typeface="Arial"/>
                <a:cs typeface="Arial"/>
              </a:rPr>
              <a:t>Protect, Enhance and Save Lives</a:t>
            </a:r>
            <a:endParaRPr lang="en-US" sz="800" dirty="0">
              <a:solidFill>
                <a:schemeClr val="bg1">
                  <a:lumMod val="50000"/>
                </a:schemeClr>
              </a:solidFill>
              <a:latin typeface="Arial"/>
              <a:cs typeface="Arial"/>
            </a:endParaRPr>
          </a:p>
        </p:txBody>
      </p:sp>
      <p:sp>
        <p:nvSpPr>
          <p:cNvPr id="10" name="Espace réservé du numéro de diapositive 4"/>
          <p:cNvSpPr txBox="1">
            <a:spLocks/>
          </p:cNvSpPr>
          <p:nvPr/>
        </p:nvSpPr>
        <p:spPr>
          <a:xfrm>
            <a:off x="3938588" y="4776788"/>
            <a:ext cx="685800" cy="534987"/>
          </a:xfrm>
          <a:prstGeom prst="rect">
            <a:avLst/>
          </a:prstGeom>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defRPr/>
            </a:pPr>
            <a:r>
              <a:rPr lang="fr-BE" sz="800" dirty="0" smtClean="0">
                <a:solidFill>
                  <a:srgbClr val="7F7F7F"/>
                </a:solidFill>
                <a:ea typeface="ヒラギノ角ゴ ProN W3" charset="-128"/>
                <a:sym typeface="Gill Sans" charset="0"/>
              </a:rPr>
              <a:t>- </a:t>
            </a:r>
            <a:fld id="{40CF147B-C16B-4254-8031-C80C05CBE3E1}" type="slidenum">
              <a:rPr lang="fr-BE" sz="800" smtClean="0">
                <a:solidFill>
                  <a:srgbClr val="7F7F7F"/>
                </a:solidFill>
                <a:ea typeface="ヒラギノ角ゴ ProN W3" charset="-128"/>
                <a:sym typeface="Gill Sans" charset="0"/>
              </a:rPr>
              <a:pPr algn="ctr" eaLnBrk="1" hangingPunct="1">
                <a:defRPr/>
              </a:pPr>
              <a:t>‹#›</a:t>
            </a:fld>
            <a:r>
              <a:rPr lang="fr-BE" sz="800" dirty="0" smtClean="0">
                <a:solidFill>
                  <a:srgbClr val="7F7F7F"/>
                </a:solidFill>
                <a:ea typeface="ヒラギノ角ゴ ProN W3" charset="-128"/>
                <a:sym typeface="Gill Sans" charset="0"/>
              </a:rPr>
              <a:t> -</a:t>
            </a:r>
          </a:p>
        </p:txBody>
      </p:sp>
    </p:spTree>
  </p:cSld>
  <p:clrMap bg1="lt1" tx1="dk1" bg2="lt2" tx2="dk2" accent1="accent1" accent2="accent2" accent3="accent3" accent4="accent4" accent5="accent5" accent6="accent6" hlink="hlink" folHlink="folHlink"/>
  <p:sldLayoutIdLst>
    <p:sldLayoutId id="2147483984" r:id="rId1"/>
    <p:sldLayoutId id="2147483985" r:id="rId2"/>
    <p:sldLayoutId id="2147483982" r:id="rId3"/>
    <p:sldLayoutId id="2147483989" r:id="rId4"/>
    <p:sldLayoutId id="2147483991" r:id="rId5"/>
    <p:sldLayoutId id="2147483983" r:id="rId6"/>
    <p:sldLayoutId id="2147483994" r:id="rId7"/>
    <p:sldLayoutId id="2147483995" r:id="rId8"/>
    <p:sldLayoutId id="2147483996" r:id="rId9"/>
    <p:sldLayoutId id="2147483997" r:id="rId10"/>
  </p:sldLayoutIdLst>
  <p:hf hdr="0" ftr="0" dt="0"/>
  <p:txStyles>
    <p:titleStyle>
      <a:lvl1pPr algn="l" rtl="0" eaLnBrk="1" fontAlgn="base" hangingPunct="1">
        <a:lnSpc>
          <a:spcPct val="80000"/>
        </a:lnSpc>
        <a:spcBef>
          <a:spcPct val="0"/>
        </a:spcBef>
        <a:spcAft>
          <a:spcPct val="0"/>
        </a:spcAft>
        <a:defRPr sz="2800" b="1">
          <a:solidFill>
            <a:schemeClr val="bg1"/>
          </a:solidFill>
          <a:latin typeface="+mj-lt"/>
          <a:ea typeface="+mj-ea"/>
          <a:cs typeface="+mj-cs"/>
        </a:defRPr>
      </a:lvl1pPr>
      <a:lvl2pPr algn="l" rtl="0" eaLnBrk="1" fontAlgn="base" hangingPunct="1">
        <a:lnSpc>
          <a:spcPct val="80000"/>
        </a:lnSpc>
        <a:spcBef>
          <a:spcPct val="0"/>
        </a:spcBef>
        <a:spcAft>
          <a:spcPct val="0"/>
        </a:spcAft>
        <a:defRPr sz="2800" b="1">
          <a:solidFill>
            <a:schemeClr val="bg1"/>
          </a:solidFill>
          <a:latin typeface="Arial" charset="0"/>
          <a:ea typeface="ＭＳ Ｐゴシック" pitchFamily="28" charset="-128"/>
        </a:defRPr>
      </a:lvl2pPr>
      <a:lvl3pPr algn="l" rtl="0" eaLnBrk="1" fontAlgn="base" hangingPunct="1">
        <a:lnSpc>
          <a:spcPct val="80000"/>
        </a:lnSpc>
        <a:spcBef>
          <a:spcPct val="0"/>
        </a:spcBef>
        <a:spcAft>
          <a:spcPct val="0"/>
        </a:spcAft>
        <a:defRPr sz="2800" b="1">
          <a:solidFill>
            <a:schemeClr val="bg1"/>
          </a:solidFill>
          <a:latin typeface="Arial" charset="0"/>
          <a:ea typeface="ＭＳ Ｐゴシック" pitchFamily="28" charset="-128"/>
        </a:defRPr>
      </a:lvl3pPr>
      <a:lvl4pPr algn="l" rtl="0" eaLnBrk="1" fontAlgn="base" hangingPunct="1">
        <a:lnSpc>
          <a:spcPct val="80000"/>
        </a:lnSpc>
        <a:spcBef>
          <a:spcPct val="0"/>
        </a:spcBef>
        <a:spcAft>
          <a:spcPct val="0"/>
        </a:spcAft>
        <a:defRPr sz="2800" b="1">
          <a:solidFill>
            <a:schemeClr val="bg1"/>
          </a:solidFill>
          <a:latin typeface="Arial" charset="0"/>
          <a:ea typeface="ＭＳ Ｐゴシック" pitchFamily="28" charset="-128"/>
        </a:defRPr>
      </a:lvl4pPr>
      <a:lvl5pPr algn="l" rtl="0" eaLnBrk="1" fontAlgn="base" hangingPunct="1">
        <a:lnSpc>
          <a:spcPct val="80000"/>
        </a:lnSpc>
        <a:spcBef>
          <a:spcPct val="0"/>
        </a:spcBef>
        <a:spcAft>
          <a:spcPct val="0"/>
        </a:spcAft>
        <a:defRPr sz="2800" b="1">
          <a:solidFill>
            <a:schemeClr val="bg1"/>
          </a:solidFill>
          <a:latin typeface="Arial" charset="0"/>
          <a:ea typeface="ＭＳ Ｐゴシック" pitchFamily="28" charset="-128"/>
        </a:defRPr>
      </a:lvl5pPr>
      <a:lvl6pPr marL="457200" algn="l" rtl="0" eaLnBrk="1" fontAlgn="base" hangingPunct="1">
        <a:lnSpc>
          <a:spcPct val="80000"/>
        </a:lnSpc>
        <a:spcBef>
          <a:spcPct val="0"/>
        </a:spcBef>
        <a:spcAft>
          <a:spcPct val="0"/>
        </a:spcAft>
        <a:defRPr sz="2800" b="1">
          <a:solidFill>
            <a:schemeClr val="bg1"/>
          </a:solidFill>
          <a:latin typeface="Arial" charset="0"/>
          <a:ea typeface="ＭＳ Ｐゴシック" pitchFamily="28" charset="-128"/>
        </a:defRPr>
      </a:lvl6pPr>
      <a:lvl7pPr marL="914400" algn="l" rtl="0" eaLnBrk="1" fontAlgn="base" hangingPunct="1">
        <a:lnSpc>
          <a:spcPct val="80000"/>
        </a:lnSpc>
        <a:spcBef>
          <a:spcPct val="0"/>
        </a:spcBef>
        <a:spcAft>
          <a:spcPct val="0"/>
        </a:spcAft>
        <a:defRPr sz="2800" b="1">
          <a:solidFill>
            <a:schemeClr val="bg1"/>
          </a:solidFill>
          <a:latin typeface="Arial" charset="0"/>
          <a:ea typeface="ＭＳ Ｐゴシック" pitchFamily="28" charset="-128"/>
        </a:defRPr>
      </a:lvl7pPr>
      <a:lvl8pPr marL="1371600" algn="l" rtl="0" eaLnBrk="1" fontAlgn="base" hangingPunct="1">
        <a:lnSpc>
          <a:spcPct val="80000"/>
        </a:lnSpc>
        <a:spcBef>
          <a:spcPct val="0"/>
        </a:spcBef>
        <a:spcAft>
          <a:spcPct val="0"/>
        </a:spcAft>
        <a:defRPr sz="2800" b="1">
          <a:solidFill>
            <a:schemeClr val="bg1"/>
          </a:solidFill>
          <a:latin typeface="Arial" charset="0"/>
          <a:ea typeface="ＭＳ Ｐゴシック" pitchFamily="28" charset="-128"/>
        </a:defRPr>
      </a:lvl8pPr>
      <a:lvl9pPr marL="1828800" algn="l" rtl="0" eaLnBrk="1" fontAlgn="base" hangingPunct="1">
        <a:lnSpc>
          <a:spcPct val="80000"/>
        </a:lnSpc>
        <a:spcBef>
          <a:spcPct val="0"/>
        </a:spcBef>
        <a:spcAft>
          <a:spcPct val="0"/>
        </a:spcAft>
        <a:defRPr sz="2800" b="1">
          <a:solidFill>
            <a:schemeClr val="bg1"/>
          </a:solidFill>
          <a:latin typeface="Arial" charset="0"/>
          <a:ea typeface="ＭＳ Ｐゴシック" pitchFamily="28" charset="-128"/>
        </a:defRPr>
      </a:lvl9pPr>
    </p:titleStyle>
    <p:bodyStyle>
      <a:lvl1pPr marL="342900" indent="-342900" algn="l" rtl="0" eaLnBrk="1" fontAlgn="base" hangingPunct="1">
        <a:spcBef>
          <a:spcPct val="20000"/>
        </a:spcBef>
        <a:spcAft>
          <a:spcPct val="0"/>
        </a:spcAft>
        <a:buClr>
          <a:srgbClr val="FF8000"/>
        </a:buClr>
        <a:buFont typeface="Wingdings" pitchFamily="2" charset="2"/>
        <a:buChar char="p"/>
        <a:defRPr sz="2400" b="1">
          <a:solidFill>
            <a:schemeClr val="tx1"/>
          </a:solidFill>
          <a:latin typeface="+mn-lt"/>
          <a:ea typeface="+mn-ea"/>
          <a:cs typeface="+mn-cs"/>
        </a:defRPr>
      </a:lvl1pPr>
      <a:lvl2pPr marL="742950" indent="-285750" algn="l" rtl="0" eaLnBrk="1" fontAlgn="base" hangingPunct="1">
        <a:spcBef>
          <a:spcPct val="20000"/>
        </a:spcBef>
        <a:spcAft>
          <a:spcPct val="0"/>
        </a:spcAft>
        <a:buClr>
          <a:srgbClr val="FF8000"/>
        </a:buClr>
        <a:buFont typeface="Wingdings" pitchFamily="2" charset="2"/>
        <a:buChar char="§"/>
        <a:defRPr sz="2400">
          <a:solidFill>
            <a:schemeClr val="tx1"/>
          </a:solidFill>
          <a:latin typeface="+mn-lt"/>
          <a:ea typeface="+mn-ea"/>
        </a:defRPr>
      </a:lvl2pPr>
      <a:lvl3pPr marL="1143000" indent="-228600" algn="l" rtl="0" eaLnBrk="1" fontAlgn="base" hangingPunct="1">
        <a:spcBef>
          <a:spcPct val="20000"/>
        </a:spcBef>
        <a:spcAft>
          <a:spcPct val="0"/>
        </a:spcAft>
        <a:buClr>
          <a:srgbClr val="FF8000"/>
        </a:buClr>
        <a:buFont typeface="Wingdings" pitchFamily="2" charset="2"/>
        <a:buChar char="§"/>
        <a:defRPr sz="2400">
          <a:solidFill>
            <a:schemeClr val="tx1"/>
          </a:solidFill>
          <a:latin typeface="+mn-lt"/>
          <a:ea typeface="+mn-ea"/>
        </a:defRPr>
      </a:lvl3pPr>
      <a:lvl4pPr marL="1562100" indent="-228600" algn="l" rtl="0" eaLnBrk="1" fontAlgn="base" hangingPunct="1">
        <a:spcBef>
          <a:spcPct val="20000"/>
        </a:spcBef>
        <a:spcAft>
          <a:spcPct val="0"/>
        </a:spcAft>
        <a:buClr>
          <a:srgbClr val="FF8000"/>
        </a:buClr>
        <a:buFont typeface="Wingdings" pitchFamily="2" charset="2"/>
        <a:buChar char="§"/>
        <a:defRPr sz="2400">
          <a:solidFill>
            <a:schemeClr val="tx1"/>
          </a:solidFill>
          <a:latin typeface="+mn-lt"/>
          <a:ea typeface="+mn-ea"/>
        </a:defRPr>
      </a:lvl4pPr>
      <a:lvl5pPr marL="1981200" indent="-228600" algn="l" rtl="0" eaLnBrk="1" fontAlgn="base" hangingPunct="1">
        <a:spcBef>
          <a:spcPct val="20000"/>
        </a:spcBef>
        <a:spcAft>
          <a:spcPct val="0"/>
        </a:spcAft>
        <a:buClr>
          <a:srgbClr val="FF8000"/>
        </a:buClr>
        <a:buFont typeface="Wingdings" pitchFamily="2" charset="2"/>
        <a:defRPr sz="2400">
          <a:solidFill>
            <a:schemeClr val="tx1"/>
          </a:solidFill>
          <a:latin typeface="+mn-lt"/>
          <a:ea typeface="+mn-ea"/>
        </a:defRPr>
      </a:lvl5pPr>
      <a:lvl6pPr marL="2438400" indent="-228600" algn="l" rtl="0" eaLnBrk="1" fontAlgn="base" hangingPunct="1">
        <a:spcBef>
          <a:spcPct val="20000"/>
        </a:spcBef>
        <a:spcAft>
          <a:spcPct val="0"/>
        </a:spcAft>
        <a:buClr>
          <a:srgbClr val="FF8000"/>
        </a:buClr>
        <a:buFont typeface="Wingdings" pitchFamily="2" charset="2"/>
        <a:defRPr sz="2400">
          <a:solidFill>
            <a:schemeClr val="tx1"/>
          </a:solidFill>
          <a:latin typeface="+mn-lt"/>
          <a:ea typeface="+mn-ea"/>
        </a:defRPr>
      </a:lvl6pPr>
      <a:lvl7pPr marL="2895600" indent="-228600" algn="l" rtl="0" eaLnBrk="1" fontAlgn="base" hangingPunct="1">
        <a:spcBef>
          <a:spcPct val="20000"/>
        </a:spcBef>
        <a:spcAft>
          <a:spcPct val="0"/>
        </a:spcAft>
        <a:buClr>
          <a:srgbClr val="FF8000"/>
        </a:buClr>
        <a:buFont typeface="Wingdings" pitchFamily="2" charset="2"/>
        <a:defRPr sz="2400">
          <a:solidFill>
            <a:schemeClr val="tx1"/>
          </a:solidFill>
          <a:latin typeface="+mn-lt"/>
          <a:ea typeface="+mn-ea"/>
        </a:defRPr>
      </a:lvl7pPr>
      <a:lvl8pPr marL="3352800" indent="-228600" algn="l" rtl="0" eaLnBrk="1" fontAlgn="base" hangingPunct="1">
        <a:spcBef>
          <a:spcPct val="20000"/>
        </a:spcBef>
        <a:spcAft>
          <a:spcPct val="0"/>
        </a:spcAft>
        <a:buClr>
          <a:srgbClr val="FF8000"/>
        </a:buClr>
        <a:buFont typeface="Wingdings" pitchFamily="2" charset="2"/>
        <a:defRPr sz="2400">
          <a:solidFill>
            <a:schemeClr val="tx1"/>
          </a:solidFill>
          <a:latin typeface="+mn-lt"/>
          <a:ea typeface="+mn-ea"/>
        </a:defRPr>
      </a:lvl8pPr>
      <a:lvl9pPr marL="3810000" indent="-228600" algn="l" rtl="0" eaLnBrk="1" fontAlgn="base" hangingPunct="1">
        <a:spcBef>
          <a:spcPct val="20000"/>
        </a:spcBef>
        <a:spcAft>
          <a:spcPct val="0"/>
        </a:spcAft>
        <a:buClr>
          <a:srgbClr val="FF8000"/>
        </a:buClr>
        <a:buFont typeface="Wingdings" pitchFamily="2" charset="2"/>
        <a:defRPr sz="2400">
          <a:solidFill>
            <a:schemeClr val="tx1"/>
          </a:solidFill>
          <a:latin typeface="+mn-lt"/>
          <a:ea typeface="+mn-ea"/>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image" Target="../media/image22.emf"/><Relationship Id="rId1" Type="http://schemas.openxmlformats.org/officeDocument/2006/relationships/slideLayout" Target="../slideLayouts/slideLayout6.xml"/><Relationship Id="rId4" Type="http://schemas.openxmlformats.org/officeDocument/2006/relationships/image" Target="../media/image24.emf"/></Relationships>
</file>

<file path=ppt/slides/_rels/slide11.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image" Target="../media/image25.emf"/><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image" Target="../media/image27.emf"/><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emf"/><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image" Target="../media/image31.emf"/><Relationship Id="rId1" Type="http://schemas.openxmlformats.org/officeDocument/2006/relationships/slideLayout" Target="../slideLayouts/slideLayout3.xml"/><Relationship Id="rId4" Type="http://schemas.openxmlformats.org/officeDocument/2006/relationships/image" Target="../media/image33.emf"/></Relationships>
</file>

<file path=ppt/slides/_rels/slide15.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36.jpeg"/></Relationships>
</file>

<file path=ppt/slides/_rels/slide17.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9.jpeg"/></Relationships>
</file>

<file path=ppt/slides/_rels/slide18.xml.rels><?xml version="1.0" encoding="UTF-8" standalone="yes"?>
<Relationships xmlns="http://schemas.openxmlformats.org/package/2006/relationships"><Relationship Id="rId3" Type="http://schemas.openxmlformats.org/officeDocument/2006/relationships/image" Target="../media/image38.emf"/><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image" Target="../media/image43.emf"/><Relationship Id="rId5" Type="http://schemas.openxmlformats.org/officeDocument/2006/relationships/image" Target="../media/image42.emf"/><Relationship Id="rId4" Type="http://schemas.openxmlformats.org/officeDocument/2006/relationships/image" Target="../media/image41.jpeg"/></Relationships>
</file>

<file path=ppt/slides/_rels/slide2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47.emf"/></Relationships>
</file>

<file path=ppt/slides/_rels/slide23.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3.xml"/><Relationship Id="rId4" Type="http://schemas.openxmlformats.org/officeDocument/2006/relationships/image" Target="../media/image50.jpeg"/></Relationships>
</file>

<file path=ppt/slides/_rels/slide24.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image" Target="../media/image51.emf"/><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54.emf"/><Relationship Id="rId2" Type="http://schemas.openxmlformats.org/officeDocument/2006/relationships/image" Target="../media/image53.emf"/><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57.emf"/><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58.emf"/><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3.xml"/><Relationship Id="rId5" Type="http://schemas.openxmlformats.org/officeDocument/2006/relationships/image" Target="../media/image13.jpeg"/><Relationship Id="rId4" Type="http://schemas.openxmlformats.org/officeDocument/2006/relationships/image" Target="../media/image12.png"/></Relationships>
</file>

<file path=ppt/slides/_rels/slide30.xml.rels><?xml version="1.0" encoding="UTF-8" standalone="yes"?>
<Relationships xmlns="http://schemas.openxmlformats.org/package/2006/relationships"><Relationship Id="rId2" Type="http://schemas.openxmlformats.org/officeDocument/2006/relationships/image" Target="../media/image59.emf"/><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8" Type="http://schemas.openxmlformats.org/officeDocument/2006/relationships/image" Target="../media/image65.png"/><Relationship Id="rId3" Type="http://schemas.openxmlformats.org/officeDocument/2006/relationships/image" Target="../media/image60.jpeg"/><Relationship Id="rId7" Type="http://schemas.openxmlformats.org/officeDocument/2006/relationships/image" Target="../media/image64.jpeg"/><Relationship Id="rId2" Type="http://schemas.openxmlformats.org/officeDocument/2006/relationships/image" Target="../media/image47.emf"/><Relationship Id="rId1" Type="http://schemas.openxmlformats.org/officeDocument/2006/relationships/slideLayout" Target="../slideLayouts/slideLayout3.xml"/><Relationship Id="rId6" Type="http://schemas.openxmlformats.org/officeDocument/2006/relationships/image" Target="../media/image63.jpeg"/><Relationship Id="rId5" Type="http://schemas.openxmlformats.org/officeDocument/2006/relationships/image" Target="../media/image62.jpeg"/><Relationship Id="rId4" Type="http://schemas.openxmlformats.org/officeDocument/2006/relationships/image" Target="../media/image61.jpeg"/></Relationships>
</file>

<file path=ppt/slides/_rels/slide4.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emf"/><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17.emf"/></Relationships>
</file>

<file path=ppt/slides/_rels/slide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19.jpeg"/></Relationships>
</file>

<file path=ppt/slides/_rels/slide9.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image" Target="../media/image20.emf"/><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G8R27171"/>
          <p:cNvPicPr>
            <a:picLocks noChangeAspect="1" noChangeArrowheads="1"/>
          </p:cNvPicPr>
          <p:nvPr/>
        </p:nvPicPr>
        <p:blipFill>
          <a:blip r:embed="rId3" cstate="print"/>
          <a:srcRect/>
          <a:stretch>
            <a:fillRect/>
          </a:stretch>
        </p:blipFill>
        <p:spPr bwMode="auto">
          <a:xfrm>
            <a:off x="0" y="0"/>
            <a:ext cx="9144000" cy="5143500"/>
          </a:xfrm>
          <a:prstGeom prst="rect">
            <a:avLst/>
          </a:prstGeom>
          <a:noFill/>
          <a:ln w="9525">
            <a:noFill/>
            <a:miter lim="800000"/>
            <a:headEnd/>
            <a:tailEnd/>
          </a:ln>
        </p:spPr>
      </p:pic>
      <p:sp>
        <p:nvSpPr>
          <p:cNvPr id="555011" name="Text Box 3"/>
          <p:cNvSpPr txBox="1">
            <a:spLocks noChangeArrowheads="1"/>
          </p:cNvSpPr>
          <p:nvPr/>
        </p:nvSpPr>
        <p:spPr bwMode="auto">
          <a:xfrm>
            <a:off x="35496" y="2643758"/>
            <a:ext cx="9144000" cy="1354217"/>
          </a:xfrm>
          <a:prstGeom prst="rect">
            <a:avLst/>
          </a:prstGeom>
          <a:solidFill>
            <a:srgbClr val="69BE28"/>
          </a:solidFill>
          <a:ln w="9525">
            <a:noFill/>
            <a:miter lim="800000"/>
            <a:headEnd/>
            <a:tailEnd/>
          </a:ln>
          <a:effectLst/>
        </p:spPr>
        <p:txBody>
          <a:bodyPr>
            <a:spAutoFit/>
          </a:bodyPr>
          <a:lstStyle/>
          <a:p>
            <a:pPr>
              <a:spcBef>
                <a:spcPct val="50000"/>
              </a:spcBef>
              <a:defRPr/>
            </a:pPr>
            <a:r>
              <a:rPr lang="fr-BE" sz="3600" dirty="0"/>
              <a:t>				</a:t>
            </a:r>
            <a:r>
              <a:rPr lang="fr-BE" sz="4000" b="1" dirty="0" smtClean="0">
                <a:solidFill>
                  <a:schemeClr val="bg1"/>
                </a:solidFill>
                <a:effectLst>
                  <a:outerShdw blurRad="38100" dist="38100" dir="2700000" algn="tl">
                    <a:srgbClr val="000000"/>
                  </a:outerShdw>
                </a:effectLst>
                <a:latin typeface="Univers 45 Light" pitchFamily="34" charset="0"/>
              </a:rPr>
              <a:t>PART IV: </a:t>
            </a:r>
          </a:p>
          <a:p>
            <a:pPr algn="ctr">
              <a:spcBef>
                <a:spcPct val="50000"/>
              </a:spcBef>
              <a:defRPr/>
            </a:pPr>
            <a:r>
              <a:rPr lang="fr-BE" sz="2800" dirty="0" smtClean="0">
                <a:solidFill>
                  <a:schemeClr val="bg1"/>
                </a:solidFill>
              </a:rPr>
              <a:t>The </a:t>
            </a:r>
            <a:r>
              <a:rPr lang="fr-BE" sz="2800" dirty="0" err="1" smtClean="0">
                <a:solidFill>
                  <a:schemeClr val="bg1"/>
                </a:solidFill>
              </a:rPr>
              <a:t>Superconducting</a:t>
            </a:r>
            <a:r>
              <a:rPr lang="fr-BE" sz="2800" dirty="0" smtClean="0">
                <a:solidFill>
                  <a:schemeClr val="bg1"/>
                </a:solidFill>
              </a:rPr>
              <a:t> Synchrocyclotron Project S2C2</a:t>
            </a:r>
            <a:endParaRPr lang="en-US" sz="2800" b="1" dirty="0">
              <a:solidFill>
                <a:schemeClr val="bg1"/>
              </a:solidFill>
              <a:effectLst>
                <a:outerShdw blurRad="38100" dist="38100" dir="2700000" algn="tl">
                  <a:srgbClr val="000000"/>
                </a:outerShdw>
              </a:effectLst>
              <a:latin typeface="Univers 45 Light" pitchFamily="34" charset="0"/>
            </a:endParaRPr>
          </a:p>
        </p:txBody>
      </p:sp>
      <p:sp>
        <p:nvSpPr>
          <p:cNvPr id="4" name="Slide Number Placeholder 3"/>
          <p:cNvSpPr txBox="1">
            <a:spLocks/>
          </p:cNvSpPr>
          <p:nvPr/>
        </p:nvSpPr>
        <p:spPr bwMode="auto">
          <a:xfrm>
            <a:off x="251520" y="4785996"/>
            <a:ext cx="1905000" cy="3429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fld id="{115172C9-E2C1-4D47-B919-FA6E5C22E111}" type="slidenum">
              <a:rPr kumimoji="0" lang="fr-FR" sz="1400" b="0" i="0" u="none" strike="noStrike" kern="1200" cap="none" spc="0" normalizeH="0" baseline="0" noProof="0" smtClean="0">
                <a:ln>
                  <a:noFill/>
                </a:ln>
                <a:solidFill>
                  <a:srgbClr val="3FA237"/>
                </a:solidFill>
                <a:effectLst/>
                <a:uLnTx/>
                <a:uFillTx/>
                <a:latin typeface="Arial" charset="0"/>
                <a:ea typeface="ＭＳ Ｐゴシック" pitchFamily="-18" charset="-128"/>
                <a:cs typeface="+mn-cs"/>
              </a:rPr>
              <a:pPr marL="0" marR="0" lvl="0" indent="0" algn="l" defTabSz="914400" rtl="0" eaLnBrk="0" fontAlgn="base" latinLnBrk="0" hangingPunct="0">
                <a:lnSpc>
                  <a:spcPct val="100000"/>
                </a:lnSpc>
                <a:spcBef>
                  <a:spcPct val="0"/>
                </a:spcBef>
                <a:spcAft>
                  <a:spcPct val="0"/>
                </a:spcAft>
                <a:buClrTx/>
                <a:buSzTx/>
                <a:buFontTx/>
                <a:buNone/>
                <a:tabLst/>
                <a:defRPr/>
              </a:pPr>
              <a:t>1</a:t>
            </a:fld>
            <a:endParaRPr kumimoji="0" lang="fr-FR" sz="1400" b="0" i="0" u="none" strike="noStrike" kern="1200" cap="none" spc="0" normalizeH="0" baseline="0" noProof="0" dirty="0">
              <a:ln>
                <a:noFill/>
              </a:ln>
              <a:solidFill>
                <a:srgbClr val="3FA237"/>
              </a:solidFill>
              <a:effectLst/>
              <a:uLnTx/>
              <a:uFillTx/>
              <a:latin typeface="Arial" charset="0"/>
              <a:ea typeface="ＭＳ Ｐゴシック" pitchFamily="-18" charset="-128"/>
              <a:cs typeface="+mn-cs"/>
            </a:endParaRPr>
          </a:p>
        </p:txBody>
      </p:sp>
      <p:sp>
        <p:nvSpPr>
          <p:cNvPr id="2" name="TextBox 1"/>
          <p:cNvSpPr txBox="1"/>
          <p:nvPr/>
        </p:nvSpPr>
        <p:spPr>
          <a:xfrm>
            <a:off x="179512" y="2859782"/>
            <a:ext cx="1977008" cy="461665"/>
          </a:xfrm>
          <a:prstGeom prst="rect">
            <a:avLst/>
          </a:prstGeom>
          <a:noFill/>
        </p:spPr>
        <p:txBody>
          <a:bodyPr wrap="square" rtlCol="0">
            <a:spAutoFit/>
          </a:bodyPr>
          <a:lstStyle/>
          <a:p>
            <a:r>
              <a:rPr lang="fr-BE" dirty="0" smtClean="0"/>
              <a:t>MID 42331</a:t>
            </a:r>
            <a:endParaRPr lang="fr-BE" dirty="0"/>
          </a:p>
        </p:txBody>
      </p:sp>
    </p:spTree>
    <p:extLst>
      <p:ext uri="{BB962C8B-B14F-4D97-AF65-F5344CB8AC3E}">
        <p14:creationId xmlns:p14="http://schemas.microsoft.com/office/powerpoint/2010/main" val="3946904574"/>
      </p:ext>
    </p:extLst>
  </p:cSld>
  <p:clrMapOvr>
    <a:masterClrMapping/>
  </p:clrMapOvr>
  <p:transition advClick="0" advTm="5000"/>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err="1" smtClean="0"/>
              <a:t>Magnetic</a:t>
            </a:r>
            <a:r>
              <a:rPr lang="fr-BE" dirty="0" smtClean="0"/>
              <a:t> circuit </a:t>
            </a:r>
            <a:r>
              <a:rPr lang="fr-BE" dirty="0" err="1" smtClean="0"/>
              <a:t>modeling</a:t>
            </a:r>
            <a:endParaRPr lang="fr-BE" dirty="0"/>
          </a:p>
        </p:txBody>
      </p:sp>
      <p:sp>
        <p:nvSpPr>
          <p:cNvPr id="3" name="Subtitle 2"/>
          <p:cNvSpPr>
            <a:spLocks noGrp="1"/>
          </p:cNvSpPr>
          <p:nvPr>
            <p:ph type="subTitle" idx="10"/>
          </p:nvPr>
        </p:nvSpPr>
        <p:spPr/>
        <p:txBody>
          <a:bodyPr/>
          <a:lstStyle/>
          <a:p>
            <a:r>
              <a:rPr lang="fr-BE" dirty="0" err="1" smtClean="0"/>
              <a:t>Some</a:t>
            </a:r>
            <a:r>
              <a:rPr lang="fr-BE" dirty="0" smtClean="0"/>
              <a:t> </a:t>
            </a:r>
            <a:r>
              <a:rPr lang="fr-BE" dirty="0" err="1" smtClean="0"/>
              <a:t>examples</a:t>
            </a:r>
            <a:r>
              <a:rPr lang="fr-BE" dirty="0" smtClean="0"/>
              <a:t> of OPERA2D </a:t>
            </a:r>
            <a:r>
              <a:rPr lang="fr-BE" dirty="0" err="1" smtClean="0"/>
              <a:t>results</a:t>
            </a:r>
            <a:endParaRPr lang="fr-BE" dirty="0"/>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11188" y="2355726"/>
            <a:ext cx="3673475" cy="24007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Grp="1" noChangeAspect="1" noChangeArrowheads="1"/>
          </p:cNvPicPr>
          <p:nvPr>
            <p:ph idx="11"/>
          </p:nvPr>
        </p:nvPicPr>
        <p:blipFill>
          <a:blip r:embed="rId3">
            <a:extLst>
              <a:ext uri="{28A0092B-C50C-407E-A947-70E740481C1C}">
                <a14:useLocalDpi xmlns:a14="http://schemas.microsoft.com/office/drawing/2010/main" val="0"/>
              </a:ext>
            </a:extLst>
          </a:blip>
          <a:srcRect/>
          <a:stretch>
            <a:fillRect/>
          </a:stretch>
        </p:blipFill>
        <p:spPr bwMode="auto">
          <a:xfrm>
            <a:off x="4500563" y="2404261"/>
            <a:ext cx="3672000" cy="2399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16384" y="267488"/>
            <a:ext cx="3312000" cy="21422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Content Placeholder 1"/>
          <p:cNvSpPr txBox="1">
            <a:spLocks/>
          </p:cNvSpPr>
          <p:nvPr/>
        </p:nvSpPr>
        <p:spPr>
          <a:xfrm>
            <a:off x="611560" y="1029816"/>
            <a:ext cx="2808312" cy="1109886"/>
          </a:xfrm>
          <a:prstGeom prst="rect">
            <a:avLst/>
          </a:prstGeom>
        </p:spPr>
        <p:txBody>
          <a:bodyPr/>
          <a:lstStyle>
            <a:lvl1pPr marL="628650" indent="-255588" algn="l" rtl="0" eaLnBrk="1" fontAlgn="base" hangingPunct="1">
              <a:spcBef>
                <a:spcPct val="20000"/>
              </a:spcBef>
              <a:spcAft>
                <a:spcPct val="0"/>
              </a:spcAft>
              <a:buClr>
                <a:srgbClr val="F0AB00"/>
              </a:buClr>
              <a:buSzPct val="60000"/>
              <a:buFont typeface="Wingdings 2" pitchFamily="18" charset="2"/>
              <a:buChar char=""/>
              <a:defRPr sz="1800" b="0">
                <a:solidFill>
                  <a:schemeClr val="tx1"/>
                </a:solidFill>
                <a:latin typeface="+mj-lt"/>
                <a:ea typeface="+mn-ea"/>
                <a:cs typeface="+mn-cs"/>
              </a:defRPr>
            </a:lvl1pPr>
            <a:lvl2pPr marL="900113" indent="-285750" algn="l" rtl="0" eaLnBrk="1" fontAlgn="base" hangingPunct="1">
              <a:spcBef>
                <a:spcPct val="20000"/>
              </a:spcBef>
              <a:spcAft>
                <a:spcPct val="0"/>
              </a:spcAft>
              <a:buClr>
                <a:srgbClr val="F0AB00"/>
              </a:buClr>
              <a:buSzPct val="60000"/>
              <a:buFont typeface="Wingdings 2" pitchFamily="18" charset="2"/>
              <a:buChar char=""/>
              <a:defRPr sz="1700">
                <a:solidFill>
                  <a:schemeClr val="tx1"/>
                </a:solidFill>
                <a:latin typeface="+mj-lt"/>
                <a:ea typeface="+mn-ea"/>
              </a:defRPr>
            </a:lvl2pPr>
            <a:lvl3pPr marL="1079500" indent="-228600" algn="l" rtl="0" eaLnBrk="1" fontAlgn="base" hangingPunct="1">
              <a:spcBef>
                <a:spcPct val="20000"/>
              </a:spcBef>
              <a:spcAft>
                <a:spcPct val="0"/>
              </a:spcAft>
              <a:buClr>
                <a:srgbClr val="F0AB00"/>
              </a:buClr>
              <a:buSzPct val="60000"/>
              <a:buFont typeface="Wingdings 2" pitchFamily="18" charset="2"/>
              <a:buChar char=""/>
              <a:defRPr sz="1600">
                <a:solidFill>
                  <a:schemeClr val="tx1"/>
                </a:solidFill>
                <a:latin typeface="+mn-lt"/>
                <a:ea typeface="+mn-ea"/>
              </a:defRPr>
            </a:lvl3pPr>
            <a:lvl4pPr marL="1339850" indent="-228600" algn="l" rtl="0" eaLnBrk="1" fontAlgn="base" hangingPunct="1">
              <a:spcBef>
                <a:spcPct val="20000"/>
              </a:spcBef>
              <a:spcAft>
                <a:spcPct val="0"/>
              </a:spcAft>
              <a:buClr>
                <a:srgbClr val="F0AB00"/>
              </a:buClr>
              <a:buSzPct val="60000"/>
              <a:buFont typeface="Courier New" pitchFamily="49" charset="0"/>
              <a:buChar char="o"/>
              <a:defRPr sz="1400">
                <a:solidFill>
                  <a:schemeClr val="tx1"/>
                </a:solidFill>
                <a:latin typeface="+mn-lt"/>
                <a:ea typeface="+mn-ea"/>
              </a:defRPr>
            </a:lvl4pPr>
            <a:lvl5pPr marL="1473200" indent="0" algn="l" rtl="0" eaLnBrk="1" fontAlgn="base" hangingPunct="1">
              <a:spcBef>
                <a:spcPct val="20000"/>
              </a:spcBef>
              <a:spcAft>
                <a:spcPct val="0"/>
              </a:spcAft>
              <a:buClr>
                <a:schemeClr val="bg1">
                  <a:lumMod val="50000"/>
                </a:schemeClr>
              </a:buClr>
              <a:buFont typeface="Wingdings" pitchFamily="2" charset="2"/>
              <a:buNone/>
              <a:defRPr sz="1300">
                <a:solidFill>
                  <a:schemeClr val="tx1"/>
                </a:solidFill>
                <a:latin typeface="+mn-lt"/>
                <a:ea typeface="+mn-ea"/>
              </a:defRPr>
            </a:lvl5pPr>
            <a:lvl6pPr marL="2438400" indent="-228600" algn="l" rtl="0" eaLnBrk="1" fontAlgn="base" hangingPunct="1">
              <a:spcBef>
                <a:spcPct val="20000"/>
              </a:spcBef>
              <a:spcAft>
                <a:spcPct val="0"/>
              </a:spcAft>
              <a:buClr>
                <a:srgbClr val="FF8000"/>
              </a:buClr>
              <a:buFont typeface="Wingdings" pitchFamily="2" charset="2"/>
              <a:defRPr sz="2400">
                <a:solidFill>
                  <a:schemeClr val="tx1"/>
                </a:solidFill>
                <a:latin typeface="+mn-lt"/>
                <a:ea typeface="+mn-ea"/>
              </a:defRPr>
            </a:lvl6pPr>
            <a:lvl7pPr marL="2895600" indent="-228600" algn="l" rtl="0" eaLnBrk="1" fontAlgn="base" hangingPunct="1">
              <a:spcBef>
                <a:spcPct val="20000"/>
              </a:spcBef>
              <a:spcAft>
                <a:spcPct val="0"/>
              </a:spcAft>
              <a:buClr>
                <a:srgbClr val="FF8000"/>
              </a:buClr>
              <a:buFont typeface="Wingdings" pitchFamily="2" charset="2"/>
              <a:defRPr sz="2400">
                <a:solidFill>
                  <a:schemeClr val="tx1"/>
                </a:solidFill>
                <a:latin typeface="+mn-lt"/>
                <a:ea typeface="+mn-ea"/>
              </a:defRPr>
            </a:lvl7pPr>
            <a:lvl8pPr marL="3352800" indent="-228600" algn="l" rtl="0" eaLnBrk="1" fontAlgn="base" hangingPunct="1">
              <a:spcBef>
                <a:spcPct val="20000"/>
              </a:spcBef>
              <a:spcAft>
                <a:spcPct val="0"/>
              </a:spcAft>
              <a:buClr>
                <a:srgbClr val="FF8000"/>
              </a:buClr>
              <a:buFont typeface="Wingdings" pitchFamily="2" charset="2"/>
              <a:defRPr sz="2400">
                <a:solidFill>
                  <a:schemeClr val="tx1"/>
                </a:solidFill>
                <a:latin typeface="+mn-lt"/>
                <a:ea typeface="+mn-ea"/>
              </a:defRPr>
            </a:lvl8pPr>
            <a:lvl9pPr marL="3810000" indent="-228600" algn="l" rtl="0" eaLnBrk="1" fontAlgn="base" hangingPunct="1">
              <a:spcBef>
                <a:spcPct val="20000"/>
              </a:spcBef>
              <a:spcAft>
                <a:spcPct val="0"/>
              </a:spcAft>
              <a:buClr>
                <a:srgbClr val="FF8000"/>
              </a:buClr>
              <a:buFont typeface="Wingdings" pitchFamily="2" charset="2"/>
              <a:defRPr sz="2400">
                <a:solidFill>
                  <a:schemeClr val="tx1"/>
                </a:solidFill>
                <a:latin typeface="+mn-lt"/>
                <a:ea typeface="+mn-ea"/>
              </a:defRPr>
            </a:lvl9pPr>
          </a:lstStyle>
          <a:p>
            <a:r>
              <a:rPr lang="fr-BE" kern="0" dirty="0" smtClean="0"/>
              <a:t>Pole-gap profile</a:t>
            </a:r>
          </a:p>
          <a:p>
            <a:r>
              <a:rPr lang="fr-BE" kern="0" dirty="0" err="1" smtClean="0"/>
              <a:t>Iron</a:t>
            </a:r>
            <a:r>
              <a:rPr lang="fr-BE" kern="0" dirty="0" smtClean="0"/>
              <a:t> and </a:t>
            </a:r>
            <a:r>
              <a:rPr lang="fr-BE" kern="0" dirty="0" err="1" smtClean="0"/>
              <a:t>coil</a:t>
            </a:r>
            <a:r>
              <a:rPr lang="fr-BE" kern="0" dirty="0" smtClean="0"/>
              <a:t> </a:t>
            </a:r>
            <a:r>
              <a:rPr lang="fr-BE" kern="0" dirty="0" err="1" smtClean="0"/>
              <a:t>fields</a:t>
            </a:r>
            <a:endParaRPr lang="fr-BE" kern="0" dirty="0" smtClean="0"/>
          </a:p>
          <a:p>
            <a:r>
              <a:rPr lang="fr-BE" kern="0" dirty="0" err="1" smtClean="0"/>
              <a:t>B</a:t>
            </a:r>
            <a:r>
              <a:rPr lang="fr-BE" kern="0" baseline="-25000" dirty="0" err="1" smtClean="0"/>
              <a:t>max</a:t>
            </a:r>
            <a:r>
              <a:rPr lang="fr-BE" kern="0" dirty="0" smtClean="0"/>
              <a:t> on the </a:t>
            </a:r>
            <a:r>
              <a:rPr lang="fr-BE" kern="0" dirty="0" err="1" smtClean="0"/>
              <a:t>coil</a:t>
            </a:r>
            <a:endParaRPr lang="fr-BE" kern="0" dirty="0" smtClean="0"/>
          </a:p>
          <a:p>
            <a:endParaRPr lang="fr-BE" kern="0" dirty="0" smtClean="0"/>
          </a:p>
        </p:txBody>
      </p:sp>
    </p:spTree>
    <p:extLst>
      <p:ext uri="{BB962C8B-B14F-4D97-AF65-F5344CB8AC3E}">
        <p14:creationId xmlns:p14="http://schemas.microsoft.com/office/powerpoint/2010/main" val="378019905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590180" y="189729"/>
            <a:ext cx="7920158" cy="330930"/>
          </a:xfrm>
        </p:spPr>
        <p:txBody>
          <a:bodyPr/>
          <a:lstStyle/>
          <a:p>
            <a:r>
              <a:rPr lang="fr-BE" dirty="0" err="1" smtClean="0"/>
              <a:t>Magnetic</a:t>
            </a:r>
            <a:r>
              <a:rPr lang="fr-BE" dirty="0" smtClean="0"/>
              <a:t> circuit</a:t>
            </a:r>
            <a:endParaRPr lang="fr-BE" dirty="0"/>
          </a:p>
        </p:txBody>
      </p:sp>
      <p:sp>
        <p:nvSpPr>
          <p:cNvPr id="6" name="Subtitle 2"/>
          <p:cNvSpPr>
            <a:spLocks noGrp="1"/>
          </p:cNvSpPr>
          <p:nvPr>
            <p:ph type="subTitle" idx="10"/>
          </p:nvPr>
        </p:nvSpPr>
        <p:spPr>
          <a:xfrm>
            <a:off x="619472" y="483518"/>
            <a:ext cx="6400800" cy="336176"/>
          </a:xfrm>
        </p:spPr>
        <p:txBody>
          <a:bodyPr/>
          <a:lstStyle/>
          <a:p>
            <a:r>
              <a:rPr lang="fr-BE" dirty="0" smtClean="0"/>
              <a:t>Forces acting on the </a:t>
            </a:r>
            <a:r>
              <a:rPr lang="fr-BE" dirty="0" err="1" smtClean="0"/>
              <a:t>coil</a:t>
            </a:r>
            <a:r>
              <a:rPr lang="fr-BE" dirty="0" smtClean="0"/>
              <a:t> =&gt; implications for </a:t>
            </a:r>
            <a:r>
              <a:rPr lang="fr-BE" dirty="0" err="1" smtClean="0"/>
              <a:t>tierod</a:t>
            </a:r>
            <a:r>
              <a:rPr lang="fr-BE" dirty="0" smtClean="0"/>
              <a:t> design</a:t>
            </a:r>
            <a:endParaRPr lang="fr-BE" dirty="0"/>
          </a:p>
        </p:txBody>
      </p:sp>
      <p:pic>
        <p:nvPicPr>
          <p:cNvPr id="7" name="Picture 2"/>
          <p:cNvPicPr>
            <a:picLocks noGrp="1" noChangeAspect="1" noChangeArrowheads="1"/>
          </p:cNvPicPr>
          <p:nvPr>
            <p:ph idx="4294967295"/>
          </p:nvPr>
        </p:nvPicPr>
        <p:blipFill>
          <a:blip r:embed="rId2" cstate="print">
            <a:extLst>
              <a:ext uri="{28A0092B-C50C-407E-A947-70E740481C1C}">
                <a14:useLocalDpi xmlns:a14="http://schemas.microsoft.com/office/drawing/2010/main" val="0"/>
              </a:ext>
            </a:extLst>
          </a:blip>
          <a:srcRect/>
          <a:stretch>
            <a:fillRect/>
          </a:stretch>
        </p:blipFill>
        <p:spPr bwMode="auto">
          <a:xfrm>
            <a:off x="5076056" y="915566"/>
            <a:ext cx="3044421" cy="39293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3"/>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611560" y="3177431"/>
            <a:ext cx="4248472" cy="1875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Box 8"/>
          <p:cNvSpPr txBox="1"/>
          <p:nvPr/>
        </p:nvSpPr>
        <p:spPr>
          <a:xfrm>
            <a:off x="8172400" y="1252954"/>
            <a:ext cx="504056" cy="3046988"/>
          </a:xfrm>
          <a:prstGeom prst="rect">
            <a:avLst/>
          </a:prstGeom>
          <a:solidFill>
            <a:srgbClr val="FFFF00"/>
          </a:solidFill>
          <a:ln>
            <a:solidFill>
              <a:schemeClr val="tx1"/>
            </a:solidFill>
          </a:ln>
        </p:spPr>
        <p:txBody>
          <a:bodyPr wrap="square" rtlCol="0">
            <a:spAutoFit/>
          </a:bodyPr>
          <a:lstStyle/>
          <a:p>
            <a:pPr algn="ctr"/>
            <a:r>
              <a:rPr lang="fr-BE" dirty="0" smtClean="0"/>
              <a:t>MEASURED</a:t>
            </a:r>
            <a:endParaRPr lang="fr-BE" dirty="0"/>
          </a:p>
        </p:txBody>
      </p:sp>
      <p:sp>
        <p:nvSpPr>
          <p:cNvPr id="10" name="TextBox 9"/>
          <p:cNvSpPr txBox="1"/>
          <p:nvPr/>
        </p:nvSpPr>
        <p:spPr>
          <a:xfrm>
            <a:off x="683568" y="2715766"/>
            <a:ext cx="4176464" cy="461665"/>
          </a:xfrm>
          <a:prstGeom prst="rect">
            <a:avLst/>
          </a:prstGeom>
          <a:solidFill>
            <a:srgbClr val="FFFF00"/>
          </a:solidFill>
          <a:ln>
            <a:solidFill>
              <a:schemeClr val="tx1"/>
            </a:solidFill>
          </a:ln>
        </p:spPr>
        <p:txBody>
          <a:bodyPr wrap="square" rtlCol="0">
            <a:spAutoFit/>
          </a:bodyPr>
          <a:lstStyle/>
          <a:p>
            <a:pPr algn="ctr"/>
            <a:r>
              <a:rPr lang="fr-BE" dirty="0" smtClean="0"/>
              <a:t>SIMULATED</a:t>
            </a:r>
            <a:endParaRPr lang="fr-BE" dirty="0"/>
          </a:p>
        </p:txBody>
      </p:sp>
      <p:sp>
        <p:nvSpPr>
          <p:cNvPr id="11" name="Content Placeholder 1"/>
          <p:cNvSpPr txBox="1">
            <a:spLocks/>
          </p:cNvSpPr>
          <p:nvPr/>
        </p:nvSpPr>
        <p:spPr>
          <a:xfrm>
            <a:off x="71500" y="885800"/>
            <a:ext cx="4860540" cy="1829966"/>
          </a:xfrm>
          <a:prstGeom prst="rect">
            <a:avLst/>
          </a:prstGeom>
        </p:spPr>
        <p:txBody>
          <a:bodyPr lIns="0" tIns="0" rIns="0" bIns="0"/>
          <a:lstStyle>
            <a:lvl1pPr marL="628650" indent="-255588" algn="l" rtl="0" eaLnBrk="1" fontAlgn="base" hangingPunct="1">
              <a:spcBef>
                <a:spcPct val="20000"/>
              </a:spcBef>
              <a:spcAft>
                <a:spcPct val="0"/>
              </a:spcAft>
              <a:buClr>
                <a:srgbClr val="F0AB00"/>
              </a:buClr>
              <a:buSzPct val="60000"/>
              <a:buFont typeface="Wingdings 2" pitchFamily="18" charset="2"/>
              <a:buChar char=""/>
              <a:defRPr sz="1800" b="0">
                <a:solidFill>
                  <a:schemeClr val="tx1"/>
                </a:solidFill>
                <a:latin typeface="+mj-lt"/>
                <a:ea typeface="+mn-ea"/>
                <a:cs typeface="+mn-cs"/>
              </a:defRPr>
            </a:lvl1pPr>
            <a:lvl2pPr marL="900113" indent="-285750" algn="l" rtl="0" eaLnBrk="1" fontAlgn="base" hangingPunct="1">
              <a:spcBef>
                <a:spcPct val="20000"/>
              </a:spcBef>
              <a:spcAft>
                <a:spcPct val="0"/>
              </a:spcAft>
              <a:buClr>
                <a:srgbClr val="F0AB00"/>
              </a:buClr>
              <a:buSzPct val="60000"/>
              <a:buFont typeface="Wingdings 2" pitchFamily="18" charset="2"/>
              <a:buChar char=""/>
              <a:defRPr sz="1700">
                <a:solidFill>
                  <a:schemeClr val="tx1"/>
                </a:solidFill>
                <a:latin typeface="+mj-lt"/>
                <a:ea typeface="+mn-ea"/>
              </a:defRPr>
            </a:lvl2pPr>
            <a:lvl3pPr marL="1079500" indent="-228600" algn="l" rtl="0" eaLnBrk="1" fontAlgn="base" hangingPunct="1">
              <a:spcBef>
                <a:spcPct val="20000"/>
              </a:spcBef>
              <a:spcAft>
                <a:spcPct val="0"/>
              </a:spcAft>
              <a:buClr>
                <a:srgbClr val="F0AB00"/>
              </a:buClr>
              <a:buSzPct val="60000"/>
              <a:buFont typeface="Wingdings 2" pitchFamily="18" charset="2"/>
              <a:buChar char=""/>
              <a:defRPr sz="1600">
                <a:solidFill>
                  <a:schemeClr val="tx1"/>
                </a:solidFill>
                <a:latin typeface="+mn-lt"/>
                <a:ea typeface="+mn-ea"/>
              </a:defRPr>
            </a:lvl3pPr>
            <a:lvl4pPr marL="1339850" indent="-228600" algn="l" rtl="0" eaLnBrk="1" fontAlgn="base" hangingPunct="1">
              <a:spcBef>
                <a:spcPct val="20000"/>
              </a:spcBef>
              <a:spcAft>
                <a:spcPct val="0"/>
              </a:spcAft>
              <a:buClr>
                <a:srgbClr val="F0AB00"/>
              </a:buClr>
              <a:buSzPct val="60000"/>
              <a:buFont typeface="Courier New" pitchFamily="49" charset="0"/>
              <a:buChar char="o"/>
              <a:defRPr sz="1400">
                <a:solidFill>
                  <a:schemeClr val="tx1"/>
                </a:solidFill>
                <a:latin typeface="+mn-lt"/>
                <a:ea typeface="+mn-ea"/>
              </a:defRPr>
            </a:lvl4pPr>
            <a:lvl5pPr marL="1473200" indent="0" algn="l" rtl="0" eaLnBrk="1" fontAlgn="base" hangingPunct="1">
              <a:spcBef>
                <a:spcPct val="20000"/>
              </a:spcBef>
              <a:spcAft>
                <a:spcPct val="0"/>
              </a:spcAft>
              <a:buClr>
                <a:schemeClr val="bg1">
                  <a:lumMod val="50000"/>
                </a:schemeClr>
              </a:buClr>
              <a:buFont typeface="Wingdings" pitchFamily="2" charset="2"/>
              <a:buNone/>
              <a:defRPr sz="1300">
                <a:solidFill>
                  <a:schemeClr val="tx1"/>
                </a:solidFill>
                <a:latin typeface="+mn-lt"/>
                <a:ea typeface="+mn-ea"/>
              </a:defRPr>
            </a:lvl5pPr>
            <a:lvl6pPr marL="2438400" indent="-228600" algn="l" rtl="0" eaLnBrk="1" fontAlgn="base" hangingPunct="1">
              <a:spcBef>
                <a:spcPct val="20000"/>
              </a:spcBef>
              <a:spcAft>
                <a:spcPct val="0"/>
              </a:spcAft>
              <a:buClr>
                <a:srgbClr val="FF8000"/>
              </a:buClr>
              <a:buFont typeface="Wingdings" pitchFamily="2" charset="2"/>
              <a:defRPr sz="2400">
                <a:solidFill>
                  <a:schemeClr val="tx1"/>
                </a:solidFill>
                <a:latin typeface="+mn-lt"/>
                <a:ea typeface="+mn-ea"/>
              </a:defRPr>
            </a:lvl6pPr>
            <a:lvl7pPr marL="2895600" indent="-228600" algn="l" rtl="0" eaLnBrk="1" fontAlgn="base" hangingPunct="1">
              <a:spcBef>
                <a:spcPct val="20000"/>
              </a:spcBef>
              <a:spcAft>
                <a:spcPct val="0"/>
              </a:spcAft>
              <a:buClr>
                <a:srgbClr val="FF8000"/>
              </a:buClr>
              <a:buFont typeface="Wingdings" pitchFamily="2" charset="2"/>
              <a:defRPr sz="2400">
                <a:solidFill>
                  <a:schemeClr val="tx1"/>
                </a:solidFill>
                <a:latin typeface="+mn-lt"/>
                <a:ea typeface="+mn-ea"/>
              </a:defRPr>
            </a:lvl7pPr>
            <a:lvl8pPr marL="3352800" indent="-228600" algn="l" rtl="0" eaLnBrk="1" fontAlgn="base" hangingPunct="1">
              <a:spcBef>
                <a:spcPct val="20000"/>
              </a:spcBef>
              <a:spcAft>
                <a:spcPct val="0"/>
              </a:spcAft>
              <a:buClr>
                <a:srgbClr val="FF8000"/>
              </a:buClr>
              <a:buFont typeface="Wingdings" pitchFamily="2" charset="2"/>
              <a:defRPr sz="2400">
                <a:solidFill>
                  <a:schemeClr val="tx1"/>
                </a:solidFill>
                <a:latin typeface="+mn-lt"/>
                <a:ea typeface="+mn-ea"/>
              </a:defRPr>
            </a:lvl8pPr>
            <a:lvl9pPr marL="3810000" indent="-228600" algn="l" rtl="0" eaLnBrk="1" fontAlgn="base" hangingPunct="1">
              <a:spcBef>
                <a:spcPct val="20000"/>
              </a:spcBef>
              <a:spcAft>
                <a:spcPct val="0"/>
              </a:spcAft>
              <a:buClr>
                <a:srgbClr val="FF8000"/>
              </a:buClr>
              <a:buFont typeface="Wingdings" pitchFamily="2" charset="2"/>
              <a:defRPr sz="2400">
                <a:solidFill>
                  <a:schemeClr val="tx1"/>
                </a:solidFill>
                <a:latin typeface="+mn-lt"/>
                <a:ea typeface="+mn-ea"/>
              </a:defRPr>
            </a:lvl9pPr>
          </a:lstStyle>
          <a:p>
            <a:r>
              <a:rPr lang="en-GB" sz="1700" kern="0" dirty="0" smtClean="0"/>
              <a:t>Unstable forces act on displaced cold mass</a:t>
            </a:r>
          </a:p>
          <a:p>
            <a:pPr lvl="1"/>
            <a:r>
              <a:rPr lang="en-GB" sz="1600" kern="0" dirty="0" smtClean="0"/>
              <a:t>2 tons/mm</a:t>
            </a:r>
          </a:p>
          <a:p>
            <a:r>
              <a:rPr lang="en-GB" sz="1700" kern="0" dirty="0" smtClean="0"/>
              <a:t>Large forces for well-</a:t>
            </a:r>
            <a:r>
              <a:rPr lang="en-GB" sz="1700" kern="0" dirty="0" err="1" smtClean="0"/>
              <a:t>centered</a:t>
            </a:r>
            <a:r>
              <a:rPr lang="en-GB" sz="1700" kern="0" dirty="0" smtClean="0"/>
              <a:t> coil due to</a:t>
            </a:r>
          </a:p>
          <a:p>
            <a:pPr marL="957263" lvl="1" indent="-342900">
              <a:buFont typeface="+mj-lt"/>
              <a:buAutoNum type="arabicPeriod"/>
            </a:pPr>
            <a:r>
              <a:rPr lang="en-GB" sz="1600" kern="0" dirty="0" smtClean="0"/>
              <a:t>External elements</a:t>
            </a:r>
          </a:p>
          <a:p>
            <a:pPr marL="957263" lvl="1" indent="-342900">
              <a:buFont typeface="+mj-lt"/>
              <a:buAutoNum type="arabicPeriod"/>
            </a:pPr>
            <a:r>
              <a:rPr lang="en-GB" sz="1600" kern="0" dirty="0" smtClean="0"/>
              <a:t>Extraction system</a:t>
            </a:r>
          </a:p>
          <a:p>
            <a:pPr marL="957263" lvl="1" indent="-342900">
              <a:buFont typeface="+mj-lt"/>
              <a:buAutoNum type="arabicPeriod"/>
            </a:pPr>
            <a:r>
              <a:rPr lang="en-GB" sz="1600" kern="0" dirty="0" smtClean="0"/>
              <a:t>Vertical asymmetries</a:t>
            </a:r>
            <a:endParaRPr lang="en-GB" sz="1600" kern="0" dirty="0"/>
          </a:p>
        </p:txBody>
      </p:sp>
    </p:spTree>
    <p:extLst>
      <p:ext uri="{BB962C8B-B14F-4D97-AF65-F5344CB8AC3E}">
        <p14:creationId xmlns:p14="http://schemas.microsoft.com/office/powerpoint/2010/main" val="327239390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err="1" smtClean="0"/>
              <a:t>Magnetic</a:t>
            </a:r>
            <a:r>
              <a:rPr lang="fr-BE" dirty="0" smtClean="0"/>
              <a:t> circuit: </a:t>
            </a:r>
            <a:r>
              <a:rPr lang="fr-BE" dirty="0" err="1" smtClean="0"/>
              <a:t>Centering</a:t>
            </a:r>
            <a:r>
              <a:rPr lang="fr-BE" dirty="0" smtClean="0"/>
              <a:t> of the cold mass (1)</a:t>
            </a:r>
            <a:endParaRPr lang="fr-BE" dirty="0"/>
          </a:p>
        </p:txBody>
      </p:sp>
      <p:sp>
        <p:nvSpPr>
          <p:cNvPr id="3" name="Subtitle 2"/>
          <p:cNvSpPr>
            <a:spLocks noGrp="1"/>
          </p:cNvSpPr>
          <p:nvPr>
            <p:ph type="subTitle" idx="10"/>
          </p:nvPr>
        </p:nvSpPr>
        <p:spPr/>
        <p:txBody>
          <a:bodyPr/>
          <a:lstStyle/>
          <a:p>
            <a:r>
              <a:rPr lang="fr-BE" dirty="0" smtClean="0"/>
              <a:t>An </a:t>
            </a:r>
            <a:r>
              <a:rPr lang="fr-BE" dirty="0" err="1" smtClean="0"/>
              <a:t>innovative</a:t>
            </a:r>
            <a:r>
              <a:rPr lang="fr-BE" dirty="0" smtClean="0"/>
              <a:t> </a:t>
            </a:r>
            <a:r>
              <a:rPr lang="fr-BE" dirty="0" err="1" smtClean="0"/>
              <a:t>method</a:t>
            </a:r>
            <a:r>
              <a:rPr lang="fr-BE" dirty="0" smtClean="0"/>
              <a:t> </a:t>
            </a:r>
            <a:r>
              <a:rPr lang="fr-BE" dirty="0" err="1" smtClean="0"/>
              <a:t>was</a:t>
            </a:r>
            <a:r>
              <a:rPr lang="fr-BE" dirty="0" smtClean="0"/>
              <a:t> </a:t>
            </a:r>
            <a:r>
              <a:rPr lang="fr-BE" dirty="0" err="1" smtClean="0"/>
              <a:t>developed</a:t>
            </a:r>
            <a:endParaRPr lang="fr-BE" dirty="0"/>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11188" y="2355726"/>
            <a:ext cx="3600000" cy="23559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Grp="1" noChangeAspect="1" noChangeArrowheads="1"/>
          </p:cNvPicPr>
          <p:nvPr>
            <p:ph idx="11"/>
          </p:nvPr>
        </p:nvPicPr>
        <p:blipFill>
          <a:blip r:embed="rId3">
            <a:extLst>
              <a:ext uri="{28A0092B-C50C-407E-A947-70E740481C1C}">
                <a14:useLocalDpi xmlns:a14="http://schemas.microsoft.com/office/drawing/2010/main" val="0"/>
              </a:ext>
            </a:extLst>
          </a:blip>
          <a:srcRect/>
          <a:stretch>
            <a:fillRect/>
          </a:stretch>
        </p:blipFill>
        <p:spPr bwMode="auto">
          <a:xfrm>
            <a:off x="4500563" y="2376025"/>
            <a:ext cx="3600000" cy="23559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Content Placeholder 1"/>
          <p:cNvSpPr txBox="1">
            <a:spLocks/>
          </p:cNvSpPr>
          <p:nvPr/>
        </p:nvSpPr>
        <p:spPr>
          <a:xfrm>
            <a:off x="395536" y="915566"/>
            <a:ext cx="7920880" cy="1368152"/>
          </a:xfrm>
          <a:prstGeom prst="rect">
            <a:avLst/>
          </a:prstGeom>
        </p:spPr>
        <p:txBody>
          <a:bodyPr/>
          <a:lstStyle>
            <a:lvl1pPr marL="628650" indent="-255588" algn="l" rtl="0" eaLnBrk="1" fontAlgn="base" hangingPunct="1">
              <a:spcBef>
                <a:spcPct val="20000"/>
              </a:spcBef>
              <a:spcAft>
                <a:spcPct val="0"/>
              </a:spcAft>
              <a:buClr>
                <a:srgbClr val="F0AB00"/>
              </a:buClr>
              <a:buSzPct val="60000"/>
              <a:buFont typeface="Wingdings 2" pitchFamily="18" charset="2"/>
              <a:buChar char=""/>
              <a:defRPr sz="1800" b="0">
                <a:solidFill>
                  <a:schemeClr val="tx1"/>
                </a:solidFill>
                <a:latin typeface="+mj-lt"/>
                <a:ea typeface="+mn-ea"/>
                <a:cs typeface="+mn-cs"/>
              </a:defRPr>
            </a:lvl1pPr>
            <a:lvl2pPr marL="900113" indent="-285750" algn="l" rtl="0" eaLnBrk="1" fontAlgn="base" hangingPunct="1">
              <a:spcBef>
                <a:spcPct val="20000"/>
              </a:spcBef>
              <a:spcAft>
                <a:spcPct val="0"/>
              </a:spcAft>
              <a:buClr>
                <a:srgbClr val="F0AB00"/>
              </a:buClr>
              <a:buSzPct val="60000"/>
              <a:buFont typeface="Wingdings 2" pitchFamily="18" charset="2"/>
              <a:buChar char=""/>
              <a:defRPr sz="1700">
                <a:solidFill>
                  <a:schemeClr val="tx1"/>
                </a:solidFill>
                <a:latin typeface="+mj-lt"/>
                <a:ea typeface="+mn-ea"/>
              </a:defRPr>
            </a:lvl2pPr>
            <a:lvl3pPr marL="1079500" indent="-228600" algn="l" rtl="0" eaLnBrk="1" fontAlgn="base" hangingPunct="1">
              <a:spcBef>
                <a:spcPct val="20000"/>
              </a:spcBef>
              <a:spcAft>
                <a:spcPct val="0"/>
              </a:spcAft>
              <a:buClr>
                <a:srgbClr val="F0AB00"/>
              </a:buClr>
              <a:buSzPct val="60000"/>
              <a:buFont typeface="Wingdings 2" pitchFamily="18" charset="2"/>
              <a:buChar char=""/>
              <a:defRPr sz="1600">
                <a:solidFill>
                  <a:schemeClr val="tx1"/>
                </a:solidFill>
                <a:latin typeface="+mn-lt"/>
                <a:ea typeface="+mn-ea"/>
              </a:defRPr>
            </a:lvl3pPr>
            <a:lvl4pPr marL="1339850" indent="-228600" algn="l" rtl="0" eaLnBrk="1" fontAlgn="base" hangingPunct="1">
              <a:spcBef>
                <a:spcPct val="20000"/>
              </a:spcBef>
              <a:spcAft>
                <a:spcPct val="0"/>
              </a:spcAft>
              <a:buClr>
                <a:srgbClr val="F0AB00"/>
              </a:buClr>
              <a:buSzPct val="60000"/>
              <a:buFont typeface="Courier New" pitchFamily="49" charset="0"/>
              <a:buChar char="o"/>
              <a:defRPr sz="1400">
                <a:solidFill>
                  <a:schemeClr val="tx1"/>
                </a:solidFill>
                <a:latin typeface="+mn-lt"/>
                <a:ea typeface="+mn-ea"/>
              </a:defRPr>
            </a:lvl4pPr>
            <a:lvl5pPr marL="1473200" indent="0" algn="l" rtl="0" eaLnBrk="1" fontAlgn="base" hangingPunct="1">
              <a:spcBef>
                <a:spcPct val="20000"/>
              </a:spcBef>
              <a:spcAft>
                <a:spcPct val="0"/>
              </a:spcAft>
              <a:buClr>
                <a:schemeClr val="bg1">
                  <a:lumMod val="50000"/>
                </a:schemeClr>
              </a:buClr>
              <a:buFont typeface="Wingdings" pitchFamily="2" charset="2"/>
              <a:buNone/>
              <a:defRPr sz="1300">
                <a:solidFill>
                  <a:schemeClr val="tx1"/>
                </a:solidFill>
                <a:latin typeface="+mn-lt"/>
                <a:ea typeface="+mn-ea"/>
              </a:defRPr>
            </a:lvl5pPr>
            <a:lvl6pPr marL="2438400" indent="-228600" algn="l" rtl="0" eaLnBrk="1" fontAlgn="base" hangingPunct="1">
              <a:spcBef>
                <a:spcPct val="20000"/>
              </a:spcBef>
              <a:spcAft>
                <a:spcPct val="0"/>
              </a:spcAft>
              <a:buClr>
                <a:srgbClr val="FF8000"/>
              </a:buClr>
              <a:buFont typeface="Wingdings" pitchFamily="2" charset="2"/>
              <a:defRPr sz="2400">
                <a:solidFill>
                  <a:schemeClr val="tx1"/>
                </a:solidFill>
                <a:latin typeface="+mn-lt"/>
                <a:ea typeface="+mn-ea"/>
              </a:defRPr>
            </a:lvl6pPr>
            <a:lvl7pPr marL="2895600" indent="-228600" algn="l" rtl="0" eaLnBrk="1" fontAlgn="base" hangingPunct="1">
              <a:spcBef>
                <a:spcPct val="20000"/>
              </a:spcBef>
              <a:spcAft>
                <a:spcPct val="0"/>
              </a:spcAft>
              <a:buClr>
                <a:srgbClr val="FF8000"/>
              </a:buClr>
              <a:buFont typeface="Wingdings" pitchFamily="2" charset="2"/>
              <a:defRPr sz="2400">
                <a:solidFill>
                  <a:schemeClr val="tx1"/>
                </a:solidFill>
                <a:latin typeface="+mn-lt"/>
                <a:ea typeface="+mn-ea"/>
              </a:defRPr>
            </a:lvl7pPr>
            <a:lvl8pPr marL="3352800" indent="-228600" algn="l" rtl="0" eaLnBrk="1" fontAlgn="base" hangingPunct="1">
              <a:spcBef>
                <a:spcPct val="20000"/>
              </a:spcBef>
              <a:spcAft>
                <a:spcPct val="0"/>
              </a:spcAft>
              <a:buClr>
                <a:srgbClr val="FF8000"/>
              </a:buClr>
              <a:buFont typeface="Wingdings" pitchFamily="2" charset="2"/>
              <a:defRPr sz="2400">
                <a:solidFill>
                  <a:schemeClr val="tx1"/>
                </a:solidFill>
                <a:latin typeface="+mn-lt"/>
                <a:ea typeface="+mn-ea"/>
              </a:defRPr>
            </a:lvl8pPr>
            <a:lvl9pPr marL="3810000" indent="-228600" algn="l" rtl="0" eaLnBrk="1" fontAlgn="base" hangingPunct="1">
              <a:spcBef>
                <a:spcPct val="20000"/>
              </a:spcBef>
              <a:spcAft>
                <a:spcPct val="0"/>
              </a:spcAft>
              <a:buClr>
                <a:srgbClr val="FF8000"/>
              </a:buClr>
              <a:buFont typeface="Wingdings" pitchFamily="2" charset="2"/>
              <a:defRPr sz="2400">
                <a:solidFill>
                  <a:schemeClr val="tx1"/>
                </a:solidFill>
                <a:latin typeface="+mn-lt"/>
                <a:ea typeface="+mn-ea"/>
              </a:defRPr>
            </a:lvl9pPr>
          </a:lstStyle>
          <a:p>
            <a:r>
              <a:rPr lang="fr-BE" kern="0" dirty="0" err="1" smtClean="0"/>
              <a:t>Measure</a:t>
            </a:r>
            <a:r>
              <a:rPr lang="fr-BE" kern="0" dirty="0" smtClean="0"/>
              <a:t> profiles in </a:t>
            </a:r>
            <a:r>
              <a:rPr lang="fr-BE" kern="0" dirty="0" err="1" smtClean="0"/>
              <a:t>between</a:t>
            </a:r>
            <a:r>
              <a:rPr lang="fr-BE" kern="0" dirty="0" smtClean="0"/>
              <a:t> the </a:t>
            </a:r>
            <a:r>
              <a:rPr lang="fr-BE" kern="0" dirty="0" err="1" smtClean="0"/>
              <a:t>coils</a:t>
            </a:r>
            <a:r>
              <a:rPr lang="fr-BE" kern="0" dirty="0" smtClean="0"/>
              <a:t> </a:t>
            </a:r>
            <a:r>
              <a:rPr lang="fr-BE" kern="0" dirty="0" err="1" smtClean="0"/>
              <a:t>where</a:t>
            </a:r>
            <a:r>
              <a:rPr lang="fr-BE" kern="0" dirty="0" smtClean="0"/>
              <a:t> the </a:t>
            </a:r>
            <a:r>
              <a:rPr lang="fr-BE" kern="0" dirty="0" err="1" smtClean="0"/>
              <a:t>field</a:t>
            </a:r>
            <a:r>
              <a:rPr lang="fr-BE" kern="0" dirty="0" smtClean="0"/>
              <a:t> </a:t>
            </a:r>
            <a:r>
              <a:rPr lang="fr-BE" kern="0" dirty="0" err="1" smtClean="0"/>
              <a:t>is</a:t>
            </a:r>
            <a:r>
              <a:rPr lang="fr-BE" kern="0" dirty="0" smtClean="0"/>
              <a:t> </a:t>
            </a:r>
            <a:r>
              <a:rPr lang="fr-BE" kern="0" dirty="0" err="1" smtClean="0"/>
              <a:t>coil-dominated</a:t>
            </a:r>
            <a:endParaRPr lang="fr-BE" kern="0" dirty="0" smtClean="0"/>
          </a:p>
          <a:p>
            <a:r>
              <a:rPr lang="fr-BE" kern="0" dirty="0" err="1" smtClean="0"/>
              <a:t>Three</a:t>
            </a:r>
            <a:r>
              <a:rPr lang="fr-BE" kern="0" dirty="0" smtClean="0"/>
              <a:t> ports are </a:t>
            </a:r>
            <a:r>
              <a:rPr lang="fr-BE" kern="0" dirty="0" err="1" smtClean="0"/>
              <a:t>available</a:t>
            </a:r>
            <a:r>
              <a:rPr lang="fr-BE" kern="0" dirty="0" smtClean="0"/>
              <a:t>: RF-port, source port and vacuum port</a:t>
            </a:r>
          </a:p>
          <a:p>
            <a:r>
              <a:rPr lang="fr-BE" kern="0" dirty="0" smtClean="0"/>
              <a:t>Horizontal </a:t>
            </a:r>
            <a:r>
              <a:rPr lang="fr-BE" kern="0" dirty="0" err="1" smtClean="0"/>
              <a:t>centering</a:t>
            </a:r>
            <a:r>
              <a:rPr lang="fr-BE" kern="0" dirty="0" smtClean="0"/>
              <a:t>: </a:t>
            </a:r>
            <a:r>
              <a:rPr lang="fr-BE" kern="0" dirty="0" err="1" smtClean="0"/>
              <a:t>measure</a:t>
            </a:r>
            <a:r>
              <a:rPr lang="fr-BE" kern="0" dirty="0" smtClean="0"/>
              <a:t> </a:t>
            </a:r>
            <a:r>
              <a:rPr lang="fr-BE" kern="0" dirty="0" err="1" smtClean="0"/>
              <a:t>B</a:t>
            </a:r>
            <a:r>
              <a:rPr lang="fr-BE" kern="0" baseline="-25000" dirty="0" err="1" smtClean="0"/>
              <a:t>z</a:t>
            </a:r>
            <a:r>
              <a:rPr lang="fr-BE" kern="0" dirty="0" smtClean="0"/>
              <a:t>(r) </a:t>
            </a:r>
            <a:r>
              <a:rPr lang="fr-BE" kern="0" dirty="0" err="1" smtClean="0"/>
              <a:t>where</a:t>
            </a:r>
            <a:r>
              <a:rPr lang="fr-BE" kern="0" dirty="0" smtClean="0"/>
              <a:t> </a:t>
            </a:r>
            <a:r>
              <a:rPr lang="fr-BE" kern="0" dirty="0" err="1" smtClean="0"/>
              <a:t>dBz</a:t>
            </a:r>
            <a:r>
              <a:rPr lang="fr-BE" kern="0" dirty="0" smtClean="0"/>
              <a:t>/</a:t>
            </a:r>
            <a:r>
              <a:rPr lang="fr-BE" kern="0" dirty="0" err="1" smtClean="0"/>
              <a:t>dr</a:t>
            </a:r>
            <a:r>
              <a:rPr lang="fr-BE" kern="0" dirty="0" smtClean="0"/>
              <a:t> </a:t>
            </a:r>
            <a:r>
              <a:rPr lang="fr-BE" kern="0" dirty="0" err="1" smtClean="0"/>
              <a:t>is</a:t>
            </a:r>
            <a:r>
              <a:rPr lang="fr-BE" kern="0" dirty="0" smtClean="0"/>
              <a:t> maximum</a:t>
            </a:r>
          </a:p>
          <a:p>
            <a:r>
              <a:rPr lang="fr-BE" kern="0" dirty="0" smtClean="0"/>
              <a:t>Vertical </a:t>
            </a:r>
            <a:r>
              <a:rPr lang="fr-BE" kern="0" dirty="0" err="1" smtClean="0"/>
              <a:t>centering</a:t>
            </a:r>
            <a:r>
              <a:rPr lang="fr-BE" kern="0" dirty="0" smtClean="0"/>
              <a:t>: </a:t>
            </a:r>
            <a:r>
              <a:rPr lang="fr-BE" kern="0" dirty="0" err="1" smtClean="0"/>
              <a:t>measure</a:t>
            </a:r>
            <a:r>
              <a:rPr lang="fr-BE" kern="0" dirty="0" smtClean="0"/>
              <a:t> </a:t>
            </a:r>
            <a:r>
              <a:rPr lang="fr-BE" kern="0" dirty="0" err="1" smtClean="0"/>
              <a:t>B</a:t>
            </a:r>
            <a:r>
              <a:rPr lang="fr-BE" kern="0" baseline="-25000" dirty="0" err="1" smtClean="0"/>
              <a:t>r</a:t>
            </a:r>
            <a:r>
              <a:rPr lang="fr-BE" kern="0" dirty="0" smtClean="0"/>
              <a:t>(r)  </a:t>
            </a:r>
            <a:r>
              <a:rPr lang="fr-BE" kern="0" dirty="0" err="1" smtClean="0"/>
              <a:t>where</a:t>
            </a:r>
            <a:r>
              <a:rPr lang="fr-BE" kern="0" dirty="0" smtClean="0"/>
              <a:t> </a:t>
            </a:r>
            <a:r>
              <a:rPr lang="fr-BE" kern="0" dirty="0" err="1" smtClean="0"/>
              <a:t>B</a:t>
            </a:r>
            <a:r>
              <a:rPr lang="fr-BE" kern="0" baseline="-25000" dirty="0" err="1" smtClean="0"/>
              <a:t>z</a:t>
            </a:r>
            <a:r>
              <a:rPr lang="fr-BE" kern="0" dirty="0" smtClean="0"/>
              <a:t>=0</a:t>
            </a:r>
          </a:p>
        </p:txBody>
      </p:sp>
    </p:spTree>
    <p:extLst>
      <p:ext uri="{BB962C8B-B14F-4D97-AF65-F5344CB8AC3E}">
        <p14:creationId xmlns:p14="http://schemas.microsoft.com/office/powerpoint/2010/main" val="397375617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err="1" smtClean="0"/>
              <a:t>Magnetic</a:t>
            </a:r>
            <a:r>
              <a:rPr lang="fr-BE" dirty="0" smtClean="0"/>
              <a:t> circuit: </a:t>
            </a:r>
            <a:r>
              <a:rPr lang="fr-BE" dirty="0" err="1" smtClean="0"/>
              <a:t>centering</a:t>
            </a:r>
            <a:r>
              <a:rPr lang="fr-BE" dirty="0" smtClean="0"/>
              <a:t> </a:t>
            </a:r>
            <a:r>
              <a:rPr lang="fr-BE" dirty="0"/>
              <a:t>of the cold mass </a:t>
            </a:r>
            <a:r>
              <a:rPr lang="fr-BE" dirty="0" smtClean="0"/>
              <a:t>(2)</a:t>
            </a:r>
            <a:endParaRPr lang="fr-BE" dirty="0"/>
          </a:p>
        </p:txBody>
      </p:sp>
      <p:sp>
        <p:nvSpPr>
          <p:cNvPr id="3" name="Subtitle 2"/>
          <p:cNvSpPr>
            <a:spLocks noGrp="1"/>
          </p:cNvSpPr>
          <p:nvPr>
            <p:ph type="subTitle" idx="10"/>
          </p:nvPr>
        </p:nvSpPr>
        <p:spPr/>
        <p:txBody>
          <a:bodyPr/>
          <a:lstStyle/>
          <a:p>
            <a:r>
              <a:rPr lang="fr-BE" dirty="0" err="1" smtClean="0"/>
              <a:t>Minimize</a:t>
            </a:r>
            <a:r>
              <a:rPr lang="fr-BE" dirty="0" smtClean="0"/>
              <a:t> the vertical forces on the cold mass</a:t>
            </a:r>
            <a:endParaRPr lang="fr-BE" dirty="0"/>
          </a:p>
        </p:txBody>
      </p:sp>
      <p:sp>
        <p:nvSpPr>
          <p:cNvPr id="4" name="Content Placeholder 3"/>
          <p:cNvSpPr>
            <a:spLocks noGrp="1"/>
          </p:cNvSpPr>
          <p:nvPr>
            <p:ph idx="1"/>
          </p:nvPr>
        </p:nvSpPr>
        <p:spPr>
          <a:xfrm>
            <a:off x="-108520" y="885800"/>
            <a:ext cx="5112568" cy="3558158"/>
          </a:xfrm>
        </p:spPr>
        <p:txBody>
          <a:bodyPr/>
          <a:lstStyle/>
          <a:p>
            <a:r>
              <a:rPr lang="fr-BE" dirty="0" smtClean="0"/>
              <a:t>Forces are </a:t>
            </a:r>
            <a:r>
              <a:rPr lang="fr-BE" dirty="0" err="1" smtClean="0"/>
              <a:t>measured</a:t>
            </a:r>
            <a:r>
              <a:rPr lang="fr-BE" dirty="0" smtClean="0"/>
              <a:t> </a:t>
            </a:r>
            <a:r>
              <a:rPr lang="fr-BE" dirty="0" err="1" smtClean="0"/>
              <a:t>with</a:t>
            </a:r>
            <a:r>
              <a:rPr lang="fr-BE" dirty="0" smtClean="0"/>
              <a:t> </a:t>
            </a:r>
            <a:r>
              <a:rPr lang="fr-BE" dirty="0" err="1" smtClean="0"/>
              <a:t>strain</a:t>
            </a:r>
            <a:r>
              <a:rPr lang="fr-BE" dirty="0" smtClean="0"/>
              <a:t> gauges </a:t>
            </a:r>
            <a:r>
              <a:rPr lang="fr-BE" dirty="0" err="1" smtClean="0"/>
              <a:t>placed</a:t>
            </a:r>
            <a:r>
              <a:rPr lang="fr-BE" dirty="0" smtClean="0"/>
              <a:t> in the </a:t>
            </a:r>
            <a:r>
              <a:rPr lang="fr-BE" dirty="0" err="1" smtClean="0"/>
              <a:t>tierod-assemblies</a:t>
            </a:r>
            <a:endParaRPr lang="fr-BE" dirty="0" smtClean="0"/>
          </a:p>
          <a:p>
            <a:r>
              <a:rPr lang="fr-BE" dirty="0" err="1" smtClean="0"/>
              <a:t>Opera</a:t>
            </a:r>
            <a:r>
              <a:rPr lang="fr-BE" dirty="0" smtClean="0"/>
              <a:t> </a:t>
            </a:r>
            <a:r>
              <a:rPr lang="fr-BE" dirty="0" err="1" smtClean="0"/>
              <a:t>calculations</a:t>
            </a:r>
            <a:r>
              <a:rPr lang="fr-BE" dirty="0" smtClean="0"/>
              <a:t>:</a:t>
            </a:r>
          </a:p>
          <a:p>
            <a:pPr lvl="1"/>
            <a:r>
              <a:rPr lang="fr-BE" dirty="0" err="1" smtClean="0"/>
              <a:t>Low</a:t>
            </a:r>
            <a:r>
              <a:rPr lang="fr-BE" dirty="0" smtClean="0"/>
              <a:t> vertical forces </a:t>
            </a:r>
            <a:r>
              <a:rPr lang="fr-BE" dirty="0" smtClean="0">
                <a:sym typeface="Wingdings" pitchFamily="2" charset="2"/>
              </a:rPr>
              <a:t> </a:t>
            </a:r>
            <a:r>
              <a:rPr lang="fr-BE" dirty="0" err="1" smtClean="0">
                <a:sym typeface="Wingdings" pitchFamily="2" charset="2"/>
              </a:rPr>
              <a:t>small</a:t>
            </a:r>
            <a:r>
              <a:rPr lang="fr-BE" dirty="0" smtClean="0">
                <a:sym typeface="Wingdings" pitchFamily="2" charset="2"/>
              </a:rPr>
              <a:t> </a:t>
            </a:r>
            <a:r>
              <a:rPr lang="fr-BE" dirty="0" err="1" smtClean="0">
                <a:sym typeface="Wingdings" pitchFamily="2" charset="2"/>
              </a:rPr>
              <a:t>median</a:t>
            </a:r>
            <a:r>
              <a:rPr lang="fr-BE" dirty="0" smtClean="0">
                <a:sym typeface="Wingdings" pitchFamily="2" charset="2"/>
              </a:rPr>
              <a:t> plane </a:t>
            </a:r>
            <a:r>
              <a:rPr lang="fr-BE" dirty="0" err="1" smtClean="0">
                <a:sym typeface="Wingdings" pitchFamily="2" charset="2"/>
              </a:rPr>
              <a:t>errors</a:t>
            </a:r>
            <a:endParaRPr lang="fr-BE" dirty="0" smtClean="0">
              <a:sym typeface="Wingdings" pitchFamily="2" charset="2"/>
            </a:endParaRPr>
          </a:p>
          <a:p>
            <a:r>
              <a:rPr lang="fr-BE" dirty="0" smtClean="0">
                <a:sym typeface="Wingdings" pitchFamily="2" charset="2"/>
              </a:rPr>
              <a:t>Vertical forces are </a:t>
            </a:r>
            <a:r>
              <a:rPr lang="fr-BE" dirty="0" err="1" smtClean="0">
                <a:sym typeface="Wingdings" pitchFamily="2" charset="2"/>
              </a:rPr>
              <a:t>reduced</a:t>
            </a:r>
            <a:r>
              <a:rPr lang="fr-BE" dirty="0" smtClean="0">
                <a:sym typeface="Wingdings" pitchFamily="2" charset="2"/>
              </a:rPr>
              <a:t> by </a:t>
            </a:r>
            <a:r>
              <a:rPr lang="fr-BE" dirty="0" err="1" smtClean="0">
                <a:sym typeface="Wingdings" pitchFamily="2" charset="2"/>
              </a:rPr>
              <a:t>coil-centering</a:t>
            </a:r>
            <a:r>
              <a:rPr lang="fr-BE" dirty="0" smtClean="0">
                <a:sym typeface="Wingdings" pitchFamily="2" charset="2"/>
              </a:rPr>
              <a:t> and by </a:t>
            </a:r>
            <a:r>
              <a:rPr lang="fr-BE" dirty="0" err="1" smtClean="0">
                <a:sym typeface="Wingdings" pitchFamily="2" charset="2"/>
              </a:rPr>
              <a:t>external</a:t>
            </a:r>
            <a:r>
              <a:rPr lang="fr-BE" dirty="0" smtClean="0">
                <a:sym typeface="Wingdings" pitchFamily="2" charset="2"/>
              </a:rPr>
              <a:t> </a:t>
            </a:r>
            <a:r>
              <a:rPr lang="fr-BE" dirty="0" err="1" smtClean="0">
                <a:sym typeface="Wingdings" pitchFamily="2" charset="2"/>
              </a:rPr>
              <a:t>shimming</a:t>
            </a:r>
            <a:endParaRPr lang="fr-BE" dirty="0" smtClean="0">
              <a:sym typeface="Wingdings" pitchFamily="2" charset="2"/>
            </a:endParaRPr>
          </a:p>
          <a:p>
            <a:r>
              <a:rPr lang="fr-BE" dirty="0" smtClean="0">
                <a:sym typeface="Wingdings" pitchFamily="2" charset="2"/>
              </a:rPr>
              <a:t>Horizontal forces are large due to extraction system and </a:t>
            </a:r>
            <a:r>
              <a:rPr lang="fr-BE" dirty="0" err="1" smtClean="0">
                <a:sym typeface="Wingdings" pitchFamily="2" charset="2"/>
              </a:rPr>
              <a:t>yoke-asymmetries</a:t>
            </a:r>
            <a:endParaRPr lang="fr-BE" dirty="0" smtClean="0">
              <a:sym typeface="Wingdings" pitchFamily="2" charset="2"/>
            </a:endParaRPr>
          </a:p>
          <a:p>
            <a:r>
              <a:rPr lang="fr-BE" dirty="0" err="1" smtClean="0">
                <a:sym typeface="Wingdings" pitchFamily="2" charset="2"/>
              </a:rPr>
              <a:t>During</a:t>
            </a:r>
            <a:r>
              <a:rPr lang="fr-BE" dirty="0" smtClean="0">
                <a:sym typeface="Wingdings" pitchFamily="2" charset="2"/>
              </a:rPr>
              <a:t> </a:t>
            </a:r>
            <a:r>
              <a:rPr lang="fr-BE" dirty="0" err="1">
                <a:sym typeface="Wingdings" pitchFamily="2" charset="2"/>
              </a:rPr>
              <a:t>ramp</a:t>
            </a:r>
            <a:r>
              <a:rPr lang="fr-BE" dirty="0">
                <a:sym typeface="Wingdings" pitchFamily="2" charset="2"/>
              </a:rPr>
              <a:t>-up </a:t>
            </a:r>
            <a:r>
              <a:rPr lang="fr-BE" dirty="0" err="1">
                <a:sym typeface="Wingdings" pitchFamily="2" charset="2"/>
              </a:rPr>
              <a:t>c</a:t>
            </a:r>
            <a:r>
              <a:rPr lang="fr-BE" dirty="0" err="1" smtClean="0">
                <a:sym typeface="Wingdings" pitchFamily="2" charset="2"/>
              </a:rPr>
              <a:t>oil</a:t>
            </a:r>
            <a:r>
              <a:rPr lang="fr-BE" dirty="0" smtClean="0">
                <a:sym typeface="Wingdings" pitchFamily="2" charset="2"/>
              </a:rPr>
              <a:t> moves 1.5 mm in to the </a:t>
            </a:r>
            <a:r>
              <a:rPr lang="fr-BE" dirty="0" err="1" smtClean="0">
                <a:sym typeface="Wingdings" pitchFamily="2" charset="2"/>
              </a:rPr>
              <a:t>centered</a:t>
            </a:r>
            <a:r>
              <a:rPr lang="fr-BE" dirty="0" smtClean="0">
                <a:sym typeface="Wingdings" pitchFamily="2" charset="2"/>
              </a:rPr>
              <a:t> position</a:t>
            </a:r>
            <a:endParaRPr lang="fr-BE" dirty="0" smtClean="0"/>
          </a:p>
          <a:p>
            <a:endParaRPr lang="fr-BE" dirty="0"/>
          </a:p>
        </p:txBody>
      </p:sp>
      <p:pic>
        <p:nvPicPr>
          <p:cNvPr id="5122" name="Picture 2"/>
          <p:cNvPicPr>
            <a:picLocks noGrp="1" noChangeAspect="1" noChangeArrowheads="1"/>
          </p:cNvPicPr>
          <p:nvPr>
            <p:ph idx="11"/>
          </p:nvPr>
        </p:nvPicPr>
        <p:blipFill>
          <a:blip r:embed="rId2">
            <a:extLst>
              <a:ext uri="{28A0092B-C50C-407E-A947-70E740481C1C}">
                <a14:useLocalDpi xmlns:a14="http://schemas.microsoft.com/office/drawing/2010/main" val="0"/>
              </a:ext>
            </a:extLst>
          </a:blip>
          <a:srcRect/>
          <a:stretch>
            <a:fillRect/>
          </a:stretch>
        </p:blipFill>
        <p:spPr bwMode="auto">
          <a:xfrm>
            <a:off x="5148833" y="534222"/>
            <a:ext cx="3743647" cy="24499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descr="D:\wk\projects\S2C2\photos\Shim conique sur culass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70144" y="3089324"/>
            <a:ext cx="2574264" cy="19306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0265413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p:cNvSpPr>
            <a:spLocks noGrp="1"/>
          </p:cNvSpPr>
          <p:nvPr>
            <p:ph type="title"/>
          </p:nvPr>
        </p:nvSpPr>
        <p:spPr>
          <a:xfrm>
            <a:off x="590180" y="189729"/>
            <a:ext cx="7920158" cy="330930"/>
          </a:xfrm>
        </p:spPr>
        <p:txBody>
          <a:bodyPr/>
          <a:lstStyle/>
          <a:p>
            <a:r>
              <a:rPr lang="en-GB" dirty="0" smtClean="0"/>
              <a:t>Magnetic circuit:</a:t>
            </a:r>
            <a:endParaRPr lang="en-GB" dirty="0"/>
          </a:p>
        </p:txBody>
      </p:sp>
      <p:sp>
        <p:nvSpPr>
          <p:cNvPr id="6" name="Subtitle 3"/>
          <p:cNvSpPr>
            <a:spLocks noGrp="1"/>
          </p:cNvSpPr>
          <p:nvPr>
            <p:ph type="subTitle" idx="10"/>
          </p:nvPr>
        </p:nvSpPr>
        <p:spPr>
          <a:xfrm>
            <a:off x="619472" y="483518"/>
            <a:ext cx="6400800" cy="336176"/>
          </a:xfrm>
        </p:spPr>
        <p:txBody>
          <a:bodyPr/>
          <a:lstStyle/>
          <a:p>
            <a:r>
              <a:rPr lang="en-GB" dirty="0" smtClean="0"/>
              <a:t>Dynamic </a:t>
            </a:r>
            <a:r>
              <a:rPr lang="en-GB" dirty="0" err="1" smtClean="0"/>
              <a:t>behavior</a:t>
            </a:r>
            <a:r>
              <a:rPr lang="en-GB" dirty="0" smtClean="0"/>
              <a:t> studied with Opera2D FE transient circuit model</a:t>
            </a:r>
            <a:endParaRPr lang="en-GB" dirty="0"/>
          </a:p>
        </p:txBody>
      </p:sp>
      <p:pic>
        <p:nvPicPr>
          <p:cNvPr id="7" name="Picture 4"/>
          <p:cNvPicPr>
            <a:picLocks noGrp="1" noChangeAspect="1" noChangeArrowheads="1"/>
          </p:cNvPicPr>
          <p:nvPr>
            <p:ph idx="4294967295"/>
          </p:nvPr>
        </p:nvPicPr>
        <p:blipFill>
          <a:blip r:embed="rId2" cstate="print">
            <a:extLst>
              <a:ext uri="{28A0092B-C50C-407E-A947-70E740481C1C}">
                <a14:useLocalDpi xmlns:a14="http://schemas.microsoft.com/office/drawing/2010/main" val="0"/>
              </a:ext>
            </a:extLst>
          </a:blip>
          <a:srcRect/>
          <a:stretch>
            <a:fillRect/>
          </a:stretch>
        </p:blipFill>
        <p:spPr bwMode="auto">
          <a:xfrm>
            <a:off x="4788024" y="879148"/>
            <a:ext cx="4103687" cy="2338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5"/>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467544" y="987574"/>
            <a:ext cx="3765497" cy="23290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04048" y="3217390"/>
            <a:ext cx="2520280" cy="16586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Content Placeholder 1"/>
          <p:cNvSpPr txBox="1">
            <a:spLocks/>
          </p:cNvSpPr>
          <p:nvPr/>
        </p:nvSpPr>
        <p:spPr>
          <a:xfrm>
            <a:off x="467544" y="3398626"/>
            <a:ext cx="3312368" cy="1296144"/>
          </a:xfrm>
          <a:prstGeom prst="rect">
            <a:avLst/>
          </a:prstGeom>
        </p:spPr>
        <p:txBody>
          <a:bodyPr lIns="0" rIns="0"/>
          <a:lstStyle>
            <a:lvl1pPr marL="628650" indent="-255588" algn="l" rtl="0" eaLnBrk="1" fontAlgn="base" hangingPunct="1">
              <a:spcBef>
                <a:spcPct val="20000"/>
              </a:spcBef>
              <a:spcAft>
                <a:spcPct val="0"/>
              </a:spcAft>
              <a:buClr>
                <a:srgbClr val="F0AB00"/>
              </a:buClr>
              <a:buSzPct val="60000"/>
              <a:buFont typeface="Wingdings 2" pitchFamily="18" charset="2"/>
              <a:buChar char=""/>
              <a:defRPr sz="1800" b="0">
                <a:solidFill>
                  <a:schemeClr val="tx1"/>
                </a:solidFill>
                <a:latin typeface="+mj-lt"/>
                <a:ea typeface="+mn-ea"/>
                <a:cs typeface="+mn-cs"/>
              </a:defRPr>
            </a:lvl1pPr>
            <a:lvl2pPr marL="900113" indent="-285750" algn="l" rtl="0" eaLnBrk="1" fontAlgn="base" hangingPunct="1">
              <a:spcBef>
                <a:spcPct val="20000"/>
              </a:spcBef>
              <a:spcAft>
                <a:spcPct val="0"/>
              </a:spcAft>
              <a:buClr>
                <a:srgbClr val="F0AB00"/>
              </a:buClr>
              <a:buSzPct val="60000"/>
              <a:buFont typeface="Wingdings 2" pitchFamily="18" charset="2"/>
              <a:buChar char=""/>
              <a:defRPr sz="1700">
                <a:solidFill>
                  <a:schemeClr val="tx1"/>
                </a:solidFill>
                <a:latin typeface="+mj-lt"/>
                <a:ea typeface="+mn-ea"/>
              </a:defRPr>
            </a:lvl2pPr>
            <a:lvl3pPr marL="1079500" indent="-228600" algn="l" rtl="0" eaLnBrk="1" fontAlgn="base" hangingPunct="1">
              <a:spcBef>
                <a:spcPct val="20000"/>
              </a:spcBef>
              <a:spcAft>
                <a:spcPct val="0"/>
              </a:spcAft>
              <a:buClr>
                <a:srgbClr val="F0AB00"/>
              </a:buClr>
              <a:buSzPct val="60000"/>
              <a:buFont typeface="Wingdings 2" pitchFamily="18" charset="2"/>
              <a:buChar char=""/>
              <a:defRPr sz="1600">
                <a:solidFill>
                  <a:schemeClr val="tx1"/>
                </a:solidFill>
                <a:latin typeface="+mn-lt"/>
                <a:ea typeface="+mn-ea"/>
              </a:defRPr>
            </a:lvl3pPr>
            <a:lvl4pPr marL="1339850" indent="-228600" algn="l" rtl="0" eaLnBrk="1" fontAlgn="base" hangingPunct="1">
              <a:spcBef>
                <a:spcPct val="20000"/>
              </a:spcBef>
              <a:spcAft>
                <a:spcPct val="0"/>
              </a:spcAft>
              <a:buClr>
                <a:srgbClr val="F0AB00"/>
              </a:buClr>
              <a:buSzPct val="60000"/>
              <a:buFont typeface="Courier New" pitchFamily="49" charset="0"/>
              <a:buChar char="o"/>
              <a:defRPr sz="1400">
                <a:solidFill>
                  <a:schemeClr val="tx1"/>
                </a:solidFill>
                <a:latin typeface="+mn-lt"/>
                <a:ea typeface="+mn-ea"/>
              </a:defRPr>
            </a:lvl4pPr>
            <a:lvl5pPr marL="1473200" indent="0" algn="l" rtl="0" eaLnBrk="1" fontAlgn="base" hangingPunct="1">
              <a:spcBef>
                <a:spcPct val="20000"/>
              </a:spcBef>
              <a:spcAft>
                <a:spcPct val="0"/>
              </a:spcAft>
              <a:buClr>
                <a:schemeClr val="bg1">
                  <a:lumMod val="50000"/>
                </a:schemeClr>
              </a:buClr>
              <a:buFont typeface="Wingdings" pitchFamily="2" charset="2"/>
              <a:buNone/>
              <a:defRPr sz="1300">
                <a:solidFill>
                  <a:schemeClr val="tx1"/>
                </a:solidFill>
                <a:latin typeface="+mn-lt"/>
                <a:ea typeface="+mn-ea"/>
              </a:defRPr>
            </a:lvl5pPr>
            <a:lvl6pPr marL="2438400" indent="-228600" algn="l" rtl="0" eaLnBrk="1" fontAlgn="base" hangingPunct="1">
              <a:spcBef>
                <a:spcPct val="20000"/>
              </a:spcBef>
              <a:spcAft>
                <a:spcPct val="0"/>
              </a:spcAft>
              <a:buClr>
                <a:srgbClr val="FF8000"/>
              </a:buClr>
              <a:buFont typeface="Wingdings" pitchFamily="2" charset="2"/>
              <a:defRPr sz="2400">
                <a:solidFill>
                  <a:schemeClr val="tx1"/>
                </a:solidFill>
                <a:latin typeface="+mn-lt"/>
                <a:ea typeface="+mn-ea"/>
              </a:defRPr>
            </a:lvl6pPr>
            <a:lvl7pPr marL="2895600" indent="-228600" algn="l" rtl="0" eaLnBrk="1" fontAlgn="base" hangingPunct="1">
              <a:spcBef>
                <a:spcPct val="20000"/>
              </a:spcBef>
              <a:spcAft>
                <a:spcPct val="0"/>
              </a:spcAft>
              <a:buClr>
                <a:srgbClr val="FF8000"/>
              </a:buClr>
              <a:buFont typeface="Wingdings" pitchFamily="2" charset="2"/>
              <a:defRPr sz="2400">
                <a:solidFill>
                  <a:schemeClr val="tx1"/>
                </a:solidFill>
                <a:latin typeface="+mn-lt"/>
                <a:ea typeface="+mn-ea"/>
              </a:defRPr>
            </a:lvl7pPr>
            <a:lvl8pPr marL="3352800" indent="-228600" algn="l" rtl="0" eaLnBrk="1" fontAlgn="base" hangingPunct="1">
              <a:spcBef>
                <a:spcPct val="20000"/>
              </a:spcBef>
              <a:spcAft>
                <a:spcPct val="0"/>
              </a:spcAft>
              <a:buClr>
                <a:srgbClr val="FF8000"/>
              </a:buClr>
              <a:buFont typeface="Wingdings" pitchFamily="2" charset="2"/>
              <a:defRPr sz="2400">
                <a:solidFill>
                  <a:schemeClr val="tx1"/>
                </a:solidFill>
                <a:latin typeface="+mn-lt"/>
                <a:ea typeface="+mn-ea"/>
              </a:defRPr>
            </a:lvl8pPr>
            <a:lvl9pPr marL="3810000" indent="-228600" algn="l" rtl="0" eaLnBrk="1" fontAlgn="base" hangingPunct="1">
              <a:spcBef>
                <a:spcPct val="20000"/>
              </a:spcBef>
              <a:spcAft>
                <a:spcPct val="0"/>
              </a:spcAft>
              <a:buClr>
                <a:srgbClr val="FF8000"/>
              </a:buClr>
              <a:buFont typeface="Wingdings" pitchFamily="2" charset="2"/>
              <a:defRPr sz="2400">
                <a:solidFill>
                  <a:schemeClr val="tx1"/>
                </a:solidFill>
                <a:latin typeface="+mn-lt"/>
                <a:ea typeface="+mn-ea"/>
              </a:defRPr>
            </a:lvl9pPr>
          </a:lstStyle>
          <a:p>
            <a:r>
              <a:rPr lang="en-GB" sz="1600" kern="0" dirty="0" smtClean="0"/>
              <a:t>Eddy current losses</a:t>
            </a:r>
          </a:p>
          <a:p>
            <a:r>
              <a:rPr lang="en-GB" sz="1600" kern="0" dirty="0" smtClean="0"/>
              <a:t>AC losses in superconductor</a:t>
            </a:r>
          </a:p>
          <a:p>
            <a:r>
              <a:rPr lang="en-GB" sz="1600" kern="0" dirty="0" smtClean="0"/>
              <a:t>Ramp-up characteristics</a:t>
            </a:r>
          </a:p>
          <a:p>
            <a:r>
              <a:rPr lang="en-GB" sz="1600" kern="0" dirty="0" smtClean="0"/>
              <a:t>Quench </a:t>
            </a:r>
            <a:r>
              <a:rPr lang="en-GB" sz="1600" kern="0" dirty="0" err="1" smtClean="0"/>
              <a:t>behavior</a:t>
            </a:r>
            <a:r>
              <a:rPr lang="en-GB" sz="1600" kern="0" dirty="0" smtClean="0"/>
              <a:t> (qualitative)</a:t>
            </a:r>
            <a:endParaRPr lang="en-GB" sz="1600" kern="0" dirty="0"/>
          </a:p>
        </p:txBody>
      </p:sp>
      <p:sp>
        <p:nvSpPr>
          <p:cNvPr id="11" name="TextBox 10"/>
          <p:cNvSpPr txBox="1"/>
          <p:nvPr/>
        </p:nvSpPr>
        <p:spPr>
          <a:xfrm>
            <a:off x="6948264" y="915566"/>
            <a:ext cx="1512168" cy="584775"/>
          </a:xfrm>
          <a:prstGeom prst="rect">
            <a:avLst/>
          </a:prstGeom>
          <a:solidFill>
            <a:srgbClr val="FFFF00"/>
          </a:solidFill>
          <a:ln>
            <a:solidFill>
              <a:schemeClr val="tx1"/>
            </a:solidFill>
          </a:ln>
        </p:spPr>
        <p:txBody>
          <a:bodyPr wrap="square" rtlCol="0">
            <a:spAutoFit/>
          </a:bodyPr>
          <a:lstStyle/>
          <a:p>
            <a:pPr algn="ctr"/>
            <a:r>
              <a:rPr lang="fr-BE" sz="1600" dirty="0" err="1" smtClean="0"/>
              <a:t>Ramp</a:t>
            </a:r>
            <a:r>
              <a:rPr lang="fr-BE" sz="1600" dirty="0" smtClean="0"/>
              <a:t> up </a:t>
            </a:r>
            <a:r>
              <a:rPr lang="fr-BE" sz="1600" dirty="0" err="1" smtClean="0"/>
              <a:t>characteristics</a:t>
            </a:r>
            <a:endParaRPr lang="fr-BE" sz="1600" dirty="0"/>
          </a:p>
        </p:txBody>
      </p:sp>
      <p:sp>
        <p:nvSpPr>
          <p:cNvPr id="12" name="TextBox 11"/>
          <p:cNvSpPr txBox="1"/>
          <p:nvPr/>
        </p:nvSpPr>
        <p:spPr>
          <a:xfrm>
            <a:off x="7416316" y="3651870"/>
            <a:ext cx="1512168" cy="584775"/>
          </a:xfrm>
          <a:prstGeom prst="rect">
            <a:avLst/>
          </a:prstGeom>
          <a:solidFill>
            <a:srgbClr val="FFFF00"/>
          </a:solidFill>
          <a:ln>
            <a:solidFill>
              <a:schemeClr val="tx1"/>
            </a:solidFill>
          </a:ln>
        </p:spPr>
        <p:txBody>
          <a:bodyPr wrap="square" rtlCol="0">
            <a:spAutoFit/>
          </a:bodyPr>
          <a:lstStyle/>
          <a:p>
            <a:pPr algn="ctr"/>
            <a:r>
              <a:rPr lang="fr-BE" sz="1600" dirty="0" smtClean="0"/>
              <a:t>Eddy </a:t>
            </a:r>
            <a:r>
              <a:rPr lang="fr-BE" sz="1600" dirty="0" err="1" smtClean="0"/>
              <a:t>current</a:t>
            </a:r>
            <a:r>
              <a:rPr lang="fr-BE" sz="1600" dirty="0" smtClean="0"/>
              <a:t> </a:t>
            </a:r>
            <a:r>
              <a:rPr lang="fr-BE" sz="1600" dirty="0" err="1" smtClean="0"/>
              <a:t>losses</a:t>
            </a:r>
            <a:endParaRPr lang="fr-BE" sz="1600" dirty="0"/>
          </a:p>
        </p:txBody>
      </p:sp>
    </p:spTree>
    <p:extLst>
      <p:ext uri="{BB962C8B-B14F-4D97-AF65-F5344CB8AC3E}">
        <p14:creationId xmlns:p14="http://schemas.microsoft.com/office/powerpoint/2010/main" val="301261623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fr-BE" dirty="0" err="1" smtClean="0"/>
              <a:t>Superconducting</a:t>
            </a:r>
            <a:r>
              <a:rPr lang="fr-BE" dirty="0" smtClean="0"/>
              <a:t> </a:t>
            </a:r>
            <a:r>
              <a:rPr lang="fr-BE" dirty="0" err="1" smtClean="0"/>
              <a:t>coil</a:t>
            </a:r>
            <a:endParaRPr lang="fr-BE" dirty="0"/>
          </a:p>
        </p:txBody>
      </p:sp>
      <p:sp>
        <p:nvSpPr>
          <p:cNvPr id="4" name="Subtitle 3"/>
          <p:cNvSpPr>
            <a:spLocks noGrp="1"/>
          </p:cNvSpPr>
          <p:nvPr>
            <p:ph type="subTitle" idx="10"/>
          </p:nvPr>
        </p:nvSpPr>
        <p:spPr/>
        <p:txBody>
          <a:bodyPr/>
          <a:lstStyle/>
          <a:p>
            <a:r>
              <a:rPr lang="fr-BE" dirty="0" err="1" smtClean="0"/>
              <a:t>Designed</a:t>
            </a:r>
            <a:r>
              <a:rPr lang="fr-BE" dirty="0" smtClean="0"/>
              <a:t> and </a:t>
            </a:r>
            <a:r>
              <a:rPr lang="fr-BE" dirty="0" err="1" smtClean="0"/>
              <a:t>manufactured</a:t>
            </a:r>
            <a:r>
              <a:rPr lang="fr-BE" dirty="0" smtClean="0"/>
              <a:t> by ASG (</a:t>
            </a:r>
            <a:r>
              <a:rPr lang="fr-BE" dirty="0" err="1" smtClean="0"/>
              <a:t>Genua</a:t>
            </a:r>
            <a:r>
              <a:rPr lang="fr-BE" dirty="0" smtClean="0"/>
              <a:t>, </a:t>
            </a:r>
            <a:r>
              <a:rPr lang="fr-BE" dirty="0" err="1" smtClean="0"/>
              <a:t>Italy</a:t>
            </a:r>
            <a:r>
              <a:rPr lang="fr-BE" dirty="0" smtClean="0"/>
              <a:t>)</a:t>
            </a:r>
            <a:endParaRPr lang="fr-BE" dirty="0"/>
          </a:p>
        </p:txBody>
      </p:sp>
      <p:pic>
        <p:nvPicPr>
          <p:cNvPr id="19" name="Picture 2" descr="D:\My documents\PT R&amp;D\S²C²\Drawings\110215 ScreenShot002.jpg"/>
          <p:cNvPicPr>
            <a:picLocks noChangeAspect="1" noChangeArrowheads="1"/>
          </p:cNvPicPr>
          <p:nvPr/>
        </p:nvPicPr>
        <p:blipFill>
          <a:blip r:embed="rId3" cstate="print"/>
          <a:srcRect/>
          <a:stretch>
            <a:fillRect/>
          </a:stretch>
        </p:blipFill>
        <p:spPr bwMode="auto">
          <a:xfrm>
            <a:off x="3946851" y="840188"/>
            <a:ext cx="5035636" cy="3963810"/>
          </a:xfrm>
          <a:prstGeom prst="rect">
            <a:avLst/>
          </a:prstGeom>
          <a:noFill/>
        </p:spPr>
      </p:pic>
      <p:sp>
        <p:nvSpPr>
          <p:cNvPr id="20" name="TextBox 19"/>
          <p:cNvSpPr txBox="1"/>
          <p:nvPr/>
        </p:nvSpPr>
        <p:spPr>
          <a:xfrm>
            <a:off x="7092280" y="4011908"/>
            <a:ext cx="1309974" cy="830997"/>
          </a:xfrm>
          <a:prstGeom prst="rect">
            <a:avLst/>
          </a:prstGeom>
          <a:noFill/>
        </p:spPr>
        <p:txBody>
          <a:bodyPr wrap="none" rtlCol="0">
            <a:spAutoFit/>
          </a:bodyPr>
          <a:lstStyle/>
          <a:p>
            <a:r>
              <a:rPr lang="fr-BE" sz="1600" dirty="0" smtClean="0"/>
              <a:t>Sumitomo</a:t>
            </a:r>
          </a:p>
          <a:p>
            <a:r>
              <a:rPr lang="fr-BE" sz="1600" dirty="0" smtClean="0"/>
              <a:t>SRDK-415D</a:t>
            </a:r>
          </a:p>
          <a:p>
            <a:r>
              <a:rPr lang="fr-BE" sz="1600" dirty="0" err="1" smtClean="0"/>
              <a:t>cryocoolers</a:t>
            </a:r>
            <a:endParaRPr lang="en-US" sz="1600" dirty="0"/>
          </a:p>
        </p:txBody>
      </p:sp>
      <p:cxnSp>
        <p:nvCxnSpPr>
          <p:cNvPr id="21" name="Straight Arrow Connector 20"/>
          <p:cNvCxnSpPr>
            <a:stCxn id="20" idx="1"/>
          </p:cNvCxnSpPr>
          <p:nvPr/>
        </p:nvCxnSpPr>
        <p:spPr bwMode="auto">
          <a:xfrm flipH="1" flipV="1">
            <a:off x="6516216" y="4011910"/>
            <a:ext cx="576064" cy="415497"/>
          </a:xfrm>
          <a:prstGeom prst="straightConnector1">
            <a:avLst/>
          </a:prstGeom>
          <a:solidFill>
            <a:schemeClr val="accent1"/>
          </a:solidFill>
          <a:ln w="12700" cap="flat" cmpd="sng" algn="ctr">
            <a:solidFill>
              <a:schemeClr val="tx1"/>
            </a:solidFill>
            <a:prstDash val="solid"/>
            <a:round/>
            <a:headEnd type="none" w="med" len="med"/>
            <a:tailEnd type="arrow"/>
          </a:ln>
          <a:effectLst>
            <a:outerShdw blurRad="12700" dist="12700" dir="5400000" algn="ctr" rotWithShape="0">
              <a:schemeClr val="bg1"/>
            </a:outerShdw>
          </a:effectLst>
        </p:spPr>
      </p:cxnSp>
      <p:cxnSp>
        <p:nvCxnSpPr>
          <p:cNvPr id="22" name="Straight Arrow Connector 21"/>
          <p:cNvCxnSpPr>
            <a:stCxn id="20" idx="1"/>
          </p:cNvCxnSpPr>
          <p:nvPr/>
        </p:nvCxnSpPr>
        <p:spPr bwMode="auto">
          <a:xfrm flipH="1" flipV="1">
            <a:off x="6516216" y="4299942"/>
            <a:ext cx="576064" cy="127465"/>
          </a:xfrm>
          <a:prstGeom prst="straightConnector1">
            <a:avLst/>
          </a:prstGeom>
          <a:solidFill>
            <a:schemeClr val="accent1"/>
          </a:solidFill>
          <a:ln w="12700" cap="flat" cmpd="sng" algn="ctr">
            <a:solidFill>
              <a:schemeClr val="tx1"/>
            </a:solidFill>
            <a:prstDash val="solid"/>
            <a:round/>
            <a:headEnd type="none" w="med" len="med"/>
            <a:tailEnd type="arrow"/>
          </a:ln>
          <a:effectLst>
            <a:outerShdw blurRad="12700" dist="12700" dir="5400000" algn="ctr" rotWithShape="0">
              <a:schemeClr val="bg1"/>
            </a:outerShdw>
          </a:effectLst>
        </p:spPr>
      </p:cxnSp>
      <p:sp>
        <p:nvSpPr>
          <p:cNvPr id="25" name="TextBox 24"/>
          <p:cNvSpPr txBox="1"/>
          <p:nvPr/>
        </p:nvSpPr>
        <p:spPr>
          <a:xfrm>
            <a:off x="7458820" y="3435846"/>
            <a:ext cx="1508746" cy="338554"/>
          </a:xfrm>
          <a:prstGeom prst="rect">
            <a:avLst/>
          </a:prstGeom>
          <a:noFill/>
        </p:spPr>
        <p:txBody>
          <a:bodyPr wrap="none" rtlCol="0">
            <a:spAutoFit/>
          </a:bodyPr>
          <a:lstStyle/>
          <a:p>
            <a:r>
              <a:rPr lang="fr-BE" sz="1600" dirty="0" err="1" smtClean="0"/>
              <a:t>Beam</a:t>
            </a:r>
            <a:r>
              <a:rPr lang="fr-BE" sz="1600" dirty="0" smtClean="0"/>
              <a:t> exit port</a:t>
            </a:r>
            <a:endParaRPr lang="en-US" sz="1600" dirty="0"/>
          </a:p>
        </p:txBody>
      </p:sp>
      <p:cxnSp>
        <p:nvCxnSpPr>
          <p:cNvPr id="26" name="Straight Arrow Connector 25"/>
          <p:cNvCxnSpPr>
            <a:stCxn id="25" idx="0"/>
          </p:cNvCxnSpPr>
          <p:nvPr/>
        </p:nvCxnSpPr>
        <p:spPr bwMode="auto">
          <a:xfrm flipH="1" flipV="1">
            <a:off x="7602836" y="3075806"/>
            <a:ext cx="610357" cy="360040"/>
          </a:xfrm>
          <a:prstGeom prst="straightConnector1">
            <a:avLst/>
          </a:prstGeom>
          <a:solidFill>
            <a:schemeClr val="accent1"/>
          </a:solidFill>
          <a:ln w="12700" cap="flat" cmpd="sng" algn="ctr">
            <a:solidFill>
              <a:schemeClr val="tx1"/>
            </a:solidFill>
            <a:prstDash val="solid"/>
            <a:round/>
            <a:headEnd type="none" w="med" len="med"/>
            <a:tailEnd type="arrow"/>
          </a:ln>
          <a:effectLst>
            <a:outerShdw blurRad="12700" dist="12700" dir="5400000" algn="ctr" rotWithShape="0">
              <a:schemeClr val="bg1"/>
            </a:outerShdw>
          </a:effectLst>
        </p:spPr>
      </p:cxnSp>
      <p:sp>
        <p:nvSpPr>
          <p:cNvPr id="27" name="TextBox 26"/>
          <p:cNvSpPr txBox="1"/>
          <p:nvPr/>
        </p:nvSpPr>
        <p:spPr>
          <a:xfrm>
            <a:off x="7530828" y="1779662"/>
            <a:ext cx="1577676" cy="338554"/>
          </a:xfrm>
          <a:prstGeom prst="rect">
            <a:avLst/>
          </a:prstGeom>
          <a:noFill/>
        </p:spPr>
        <p:txBody>
          <a:bodyPr wrap="none" rtlCol="0">
            <a:spAutoFit/>
          </a:bodyPr>
          <a:lstStyle/>
          <a:p>
            <a:r>
              <a:rPr lang="fr-BE" sz="1600" dirty="0" smtClean="0"/>
              <a:t>RF system port</a:t>
            </a:r>
            <a:endParaRPr lang="en-US" sz="1600" dirty="0"/>
          </a:p>
        </p:txBody>
      </p:sp>
      <p:cxnSp>
        <p:nvCxnSpPr>
          <p:cNvPr id="28" name="Straight Arrow Connector 27"/>
          <p:cNvCxnSpPr>
            <a:stCxn id="27" idx="1"/>
          </p:cNvCxnSpPr>
          <p:nvPr/>
        </p:nvCxnSpPr>
        <p:spPr bwMode="auto">
          <a:xfrm flipH="1">
            <a:off x="6738740" y="1948939"/>
            <a:ext cx="792088" cy="406787"/>
          </a:xfrm>
          <a:prstGeom prst="straightConnector1">
            <a:avLst/>
          </a:prstGeom>
          <a:solidFill>
            <a:schemeClr val="accent1"/>
          </a:solidFill>
          <a:ln w="12700" cap="flat" cmpd="sng" algn="ctr">
            <a:solidFill>
              <a:schemeClr val="tx1"/>
            </a:solidFill>
            <a:prstDash val="solid"/>
            <a:round/>
            <a:headEnd type="none" w="med" len="med"/>
            <a:tailEnd type="arrow"/>
          </a:ln>
          <a:effectLst>
            <a:outerShdw blurRad="12700" dist="12700" dir="5400000" algn="ctr" rotWithShape="0">
              <a:schemeClr val="bg1"/>
            </a:outerShdw>
          </a:effectLst>
        </p:spPr>
      </p:cxnSp>
      <p:sp>
        <p:nvSpPr>
          <p:cNvPr id="30" name="TextBox 29"/>
          <p:cNvSpPr txBox="1"/>
          <p:nvPr/>
        </p:nvSpPr>
        <p:spPr>
          <a:xfrm>
            <a:off x="6094090" y="865044"/>
            <a:ext cx="1587166" cy="338554"/>
          </a:xfrm>
          <a:prstGeom prst="rect">
            <a:avLst/>
          </a:prstGeom>
          <a:noFill/>
        </p:spPr>
        <p:txBody>
          <a:bodyPr wrap="none" rtlCol="0">
            <a:spAutoFit/>
          </a:bodyPr>
          <a:lstStyle/>
          <a:p>
            <a:r>
              <a:rPr lang="fr-BE" sz="1600" dirty="0" smtClean="0"/>
              <a:t>Vertical </a:t>
            </a:r>
            <a:r>
              <a:rPr lang="fr-BE" sz="1600" dirty="0" err="1" smtClean="0"/>
              <a:t>tie</a:t>
            </a:r>
            <a:r>
              <a:rPr lang="fr-BE" sz="1600" dirty="0" smtClean="0"/>
              <a:t> </a:t>
            </a:r>
            <a:r>
              <a:rPr lang="fr-BE" sz="1600" dirty="0" err="1" smtClean="0"/>
              <a:t>rods</a:t>
            </a:r>
            <a:endParaRPr lang="fr-BE" sz="1600" dirty="0" smtClean="0"/>
          </a:p>
        </p:txBody>
      </p:sp>
      <p:cxnSp>
        <p:nvCxnSpPr>
          <p:cNvPr id="31" name="Straight Arrow Connector 30"/>
          <p:cNvCxnSpPr/>
          <p:nvPr/>
        </p:nvCxnSpPr>
        <p:spPr bwMode="auto">
          <a:xfrm flipH="1">
            <a:off x="5459848" y="1131590"/>
            <a:ext cx="778258" cy="21490"/>
          </a:xfrm>
          <a:prstGeom prst="straightConnector1">
            <a:avLst/>
          </a:prstGeom>
          <a:solidFill>
            <a:schemeClr val="accent1"/>
          </a:solidFill>
          <a:ln w="12700" cap="flat" cmpd="sng" algn="ctr">
            <a:solidFill>
              <a:schemeClr val="tx1"/>
            </a:solidFill>
            <a:prstDash val="solid"/>
            <a:round/>
            <a:headEnd type="none" w="med" len="med"/>
            <a:tailEnd type="arrow"/>
          </a:ln>
          <a:effectLst>
            <a:outerShdw blurRad="12700" dist="12700" dir="5400000" algn="ctr" rotWithShape="0">
              <a:schemeClr val="bg1"/>
            </a:outerShdw>
          </a:effectLst>
        </p:spPr>
      </p:cxnSp>
      <p:cxnSp>
        <p:nvCxnSpPr>
          <p:cNvPr id="32" name="Straight Arrow Connector 31"/>
          <p:cNvCxnSpPr/>
          <p:nvPr/>
        </p:nvCxnSpPr>
        <p:spPr bwMode="auto">
          <a:xfrm flipH="1">
            <a:off x="5518026" y="1131590"/>
            <a:ext cx="720080" cy="1296144"/>
          </a:xfrm>
          <a:prstGeom prst="straightConnector1">
            <a:avLst/>
          </a:prstGeom>
          <a:solidFill>
            <a:schemeClr val="accent1"/>
          </a:solidFill>
          <a:ln w="12700" cap="flat" cmpd="sng" algn="ctr">
            <a:solidFill>
              <a:schemeClr val="tx1"/>
            </a:solidFill>
            <a:prstDash val="solid"/>
            <a:round/>
            <a:headEnd type="none" w="med" len="med"/>
            <a:tailEnd type="arrow"/>
          </a:ln>
          <a:effectLst>
            <a:outerShdw blurRad="12700" dist="12700" dir="5400000" algn="ctr" rotWithShape="0">
              <a:schemeClr val="bg1"/>
            </a:outerShdw>
          </a:effectLst>
        </p:spPr>
      </p:cxnSp>
      <p:cxnSp>
        <p:nvCxnSpPr>
          <p:cNvPr id="36" name="Straight Arrow Connector 35"/>
          <p:cNvCxnSpPr/>
          <p:nvPr/>
        </p:nvCxnSpPr>
        <p:spPr bwMode="auto">
          <a:xfrm>
            <a:off x="6238106" y="1131590"/>
            <a:ext cx="1080120" cy="792088"/>
          </a:xfrm>
          <a:prstGeom prst="straightConnector1">
            <a:avLst/>
          </a:prstGeom>
          <a:solidFill>
            <a:schemeClr val="accent1"/>
          </a:solidFill>
          <a:ln w="12700" cap="flat" cmpd="sng" algn="ctr">
            <a:solidFill>
              <a:schemeClr val="tx1"/>
            </a:solidFill>
            <a:prstDash val="solid"/>
            <a:round/>
            <a:headEnd type="none" w="med" len="med"/>
            <a:tailEnd type="arrow"/>
          </a:ln>
          <a:effectLst>
            <a:outerShdw blurRad="12700" dist="12700" dir="5400000" algn="ctr" rotWithShape="0">
              <a:schemeClr val="bg1"/>
            </a:outerShdw>
          </a:effectLst>
        </p:spPr>
      </p:cxnSp>
      <p:sp>
        <p:nvSpPr>
          <p:cNvPr id="2" name="Content Placeholder 1"/>
          <p:cNvSpPr>
            <a:spLocks noGrp="1"/>
          </p:cNvSpPr>
          <p:nvPr>
            <p:ph idx="1"/>
          </p:nvPr>
        </p:nvSpPr>
        <p:spPr>
          <a:xfrm>
            <a:off x="0" y="843558"/>
            <a:ext cx="5004048" cy="3960440"/>
          </a:xfrm>
        </p:spPr>
        <p:txBody>
          <a:bodyPr/>
          <a:lstStyle/>
          <a:p>
            <a:pPr marL="176213" indent="182563"/>
            <a:r>
              <a:rPr lang="en-US" dirty="0" err="1" smtClean="0"/>
              <a:t>NbTi</a:t>
            </a:r>
            <a:r>
              <a:rPr lang="en-US" dirty="0" smtClean="0"/>
              <a:t> wire in channel coil.</a:t>
            </a:r>
          </a:p>
          <a:p>
            <a:pPr marL="176213" indent="182563"/>
            <a:r>
              <a:rPr lang="en-US" dirty="0" smtClean="0"/>
              <a:t>Suspended cold mass: 3tons.</a:t>
            </a:r>
          </a:p>
          <a:p>
            <a:pPr marL="176213" indent="182563"/>
            <a:r>
              <a:rPr lang="en-US" dirty="0" smtClean="0"/>
              <a:t>Overall weight: 4tons.</a:t>
            </a:r>
          </a:p>
          <a:p>
            <a:pPr marL="176213" indent="182563"/>
            <a:r>
              <a:rPr lang="en-US" dirty="0" smtClean="0"/>
              <a:t>Nominal current: 650A (56 A/mm²).</a:t>
            </a:r>
          </a:p>
          <a:p>
            <a:pPr marL="176213" indent="182563"/>
            <a:r>
              <a:rPr lang="en-US" dirty="0" smtClean="0"/>
              <a:t>Nominal ampere-turns: 4.3x10</a:t>
            </a:r>
            <a:r>
              <a:rPr lang="en-US" baseline="30000" dirty="0" smtClean="0"/>
              <a:t>+6</a:t>
            </a:r>
            <a:r>
              <a:rPr lang="en-US" dirty="0" smtClean="0"/>
              <a:t>At.</a:t>
            </a:r>
          </a:p>
          <a:p>
            <a:pPr marL="176213" indent="182563"/>
            <a:r>
              <a:rPr lang="en-US" dirty="0" smtClean="0"/>
              <a:t>Conduction cooled by 4 SHI </a:t>
            </a:r>
            <a:r>
              <a:rPr lang="en-US" dirty="0" err="1" smtClean="0"/>
              <a:t>cryocoolers</a:t>
            </a:r>
            <a:r>
              <a:rPr lang="en-US" dirty="0" smtClean="0"/>
              <a:t>.</a:t>
            </a:r>
          </a:p>
          <a:p>
            <a:pPr marL="176213" indent="182563"/>
            <a:r>
              <a:rPr lang="en-US" dirty="0" smtClean="0"/>
              <a:t>9 </a:t>
            </a:r>
            <a:r>
              <a:rPr lang="en-US" dirty="0" err="1" smtClean="0"/>
              <a:t>Inconel</a:t>
            </a:r>
            <a:r>
              <a:rPr lang="en-US" dirty="0" smtClean="0"/>
              <a:t> tension rods with strain gauges.</a:t>
            </a:r>
          </a:p>
          <a:p>
            <a:pPr marL="176213" indent="182563">
              <a:buNone/>
            </a:pPr>
            <a:r>
              <a:rPr lang="en-US" dirty="0" smtClean="0"/>
              <a:t>(radial ø14mm; upper ø8mm; lower ø6mm)</a:t>
            </a:r>
          </a:p>
          <a:p>
            <a:pPr marL="176213" indent="182563"/>
            <a:endParaRPr lang="en-US" dirty="0" smtClean="0"/>
          </a:p>
          <a:p>
            <a:pPr marL="176213" indent="182563"/>
            <a:r>
              <a:rPr lang="en-US" dirty="0" smtClean="0"/>
              <a:t>Cryostat is the cyclotron vacuum chamber.</a:t>
            </a:r>
          </a:p>
        </p:txBody>
      </p:sp>
      <p:sp useBgFill="1">
        <p:nvSpPr>
          <p:cNvPr id="48" name="Rectangle 47"/>
          <p:cNvSpPr/>
          <p:nvPr/>
        </p:nvSpPr>
        <p:spPr bwMode="auto">
          <a:xfrm>
            <a:off x="8316416" y="4515966"/>
            <a:ext cx="648072" cy="504056"/>
          </a:xfrm>
          <a:prstGeom prst="rect">
            <a:avLst/>
          </a:prstGeom>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BE" sz="2400" b="0" i="0" u="none" strike="noStrike" cap="none" normalizeH="0" baseline="0" smtClean="0">
              <a:ln>
                <a:noFill/>
              </a:ln>
              <a:solidFill>
                <a:schemeClr val="tx1"/>
              </a:solidFill>
              <a:effectLst/>
              <a:latin typeface="Arial" charset="0"/>
              <a:ea typeface="ＭＳ Ｐゴシック" pitchFamily="28" charset="-128"/>
            </a:endParaRPr>
          </a:p>
        </p:txBody>
      </p:sp>
      <p:sp>
        <p:nvSpPr>
          <p:cNvPr id="18" name="TextBox 17"/>
          <p:cNvSpPr txBox="1"/>
          <p:nvPr/>
        </p:nvSpPr>
        <p:spPr>
          <a:xfrm>
            <a:off x="3851920" y="771550"/>
            <a:ext cx="1391728" cy="338554"/>
          </a:xfrm>
          <a:prstGeom prst="rect">
            <a:avLst/>
          </a:prstGeom>
          <a:noFill/>
        </p:spPr>
        <p:txBody>
          <a:bodyPr wrap="none" rtlCol="0">
            <a:spAutoFit/>
          </a:bodyPr>
          <a:lstStyle/>
          <a:p>
            <a:r>
              <a:rPr lang="fr-BE" sz="1600" dirty="0" smtClean="0"/>
              <a:t>Radial </a:t>
            </a:r>
            <a:r>
              <a:rPr lang="fr-BE" sz="1600" dirty="0" err="1" smtClean="0"/>
              <a:t>tie</a:t>
            </a:r>
            <a:r>
              <a:rPr lang="fr-BE" sz="1600" dirty="0" smtClean="0"/>
              <a:t> </a:t>
            </a:r>
            <a:r>
              <a:rPr lang="fr-BE" sz="1600" dirty="0" err="1" smtClean="0"/>
              <a:t>rod</a:t>
            </a:r>
            <a:endParaRPr lang="fr-BE" sz="1600" dirty="0" smtClean="0"/>
          </a:p>
        </p:txBody>
      </p:sp>
      <p:cxnSp>
        <p:nvCxnSpPr>
          <p:cNvPr id="23" name="Straight Arrow Connector 22"/>
          <p:cNvCxnSpPr>
            <a:stCxn id="18" idx="2"/>
          </p:cNvCxnSpPr>
          <p:nvPr/>
        </p:nvCxnSpPr>
        <p:spPr bwMode="auto">
          <a:xfrm flipH="1">
            <a:off x="4283968" y="1110104"/>
            <a:ext cx="263816" cy="453534"/>
          </a:xfrm>
          <a:prstGeom prst="straightConnector1">
            <a:avLst/>
          </a:prstGeom>
          <a:solidFill>
            <a:schemeClr val="accent1"/>
          </a:solidFill>
          <a:ln w="12700" cap="flat" cmpd="sng" algn="ctr">
            <a:solidFill>
              <a:schemeClr val="tx1"/>
            </a:solidFill>
            <a:prstDash val="solid"/>
            <a:round/>
            <a:headEnd type="none" w="med" len="med"/>
            <a:tailEnd type="arrow"/>
          </a:ln>
          <a:effectLst>
            <a:outerShdw blurRad="12700" dist="12700" dir="5400000" algn="ctr" rotWithShape="0">
              <a:schemeClr val="bg1"/>
            </a:outerShdw>
          </a:effectLst>
        </p:spPr>
      </p:cxnSp>
    </p:spTree>
    <p:extLst>
      <p:ext uri="{BB962C8B-B14F-4D97-AF65-F5344CB8AC3E}">
        <p14:creationId xmlns:p14="http://schemas.microsoft.com/office/powerpoint/2010/main" val="279413947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Content Placeholder 14" descr="110215 ScreenShot003.jpg"/>
          <p:cNvPicPr>
            <a:picLocks noGrp="1" noChangeAspect="1"/>
          </p:cNvPicPr>
          <p:nvPr>
            <p:ph idx="1"/>
          </p:nvPr>
        </p:nvPicPr>
        <p:blipFill>
          <a:blip r:embed="rId3" cstate="print"/>
          <a:srcRect t="1409" r="2223" b="1878"/>
          <a:stretch>
            <a:fillRect/>
          </a:stretch>
        </p:blipFill>
        <p:spPr>
          <a:xfrm>
            <a:off x="3635896" y="2571750"/>
            <a:ext cx="4181521" cy="2448272"/>
          </a:xfrm>
        </p:spPr>
      </p:pic>
      <p:sp>
        <p:nvSpPr>
          <p:cNvPr id="3" name="Title 2"/>
          <p:cNvSpPr>
            <a:spLocks noGrp="1"/>
          </p:cNvSpPr>
          <p:nvPr>
            <p:ph type="title"/>
          </p:nvPr>
        </p:nvSpPr>
        <p:spPr/>
        <p:txBody>
          <a:bodyPr/>
          <a:lstStyle/>
          <a:p>
            <a:r>
              <a:rPr lang="fr-BE" dirty="0" err="1" smtClean="0"/>
              <a:t>Superconducting</a:t>
            </a:r>
            <a:r>
              <a:rPr lang="fr-BE" dirty="0" smtClean="0"/>
              <a:t> </a:t>
            </a:r>
            <a:r>
              <a:rPr lang="fr-BE" dirty="0" err="1" smtClean="0"/>
              <a:t>coil</a:t>
            </a:r>
            <a:endParaRPr lang="fr-BE" dirty="0"/>
          </a:p>
        </p:txBody>
      </p:sp>
      <p:sp>
        <p:nvSpPr>
          <p:cNvPr id="4" name="Subtitle 3"/>
          <p:cNvSpPr>
            <a:spLocks noGrp="1"/>
          </p:cNvSpPr>
          <p:nvPr>
            <p:ph type="subTitle" idx="10"/>
          </p:nvPr>
        </p:nvSpPr>
        <p:spPr/>
        <p:txBody>
          <a:bodyPr/>
          <a:lstStyle/>
          <a:p>
            <a:r>
              <a:rPr lang="fr-BE" dirty="0" smtClean="0"/>
              <a:t>Cryostat </a:t>
            </a:r>
            <a:r>
              <a:rPr lang="fr-BE" dirty="0" err="1" smtClean="0"/>
              <a:t>penetrations</a:t>
            </a:r>
            <a:endParaRPr lang="fr-BE" dirty="0"/>
          </a:p>
        </p:txBody>
      </p:sp>
      <p:sp useBgFill="1">
        <p:nvSpPr>
          <p:cNvPr id="6" name="Rectangle 5"/>
          <p:cNvSpPr/>
          <p:nvPr/>
        </p:nvSpPr>
        <p:spPr bwMode="auto">
          <a:xfrm>
            <a:off x="3707904" y="4731990"/>
            <a:ext cx="3672408" cy="411510"/>
          </a:xfrm>
          <a:prstGeom prst="rect">
            <a:avLst/>
          </a:prstGeom>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BE" sz="2400" b="0" i="0" u="none" strike="noStrike" cap="none" normalizeH="0" baseline="0" smtClean="0">
              <a:ln>
                <a:noFill/>
              </a:ln>
              <a:solidFill>
                <a:schemeClr val="tx1"/>
              </a:solidFill>
              <a:effectLst/>
              <a:latin typeface="Arial" charset="0"/>
              <a:ea typeface="ＭＳ Ｐゴシック" pitchFamily="28" charset="-128"/>
            </a:endParaRPr>
          </a:p>
        </p:txBody>
      </p:sp>
      <p:sp useBgFill="1">
        <p:nvSpPr>
          <p:cNvPr id="7" name="Rectangle 6"/>
          <p:cNvSpPr/>
          <p:nvPr/>
        </p:nvSpPr>
        <p:spPr bwMode="auto">
          <a:xfrm>
            <a:off x="7884368" y="4587974"/>
            <a:ext cx="936104" cy="555526"/>
          </a:xfrm>
          <a:prstGeom prst="rect">
            <a:avLst/>
          </a:prstGeom>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BE" sz="2400" b="0" i="0" u="none" strike="noStrike" cap="none" normalizeH="0" baseline="0" smtClean="0">
              <a:ln>
                <a:noFill/>
              </a:ln>
              <a:solidFill>
                <a:schemeClr val="tx1"/>
              </a:solidFill>
              <a:effectLst/>
              <a:latin typeface="Arial" charset="0"/>
              <a:ea typeface="ＭＳ Ｐゴシック" pitchFamily="28" charset="-128"/>
            </a:endParaRPr>
          </a:p>
        </p:txBody>
      </p:sp>
      <p:sp useBgFill="1">
        <p:nvSpPr>
          <p:cNvPr id="8" name="Rectangle 7"/>
          <p:cNvSpPr/>
          <p:nvPr/>
        </p:nvSpPr>
        <p:spPr bwMode="auto">
          <a:xfrm rot="1877619">
            <a:off x="8040497" y="4484747"/>
            <a:ext cx="850592" cy="455951"/>
          </a:xfrm>
          <a:prstGeom prst="rect">
            <a:avLst/>
          </a:prstGeom>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BE" sz="2400" b="0" i="0" u="none" strike="noStrike" cap="none" normalizeH="0" baseline="0" smtClean="0">
              <a:ln>
                <a:noFill/>
              </a:ln>
              <a:solidFill>
                <a:schemeClr val="tx1"/>
              </a:solidFill>
              <a:effectLst/>
              <a:latin typeface="Arial" charset="0"/>
              <a:ea typeface="ＭＳ Ｐゴシック" pitchFamily="28" charset="-128"/>
            </a:endParaRPr>
          </a:p>
        </p:txBody>
      </p:sp>
      <p:sp useBgFill="1">
        <p:nvSpPr>
          <p:cNvPr id="13" name="Rectangle 12"/>
          <p:cNvSpPr/>
          <p:nvPr/>
        </p:nvSpPr>
        <p:spPr bwMode="auto">
          <a:xfrm>
            <a:off x="0" y="3939902"/>
            <a:ext cx="395536" cy="627534"/>
          </a:xfrm>
          <a:prstGeom prst="rect">
            <a:avLst/>
          </a:prstGeom>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BE" sz="2400" b="0" i="0" u="none" strike="noStrike" cap="none" normalizeH="0" baseline="0" smtClean="0">
              <a:ln>
                <a:noFill/>
              </a:ln>
              <a:solidFill>
                <a:schemeClr val="tx1"/>
              </a:solidFill>
              <a:effectLst/>
              <a:latin typeface="Arial" charset="0"/>
              <a:ea typeface="ＭＳ Ｐゴシック" pitchFamily="28" charset="-128"/>
            </a:endParaRPr>
          </a:p>
        </p:txBody>
      </p:sp>
      <p:pic>
        <p:nvPicPr>
          <p:cNvPr id="9218" name="Picture 2" descr="D:\My Documents\PT R&amp;D\S²C²\Drawings\110215 ScreenShot004.jpg"/>
          <p:cNvPicPr>
            <a:picLocks noChangeAspect="1" noChangeArrowheads="1"/>
          </p:cNvPicPr>
          <p:nvPr/>
        </p:nvPicPr>
        <p:blipFill>
          <a:blip r:embed="rId4" cstate="print"/>
          <a:srcRect l="2607" t="3949" r="3351" b="1580"/>
          <a:stretch>
            <a:fillRect/>
          </a:stretch>
        </p:blipFill>
        <p:spPr bwMode="auto">
          <a:xfrm>
            <a:off x="0" y="809937"/>
            <a:ext cx="4211960" cy="3989503"/>
          </a:xfrm>
          <a:prstGeom prst="rect">
            <a:avLst/>
          </a:prstGeom>
          <a:noFill/>
        </p:spPr>
      </p:pic>
      <p:sp useBgFill="1">
        <p:nvSpPr>
          <p:cNvPr id="16" name="Rectangle 15"/>
          <p:cNvSpPr/>
          <p:nvPr/>
        </p:nvSpPr>
        <p:spPr bwMode="auto">
          <a:xfrm>
            <a:off x="7956376" y="4371950"/>
            <a:ext cx="1187624" cy="771550"/>
          </a:xfrm>
          <a:prstGeom prst="rect">
            <a:avLst/>
          </a:prstGeom>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BE" sz="2400" b="0" i="0" u="none" strike="noStrike" cap="none" normalizeH="0" baseline="0" smtClean="0">
              <a:ln>
                <a:noFill/>
              </a:ln>
              <a:solidFill>
                <a:schemeClr val="tx1"/>
              </a:solidFill>
              <a:effectLst/>
              <a:latin typeface="Arial" charset="0"/>
              <a:ea typeface="ＭＳ Ｐゴシック" pitchFamily="28" charset="-128"/>
            </a:endParaRPr>
          </a:p>
        </p:txBody>
      </p:sp>
      <p:sp useBgFill="1">
        <p:nvSpPr>
          <p:cNvPr id="17" name="Rectangle 16"/>
          <p:cNvSpPr/>
          <p:nvPr/>
        </p:nvSpPr>
        <p:spPr bwMode="auto">
          <a:xfrm>
            <a:off x="5796136" y="4731990"/>
            <a:ext cx="1512168" cy="411510"/>
          </a:xfrm>
          <a:prstGeom prst="rect">
            <a:avLst/>
          </a:prstGeom>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BE" sz="2400" b="0" i="0" u="none" strike="noStrike" cap="none" normalizeH="0" baseline="0" smtClean="0">
              <a:ln>
                <a:noFill/>
              </a:ln>
              <a:solidFill>
                <a:schemeClr val="tx1"/>
              </a:solidFill>
              <a:effectLst/>
              <a:latin typeface="Arial" charset="0"/>
              <a:ea typeface="ＭＳ Ｐゴシック" pitchFamily="28" charset="-128"/>
            </a:endParaRPr>
          </a:p>
        </p:txBody>
      </p:sp>
      <p:sp useBgFill="1">
        <p:nvSpPr>
          <p:cNvPr id="18" name="Rectangle 17"/>
          <p:cNvSpPr/>
          <p:nvPr/>
        </p:nvSpPr>
        <p:spPr bwMode="auto">
          <a:xfrm>
            <a:off x="3851920" y="4752528"/>
            <a:ext cx="1512168" cy="411510"/>
          </a:xfrm>
          <a:prstGeom prst="rect">
            <a:avLst/>
          </a:prstGeom>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BE" sz="2400" b="0" i="0" u="none" strike="noStrike" cap="none" normalizeH="0" baseline="0" smtClean="0">
              <a:ln>
                <a:noFill/>
              </a:ln>
              <a:solidFill>
                <a:schemeClr val="tx1"/>
              </a:solidFill>
              <a:effectLst/>
              <a:latin typeface="Arial" charset="0"/>
              <a:ea typeface="ＭＳ Ｐゴシック" pitchFamily="28" charset="-128"/>
            </a:endParaRPr>
          </a:p>
        </p:txBody>
      </p:sp>
      <p:sp useBgFill="1">
        <p:nvSpPr>
          <p:cNvPr id="19" name="Rectangle 18"/>
          <p:cNvSpPr/>
          <p:nvPr/>
        </p:nvSpPr>
        <p:spPr bwMode="auto">
          <a:xfrm>
            <a:off x="0" y="3867894"/>
            <a:ext cx="323528" cy="1275606"/>
          </a:xfrm>
          <a:prstGeom prst="rect">
            <a:avLst/>
          </a:prstGeom>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BE" sz="2400" b="0" i="0" u="none" strike="noStrike" cap="none" normalizeH="0" baseline="0" smtClean="0">
              <a:ln>
                <a:noFill/>
              </a:ln>
              <a:solidFill>
                <a:schemeClr val="tx1"/>
              </a:solidFill>
              <a:effectLst/>
              <a:latin typeface="Arial" charset="0"/>
              <a:ea typeface="ＭＳ Ｐゴシック" pitchFamily="28" charset="-128"/>
            </a:endParaRPr>
          </a:p>
        </p:txBody>
      </p:sp>
      <p:sp>
        <p:nvSpPr>
          <p:cNvPr id="14" name="Content Placeholder 1"/>
          <p:cNvSpPr txBox="1">
            <a:spLocks/>
          </p:cNvSpPr>
          <p:nvPr/>
        </p:nvSpPr>
        <p:spPr>
          <a:xfrm>
            <a:off x="5066632" y="861536"/>
            <a:ext cx="3897856" cy="1943152"/>
          </a:xfrm>
          <a:prstGeom prst="rect">
            <a:avLst/>
          </a:prstGeom>
        </p:spPr>
        <p:txBody>
          <a:bodyPr/>
          <a:lstStyle>
            <a:lvl1pPr marL="628650" indent="-255588" algn="l" rtl="0" eaLnBrk="1" fontAlgn="base" hangingPunct="1">
              <a:spcBef>
                <a:spcPct val="20000"/>
              </a:spcBef>
              <a:spcAft>
                <a:spcPct val="0"/>
              </a:spcAft>
              <a:buClr>
                <a:srgbClr val="F0AB00"/>
              </a:buClr>
              <a:buSzPct val="60000"/>
              <a:buFont typeface="Wingdings 2" pitchFamily="18" charset="2"/>
              <a:buChar char=""/>
              <a:defRPr sz="1800" b="0">
                <a:solidFill>
                  <a:schemeClr val="tx1"/>
                </a:solidFill>
                <a:latin typeface="+mj-lt"/>
                <a:ea typeface="+mn-ea"/>
                <a:cs typeface="+mn-cs"/>
              </a:defRPr>
            </a:lvl1pPr>
            <a:lvl2pPr marL="900113" indent="-285750" algn="l" rtl="0" eaLnBrk="1" fontAlgn="base" hangingPunct="1">
              <a:spcBef>
                <a:spcPct val="20000"/>
              </a:spcBef>
              <a:spcAft>
                <a:spcPct val="0"/>
              </a:spcAft>
              <a:buClr>
                <a:srgbClr val="F0AB00"/>
              </a:buClr>
              <a:buSzPct val="60000"/>
              <a:buFont typeface="Wingdings 2" pitchFamily="18" charset="2"/>
              <a:buChar char=""/>
              <a:defRPr sz="1700">
                <a:solidFill>
                  <a:schemeClr val="tx1"/>
                </a:solidFill>
                <a:latin typeface="+mj-lt"/>
                <a:ea typeface="+mn-ea"/>
              </a:defRPr>
            </a:lvl2pPr>
            <a:lvl3pPr marL="1079500" indent="-228600" algn="l" rtl="0" eaLnBrk="1" fontAlgn="base" hangingPunct="1">
              <a:spcBef>
                <a:spcPct val="20000"/>
              </a:spcBef>
              <a:spcAft>
                <a:spcPct val="0"/>
              </a:spcAft>
              <a:buClr>
                <a:srgbClr val="F0AB00"/>
              </a:buClr>
              <a:buSzPct val="60000"/>
              <a:buFont typeface="Wingdings 2" pitchFamily="18" charset="2"/>
              <a:buChar char=""/>
              <a:defRPr sz="1600">
                <a:solidFill>
                  <a:schemeClr val="tx1"/>
                </a:solidFill>
                <a:latin typeface="+mn-lt"/>
                <a:ea typeface="+mn-ea"/>
              </a:defRPr>
            </a:lvl3pPr>
            <a:lvl4pPr marL="1339850" indent="-228600" algn="l" rtl="0" eaLnBrk="1" fontAlgn="base" hangingPunct="1">
              <a:spcBef>
                <a:spcPct val="20000"/>
              </a:spcBef>
              <a:spcAft>
                <a:spcPct val="0"/>
              </a:spcAft>
              <a:buClr>
                <a:srgbClr val="F0AB00"/>
              </a:buClr>
              <a:buSzPct val="60000"/>
              <a:buFont typeface="Courier New" pitchFamily="49" charset="0"/>
              <a:buChar char="o"/>
              <a:defRPr sz="1400">
                <a:solidFill>
                  <a:schemeClr val="tx1"/>
                </a:solidFill>
                <a:latin typeface="+mn-lt"/>
                <a:ea typeface="+mn-ea"/>
              </a:defRPr>
            </a:lvl4pPr>
            <a:lvl5pPr marL="1473200" indent="0" algn="l" rtl="0" eaLnBrk="1" fontAlgn="base" hangingPunct="1">
              <a:spcBef>
                <a:spcPct val="20000"/>
              </a:spcBef>
              <a:spcAft>
                <a:spcPct val="0"/>
              </a:spcAft>
              <a:buClr>
                <a:schemeClr val="bg1">
                  <a:lumMod val="50000"/>
                </a:schemeClr>
              </a:buClr>
              <a:buFont typeface="Wingdings" pitchFamily="2" charset="2"/>
              <a:buNone/>
              <a:defRPr sz="1300">
                <a:solidFill>
                  <a:schemeClr val="tx1"/>
                </a:solidFill>
                <a:latin typeface="+mn-lt"/>
                <a:ea typeface="+mn-ea"/>
              </a:defRPr>
            </a:lvl5pPr>
            <a:lvl6pPr marL="2438400" indent="-228600" algn="l" rtl="0" eaLnBrk="1" fontAlgn="base" hangingPunct="1">
              <a:spcBef>
                <a:spcPct val="20000"/>
              </a:spcBef>
              <a:spcAft>
                <a:spcPct val="0"/>
              </a:spcAft>
              <a:buClr>
                <a:srgbClr val="FF8000"/>
              </a:buClr>
              <a:buFont typeface="Wingdings" pitchFamily="2" charset="2"/>
              <a:defRPr sz="2400">
                <a:solidFill>
                  <a:schemeClr val="tx1"/>
                </a:solidFill>
                <a:latin typeface="+mn-lt"/>
                <a:ea typeface="+mn-ea"/>
              </a:defRPr>
            </a:lvl6pPr>
            <a:lvl7pPr marL="2895600" indent="-228600" algn="l" rtl="0" eaLnBrk="1" fontAlgn="base" hangingPunct="1">
              <a:spcBef>
                <a:spcPct val="20000"/>
              </a:spcBef>
              <a:spcAft>
                <a:spcPct val="0"/>
              </a:spcAft>
              <a:buClr>
                <a:srgbClr val="FF8000"/>
              </a:buClr>
              <a:buFont typeface="Wingdings" pitchFamily="2" charset="2"/>
              <a:defRPr sz="2400">
                <a:solidFill>
                  <a:schemeClr val="tx1"/>
                </a:solidFill>
                <a:latin typeface="+mn-lt"/>
                <a:ea typeface="+mn-ea"/>
              </a:defRPr>
            </a:lvl7pPr>
            <a:lvl8pPr marL="3352800" indent="-228600" algn="l" rtl="0" eaLnBrk="1" fontAlgn="base" hangingPunct="1">
              <a:spcBef>
                <a:spcPct val="20000"/>
              </a:spcBef>
              <a:spcAft>
                <a:spcPct val="0"/>
              </a:spcAft>
              <a:buClr>
                <a:srgbClr val="FF8000"/>
              </a:buClr>
              <a:buFont typeface="Wingdings" pitchFamily="2" charset="2"/>
              <a:defRPr sz="2400">
                <a:solidFill>
                  <a:schemeClr val="tx1"/>
                </a:solidFill>
                <a:latin typeface="+mn-lt"/>
                <a:ea typeface="+mn-ea"/>
              </a:defRPr>
            </a:lvl8pPr>
            <a:lvl9pPr marL="3810000" indent="-228600" algn="l" rtl="0" eaLnBrk="1" fontAlgn="base" hangingPunct="1">
              <a:spcBef>
                <a:spcPct val="20000"/>
              </a:spcBef>
              <a:spcAft>
                <a:spcPct val="0"/>
              </a:spcAft>
              <a:buClr>
                <a:srgbClr val="FF8000"/>
              </a:buClr>
              <a:buFont typeface="Wingdings" pitchFamily="2" charset="2"/>
              <a:defRPr sz="2400">
                <a:solidFill>
                  <a:schemeClr val="tx1"/>
                </a:solidFill>
                <a:latin typeface="+mn-lt"/>
                <a:ea typeface="+mn-ea"/>
              </a:defRPr>
            </a:lvl9pPr>
          </a:lstStyle>
          <a:p>
            <a:pPr marL="176213" indent="182563"/>
            <a:r>
              <a:rPr lang="en-US" kern="0" dirty="0" smtClean="0"/>
              <a:t>Four cryostat penetrations</a:t>
            </a:r>
          </a:p>
          <a:p>
            <a:pPr marL="790576" lvl="1" indent="-342900">
              <a:buFont typeface="+mj-lt"/>
              <a:buAutoNum type="arabicPeriod"/>
            </a:pPr>
            <a:r>
              <a:rPr lang="en-US" kern="0" dirty="0"/>
              <a:t>RF port</a:t>
            </a:r>
          </a:p>
          <a:p>
            <a:pPr marL="790576" lvl="1" indent="-342900">
              <a:buFont typeface="+mj-lt"/>
              <a:buAutoNum type="arabicPeriod"/>
            </a:pPr>
            <a:r>
              <a:rPr lang="en-US" kern="0" dirty="0"/>
              <a:t>Vacuum pumping/radial probe</a:t>
            </a:r>
          </a:p>
          <a:p>
            <a:pPr marL="790576" lvl="1" indent="-342900">
              <a:buFont typeface="+mj-lt"/>
              <a:buAutoNum type="arabicPeriod"/>
            </a:pPr>
            <a:r>
              <a:rPr lang="en-US" kern="0" dirty="0"/>
              <a:t>Ion </a:t>
            </a:r>
            <a:r>
              <a:rPr lang="en-US" kern="0" dirty="0" smtClean="0"/>
              <a:t>source</a:t>
            </a:r>
          </a:p>
          <a:p>
            <a:pPr marL="790576" lvl="1" indent="-342900">
              <a:buFont typeface="+mj-lt"/>
              <a:buAutoNum type="arabicPeriod"/>
            </a:pPr>
            <a:r>
              <a:rPr lang="en-US" kern="0" dirty="0" smtClean="0"/>
              <a:t>Beam </a:t>
            </a:r>
            <a:r>
              <a:rPr lang="en-US" kern="0" dirty="0"/>
              <a:t>extraction</a:t>
            </a:r>
          </a:p>
          <a:p>
            <a:pPr marL="176213" indent="182563"/>
            <a:r>
              <a:rPr lang="en-US" kern="0" dirty="0" err="1" smtClean="0"/>
              <a:t>Aluminium</a:t>
            </a:r>
            <a:r>
              <a:rPr lang="en-US" kern="0" dirty="0" smtClean="0"/>
              <a:t> coil former</a:t>
            </a:r>
          </a:p>
          <a:p>
            <a:pPr marL="176213" indent="0">
              <a:buNone/>
            </a:pPr>
            <a:endParaRPr lang="en-US" kern="0" dirty="0" smtClean="0"/>
          </a:p>
        </p:txBody>
      </p:sp>
      <p:cxnSp>
        <p:nvCxnSpPr>
          <p:cNvPr id="5" name="Straight Arrow Connector 4"/>
          <p:cNvCxnSpPr/>
          <p:nvPr/>
        </p:nvCxnSpPr>
        <p:spPr bwMode="auto">
          <a:xfrm flipH="1">
            <a:off x="2555776" y="1419622"/>
            <a:ext cx="2988332" cy="413490"/>
          </a:xfrm>
          <a:prstGeom prst="straightConnector1">
            <a:avLst/>
          </a:prstGeom>
          <a:solidFill>
            <a:schemeClr val="accent1"/>
          </a:solidFill>
          <a:ln w="19050" cap="flat" cmpd="sng" algn="ctr">
            <a:solidFill>
              <a:schemeClr val="tx1"/>
            </a:solidFill>
            <a:prstDash val="solid"/>
            <a:round/>
            <a:headEnd type="none" w="med" len="med"/>
            <a:tailEnd type="arrow"/>
          </a:ln>
          <a:effectLst/>
        </p:spPr>
      </p:cxnSp>
      <p:cxnSp>
        <p:nvCxnSpPr>
          <p:cNvPr id="20" name="Straight Arrow Connector 19"/>
          <p:cNvCxnSpPr/>
          <p:nvPr/>
        </p:nvCxnSpPr>
        <p:spPr bwMode="auto">
          <a:xfrm flipH="1">
            <a:off x="1331640" y="1727840"/>
            <a:ext cx="4212468" cy="699894"/>
          </a:xfrm>
          <a:prstGeom prst="straightConnector1">
            <a:avLst/>
          </a:prstGeom>
          <a:solidFill>
            <a:schemeClr val="accent1"/>
          </a:solidFill>
          <a:ln w="19050" cap="flat" cmpd="sng" algn="ctr">
            <a:solidFill>
              <a:schemeClr val="tx1"/>
            </a:solidFill>
            <a:prstDash val="solid"/>
            <a:round/>
            <a:headEnd type="none" w="med" len="med"/>
            <a:tailEnd type="arrow"/>
          </a:ln>
          <a:effectLst/>
        </p:spPr>
      </p:cxnSp>
      <p:cxnSp>
        <p:nvCxnSpPr>
          <p:cNvPr id="21" name="Straight Arrow Connector 20"/>
          <p:cNvCxnSpPr/>
          <p:nvPr/>
        </p:nvCxnSpPr>
        <p:spPr bwMode="auto">
          <a:xfrm flipH="1">
            <a:off x="1547664" y="1995686"/>
            <a:ext cx="4010990" cy="864096"/>
          </a:xfrm>
          <a:prstGeom prst="straightConnector1">
            <a:avLst/>
          </a:prstGeom>
          <a:solidFill>
            <a:schemeClr val="accent1"/>
          </a:solidFill>
          <a:ln w="19050" cap="flat" cmpd="sng" algn="ctr">
            <a:solidFill>
              <a:schemeClr val="tx1"/>
            </a:solidFill>
            <a:prstDash val="solid"/>
            <a:round/>
            <a:headEnd type="none" w="med" len="med"/>
            <a:tailEnd type="arrow"/>
          </a:ln>
          <a:effectLst/>
        </p:spPr>
      </p:cxnSp>
      <p:cxnSp>
        <p:nvCxnSpPr>
          <p:cNvPr id="22" name="Straight Arrow Connector 21"/>
          <p:cNvCxnSpPr/>
          <p:nvPr/>
        </p:nvCxnSpPr>
        <p:spPr bwMode="auto">
          <a:xfrm flipH="1">
            <a:off x="2771800" y="2349966"/>
            <a:ext cx="2772308" cy="725840"/>
          </a:xfrm>
          <a:prstGeom prst="straightConnector1">
            <a:avLst/>
          </a:prstGeom>
          <a:solidFill>
            <a:schemeClr val="accent1"/>
          </a:solidFill>
          <a:ln w="19050" cap="flat" cmpd="sng" algn="ctr">
            <a:solidFill>
              <a:schemeClr val="tx1"/>
            </a:solidFill>
            <a:prstDash val="solid"/>
            <a:round/>
            <a:headEnd type="none" w="med" len="med"/>
            <a:tailEnd type="arrow"/>
          </a:ln>
          <a:effectLst/>
        </p:spPr>
      </p:cxnSp>
    </p:spTree>
    <p:extLst>
      <p:ext uri="{BB962C8B-B14F-4D97-AF65-F5344CB8AC3E}">
        <p14:creationId xmlns:p14="http://schemas.microsoft.com/office/powerpoint/2010/main" val="131264888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fr-BE" dirty="0" err="1" smtClean="0"/>
              <a:t>Superconducting</a:t>
            </a:r>
            <a:r>
              <a:rPr lang="fr-BE" dirty="0" smtClean="0"/>
              <a:t> </a:t>
            </a:r>
            <a:r>
              <a:rPr lang="fr-BE" dirty="0" err="1" smtClean="0"/>
              <a:t>coil</a:t>
            </a:r>
            <a:endParaRPr lang="fr-BE" dirty="0"/>
          </a:p>
        </p:txBody>
      </p:sp>
      <p:sp>
        <p:nvSpPr>
          <p:cNvPr id="4" name="Subtitle 3"/>
          <p:cNvSpPr>
            <a:spLocks noGrp="1"/>
          </p:cNvSpPr>
          <p:nvPr>
            <p:ph type="subTitle" idx="10"/>
          </p:nvPr>
        </p:nvSpPr>
        <p:spPr/>
        <p:txBody>
          <a:bodyPr/>
          <a:lstStyle/>
          <a:p>
            <a:r>
              <a:rPr lang="fr-BE" dirty="0" smtClean="0"/>
              <a:t>Installation of the cryostat in the </a:t>
            </a:r>
            <a:r>
              <a:rPr lang="fr-BE" dirty="0" err="1" smtClean="0"/>
              <a:t>yoke</a:t>
            </a:r>
            <a:endParaRPr lang="fr-BE" dirty="0"/>
          </a:p>
        </p:txBody>
      </p:sp>
      <p:sp useBgFill="1">
        <p:nvSpPr>
          <p:cNvPr id="6" name="Rectangle 5"/>
          <p:cNvSpPr/>
          <p:nvPr/>
        </p:nvSpPr>
        <p:spPr bwMode="auto">
          <a:xfrm>
            <a:off x="3707904" y="4731990"/>
            <a:ext cx="3672408" cy="411510"/>
          </a:xfrm>
          <a:prstGeom prst="rect">
            <a:avLst/>
          </a:prstGeom>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BE" sz="2400" b="0" i="0" u="none" strike="noStrike" cap="none" normalizeH="0" baseline="0" smtClean="0">
              <a:ln>
                <a:noFill/>
              </a:ln>
              <a:solidFill>
                <a:schemeClr val="tx1"/>
              </a:solidFill>
              <a:effectLst/>
              <a:latin typeface="Arial" charset="0"/>
              <a:ea typeface="ＭＳ Ｐゴシック" pitchFamily="28" charset="-128"/>
            </a:endParaRPr>
          </a:p>
        </p:txBody>
      </p:sp>
      <p:sp useBgFill="1">
        <p:nvSpPr>
          <p:cNvPr id="7" name="Rectangle 6"/>
          <p:cNvSpPr/>
          <p:nvPr/>
        </p:nvSpPr>
        <p:spPr bwMode="auto">
          <a:xfrm>
            <a:off x="7884368" y="4587974"/>
            <a:ext cx="936104" cy="555526"/>
          </a:xfrm>
          <a:prstGeom prst="rect">
            <a:avLst/>
          </a:prstGeom>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BE" sz="2400" b="0" i="0" u="none" strike="noStrike" cap="none" normalizeH="0" baseline="0" smtClean="0">
              <a:ln>
                <a:noFill/>
              </a:ln>
              <a:solidFill>
                <a:schemeClr val="tx1"/>
              </a:solidFill>
              <a:effectLst/>
              <a:latin typeface="Arial" charset="0"/>
              <a:ea typeface="ＭＳ Ｐゴシック" pitchFamily="28" charset="-128"/>
            </a:endParaRPr>
          </a:p>
        </p:txBody>
      </p:sp>
      <p:sp useBgFill="1">
        <p:nvSpPr>
          <p:cNvPr id="8" name="Rectangle 7"/>
          <p:cNvSpPr/>
          <p:nvPr/>
        </p:nvSpPr>
        <p:spPr bwMode="auto">
          <a:xfrm rot="1877619">
            <a:off x="8040497" y="4484747"/>
            <a:ext cx="850592" cy="455951"/>
          </a:xfrm>
          <a:prstGeom prst="rect">
            <a:avLst/>
          </a:prstGeom>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BE" sz="2400" b="0" i="0" u="none" strike="noStrike" cap="none" normalizeH="0" baseline="0" smtClean="0">
              <a:ln>
                <a:noFill/>
              </a:ln>
              <a:solidFill>
                <a:schemeClr val="tx1"/>
              </a:solidFill>
              <a:effectLst/>
              <a:latin typeface="Arial" charset="0"/>
              <a:ea typeface="ＭＳ Ｐゴシック" pitchFamily="28" charset="-128"/>
            </a:endParaRPr>
          </a:p>
        </p:txBody>
      </p:sp>
      <p:sp useBgFill="1">
        <p:nvSpPr>
          <p:cNvPr id="13" name="Rectangle 12"/>
          <p:cNvSpPr/>
          <p:nvPr/>
        </p:nvSpPr>
        <p:spPr bwMode="auto">
          <a:xfrm>
            <a:off x="0" y="3939902"/>
            <a:ext cx="395536" cy="627534"/>
          </a:xfrm>
          <a:prstGeom prst="rect">
            <a:avLst/>
          </a:prstGeom>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BE" sz="2400" b="0" i="0" u="none" strike="noStrike" cap="none" normalizeH="0" baseline="0" smtClean="0">
              <a:ln>
                <a:noFill/>
              </a:ln>
              <a:solidFill>
                <a:schemeClr val="tx1"/>
              </a:solidFill>
              <a:effectLst/>
              <a:latin typeface="Arial" charset="0"/>
              <a:ea typeface="ＭＳ Ｐゴシック" pitchFamily="28" charset="-128"/>
            </a:endParaRPr>
          </a:p>
        </p:txBody>
      </p:sp>
      <p:sp useBgFill="1">
        <p:nvSpPr>
          <p:cNvPr id="16" name="Rectangle 15"/>
          <p:cNvSpPr/>
          <p:nvPr/>
        </p:nvSpPr>
        <p:spPr bwMode="auto">
          <a:xfrm>
            <a:off x="7956376" y="4371950"/>
            <a:ext cx="1187624" cy="771550"/>
          </a:xfrm>
          <a:prstGeom prst="rect">
            <a:avLst/>
          </a:prstGeom>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BE" sz="2400" b="0" i="0" u="none" strike="noStrike" cap="none" normalizeH="0" baseline="0" smtClean="0">
              <a:ln>
                <a:noFill/>
              </a:ln>
              <a:solidFill>
                <a:schemeClr val="tx1"/>
              </a:solidFill>
              <a:effectLst/>
              <a:latin typeface="Arial" charset="0"/>
              <a:ea typeface="ＭＳ Ｐゴシック" pitchFamily="28" charset="-128"/>
            </a:endParaRPr>
          </a:p>
        </p:txBody>
      </p:sp>
      <p:sp useBgFill="1">
        <p:nvSpPr>
          <p:cNvPr id="17" name="Rectangle 16"/>
          <p:cNvSpPr/>
          <p:nvPr/>
        </p:nvSpPr>
        <p:spPr bwMode="auto">
          <a:xfrm>
            <a:off x="5796136" y="4731990"/>
            <a:ext cx="1512168" cy="411510"/>
          </a:xfrm>
          <a:prstGeom prst="rect">
            <a:avLst/>
          </a:prstGeom>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BE" sz="2400" b="0" i="0" u="none" strike="noStrike" cap="none" normalizeH="0" baseline="0" smtClean="0">
              <a:ln>
                <a:noFill/>
              </a:ln>
              <a:solidFill>
                <a:schemeClr val="tx1"/>
              </a:solidFill>
              <a:effectLst/>
              <a:latin typeface="Arial" charset="0"/>
              <a:ea typeface="ＭＳ Ｐゴシック" pitchFamily="28" charset="-128"/>
            </a:endParaRPr>
          </a:p>
        </p:txBody>
      </p:sp>
      <p:sp useBgFill="1">
        <p:nvSpPr>
          <p:cNvPr id="18" name="Rectangle 17"/>
          <p:cNvSpPr/>
          <p:nvPr/>
        </p:nvSpPr>
        <p:spPr bwMode="auto">
          <a:xfrm>
            <a:off x="3851920" y="4752528"/>
            <a:ext cx="1512168" cy="411510"/>
          </a:xfrm>
          <a:prstGeom prst="rect">
            <a:avLst/>
          </a:prstGeom>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BE" sz="2400" b="0" i="0" u="none" strike="noStrike" cap="none" normalizeH="0" baseline="0" smtClean="0">
              <a:ln>
                <a:noFill/>
              </a:ln>
              <a:solidFill>
                <a:schemeClr val="tx1"/>
              </a:solidFill>
              <a:effectLst/>
              <a:latin typeface="Arial" charset="0"/>
              <a:ea typeface="ＭＳ Ｐゴシック" pitchFamily="28" charset="-128"/>
            </a:endParaRPr>
          </a:p>
        </p:txBody>
      </p:sp>
      <p:sp useBgFill="1">
        <p:nvSpPr>
          <p:cNvPr id="19" name="Rectangle 18"/>
          <p:cNvSpPr/>
          <p:nvPr/>
        </p:nvSpPr>
        <p:spPr bwMode="auto">
          <a:xfrm>
            <a:off x="0" y="3867894"/>
            <a:ext cx="323528" cy="1275606"/>
          </a:xfrm>
          <a:prstGeom prst="rect">
            <a:avLst/>
          </a:prstGeom>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BE" sz="2400" b="0" i="0" u="none" strike="noStrike" cap="none" normalizeH="0" baseline="0" smtClean="0">
              <a:ln>
                <a:noFill/>
              </a:ln>
              <a:solidFill>
                <a:schemeClr val="tx1"/>
              </a:solidFill>
              <a:effectLst/>
              <a:latin typeface="Arial" charset="0"/>
              <a:ea typeface="ＭＳ Ｐゴシック" pitchFamily="28" charset="-128"/>
            </a:endParaRPr>
          </a:p>
        </p:txBody>
      </p:sp>
      <p:pic>
        <p:nvPicPr>
          <p:cNvPr id="20" name="Content Placeholder 19" descr="IMG_7460.JPG"/>
          <p:cNvPicPr>
            <a:picLocks noGrp="1" noChangeAspect="1"/>
          </p:cNvPicPr>
          <p:nvPr>
            <p:ph idx="1"/>
          </p:nvPr>
        </p:nvPicPr>
        <p:blipFill>
          <a:blip r:embed="rId3" cstate="print"/>
          <a:stretch>
            <a:fillRect/>
          </a:stretch>
        </p:blipFill>
        <p:spPr>
          <a:xfrm>
            <a:off x="0" y="843558"/>
            <a:ext cx="4608512" cy="3456384"/>
          </a:xfrm>
          <a:prstGeom prst="rect">
            <a:avLst/>
          </a:prstGeom>
          <a:noFill/>
          <a:ln>
            <a:noFill/>
          </a:ln>
        </p:spPr>
      </p:pic>
      <p:pic>
        <p:nvPicPr>
          <p:cNvPr id="10242" name="Picture 2" descr="M:\R&amp;D\All\R&amp;D TG\Projects\(DAY.101-DBF.101) S²C²P\52 Assembly\SUPERCONDUCTING COIL\120227 Installation SCC @ IBA\IMG_7466.JPG"/>
          <p:cNvPicPr>
            <a:picLocks noChangeAspect="1" noChangeArrowheads="1"/>
          </p:cNvPicPr>
          <p:nvPr/>
        </p:nvPicPr>
        <p:blipFill>
          <a:blip r:embed="rId4" cstate="print"/>
          <a:srcRect/>
          <a:stretch>
            <a:fillRect/>
          </a:stretch>
        </p:blipFill>
        <p:spPr bwMode="auto">
          <a:xfrm>
            <a:off x="4535488" y="843558"/>
            <a:ext cx="4608512" cy="3456384"/>
          </a:xfrm>
          <a:prstGeom prst="rect">
            <a:avLst/>
          </a:prstGeom>
          <a:noFill/>
        </p:spPr>
      </p:pic>
    </p:spTree>
    <p:extLst>
      <p:ext uri="{BB962C8B-B14F-4D97-AF65-F5344CB8AC3E}">
        <p14:creationId xmlns:p14="http://schemas.microsoft.com/office/powerpoint/2010/main" val="326669560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139952" y="771550"/>
            <a:ext cx="5004048" cy="3816424"/>
          </a:xfrm>
        </p:spPr>
        <p:txBody>
          <a:bodyPr/>
          <a:lstStyle/>
          <a:p>
            <a:pPr marL="176213" indent="182563"/>
            <a:r>
              <a:rPr lang="en-US" dirty="0" smtClean="0">
                <a:latin typeface="Matura MT Script Capitals"/>
              </a:rPr>
              <a:t> </a:t>
            </a:r>
            <a:r>
              <a:rPr lang="en-US" dirty="0" smtClean="0">
                <a:latin typeface="Matura MT Script Capitals"/>
                <a:sym typeface="Symbol"/>
              </a:rPr>
              <a:t></a:t>
            </a:r>
            <a:r>
              <a:rPr lang="en-US" dirty="0" smtClean="0">
                <a:sym typeface="Symbol"/>
              </a:rPr>
              <a:t>/2-structure operating in 1</a:t>
            </a:r>
            <a:r>
              <a:rPr lang="en-US" baseline="30000" dirty="0" smtClean="0">
                <a:sym typeface="Symbol"/>
              </a:rPr>
              <a:t>th</a:t>
            </a:r>
            <a:r>
              <a:rPr lang="en-US" dirty="0" smtClean="0">
                <a:sym typeface="Symbol"/>
              </a:rPr>
              <a:t> harmonic mode: terminated by the 180°dee on one side and the </a:t>
            </a:r>
            <a:r>
              <a:rPr lang="en-US" dirty="0" err="1" smtClean="0">
                <a:sym typeface="Symbol"/>
              </a:rPr>
              <a:t>rotco</a:t>
            </a:r>
            <a:r>
              <a:rPr lang="en-US" dirty="0" smtClean="0">
                <a:sym typeface="Symbol"/>
              </a:rPr>
              <a:t> on the other side</a:t>
            </a:r>
            <a:endParaRPr lang="en-US" dirty="0" smtClean="0"/>
          </a:p>
          <a:p>
            <a:pPr marL="176213" indent="182563"/>
            <a:r>
              <a:rPr lang="en-US" dirty="0" smtClean="0"/>
              <a:t>Biased at 1 </a:t>
            </a:r>
            <a:r>
              <a:rPr lang="en-US" dirty="0" err="1" smtClean="0"/>
              <a:t>kVolt</a:t>
            </a:r>
            <a:r>
              <a:rPr lang="en-US" dirty="0" smtClean="0"/>
              <a:t> to </a:t>
            </a:r>
            <a:r>
              <a:rPr lang="en-US" dirty="0" err="1" smtClean="0"/>
              <a:t>supress</a:t>
            </a:r>
            <a:r>
              <a:rPr lang="en-US" dirty="0" smtClean="0"/>
              <a:t> </a:t>
            </a:r>
            <a:r>
              <a:rPr lang="en-US" dirty="0" err="1" smtClean="0"/>
              <a:t>mulipactor</a:t>
            </a:r>
            <a:endParaRPr lang="en-US" dirty="0" smtClean="0"/>
          </a:p>
          <a:p>
            <a:pPr marL="176213" indent="182563"/>
            <a:r>
              <a:rPr lang="en-US" dirty="0" smtClean="0"/>
              <a:t>Two side stubs provide fine-tuning of </a:t>
            </a:r>
            <a:r>
              <a:rPr lang="en-US" dirty="0" err="1" smtClean="0"/>
              <a:t>df</a:t>
            </a:r>
            <a:r>
              <a:rPr lang="en-US" dirty="0" smtClean="0"/>
              <a:t>/</a:t>
            </a:r>
            <a:r>
              <a:rPr lang="en-US" dirty="0" err="1" smtClean="0"/>
              <a:t>dt</a:t>
            </a:r>
            <a:r>
              <a:rPr lang="en-US" dirty="0" smtClean="0"/>
              <a:t> during capture</a:t>
            </a:r>
          </a:p>
          <a:p>
            <a:pPr marL="176213" indent="182563"/>
            <a:r>
              <a:rPr lang="en-US" dirty="0" smtClean="0"/>
              <a:t>RF Frequency: 60~90MHz</a:t>
            </a:r>
          </a:p>
          <a:p>
            <a:pPr marL="176213" indent="182563"/>
            <a:r>
              <a:rPr lang="en-US" dirty="0" smtClean="0"/>
              <a:t>Modulation frequency: 1kHz</a:t>
            </a:r>
          </a:p>
          <a:p>
            <a:pPr marL="176213" indent="182563"/>
            <a:r>
              <a:rPr lang="en-US" dirty="0" smtClean="0"/>
              <a:t>Dee voltage: 3~12kV</a:t>
            </a:r>
          </a:p>
          <a:p>
            <a:pPr marL="176213" indent="182563"/>
            <a:r>
              <a:rPr lang="en-US" dirty="0" smtClean="0"/>
              <a:t>Extensively modeled with CST</a:t>
            </a:r>
          </a:p>
          <a:p>
            <a:pPr marL="176213" indent="182563"/>
            <a:r>
              <a:rPr lang="en-US" dirty="0" smtClean="0"/>
              <a:t>Placed outside yoke in shielded volume</a:t>
            </a:r>
          </a:p>
          <a:p>
            <a:pPr marL="176213" indent="182563"/>
            <a:r>
              <a:rPr lang="en-US" dirty="0" smtClean="0"/>
              <a:t>Fully assembled in cyclotron and tested</a:t>
            </a:r>
          </a:p>
          <a:p>
            <a:pPr marL="176213" indent="182563"/>
            <a:endParaRPr lang="en-US" dirty="0" smtClean="0"/>
          </a:p>
          <a:p>
            <a:pPr marL="176213" indent="182563"/>
            <a:endParaRPr lang="en-US" dirty="0"/>
          </a:p>
        </p:txBody>
      </p:sp>
      <p:sp>
        <p:nvSpPr>
          <p:cNvPr id="3" name="Title 2"/>
          <p:cNvSpPr>
            <a:spLocks noGrp="1"/>
          </p:cNvSpPr>
          <p:nvPr>
            <p:ph type="title"/>
          </p:nvPr>
        </p:nvSpPr>
        <p:spPr/>
        <p:txBody>
          <a:bodyPr/>
          <a:lstStyle/>
          <a:p>
            <a:r>
              <a:rPr lang="fr-BE" dirty="0"/>
              <a:t>RF-system</a:t>
            </a:r>
          </a:p>
        </p:txBody>
      </p:sp>
      <p:sp>
        <p:nvSpPr>
          <p:cNvPr id="4" name="Subtitle 3"/>
          <p:cNvSpPr>
            <a:spLocks noGrp="1"/>
          </p:cNvSpPr>
          <p:nvPr>
            <p:ph type="subTitle" idx="10"/>
          </p:nvPr>
        </p:nvSpPr>
        <p:spPr/>
        <p:txBody>
          <a:bodyPr/>
          <a:lstStyle/>
          <a:p>
            <a:r>
              <a:rPr lang="fr-BE" dirty="0"/>
              <a:t>A triode-</a:t>
            </a:r>
            <a:r>
              <a:rPr lang="fr-BE" dirty="0" err="1"/>
              <a:t>based</a:t>
            </a:r>
            <a:r>
              <a:rPr lang="fr-BE" dirty="0"/>
              <a:t> self-</a:t>
            </a:r>
            <a:r>
              <a:rPr lang="fr-BE" dirty="0" err="1"/>
              <a:t>oscillating</a:t>
            </a:r>
            <a:r>
              <a:rPr lang="fr-BE" dirty="0"/>
              <a:t> RF system </a:t>
            </a:r>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04" y="1635646"/>
            <a:ext cx="4155982" cy="3096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Content Placeholder 1"/>
          <p:cNvSpPr txBox="1">
            <a:spLocks/>
          </p:cNvSpPr>
          <p:nvPr/>
        </p:nvSpPr>
        <p:spPr>
          <a:xfrm>
            <a:off x="421299" y="1006504"/>
            <a:ext cx="3528392" cy="504056"/>
          </a:xfrm>
          <a:prstGeom prst="rect">
            <a:avLst/>
          </a:prstGeom>
        </p:spPr>
        <p:txBody>
          <a:bodyPr/>
          <a:lstStyle>
            <a:lvl1pPr marL="628650" indent="-255588" algn="l" rtl="0" eaLnBrk="1" fontAlgn="base" hangingPunct="1">
              <a:spcBef>
                <a:spcPct val="20000"/>
              </a:spcBef>
              <a:spcAft>
                <a:spcPct val="0"/>
              </a:spcAft>
              <a:buClr>
                <a:srgbClr val="F0AB00"/>
              </a:buClr>
              <a:buSzPct val="60000"/>
              <a:buFont typeface="Wingdings 2" pitchFamily="18" charset="2"/>
              <a:buChar char=""/>
              <a:defRPr sz="1800" b="0">
                <a:solidFill>
                  <a:schemeClr val="tx1"/>
                </a:solidFill>
                <a:latin typeface="+mj-lt"/>
                <a:ea typeface="+mn-ea"/>
                <a:cs typeface="+mn-cs"/>
              </a:defRPr>
            </a:lvl1pPr>
            <a:lvl2pPr marL="900113" indent="-285750" algn="l" rtl="0" eaLnBrk="1" fontAlgn="base" hangingPunct="1">
              <a:spcBef>
                <a:spcPct val="20000"/>
              </a:spcBef>
              <a:spcAft>
                <a:spcPct val="0"/>
              </a:spcAft>
              <a:buClr>
                <a:srgbClr val="F0AB00"/>
              </a:buClr>
              <a:buSzPct val="60000"/>
              <a:buFont typeface="Wingdings 2" pitchFamily="18" charset="2"/>
              <a:buChar char=""/>
              <a:defRPr sz="1700">
                <a:solidFill>
                  <a:schemeClr val="tx1"/>
                </a:solidFill>
                <a:latin typeface="+mj-lt"/>
                <a:ea typeface="+mn-ea"/>
              </a:defRPr>
            </a:lvl2pPr>
            <a:lvl3pPr marL="1079500" indent="-228600" algn="l" rtl="0" eaLnBrk="1" fontAlgn="base" hangingPunct="1">
              <a:spcBef>
                <a:spcPct val="20000"/>
              </a:spcBef>
              <a:spcAft>
                <a:spcPct val="0"/>
              </a:spcAft>
              <a:buClr>
                <a:srgbClr val="F0AB00"/>
              </a:buClr>
              <a:buSzPct val="60000"/>
              <a:buFont typeface="Wingdings 2" pitchFamily="18" charset="2"/>
              <a:buChar char=""/>
              <a:defRPr sz="1600">
                <a:solidFill>
                  <a:schemeClr val="tx1"/>
                </a:solidFill>
                <a:latin typeface="+mn-lt"/>
                <a:ea typeface="+mn-ea"/>
              </a:defRPr>
            </a:lvl3pPr>
            <a:lvl4pPr marL="1339850" indent="-228600" algn="l" rtl="0" eaLnBrk="1" fontAlgn="base" hangingPunct="1">
              <a:spcBef>
                <a:spcPct val="20000"/>
              </a:spcBef>
              <a:spcAft>
                <a:spcPct val="0"/>
              </a:spcAft>
              <a:buClr>
                <a:srgbClr val="F0AB00"/>
              </a:buClr>
              <a:buSzPct val="60000"/>
              <a:buFont typeface="Courier New" pitchFamily="49" charset="0"/>
              <a:buChar char="o"/>
              <a:defRPr sz="1400">
                <a:solidFill>
                  <a:schemeClr val="tx1"/>
                </a:solidFill>
                <a:latin typeface="+mn-lt"/>
                <a:ea typeface="+mn-ea"/>
              </a:defRPr>
            </a:lvl4pPr>
            <a:lvl5pPr marL="1473200" indent="0" algn="l" rtl="0" eaLnBrk="1" fontAlgn="base" hangingPunct="1">
              <a:spcBef>
                <a:spcPct val="20000"/>
              </a:spcBef>
              <a:spcAft>
                <a:spcPct val="0"/>
              </a:spcAft>
              <a:buClr>
                <a:schemeClr val="bg1">
                  <a:lumMod val="50000"/>
                </a:schemeClr>
              </a:buClr>
              <a:buFont typeface="Wingdings" pitchFamily="2" charset="2"/>
              <a:buNone/>
              <a:defRPr sz="1300">
                <a:solidFill>
                  <a:schemeClr val="tx1"/>
                </a:solidFill>
                <a:latin typeface="+mn-lt"/>
                <a:ea typeface="+mn-ea"/>
              </a:defRPr>
            </a:lvl5pPr>
            <a:lvl6pPr marL="2438400" indent="-228600" algn="l" rtl="0" eaLnBrk="1" fontAlgn="base" hangingPunct="1">
              <a:spcBef>
                <a:spcPct val="20000"/>
              </a:spcBef>
              <a:spcAft>
                <a:spcPct val="0"/>
              </a:spcAft>
              <a:buClr>
                <a:srgbClr val="FF8000"/>
              </a:buClr>
              <a:buFont typeface="Wingdings" pitchFamily="2" charset="2"/>
              <a:defRPr sz="2400">
                <a:solidFill>
                  <a:schemeClr val="tx1"/>
                </a:solidFill>
                <a:latin typeface="+mn-lt"/>
                <a:ea typeface="+mn-ea"/>
              </a:defRPr>
            </a:lvl6pPr>
            <a:lvl7pPr marL="2895600" indent="-228600" algn="l" rtl="0" eaLnBrk="1" fontAlgn="base" hangingPunct="1">
              <a:spcBef>
                <a:spcPct val="20000"/>
              </a:spcBef>
              <a:spcAft>
                <a:spcPct val="0"/>
              </a:spcAft>
              <a:buClr>
                <a:srgbClr val="FF8000"/>
              </a:buClr>
              <a:buFont typeface="Wingdings" pitchFamily="2" charset="2"/>
              <a:defRPr sz="2400">
                <a:solidFill>
                  <a:schemeClr val="tx1"/>
                </a:solidFill>
                <a:latin typeface="+mn-lt"/>
                <a:ea typeface="+mn-ea"/>
              </a:defRPr>
            </a:lvl7pPr>
            <a:lvl8pPr marL="3352800" indent="-228600" algn="l" rtl="0" eaLnBrk="1" fontAlgn="base" hangingPunct="1">
              <a:spcBef>
                <a:spcPct val="20000"/>
              </a:spcBef>
              <a:spcAft>
                <a:spcPct val="0"/>
              </a:spcAft>
              <a:buClr>
                <a:srgbClr val="FF8000"/>
              </a:buClr>
              <a:buFont typeface="Wingdings" pitchFamily="2" charset="2"/>
              <a:defRPr sz="2400">
                <a:solidFill>
                  <a:schemeClr val="tx1"/>
                </a:solidFill>
                <a:latin typeface="+mn-lt"/>
                <a:ea typeface="+mn-ea"/>
              </a:defRPr>
            </a:lvl8pPr>
            <a:lvl9pPr marL="3810000" indent="-228600" algn="l" rtl="0" eaLnBrk="1" fontAlgn="base" hangingPunct="1">
              <a:spcBef>
                <a:spcPct val="20000"/>
              </a:spcBef>
              <a:spcAft>
                <a:spcPct val="0"/>
              </a:spcAft>
              <a:buClr>
                <a:srgbClr val="FF8000"/>
              </a:buClr>
              <a:buFont typeface="Wingdings" pitchFamily="2" charset="2"/>
              <a:defRPr sz="2400">
                <a:solidFill>
                  <a:schemeClr val="tx1"/>
                </a:solidFill>
                <a:latin typeface="+mn-lt"/>
                <a:ea typeface="+mn-ea"/>
              </a:defRPr>
            </a:lvl9pPr>
          </a:lstStyle>
          <a:p>
            <a:pPr marL="176213" indent="0" algn="ctr">
              <a:buNone/>
            </a:pPr>
            <a:r>
              <a:rPr lang="en-US" kern="0" dirty="0" smtClean="0"/>
              <a:t>RF system on the test bench </a:t>
            </a:r>
          </a:p>
          <a:p>
            <a:pPr marL="176213" indent="182563" algn="ctr"/>
            <a:endParaRPr lang="en-US" kern="0" dirty="0"/>
          </a:p>
        </p:txBody>
      </p:sp>
    </p:spTree>
    <p:extLst>
      <p:ext uri="{BB962C8B-B14F-4D97-AF65-F5344CB8AC3E}">
        <p14:creationId xmlns:p14="http://schemas.microsoft.com/office/powerpoint/2010/main" val="248195808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843558"/>
            <a:ext cx="1979712" cy="3960440"/>
          </a:xfrm>
        </p:spPr>
        <p:txBody>
          <a:bodyPr/>
          <a:lstStyle/>
          <a:p>
            <a:pPr marL="0" indent="0" algn="r">
              <a:buNone/>
            </a:pPr>
            <a:r>
              <a:rPr lang="fr-BE" dirty="0" err="1" smtClean="0"/>
              <a:t>Adjustable</a:t>
            </a:r>
            <a:r>
              <a:rPr lang="fr-BE" dirty="0" smtClean="0"/>
              <a:t> stub</a:t>
            </a:r>
          </a:p>
          <a:p>
            <a:pPr marL="0" indent="0" algn="r">
              <a:buNone/>
            </a:pPr>
            <a:endParaRPr lang="fr-BE" dirty="0" smtClean="0"/>
          </a:p>
          <a:p>
            <a:pPr marL="0" indent="0" algn="r">
              <a:buNone/>
            </a:pPr>
            <a:endParaRPr lang="fr-BE" dirty="0" smtClean="0"/>
          </a:p>
          <a:p>
            <a:pPr marL="0" indent="0" algn="r">
              <a:buNone/>
            </a:pPr>
            <a:r>
              <a:rPr lang="fr-BE" dirty="0" err="1" smtClean="0"/>
              <a:t>Oscillator</a:t>
            </a:r>
            <a:endParaRPr lang="fr-BE" dirty="0" smtClean="0"/>
          </a:p>
          <a:p>
            <a:pPr marL="0" indent="0" algn="r">
              <a:buNone/>
            </a:pPr>
            <a:endParaRPr lang="fr-BE" dirty="0" smtClean="0"/>
          </a:p>
          <a:p>
            <a:pPr marL="0" indent="0" algn="r">
              <a:buNone/>
            </a:pPr>
            <a:endParaRPr lang="fr-BE" dirty="0" smtClean="0"/>
          </a:p>
          <a:p>
            <a:pPr marL="0" indent="0" algn="r">
              <a:buNone/>
            </a:pPr>
            <a:r>
              <a:rPr lang="fr-BE" dirty="0" err="1" smtClean="0"/>
              <a:t>Pyrometer</a:t>
            </a:r>
            <a:endParaRPr lang="fr-BE" dirty="0" smtClean="0"/>
          </a:p>
          <a:p>
            <a:pPr marL="0" indent="0" algn="r">
              <a:buNone/>
            </a:pPr>
            <a:endParaRPr lang="fr-BE" dirty="0" smtClean="0"/>
          </a:p>
          <a:p>
            <a:pPr marL="0" indent="0" algn="r">
              <a:buNone/>
            </a:pPr>
            <a:r>
              <a:rPr lang="fr-BE" dirty="0" err="1" smtClean="0"/>
              <a:t>Rotco</a:t>
            </a:r>
            <a:endParaRPr lang="fr-BE" dirty="0" smtClean="0"/>
          </a:p>
          <a:p>
            <a:pPr marL="0" indent="0" algn="r">
              <a:buNone/>
            </a:pPr>
            <a:r>
              <a:rPr lang="fr-BE" dirty="0" err="1" smtClean="0"/>
              <a:t>Servo</a:t>
            </a:r>
            <a:r>
              <a:rPr lang="fr-BE" dirty="0" smtClean="0"/>
              <a:t> </a:t>
            </a:r>
            <a:r>
              <a:rPr lang="fr-BE" dirty="0" err="1" smtClean="0"/>
              <a:t>motor</a:t>
            </a:r>
            <a:endParaRPr lang="fr-BE" dirty="0" smtClean="0"/>
          </a:p>
          <a:p>
            <a:pPr marL="0" indent="0" algn="r">
              <a:buNone/>
            </a:pPr>
            <a:endParaRPr lang="fr-BE" dirty="0" smtClean="0"/>
          </a:p>
          <a:p>
            <a:pPr marL="0" indent="0" algn="r">
              <a:buNone/>
            </a:pPr>
            <a:r>
              <a:rPr lang="fr-BE" dirty="0" smtClean="0"/>
              <a:t>Turbo </a:t>
            </a:r>
            <a:r>
              <a:rPr lang="fr-BE" dirty="0" err="1" smtClean="0"/>
              <a:t>pump</a:t>
            </a:r>
            <a:endParaRPr lang="fr-BE" dirty="0" smtClean="0"/>
          </a:p>
          <a:p>
            <a:pPr marL="0" indent="0" algn="r">
              <a:buNone/>
            </a:pPr>
            <a:endParaRPr lang="fr-BE" dirty="0" smtClean="0"/>
          </a:p>
          <a:p>
            <a:pPr marL="0" indent="0" algn="r">
              <a:buNone/>
            </a:pPr>
            <a:endParaRPr lang="fr-BE" dirty="0"/>
          </a:p>
        </p:txBody>
      </p:sp>
      <p:sp>
        <p:nvSpPr>
          <p:cNvPr id="3" name="Title 2"/>
          <p:cNvSpPr>
            <a:spLocks noGrp="1"/>
          </p:cNvSpPr>
          <p:nvPr>
            <p:ph type="title"/>
          </p:nvPr>
        </p:nvSpPr>
        <p:spPr/>
        <p:txBody>
          <a:bodyPr/>
          <a:lstStyle/>
          <a:p>
            <a:r>
              <a:rPr lang="fr-BE" dirty="0"/>
              <a:t>RF-system</a:t>
            </a:r>
          </a:p>
        </p:txBody>
      </p:sp>
      <p:sp>
        <p:nvSpPr>
          <p:cNvPr id="4" name="Subtitle 3"/>
          <p:cNvSpPr>
            <a:spLocks noGrp="1"/>
          </p:cNvSpPr>
          <p:nvPr>
            <p:ph type="subTitle" idx="10"/>
          </p:nvPr>
        </p:nvSpPr>
        <p:spPr/>
        <p:txBody>
          <a:bodyPr/>
          <a:lstStyle/>
          <a:p>
            <a:r>
              <a:rPr lang="fr-BE" dirty="0" err="1" smtClean="0"/>
              <a:t>layout</a:t>
            </a:r>
            <a:endParaRPr lang="fr-BE" dirty="0" smtClean="0"/>
          </a:p>
          <a:p>
            <a:endParaRPr lang="fr-BE" dirty="0"/>
          </a:p>
        </p:txBody>
      </p:sp>
      <p:pic>
        <p:nvPicPr>
          <p:cNvPr id="4098" name="Picture 2" descr="D:\My Documents\PT R&amp;D\S²C²\Drawings\S2C2_8.jpg"/>
          <p:cNvPicPr>
            <a:picLocks noChangeAspect="1" noChangeArrowheads="1"/>
          </p:cNvPicPr>
          <p:nvPr/>
        </p:nvPicPr>
        <p:blipFill>
          <a:blip r:embed="rId3" cstate="print"/>
          <a:srcRect/>
          <a:stretch>
            <a:fillRect/>
          </a:stretch>
        </p:blipFill>
        <p:spPr bwMode="auto">
          <a:xfrm>
            <a:off x="1955600" y="843558"/>
            <a:ext cx="5136680" cy="3946188"/>
          </a:xfrm>
          <a:prstGeom prst="rect">
            <a:avLst/>
          </a:prstGeom>
          <a:noFill/>
        </p:spPr>
      </p:pic>
      <p:sp>
        <p:nvSpPr>
          <p:cNvPr id="6" name="Content Placeholder 1"/>
          <p:cNvSpPr txBox="1">
            <a:spLocks/>
          </p:cNvSpPr>
          <p:nvPr/>
        </p:nvSpPr>
        <p:spPr>
          <a:xfrm>
            <a:off x="7092280" y="843558"/>
            <a:ext cx="2051720" cy="3960440"/>
          </a:xfrm>
          <a:prstGeom prst="rect">
            <a:avLst/>
          </a:prstGeom>
        </p:spPr>
        <p:txBody>
          <a:bodyPr/>
          <a:lstStyle/>
          <a:p>
            <a:pPr marR="0" lvl="0" algn="l" defTabSz="914400" rtl="0" eaLnBrk="1" fontAlgn="base" latinLnBrk="0" hangingPunct="1">
              <a:lnSpc>
                <a:spcPct val="100000"/>
              </a:lnSpc>
              <a:spcBef>
                <a:spcPct val="20000"/>
              </a:spcBef>
              <a:spcAft>
                <a:spcPct val="0"/>
              </a:spcAft>
              <a:buClr>
                <a:srgbClr val="F0AB00"/>
              </a:buClr>
              <a:buSzPct val="60000"/>
              <a:buFont typeface="Wingdings 2" pitchFamily="18" charset="2"/>
              <a:buNone/>
              <a:tabLst/>
              <a:defRPr/>
            </a:pPr>
            <a:r>
              <a:rPr kumimoji="0" lang="fr-BE" sz="1800" b="0" i="0" u="none" strike="noStrike" kern="0" cap="none" spc="0" normalizeH="0" baseline="0" noProof="0" dirty="0" smtClean="0">
                <a:ln>
                  <a:noFill/>
                </a:ln>
                <a:solidFill>
                  <a:schemeClr val="tx1"/>
                </a:solidFill>
                <a:effectLst/>
                <a:uLnTx/>
                <a:uFillTx/>
                <a:latin typeface="+mj-lt"/>
                <a:ea typeface="+mn-ea"/>
                <a:cs typeface="+mn-cs"/>
              </a:rPr>
              <a:t>Liner</a:t>
            </a:r>
          </a:p>
          <a:p>
            <a:pPr marR="0" lvl="0" algn="l" defTabSz="914400" rtl="0" eaLnBrk="1" fontAlgn="base" latinLnBrk="0" hangingPunct="1">
              <a:lnSpc>
                <a:spcPct val="100000"/>
              </a:lnSpc>
              <a:spcBef>
                <a:spcPct val="20000"/>
              </a:spcBef>
              <a:spcAft>
                <a:spcPct val="0"/>
              </a:spcAft>
              <a:buClr>
                <a:srgbClr val="F0AB00"/>
              </a:buClr>
              <a:buSzPct val="60000"/>
              <a:buFont typeface="Wingdings 2" pitchFamily="18" charset="2"/>
              <a:buNone/>
              <a:tabLst/>
              <a:defRPr/>
            </a:pPr>
            <a:r>
              <a:rPr lang="fr-BE" sz="1800" kern="0" dirty="0" smtClean="0">
                <a:latin typeface="+mj-lt"/>
                <a:ea typeface="+mn-ea"/>
              </a:rPr>
              <a:t>RF pick-up</a:t>
            </a:r>
            <a:endParaRPr kumimoji="0" lang="fr-BE" sz="1800" b="0" i="0" u="none" strike="noStrike" kern="0" cap="none" spc="0" normalizeH="0" baseline="0" noProof="0" dirty="0" smtClean="0">
              <a:ln>
                <a:noFill/>
              </a:ln>
              <a:solidFill>
                <a:schemeClr val="tx1"/>
              </a:solidFill>
              <a:effectLst/>
              <a:uLnTx/>
              <a:uFillTx/>
              <a:latin typeface="+mj-lt"/>
              <a:ea typeface="+mn-ea"/>
              <a:cs typeface="+mn-cs"/>
            </a:endParaRPr>
          </a:p>
          <a:p>
            <a:pPr marR="0" lvl="0" algn="l" defTabSz="914400" rtl="0" eaLnBrk="1" fontAlgn="base" latinLnBrk="0" hangingPunct="1">
              <a:lnSpc>
                <a:spcPct val="100000"/>
              </a:lnSpc>
              <a:spcBef>
                <a:spcPct val="20000"/>
              </a:spcBef>
              <a:spcAft>
                <a:spcPct val="0"/>
              </a:spcAft>
              <a:buClr>
                <a:srgbClr val="F0AB00"/>
              </a:buClr>
              <a:buSzPct val="60000"/>
              <a:buFont typeface="Wingdings 2" pitchFamily="18" charset="2"/>
              <a:buNone/>
              <a:tabLst/>
              <a:defRPr/>
            </a:pPr>
            <a:r>
              <a:rPr kumimoji="0" lang="fr-BE" sz="1800" b="0" i="0" u="none" strike="noStrike" kern="0" cap="none" spc="0" normalizeH="0" baseline="0" noProof="0" dirty="0" smtClean="0">
                <a:ln>
                  <a:noFill/>
                </a:ln>
                <a:solidFill>
                  <a:schemeClr val="tx1"/>
                </a:solidFill>
                <a:effectLst/>
                <a:uLnTx/>
                <a:uFillTx/>
                <a:latin typeface="+mj-lt"/>
                <a:ea typeface="+mn-ea"/>
                <a:cs typeface="+mn-cs"/>
              </a:rPr>
              <a:t>Dee</a:t>
            </a:r>
          </a:p>
          <a:p>
            <a:pPr marR="0" lvl="0" algn="l" defTabSz="914400" rtl="0" eaLnBrk="1" fontAlgn="base" latinLnBrk="0" hangingPunct="1">
              <a:lnSpc>
                <a:spcPct val="100000"/>
              </a:lnSpc>
              <a:spcBef>
                <a:spcPct val="20000"/>
              </a:spcBef>
              <a:spcAft>
                <a:spcPct val="0"/>
              </a:spcAft>
              <a:buClr>
                <a:srgbClr val="F0AB00"/>
              </a:buClr>
              <a:buSzPct val="60000"/>
              <a:buFont typeface="Wingdings 2" pitchFamily="18" charset="2"/>
              <a:buNone/>
              <a:tabLst/>
              <a:defRPr/>
            </a:pPr>
            <a:endParaRPr lang="fr-BE" sz="1800" kern="0" dirty="0" smtClean="0">
              <a:latin typeface="+mj-lt"/>
              <a:ea typeface="+mn-ea"/>
            </a:endParaRPr>
          </a:p>
          <a:p>
            <a:pPr marR="0" lvl="0" algn="l" defTabSz="914400" rtl="0" eaLnBrk="1" fontAlgn="base" latinLnBrk="0" hangingPunct="1">
              <a:lnSpc>
                <a:spcPct val="100000"/>
              </a:lnSpc>
              <a:spcBef>
                <a:spcPct val="20000"/>
              </a:spcBef>
              <a:spcAft>
                <a:spcPct val="0"/>
              </a:spcAft>
              <a:buClr>
                <a:srgbClr val="F0AB00"/>
              </a:buClr>
              <a:buSzPct val="60000"/>
              <a:buFont typeface="Wingdings 2" pitchFamily="18" charset="2"/>
              <a:buNone/>
              <a:tabLst/>
              <a:defRPr/>
            </a:pPr>
            <a:endParaRPr kumimoji="0" lang="fr-BE" sz="1800" b="0" i="0" u="none" strike="noStrike" kern="0" cap="none" spc="0" normalizeH="0" baseline="0" noProof="0" dirty="0" smtClean="0">
              <a:ln>
                <a:noFill/>
              </a:ln>
              <a:solidFill>
                <a:schemeClr val="tx1"/>
              </a:solidFill>
              <a:effectLst/>
              <a:uLnTx/>
              <a:uFillTx/>
              <a:latin typeface="+mj-lt"/>
              <a:ea typeface="+mn-ea"/>
              <a:cs typeface="+mn-cs"/>
            </a:endParaRPr>
          </a:p>
          <a:p>
            <a:pPr marR="0" lvl="0" algn="l" defTabSz="914400" rtl="0" eaLnBrk="1" fontAlgn="base" latinLnBrk="0" hangingPunct="1">
              <a:lnSpc>
                <a:spcPct val="100000"/>
              </a:lnSpc>
              <a:spcBef>
                <a:spcPct val="20000"/>
              </a:spcBef>
              <a:spcAft>
                <a:spcPct val="0"/>
              </a:spcAft>
              <a:buClr>
                <a:srgbClr val="F0AB00"/>
              </a:buClr>
              <a:buSzPct val="60000"/>
              <a:buFont typeface="Wingdings 2" pitchFamily="18" charset="2"/>
              <a:buNone/>
              <a:tabLst/>
              <a:defRPr/>
            </a:pPr>
            <a:r>
              <a:rPr lang="fr-BE" sz="1800" kern="0" dirty="0" smtClean="0">
                <a:latin typeface="+mj-lt"/>
                <a:ea typeface="+mn-ea"/>
              </a:rPr>
              <a:t>Line </a:t>
            </a:r>
            <a:r>
              <a:rPr lang="fr-BE" sz="1800" kern="0" dirty="0" err="1" smtClean="0">
                <a:latin typeface="+mj-lt"/>
                <a:ea typeface="+mn-ea"/>
              </a:rPr>
              <a:t>through</a:t>
            </a:r>
            <a:r>
              <a:rPr lang="fr-BE" sz="1800" kern="0" dirty="0" smtClean="0">
                <a:latin typeface="+mj-lt"/>
                <a:ea typeface="+mn-ea"/>
              </a:rPr>
              <a:t> cryostat</a:t>
            </a:r>
          </a:p>
          <a:p>
            <a:pPr marR="0" lvl="0" algn="l" defTabSz="914400" rtl="0" eaLnBrk="1" fontAlgn="base" latinLnBrk="0" hangingPunct="1">
              <a:lnSpc>
                <a:spcPct val="100000"/>
              </a:lnSpc>
              <a:spcBef>
                <a:spcPct val="20000"/>
              </a:spcBef>
              <a:spcAft>
                <a:spcPct val="0"/>
              </a:spcAft>
              <a:buClr>
                <a:srgbClr val="F0AB00"/>
              </a:buClr>
              <a:buSzPct val="60000"/>
              <a:buFont typeface="Wingdings 2" pitchFamily="18" charset="2"/>
              <a:buNone/>
              <a:tabLst/>
              <a:defRPr/>
            </a:pPr>
            <a:endParaRPr kumimoji="0" lang="fr-BE" sz="1800" b="0" i="0" u="none" strike="noStrike" kern="0" cap="none" spc="0" normalizeH="0" baseline="0" noProof="0" dirty="0" smtClean="0">
              <a:ln>
                <a:noFill/>
              </a:ln>
              <a:solidFill>
                <a:schemeClr val="tx1"/>
              </a:solidFill>
              <a:effectLst/>
              <a:uLnTx/>
              <a:uFillTx/>
              <a:latin typeface="+mj-lt"/>
              <a:ea typeface="+mn-ea"/>
              <a:cs typeface="+mn-cs"/>
            </a:endParaRPr>
          </a:p>
          <a:p>
            <a:pPr marR="0" lvl="0" algn="l" defTabSz="914400" rtl="0" eaLnBrk="1" fontAlgn="base" latinLnBrk="0" hangingPunct="1">
              <a:lnSpc>
                <a:spcPct val="100000"/>
              </a:lnSpc>
              <a:spcBef>
                <a:spcPct val="20000"/>
              </a:spcBef>
              <a:spcAft>
                <a:spcPct val="0"/>
              </a:spcAft>
              <a:buClr>
                <a:srgbClr val="F0AB00"/>
              </a:buClr>
              <a:buSzPct val="60000"/>
              <a:buFont typeface="Wingdings 2" pitchFamily="18" charset="2"/>
              <a:buNone/>
              <a:tabLst/>
              <a:defRPr/>
            </a:pPr>
            <a:r>
              <a:rPr lang="fr-BE" sz="1800" kern="0" dirty="0" smtClean="0">
                <a:latin typeface="+mj-lt"/>
                <a:ea typeface="+mn-ea"/>
              </a:rPr>
              <a:t>Vacuum </a:t>
            </a:r>
            <a:r>
              <a:rPr lang="fr-BE" sz="1800" kern="0" dirty="0" err="1" smtClean="0">
                <a:latin typeface="+mj-lt"/>
                <a:ea typeface="+mn-ea"/>
              </a:rPr>
              <a:t>feedthrough</a:t>
            </a:r>
            <a:endParaRPr kumimoji="0" lang="fr-BE" sz="1800" b="0" i="0" u="none" strike="noStrike" kern="0" cap="none" spc="0" normalizeH="0" baseline="0" noProof="0" dirty="0" smtClean="0">
              <a:ln>
                <a:noFill/>
              </a:ln>
              <a:solidFill>
                <a:schemeClr val="tx1"/>
              </a:solidFill>
              <a:effectLst/>
              <a:uLnTx/>
              <a:uFillTx/>
              <a:latin typeface="+mj-lt"/>
              <a:ea typeface="+mn-ea"/>
              <a:cs typeface="+mn-cs"/>
            </a:endParaRPr>
          </a:p>
          <a:p>
            <a:pPr marR="0" lvl="0" algn="l" defTabSz="914400" rtl="0" eaLnBrk="1" fontAlgn="base" latinLnBrk="0" hangingPunct="1">
              <a:lnSpc>
                <a:spcPct val="100000"/>
              </a:lnSpc>
              <a:spcBef>
                <a:spcPct val="20000"/>
              </a:spcBef>
              <a:spcAft>
                <a:spcPct val="0"/>
              </a:spcAft>
              <a:buClr>
                <a:srgbClr val="F0AB00"/>
              </a:buClr>
              <a:buSzPct val="60000"/>
              <a:buFont typeface="Wingdings 2" pitchFamily="18" charset="2"/>
              <a:buNone/>
              <a:tabLst/>
              <a:defRPr/>
            </a:pPr>
            <a:endParaRPr kumimoji="0" lang="fr-BE" sz="1800" b="0" i="0" u="none" strike="noStrike" kern="0" cap="none" spc="0" normalizeH="0" baseline="0" noProof="0" dirty="0" smtClean="0">
              <a:ln>
                <a:noFill/>
              </a:ln>
              <a:solidFill>
                <a:schemeClr val="tx1"/>
              </a:solidFill>
              <a:effectLst/>
              <a:uLnTx/>
              <a:uFillTx/>
              <a:latin typeface="+mj-lt"/>
              <a:ea typeface="+mn-ea"/>
              <a:cs typeface="+mn-cs"/>
            </a:endParaRPr>
          </a:p>
          <a:p>
            <a:pPr marR="0" lvl="0" algn="l" defTabSz="914400" rtl="0" eaLnBrk="1" fontAlgn="base" latinLnBrk="0" hangingPunct="1">
              <a:lnSpc>
                <a:spcPct val="100000"/>
              </a:lnSpc>
              <a:spcBef>
                <a:spcPct val="20000"/>
              </a:spcBef>
              <a:spcAft>
                <a:spcPct val="0"/>
              </a:spcAft>
              <a:buClr>
                <a:srgbClr val="F0AB00"/>
              </a:buClr>
              <a:buSzPct val="60000"/>
              <a:buFont typeface="Wingdings 2" pitchFamily="18" charset="2"/>
              <a:buNone/>
              <a:tabLst/>
              <a:defRPr/>
            </a:pPr>
            <a:endParaRPr kumimoji="0" lang="fr-BE" sz="1800" b="0" i="0" u="none" strike="noStrike" kern="0" cap="none" spc="0" normalizeH="0" baseline="0" noProof="0" dirty="0">
              <a:ln>
                <a:noFill/>
              </a:ln>
              <a:solidFill>
                <a:schemeClr val="tx1"/>
              </a:solidFill>
              <a:effectLst/>
              <a:uLnTx/>
              <a:uFillTx/>
              <a:latin typeface="+mj-lt"/>
              <a:ea typeface="+mn-ea"/>
              <a:cs typeface="+mn-cs"/>
            </a:endParaRPr>
          </a:p>
        </p:txBody>
      </p:sp>
      <p:cxnSp>
        <p:nvCxnSpPr>
          <p:cNvPr id="8" name="Straight Arrow Connector 7"/>
          <p:cNvCxnSpPr/>
          <p:nvPr/>
        </p:nvCxnSpPr>
        <p:spPr bwMode="auto">
          <a:xfrm>
            <a:off x="1979712" y="1059582"/>
            <a:ext cx="2232248" cy="1080120"/>
          </a:xfrm>
          <a:prstGeom prst="straightConnector1">
            <a:avLst/>
          </a:prstGeom>
          <a:solidFill>
            <a:schemeClr val="accent1"/>
          </a:solidFill>
          <a:ln w="19050" cap="flat" cmpd="sng" algn="ctr">
            <a:solidFill>
              <a:schemeClr val="tx1"/>
            </a:solidFill>
            <a:prstDash val="solid"/>
            <a:round/>
            <a:headEnd type="none" w="med" len="med"/>
            <a:tailEnd type="arrow"/>
          </a:ln>
          <a:effectLst>
            <a:outerShdw blurRad="63500" dir="5400000" algn="ctr" rotWithShape="0">
              <a:schemeClr val="bg1"/>
            </a:outerShdw>
          </a:effectLst>
        </p:spPr>
      </p:cxnSp>
      <p:cxnSp>
        <p:nvCxnSpPr>
          <p:cNvPr id="9" name="Straight Arrow Connector 8"/>
          <p:cNvCxnSpPr/>
          <p:nvPr/>
        </p:nvCxnSpPr>
        <p:spPr bwMode="auto">
          <a:xfrm>
            <a:off x="1979712" y="2067694"/>
            <a:ext cx="936104" cy="288032"/>
          </a:xfrm>
          <a:prstGeom prst="straightConnector1">
            <a:avLst/>
          </a:prstGeom>
          <a:solidFill>
            <a:schemeClr val="accent1"/>
          </a:solidFill>
          <a:ln w="19050" cap="flat" cmpd="sng" algn="ctr">
            <a:solidFill>
              <a:schemeClr val="tx1"/>
            </a:solidFill>
            <a:prstDash val="solid"/>
            <a:round/>
            <a:headEnd type="none" w="med" len="med"/>
            <a:tailEnd type="arrow"/>
          </a:ln>
          <a:effectLst>
            <a:outerShdw blurRad="63500" dir="5400000" algn="ctr" rotWithShape="0">
              <a:schemeClr val="bg1"/>
            </a:outerShdw>
          </a:effectLst>
        </p:spPr>
      </p:cxnSp>
      <p:cxnSp>
        <p:nvCxnSpPr>
          <p:cNvPr id="12" name="Straight Arrow Connector 11"/>
          <p:cNvCxnSpPr/>
          <p:nvPr/>
        </p:nvCxnSpPr>
        <p:spPr bwMode="auto">
          <a:xfrm>
            <a:off x="1979712" y="3075806"/>
            <a:ext cx="720080" cy="216024"/>
          </a:xfrm>
          <a:prstGeom prst="straightConnector1">
            <a:avLst/>
          </a:prstGeom>
          <a:solidFill>
            <a:schemeClr val="accent1"/>
          </a:solidFill>
          <a:ln w="19050" cap="flat" cmpd="sng" algn="ctr">
            <a:solidFill>
              <a:schemeClr val="tx1"/>
            </a:solidFill>
            <a:prstDash val="solid"/>
            <a:round/>
            <a:headEnd type="none" w="med" len="med"/>
            <a:tailEnd type="arrow"/>
          </a:ln>
          <a:effectLst>
            <a:outerShdw blurRad="63500" dir="5400000" algn="ctr" rotWithShape="0">
              <a:schemeClr val="bg1"/>
            </a:outerShdw>
          </a:effectLst>
        </p:spPr>
      </p:cxnSp>
      <p:cxnSp>
        <p:nvCxnSpPr>
          <p:cNvPr id="16" name="Straight Arrow Connector 15"/>
          <p:cNvCxnSpPr/>
          <p:nvPr/>
        </p:nvCxnSpPr>
        <p:spPr bwMode="auto">
          <a:xfrm flipV="1">
            <a:off x="1979712" y="3939902"/>
            <a:ext cx="792088" cy="72008"/>
          </a:xfrm>
          <a:prstGeom prst="straightConnector1">
            <a:avLst/>
          </a:prstGeom>
          <a:solidFill>
            <a:schemeClr val="accent1"/>
          </a:solidFill>
          <a:ln w="19050" cap="flat" cmpd="sng" algn="ctr">
            <a:solidFill>
              <a:schemeClr val="tx1"/>
            </a:solidFill>
            <a:prstDash val="solid"/>
            <a:round/>
            <a:headEnd type="none" w="med" len="med"/>
            <a:tailEnd type="arrow"/>
          </a:ln>
          <a:effectLst>
            <a:outerShdw blurRad="63500" dir="5400000" algn="ctr" rotWithShape="0">
              <a:schemeClr val="bg1"/>
            </a:outerShdw>
          </a:effectLst>
        </p:spPr>
      </p:cxnSp>
      <p:cxnSp>
        <p:nvCxnSpPr>
          <p:cNvPr id="21" name="Straight Arrow Connector 20"/>
          <p:cNvCxnSpPr/>
          <p:nvPr/>
        </p:nvCxnSpPr>
        <p:spPr bwMode="auto">
          <a:xfrm flipV="1">
            <a:off x="1979712" y="4227934"/>
            <a:ext cx="1728192" cy="432048"/>
          </a:xfrm>
          <a:prstGeom prst="straightConnector1">
            <a:avLst/>
          </a:prstGeom>
          <a:solidFill>
            <a:schemeClr val="accent1"/>
          </a:solidFill>
          <a:ln w="19050" cap="flat" cmpd="sng" algn="ctr">
            <a:solidFill>
              <a:schemeClr val="tx1"/>
            </a:solidFill>
            <a:prstDash val="solid"/>
            <a:round/>
            <a:headEnd type="none" w="med" len="med"/>
            <a:tailEnd type="arrow"/>
          </a:ln>
          <a:effectLst>
            <a:outerShdw blurRad="63500" dir="5400000" algn="ctr" rotWithShape="0">
              <a:schemeClr val="bg1"/>
            </a:outerShdw>
          </a:effectLst>
        </p:spPr>
      </p:cxnSp>
      <p:cxnSp>
        <p:nvCxnSpPr>
          <p:cNvPr id="24" name="Straight Arrow Connector 23"/>
          <p:cNvCxnSpPr/>
          <p:nvPr/>
        </p:nvCxnSpPr>
        <p:spPr bwMode="auto">
          <a:xfrm flipV="1">
            <a:off x="1979712" y="3579862"/>
            <a:ext cx="864096" cy="72008"/>
          </a:xfrm>
          <a:prstGeom prst="straightConnector1">
            <a:avLst/>
          </a:prstGeom>
          <a:solidFill>
            <a:schemeClr val="accent1"/>
          </a:solidFill>
          <a:ln w="19050" cap="flat" cmpd="sng" algn="ctr">
            <a:solidFill>
              <a:schemeClr val="tx1"/>
            </a:solidFill>
            <a:prstDash val="solid"/>
            <a:round/>
            <a:headEnd type="none" w="med" len="med"/>
            <a:tailEnd type="arrow"/>
          </a:ln>
          <a:effectLst>
            <a:outerShdw blurRad="63500" dir="5400000" algn="ctr" rotWithShape="0">
              <a:schemeClr val="bg1"/>
            </a:outerShdw>
          </a:effectLst>
        </p:spPr>
      </p:cxnSp>
      <p:cxnSp>
        <p:nvCxnSpPr>
          <p:cNvPr id="28" name="Straight Arrow Connector 27"/>
          <p:cNvCxnSpPr/>
          <p:nvPr/>
        </p:nvCxnSpPr>
        <p:spPr bwMode="auto">
          <a:xfrm flipH="1">
            <a:off x="6228184" y="1059582"/>
            <a:ext cx="864096" cy="72008"/>
          </a:xfrm>
          <a:prstGeom prst="straightConnector1">
            <a:avLst/>
          </a:prstGeom>
          <a:solidFill>
            <a:schemeClr val="accent1"/>
          </a:solidFill>
          <a:ln w="19050" cap="flat" cmpd="sng" algn="ctr">
            <a:solidFill>
              <a:schemeClr val="tx1"/>
            </a:solidFill>
            <a:prstDash val="solid"/>
            <a:round/>
            <a:headEnd type="none" w="med" len="med"/>
            <a:tailEnd type="arrow"/>
          </a:ln>
          <a:effectLst>
            <a:outerShdw blurRad="63500" dir="5400000" algn="ctr" rotWithShape="0">
              <a:schemeClr val="bg1"/>
            </a:outerShdw>
          </a:effectLst>
        </p:spPr>
      </p:cxnSp>
      <p:cxnSp>
        <p:nvCxnSpPr>
          <p:cNvPr id="31" name="Straight Arrow Connector 30"/>
          <p:cNvCxnSpPr/>
          <p:nvPr/>
        </p:nvCxnSpPr>
        <p:spPr bwMode="auto">
          <a:xfrm flipH="1">
            <a:off x="6228184" y="1347614"/>
            <a:ext cx="864096" cy="72008"/>
          </a:xfrm>
          <a:prstGeom prst="straightConnector1">
            <a:avLst/>
          </a:prstGeom>
          <a:solidFill>
            <a:schemeClr val="accent1"/>
          </a:solidFill>
          <a:ln w="19050" cap="flat" cmpd="sng" algn="ctr">
            <a:solidFill>
              <a:schemeClr val="tx1"/>
            </a:solidFill>
            <a:prstDash val="solid"/>
            <a:round/>
            <a:headEnd type="none" w="med" len="med"/>
            <a:tailEnd type="arrow"/>
          </a:ln>
          <a:effectLst>
            <a:outerShdw blurRad="63500" dir="5400000" algn="ctr" rotWithShape="0">
              <a:schemeClr val="bg1"/>
            </a:outerShdw>
          </a:effectLst>
        </p:spPr>
      </p:cxnSp>
      <p:cxnSp>
        <p:nvCxnSpPr>
          <p:cNvPr id="32" name="Straight Arrow Connector 31"/>
          <p:cNvCxnSpPr/>
          <p:nvPr/>
        </p:nvCxnSpPr>
        <p:spPr bwMode="auto">
          <a:xfrm flipH="1">
            <a:off x="6372200" y="1707654"/>
            <a:ext cx="720080" cy="216024"/>
          </a:xfrm>
          <a:prstGeom prst="straightConnector1">
            <a:avLst/>
          </a:prstGeom>
          <a:solidFill>
            <a:schemeClr val="accent1"/>
          </a:solidFill>
          <a:ln w="19050" cap="flat" cmpd="sng" algn="ctr">
            <a:solidFill>
              <a:schemeClr val="tx1"/>
            </a:solidFill>
            <a:prstDash val="solid"/>
            <a:round/>
            <a:headEnd type="none" w="med" len="med"/>
            <a:tailEnd type="arrow"/>
          </a:ln>
          <a:effectLst>
            <a:outerShdw blurRad="63500" dir="5400000" algn="ctr" rotWithShape="0">
              <a:schemeClr val="bg1"/>
            </a:outerShdw>
          </a:effectLst>
        </p:spPr>
      </p:cxnSp>
      <p:cxnSp>
        <p:nvCxnSpPr>
          <p:cNvPr id="34" name="Straight Arrow Connector 33"/>
          <p:cNvCxnSpPr/>
          <p:nvPr/>
        </p:nvCxnSpPr>
        <p:spPr bwMode="auto">
          <a:xfrm flipH="1" flipV="1">
            <a:off x="5508104" y="2571750"/>
            <a:ext cx="1584176" cy="216024"/>
          </a:xfrm>
          <a:prstGeom prst="straightConnector1">
            <a:avLst/>
          </a:prstGeom>
          <a:solidFill>
            <a:schemeClr val="accent1"/>
          </a:solidFill>
          <a:ln w="19050" cap="flat" cmpd="sng" algn="ctr">
            <a:solidFill>
              <a:schemeClr val="tx1"/>
            </a:solidFill>
            <a:prstDash val="solid"/>
            <a:round/>
            <a:headEnd type="none" w="med" len="med"/>
            <a:tailEnd type="arrow"/>
          </a:ln>
          <a:effectLst>
            <a:outerShdw blurRad="63500" dir="5400000" algn="ctr" rotWithShape="0">
              <a:schemeClr val="bg1"/>
            </a:outerShdw>
          </a:effectLst>
        </p:spPr>
      </p:cxnSp>
      <p:cxnSp>
        <p:nvCxnSpPr>
          <p:cNvPr id="36" name="Straight Arrow Connector 35"/>
          <p:cNvCxnSpPr/>
          <p:nvPr/>
        </p:nvCxnSpPr>
        <p:spPr bwMode="auto">
          <a:xfrm flipH="1" flipV="1">
            <a:off x="4644008" y="3219822"/>
            <a:ext cx="2448272" cy="576064"/>
          </a:xfrm>
          <a:prstGeom prst="straightConnector1">
            <a:avLst/>
          </a:prstGeom>
          <a:solidFill>
            <a:schemeClr val="accent1"/>
          </a:solidFill>
          <a:ln w="19050" cap="flat" cmpd="sng" algn="ctr">
            <a:solidFill>
              <a:schemeClr val="tx1"/>
            </a:solidFill>
            <a:prstDash val="solid"/>
            <a:round/>
            <a:headEnd type="none" w="med" len="med"/>
            <a:tailEnd type="arrow"/>
          </a:ln>
          <a:effectLst>
            <a:outerShdw blurRad="63500" dir="5400000" algn="ctr" rotWithShape="0">
              <a:schemeClr val="bg1"/>
            </a:outerShdw>
          </a:effectLst>
        </p:spPr>
      </p:cxnSp>
      <p:cxnSp>
        <p:nvCxnSpPr>
          <p:cNvPr id="38" name="Straight Arrow Connector 37"/>
          <p:cNvCxnSpPr/>
          <p:nvPr/>
        </p:nvCxnSpPr>
        <p:spPr bwMode="auto">
          <a:xfrm flipH="1" flipV="1">
            <a:off x="4499992" y="3363838"/>
            <a:ext cx="2592288" cy="432048"/>
          </a:xfrm>
          <a:prstGeom prst="straightConnector1">
            <a:avLst/>
          </a:prstGeom>
          <a:solidFill>
            <a:schemeClr val="accent1"/>
          </a:solidFill>
          <a:ln w="19050" cap="flat" cmpd="sng" algn="ctr">
            <a:solidFill>
              <a:schemeClr val="tx1"/>
            </a:solidFill>
            <a:prstDash val="solid"/>
            <a:round/>
            <a:headEnd type="none" w="med" len="med"/>
            <a:tailEnd type="arrow"/>
          </a:ln>
          <a:effectLst>
            <a:outerShdw blurRad="63500" dir="5400000" algn="ctr" rotWithShape="0">
              <a:schemeClr val="bg1"/>
            </a:outerShdw>
          </a:effectLst>
        </p:spPr>
      </p:cxnSp>
      <p:cxnSp>
        <p:nvCxnSpPr>
          <p:cNvPr id="40" name="Straight Arrow Connector 39"/>
          <p:cNvCxnSpPr/>
          <p:nvPr/>
        </p:nvCxnSpPr>
        <p:spPr bwMode="auto">
          <a:xfrm flipH="1" flipV="1">
            <a:off x="4499992" y="2715766"/>
            <a:ext cx="2592288" cy="1080120"/>
          </a:xfrm>
          <a:prstGeom prst="straightConnector1">
            <a:avLst/>
          </a:prstGeom>
          <a:solidFill>
            <a:schemeClr val="accent1"/>
          </a:solidFill>
          <a:ln w="19050" cap="flat" cmpd="sng" algn="ctr">
            <a:solidFill>
              <a:schemeClr val="tx1"/>
            </a:solidFill>
            <a:prstDash val="solid"/>
            <a:round/>
            <a:headEnd type="none" w="med" len="med"/>
            <a:tailEnd type="arrow"/>
          </a:ln>
          <a:effectLst>
            <a:outerShdw blurRad="63500" dir="5400000" algn="ctr" rotWithShape="0">
              <a:schemeClr val="bg1"/>
            </a:outerShdw>
          </a:effectLst>
        </p:spPr>
      </p:cxnSp>
    </p:spTree>
    <p:extLst>
      <p:ext uri="{BB962C8B-B14F-4D97-AF65-F5344CB8AC3E}">
        <p14:creationId xmlns:p14="http://schemas.microsoft.com/office/powerpoint/2010/main" val="20312138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11560" y="771550"/>
            <a:ext cx="7992888" cy="3558158"/>
          </a:xfrm>
        </p:spPr>
        <p:txBody>
          <a:bodyPr/>
          <a:lstStyle/>
          <a:p>
            <a:pPr marL="715962" indent="-342900">
              <a:lnSpc>
                <a:spcPct val="150000"/>
              </a:lnSpc>
              <a:buSzPct val="80000"/>
              <a:buFont typeface="+mj-lt"/>
              <a:buAutoNum type="arabicPeriod"/>
            </a:pPr>
            <a:r>
              <a:rPr lang="en-GB" dirty="0" smtClean="0"/>
              <a:t>Intro (</a:t>
            </a:r>
            <a:r>
              <a:rPr lang="en-GB" dirty="0" err="1" smtClean="0"/>
              <a:t>ProteusONE</a:t>
            </a:r>
            <a:r>
              <a:rPr lang="en-GB" dirty="0" smtClean="0"/>
              <a:t>® and compact gantry)</a:t>
            </a:r>
          </a:p>
          <a:p>
            <a:pPr marL="715962" indent="-342900">
              <a:lnSpc>
                <a:spcPct val="150000"/>
              </a:lnSpc>
              <a:buSzPct val="80000"/>
              <a:buFont typeface="+mj-lt"/>
              <a:buAutoNum type="arabicPeriod"/>
            </a:pPr>
            <a:r>
              <a:rPr lang="en-GB" dirty="0" smtClean="0"/>
              <a:t>Main features and parameters</a:t>
            </a:r>
          </a:p>
          <a:p>
            <a:pPr marL="715962" indent="-342900">
              <a:lnSpc>
                <a:spcPct val="150000"/>
              </a:lnSpc>
              <a:buSzPct val="80000"/>
              <a:buFont typeface="+mj-lt"/>
              <a:buAutoNum type="arabicPeriod"/>
            </a:pPr>
            <a:r>
              <a:rPr lang="en-GB" dirty="0" smtClean="0"/>
              <a:t>Subsystems:</a:t>
            </a:r>
          </a:p>
          <a:p>
            <a:pPr lvl="3"/>
            <a:r>
              <a:rPr lang="en-GB" sz="1800" dirty="0" smtClean="0"/>
              <a:t>Magnetic Circuit</a:t>
            </a:r>
          </a:p>
          <a:p>
            <a:pPr lvl="3"/>
            <a:r>
              <a:rPr lang="en-GB" sz="1800" dirty="0" smtClean="0"/>
              <a:t>Superconducting coil </a:t>
            </a:r>
          </a:p>
          <a:p>
            <a:pPr lvl="3"/>
            <a:r>
              <a:rPr lang="en-GB" sz="1800" dirty="0" smtClean="0"/>
              <a:t>RF System</a:t>
            </a:r>
          </a:p>
          <a:p>
            <a:pPr lvl="3"/>
            <a:r>
              <a:rPr lang="en-GB" sz="1800" dirty="0"/>
              <a:t>Ion </a:t>
            </a:r>
            <a:r>
              <a:rPr lang="en-GB" sz="1800" dirty="0" err="1"/>
              <a:t>Source+Central</a:t>
            </a:r>
            <a:r>
              <a:rPr lang="en-GB" sz="1800" dirty="0"/>
              <a:t> </a:t>
            </a:r>
            <a:r>
              <a:rPr lang="en-GB" sz="1800" dirty="0" smtClean="0"/>
              <a:t>Region</a:t>
            </a:r>
          </a:p>
          <a:p>
            <a:pPr lvl="3"/>
            <a:r>
              <a:rPr lang="en-GB" sz="1800" dirty="0"/>
              <a:t>Extraction </a:t>
            </a:r>
            <a:r>
              <a:rPr lang="en-GB" sz="1800" dirty="0" smtClean="0"/>
              <a:t>System</a:t>
            </a:r>
          </a:p>
          <a:p>
            <a:pPr lvl="3"/>
            <a:r>
              <a:rPr lang="en-GB" sz="1800" dirty="0" smtClean="0"/>
              <a:t>Extracted beam line</a:t>
            </a:r>
          </a:p>
          <a:p>
            <a:pPr lvl="3"/>
            <a:endParaRPr lang="en-GB" sz="1000" dirty="0" smtClean="0"/>
          </a:p>
          <a:p>
            <a:pPr marL="715962" indent="-342900">
              <a:buSzPct val="80000"/>
              <a:buFont typeface="+mj-lt"/>
              <a:buAutoNum type="arabicPeriod"/>
            </a:pPr>
            <a:r>
              <a:rPr lang="en-GB" dirty="0" smtClean="0"/>
              <a:t>Current status</a:t>
            </a:r>
            <a:endParaRPr lang="en-GB" sz="1800" dirty="0"/>
          </a:p>
        </p:txBody>
      </p:sp>
      <p:sp>
        <p:nvSpPr>
          <p:cNvPr id="3" name="Title 2"/>
          <p:cNvSpPr>
            <a:spLocks noGrp="1"/>
          </p:cNvSpPr>
          <p:nvPr>
            <p:ph type="title"/>
          </p:nvPr>
        </p:nvSpPr>
        <p:spPr/>
        <p:txBody>
          <a:bodyPr/>
          <a:lstStyle/>
          <a:p>
            <a:r>
              <a:rPr lang="en-GB" dirty="0" smtClean="0"/>
              <a:t>Outline</a:t>
            </a:r>
            <a:endParaRPr lang="en-GB" dirty="0"/>
          </a:p>
        </p:txBody>
      </p:sp>
      <p:pic>
        <p:nvPicPr>
          <p:cNvPr id="4" name="Picture 2" descr="M:\R&amp;D\All\R&amp;D TG\Projects\(DAY.101-DBF.101) S²C²P\52 Assembly\SUPERCONDUCTING COIL\120227 Installation SCC @ IBA\IMG_7466.JPG"/>
          <p:cNvPicPr>
            <a:picLocks noChangeAspect="1" noChangeArrowheads="1"/>
          </p:cNvPicPr>
          <p:nvPr/>
        </p:nvPicPr>
        <p:blipFill>
          <a:blip r:embed="rId2" cstate="print"/>
          <a:srcRect/>
          <a:stretch>
            <a:fillRect/>
          </a:stretch>
        </p:blipFill>
        <p:spPr bwMode="auto">
          <a:xfrm>
            <a:off x="5004048" y="1635646"/>
            <a:ext cx="3456384" cy="2592288"/>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491880" y="843558"/>
            <a:ext cx="3168352" cy="2232248"/>
          </a:xfrm>
        </p:spPr>
        <p:txBody>
          <a:bodyPr/>
          <a:lstStyle/>
          <a:p>
            <a:pPr marL="0" indent="0">
              <a:buNone/>
            </a:pPr>
            <a:r>
              <a:rPr lang="en-US" sz="1600" b="1" dirty="0" smtClean="0"/>
              <a:t>Innovative/patented design:</a:t>
            </a:r>
          </a:p>
          <a:p>
            <a:pPr marL="0" indent="0">
              <a:buNone/>
            </a:pPr>
            <a:r>
              <a:rPr lang="en-US" sz="1600" dirty="0" smtClean="0"/>
              <a:t>excellent mechanical stability and good pulse reproducibility</a:t>
            </a:r>
            <a:endParaRPr lang="en-US" sz="1600" u="sng" dirty="0" smtClean="0"/>
          </a:p>
          <a:p>
            <a:pPr marL="0" indent="0">
              <a:buNone/>
            </a:pPr>
            <a:r>
              <a:rPr lang="en-US" sz="1600" b="1" dirty="0" smtClean="0"/>
              <a:t>Stator</a:t>
            </a:r>
            <a:r>
              <a:rPr lang="en-US" sz="1600" dirty="0" smtClean="0"/>
              <a:t>: 8 blades with a carefully designed profile to have the desired </a:t>
            </a:r>
            <a:r>
              <a:rPr lang="en-US" sz="1600" dirty="0" err="1" smtClean="0"/>
              <a:t>df</a:t>
            </a:r>
            <a:r>
              <a:rPr lang="en-US" sz="1600" dirty="0" smtClean="0"/>
              <a:t>/</a:t>
            </a:r>
            <a:r>
              <a:rPr lang="en-US" sz="1600" dirty="0" err="1" smtClean="0"/>
              <a:t>dt</a:t>
            </a:r>
            <a:r>
              <a:rPr lang="en-US" sz="1600" dirty="0" smtClean="0"/>
              <a:t> curve.</a:t>
            </a:r>
          </a:p>
          <a:p>
            <a:pPr marL="0" indent="0">
              <a:buNone/>
            </a:pPr>
            <a:r>
              <a:rPr lang="en-US" sz="1600" b="1" dirty="0" smtClean="0"/>
              <a:t>Rotor</a:t>
            </a:r>
            <a:r>
              <a:rPr lang="en-US" sz="1600" dirty="0" smtClean="0"/>
              <a:t>: wheel with 2x8 electrodes turning at 7500rpm (1 kHz pulse)</a:t>
            </a:r>
            <a:endParaRPr lang="en-US" sz="1600" dirty="0"/>
          </a:p>
        </p:txBody>
      </p:sp>
      <p:sp>
        <p:nvSpPr>
          <p:cNvPr id="3" name="Title 2"/>
          <p:cNvSpPr>
            <a:spLocks noGrp="1"/>
          </p:cNvSpPr>
          <p:nvPr>
            <p:ph type="title"/>
          </p:nvPr>
        </p:nvSpPr>
        <p:spPr/>
        <p:txBody>
          <a:bodyPr/>
          <a:lstStyle/>
          <a:p>
            <a:r>
              <a:rPr lang="fr-BE" dirty="0"/>
              <a:t>RF-system</a:t>
            </a:r>
          </a:p>
        </p:txBody>
      </p:sp>
      <p:sp>
        <p:nvSpPr>
          <p:cNvPr id="4" name="Subtitle 3"/>
          <p:cNvSpPr>
            <a:spLocks noGrp="1"/>
          </p:cNvSpPr>
          <p:nvPr>
            <p:ph type="subTitle" idx="10"/>
          </p:nvPr>
        </p:nvSpPr>
        <p:spPr/>
        <p:txBody>
          <a:bodyPr/>
          <a:lstStyle/>
          <a:p>
            <a:r>
              <a:rPr lang="fr-BE" dirty="0" err="1" smtClean="0"/>
              <a:t>Rotco</a:t>
            </a:r>
            <a:r>
              <a:rPr lang="fr-BE" dirty="0" smtClean="0"/>
              <a:t>=&gt; </a:t>
            </a:r>
            <a:r>
              <a:rPr lang="fr-BE" dirty="0" err="1" smtClean="0"/>
              <a:t>Coaxially</a:t>
            </a:r>
            <a:r>
              <a:rPr lang="fr-BE" dirty="0" smtClean="0"/>
              <a:t> </a:t>
            </a:r>
            <a:r>
              <a:rPr lang="fr-BE" dirty="0" err="1" smtClean="0"/>
              <a:t>mounted</a:t>
            </a:r>
            <a:r>
              <a:rPr lang="fr-BE" dirty="0" smtClean="0"/>
              <a:t> </a:t>
            </a:r>
            <a:r>
              <a:rPr lang="fr-BE" dirty="0" err="1" smtClean="0"/>
              <a:t>with</a:t>
            </a:r>
            <a:r>
              <a:rPr lang="fr-BE" dirty="0" smtClean="0"/>
              <a:t> 8-fold </a:t>
            </a:r>
            <a:r>
              <a:rPr lang="fr-BE" dirty="0" err="1" smtClean="0"/>
              <a:t>symmetry</a:t>
            </a:r>
            <a:endParaRPr lang="fr-BE" dirty="0"/>
          </a:p>
        </p:txBody>
      </p:sp>
      <p:pic>
        <p:nvPicPr>
          <p:cNvPr id="6" name="Picture 3" descr="D:\My documents\PT R&amp;D\S²C²\Drawings\ScreenShot_05.61.07.019.jpg"/>
          <p:cNvPicPr>
            <a:picLocks noChangeAspect="1" noChangeArrowheads="1"/>
          </p:cNvPicPr>
          <p:nvPr/>
        </p:nvPicPr>
        <p:blipFill>
          <a:blip r:embed="rId3" cstate="print"/>
          <a:srcRect/>
          <a:stretch>
            <a:fillRect/>
          </a:stretch>
        </p:blipFill>
        <p:spPr bwMode="auto">
          <a:xfrm>
            <a:off x="113240" y="987574"/>
            <a:ext cx="3233844" cy="3526083"/>
          </a:xfrm>
          <a:prstGeom prst="rect">
            <a:avLst/>
          </a:prstGeom>
          <a:noFill/>
        </p:spPr>
      </p:pic>
      <p:pic>
        <p:nvPicPr>
          <p:cNvPr id="7" name="Picture 1" descr="cid:image002.jpg@01CD18AE.C3E25AA0"/>
          <p:cNvPicPr>
            <a:picLocks noChangeAspect="1" noChangeArrowheads="1"/>
          </p:cNvPicPr>
          <p:nvPr/>
        </p:nvPicPr>
        <p:blipFill>
          <a:blip r:embed="rId4" cstate="print">
            <a:lum bright="-20000" contrast="30000"/>
          </a:blip>
          <a:srcRect/>
          <a:stretch>
            <a:fillRect/>
          </a:stretch>
        </p:blipFill>
        <p:spPr bwMode="auto">
          <a:xfrm>
            <a:off x="6660232" y="819694"/>
            <a:ext cx="2411761" cy="1847201"/>
          </a:xfrm>
          <a:prstGeom prst="rect">
            <a:avLst/>
          </a:prstGeom>
          <a:noFill/>
          <a:ln w="12700">
            <a:solidFill>
              <a:schemeClr val="tx1"/>
            </a:solidFill>
            <a:miter lim="800000"/>
            <a:headEnd/>
            <a:tailEnd/>
          </a:ln>
        </p:spPr>
      </p:pic>
      <p:sp>
        <p:nvSpPr>
          <p:cNvPr id="8" name="TextBox 7"/>
          <p:cNvSpPr txBox="1"/>
          <p:nvPr/>
        </p:nvSpPr>
        <p:spPr>
          <a:xfrm>
            <a:off x="6660232" y="819694"/>
            <a:ext cx="2411760" cy="646331"/>
          </a:xfrm>
          <a:prstGeom prst="rect">
            <a:avLst/>
          </a:prstGeom>
          <a:noFill/>
          <a:ln>
            <a:noFill/>
          </a:ln>
          <a:effectLst>
            <a:outerShdw blurRad="50800" algn="ctr" rotWithShape="0">
              <a:schemeClr val="bg1"/>
            </a:outerShdw>
          </a:effectLst>
        </p:spPr>
        <p:txBody>
          <a:bodyPr wrap="square" rtlCol="0">
            <a:spAutoFit/>
          </a:bodyPr>
          <a:lstStyle/>
          <a:p>
            <a:pPr algn="ctr"/>
            <a:r>
              <a:rPr lang="en-US" sz="1800" dirty="0" smtClean="0"/>
              <a:t>Latest stator blade optimization</a:t>
            </a:r>
            <a:endParaRPr lang="en-US" sz="1800" dirty="0"/>
          </a:p>
        </p:txBody>
      </p:sp>
      <p:pic>
        <p:nvPicPr>
          <p:cNvPr id="9" name="Picture 8"/>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660232" y="2666895"/>
            <a:ext cx="2411730" cy="2307590"/>
          </a:xfrm>
          <a:prstGeom prst="rect">
            <a:avLst/>
          </a:prstGeom>
          <a:noFill/>
          <a:ln>
            <a:noFill/>
          </a:ln>
        </p:spPr>
      </p:pic>
      <p:pic>
        <p:nvPicPr>
          <p:cNvPr id="10" name="Picture 9"/>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563888" y="3193351"/>
            <a:ext cx="2808312" cy="1898679"/>
          </a:xfrm>
          <a:prstGeom prst="rect">
            <a:avLst/>
          </a:prstGeom>
          <a:noFill/>
          <a:ln>
            <a:noFill/>
          </a:ln>
        </p:spPr>
      </p:pic>
    </p:spTree>
    <p:extLst>
      <p:ext uri="{BB962C8B-B14F-4D97-AF65-F5344CB8AC3E}">
        <p14:creationId xmlns:p14="http://schemas.microsoft.com/office/powerpoint/2010/main" val="282885274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590180" y="189729"/>
            <a:ext cx="7920158" cy="330930"/>
          </a:xfrm>
        </p:spPr>
        <p:txBody>
          <a:bodyPr/>
          <a:lstStyle/>
          <a:p>
            <a:r>
              <a:rPr lang="fr-BE" dirty="0" smtClean="0"/>
              <a:t>Ion source</a:t>
            </a:r>
            <a:endParaRPr lang="fr-BE" dirty="0"/>
          </a:p>
        </p:txBody>
      </p:sp>
      <p:sp>
        <p:nvSpPr>
          <p:cNvPr id="7" name="Subtitle 2"/>
          <p:cNvSpPr>
            <a:spLocks noGrp="1"/>
          </p:cNvSpPr>
          <p:nvPr>
            <p:ph type="subTitle" idx="10"/>
          </p:nvPr>
        </p:nvSpPr>
        <p:spPr>
          <a:xfrm>
            <a:off x="619472" y="483518"/>
            <a:ext cx="6400800" cy="336176"/>
          </a:xfrm>
        </p:spPr>
        <p:txBody>
          <a:bodyPr/>
          <a:lstStyle/>
          <a:p>
            <a:r>
              <a:rPr lang="fr-BE" dirty="0" smtClean="0"/>
              <a:t>Use of cold cathode PIG </a:t>
            </a:r>
            <a:r>
              <a:rPr lang="fr-BE" dirty="0" err="1" smtClean="0"/>
              <a:t>internal</a:t>
            </a:r>
            <a:r>
              <a:rPr lang="fr-BE" dirty="0" smtClean="0"/>
              <a:t> ion source</a:t>
            </a:r>
            <a:endParaRPr lang="fr-BE" dirty="0"/>
          </a:p>
        </p:txBody>
      </p:sp>
      <p:sp>
        <p:nvSpPr>
          <p:cNvPr id="8" name="Content Placeholder 3"/>
          <p:cNvSpPr>
            <a:spLocks noGrp="1"/>
          </p:cNvSpPr>
          <p:nvPr>
            <p:ph idx="1"/>
          </p:nvPr>
        </p:nvSpPr>
        <p:spPr>
          <a:xfrm>
            <a:off x="107504" y="915566"/>
            <a:ext cx="5688632" cy="3744416"/>
          </a:xfrm>
        </p:spPr>
        <p:txBody>
          <a:bodyPr lIns="0" tIns="0" rIns="0" bIns="0"/>
          <a:lstStyle/>
          <a:p>
            <a:r>
              <a:rPr lang="fr-BE" sz="1700" dirty="0" smtClean="0"/>
              <a:t>For </a:t>
            </a:r>
            <a:r>
              <a:rPr lang="fr-BE" sz="1700" dirty="0" err="1" smtClean="0"/>
              <a:t>fast</a:t>
            </a:r>
            <a:r>
              <a:rPr lang="fr-BE" sz="1700" dirty="0" smtClean="0"/>
              <a:t> and </a:t>
            </a:r>
            <a:r>
              <a:rPr lang="fr-BE" sz="1700" dirty="0" err="1" smtClean="0"/>
              <a:t>precise</a:t>
            </a:r>
            <a:r>
              <a:rPr lang="fr-BE" sz="1700" dirty="0" smtClean="0"/>
              <a:t> PBS </a:t>
            </a:r>
            <a:r>
              <a:rPr lang="fr-BE" sz="1700" dirty="0" err="1" smtClean="0"/>
              <a:t>treatment</a:t>
            </a:r>
            <a:r>
              <a:rPr lang="fr-BE" sz="1700" dirty="0" smtClean="0"/>
              <a:t> </a:t>
            </a:r>
            <a:r>
              <a:rPr lang="fr-BE" sz="1700" dirty="0" err="1" smtClean="0"/>
              <a:t>we</a:t>
            </a:r>
            <a:r>
              <a:rPr lang="fr-BE" sz="1700" dirty="0" smtClean="0"/>
              <a:t> </a:t>
            </a:r>
            <a:r>
              <a:rPr lang="fr-BE" sz="1700" dirty="0" err="1" smtClean="0"/>
              <a:t>want</a:t>
            </a:r>
            <a:r>
              <a:rPr lang="fr-BE" sz="1700" dirty="0" smtClean="0"/>
              <a:t>:</a:t>
            </a:r>
          </a:p>
          <a:p>
            <a:pPr marL="987425" lvl="1" indent="-342900">
              <a:buFont typeface="+mj-lt"/>
              <a:buAutoNum type="arabicPeriod"/>
            </a:pPr>
            <a:r>
              <a:rPr lang="fr-BE" sz="1600" dirty="0"/>
              <a:t>High </a:t>
            </a:r>
            <a:r>
              <a:rPr lang="fr-BE" sz="1600" dirty="0" err="1"/>
              <a:t>dynamic</a:t>
            </a:r>
            <a:r>
              <a:rPr lang="fr-BE" sz="1600" dirty="0"/>
              <a:t> range in output </a:t>
            </a:r>
            <a:r>
              <a:rPr lang="fr-BE" sz="1600" dirty="0" err="1"/>
              <a:t>current</a:t>
            </a:r>
            <a:r>
              <a:rPr lang="fr-BE" sz="1600" dirty="0"/>
              <a:t> </a:t>
            </a:r>
            <a:r>
              <a:rPr lang="fr-BE" sz="1600" dirty="0" smtClean="0"/>
              <a:t>(factor 100</a:t>
            </a:r>
            <a:r>
              <a:rPr lang="fr-BE" sz="1600" dirty="0"/>
              <a:t>)</a:t>
            </a:r>
          </a:p>
          <a:p>
            <a:pPr marL="987425" lvl="1" indent="-342900">
              <a:buFont typeface="+mj-lt"/>
              <a:buAutoNum type="arabicPeriod"/>
            </a:pPr>
            <a:r>
              <a:rPr lang="fr-BE" sz="1600" dirty="0"/>
              <a:t>Good pulse-to-pulse </a:t>
            </a:r>
            <a:r>
              <a:rPr lang="fr-BE" sz="1600" dirty="0" err="1"/>
              <a:t>stability</a:t>
            </a:r>
            <a:r>
              <a:rPr lang="fr-BE" sz="1600" dirty="0"/>
              <a:t> (&lt;1</a:t>
            </a:r>
            <a:r>
              <a:rPr lang="fr-BE" sz="1600" dirty="0" smtClean="0"/>
              <a:t>%)</a:t>
            </a:r>
            <a:endParaRPr lang="fr-BE" sz="1600" dirty="0"/>
          </a:p>
          <a:p>
            <a:pPr marL="987425" lvl="1" indent="-342900">
              <a:buFont typeface="+mj-lt"/>
              <a:buAutoNum type="arabicPeriod"/>
            </a:pPr>
            <a:r>
              <a:rPr lang="fr-BE" sz="1600" dirty="0" err="1"/>
              <a:t>Fast</a:t>
            </a:r>
            <a:r>
              <a:rPr lang="fr-BE" sz="1600" dirty="0"/>
              <a:t> </a:t>
            </a:r>
            <a:r>
              <a:rPr lang="fr-BE" sz="1600" dirty="0" err="1"/>
              <a:t>rise</a:t>
            </a:r>
            <a:r>
              <a:rPr lang="fr-BE" sz="1600" dirty="0"/>
              <a:t> times (&lt; 10 </a:t>
            </a:r>
            <a:r>
              <a:rPr lang="fr-BE" sz="1600" dirty="0">
                <a:latin typeface="Symbol" pitchFamily="18" charset="2"/>
              </a:rPr>
              <a:t>m</a:t>
            </a:r>
            <a:r>
              <a:rPr lang="fr-BE" sz="1600" dirty="0"/>
              <a:t>sec</a:t>
            </a:r>
            <a:r>
              <a:rPr lang="fr-BE" sz="1600" dirty="0" smtClean="0"/>
              <a:t>)</a:t>
            </a:r>
          </a:p>
          <a:p>
            <a:r>
              <a:rPr lang="fr-BE" sz="1700" dirty="0" smtClean="0"/>
              <a:t>Best candidate </a:t>
            </a:r>
            <a:r>
              <a:rPr lang="fr-BE" sz="1700" dirty="0" err="1" smtClean="0"/>
              <a:t>is</a:t>
            </a:r>
            <a:r>
              <a:rPr lang="fr-BE" sz="1700" dirty="0" smtClean="0"/>
              <a:t> cold cathode PIG source:</a:t>
            </a:r>
          </a:p>
          <a:p>
            <a:pPr marL="957263" lvl="1" indent="-342900">
              <a:buFont typeface="+mj-lt"/>
              <a:buAutoNum type="arabicPeriod"/>
            </a:pPr>
            <a:r>
              <a:rPr lang="fr-BE" sz="1600" dirty="0" smtClean="0"/>
              <a:t>Slow </a:t>
            </a:r>
            <a:r>
              <a:rPr lang="fr-BE" sz="1600" dirty="0"/>
              <a:t>thermal </a:t>
            </a:r>
            <a:r>
              <a:rPr lang="fr-BE" sz="1600" dirty="0" err="1" smtClean="0"/>
              <a:t>effects</a:t>
            </a:r>
            <a:r>
              <a:rPr lang="fr-BE" sz="1600" dirty="0" smtClean="0"/>
              <a:t>/</a:t>
            </a:r>
            <a:r>
              <a:rPr lang="fr-BE" sz="1600" dirty="0" err="1" smtClean="0"/>
              <a:t>decreased</a:t>
            </a:r>
            <a:r>
              <a:rPr lang="fr-BE" sz="1600" dirty="0" smtClean="0"/>
              <a:t> thermal drifts</a:t>
            </a:r>
            <a:endParaRPr lang="fr-BE" sz="1600" dirty="0"/>
          </a:p>
          <a:p>
            <a:pPr marL="957263" lvl="1" indent="-342900">
              <a:buFont typeface="+mj-lt"/>
              <a:buAutoNum type="arabicPeriod"/>
            </a:pPr>
            <a:r>
              <a:rPr lang="fr-BE" sz="1600" dirty="0" smtClean="0"/>
              <a:t>Long </a:t>
            </a:r>
            <a:r>
              <a:rPr lang="fr-BE" sz="1600" dirty="0" err="1" smtClean="0"/>
              <a:t>lifetime</a:t>
            </a:r>
            <a:r>
              <a:rPr lang="fr-BE" sz="1600" dirty="0" smtClean="0"/>
              <a:t> (</a:t>
            </a:r>
            <a:r>
              <a:rPr lang="fr-BE" sz="1600" dirty="0" err="1"/>
              <a:t>less</a:t>
            </a:r>
            <a:r>
              <a:rPr lang="fr-BE" sz="1600" dirty="0"/>
              <a:t> </a:t>
            </a:r>
            <a:r>
              <a:rPr lang="fr-BE" sz="1600" dirty="0" err="1"/>
              <a:t>evaporation</a:t>
            </a:r>
            <a:r>
              <a:rPr lang="fr-BE" sz="1600" dirty="0"/>
              <a:t> of cathodes)</a:t>
            </a:r>
          </a:p>
          <a:p>
            <a:pPr marL="957263" lvl="1" indent="-342900">
              <a:buFont typeface="+mj-lt"/>
              <a:buAutoNum type="arabicPeriod"/>
            </a:pPr>
            <a:r>
              <a:rPr lang="fr-BE" sz="1600" dirty="0"/>
              <a:t>Pulse </a:t>
            </a:r>
            <a:r>
              <a:rPr lang="fr-BE" sz="1600" dirty="0" err="1"/>
              <a:t>frequency</a:t>
            </a:r>
            <a:r>
              <a:rPr lang="fr-BE" sz="1600" dirty="0"/>
              <a:t> 1 kHz (</a:t>
            </a:r>
            <a:r>
              <a:rPr lang="fr-BE" sz="1600" dirty="0" err="1"/>
              <a:t>synchronized</a:t>
            </a:r>
            <a:r>
              <a:rPr lang="fr-BE" sz="1600" dirty="0"/>
              <a:t> </a:t>
            </a:r>
            <a:r>
              <a:rPr lang="fr-BE" sz="1600" dirty="0" err="1"/>
              <a:t>with</a:t>
            </a:r>
            <a:r>
              <a:rPr lang="fr-BE" sz="1600" dirty="0"/>
              <a:t> </a:t>
            </a:r>
            <a:r>
              <a:rPr lang="fr-BE" sz="1600" dirty="0" err="1"/>
              <a:t>rotco</a:t>
            </a:r>
            <a:r>
              <a:rPr lang="fr-BE" sz="1600" dirty="0"/>
              <a:t>)</a:t>
            </a:r>
          </a:p>
          <a:p>
            <a:pPr marL="957263" lvl="1" indent="-342900">
              <a:buFont typeface="+mj-lt"/>
              <a:buAutoNum type="arabicPeriod"/>
            </a:pPr>
            <a:r>
              <a:rPr lang="fr-BE" sz="1600" dirty="0"/>
              <a:t>Pulse duration about 50 </a:t>
            </a:r>
            <a:r>
              <a:rPr lang="fr-BE" sz="1600" dirty="0">
                <a:latin typeface="Symbol" pitchFamily="18" charset="2"/>
              </a:rPr>
              <a:t>m</a:t>
            </a:r>
            <a:r>
              <a:rPr lang="fr-BE" sz="1600" dirty="0"/>
              <a:t>sec</a:t>
            </a:r>
          </a:p>
          <a:p>
            <a:r>
              <a:rPr lang="fr-BE" sz="1700" dirty="0" smtClean="0"/>
              <a:t>Test-stand </a:t>
            </a:r>
            <a:r>
              <a:rPr lang="fr-BE" sz="1700" dirty="0" err="1" smtClean="0"/>
              <a:t>measurements</a:t>
            </a:r>
            <a:r>
              <a:rPr lang="fr-BE" sz="1700" dirty="0" smtClean="0"/>
              <a:t>:</a:t>
            </a:r>
          </a:p>
          <a:p>
            <a:pPr marL="957263" lvl="1" indent="-342900">
              <a:buFont typeface="+mj-lt"/>
              <a:buAutoNum type="arabicPeriod"/>
            </a:pPr>
            <a:r>
              <a:rPr lang="fr-BE" sz="1600" dirty="0" smtClean="0"/>
              <a:t>Up to 6 mA H</a:t>
            </a:r>
            <a:r>
              <a:rPr lang="fr-BE" sz="1600" baseline="30000" dirty="0" smtClean="0"/>
              <a:t>+</a:t>
            </a:r>
            <a:r>
              <a:rPr lang="fr-BE" sz="1600" dirty="0" smtClean="0"/>
              <a:t> </a:t>
            </a:r>
            <a:r>
              <a:rPr lang="fr-BE" sz="1600" dirty="0" err="1" smtClean="0"/>
              <a:t>current</a:t>
            </a:r>
            <a:r>
              <a:rPr lang="fr-BE" sz="1600" dirty="0" smtClean="0"/>
              <a:t> </a:t>
            </a:r>
            <a:r>
              <a:rPr lang="fr-BE" sz="1600" dirty="0" err="1" smtClean="0"/>
              <a:t>extracted</a:t>
            </a:r>
            <a:endParaRPr lang="fr-BE" sz="1600" dirty="0" smtClean="0"/>
          </a:p>
          <a:p>
            <a:pPr marL="987425" lvl="1" indent="-342900">
              <a:buFont typeface="+mj-lt"/>
              <a:buAutoNum type="arabicPeriod"/>
            </a:pPr>
            <a:r>
              <a:rPr lang="fr-BE" sz="1600" dirty="0" smtClean="0"/>
              <a:t>Good </a:t>
            </a:r>
            <a:r>
              <a:rPr lang="fr-BE" sz="1600" dirty="0" err="1" smtClean="0"/>
              <a:t>reproducibility</a:t>
            </a:r>
            <a:r>
              <a:rPr lang="fr-BE" sz="1600" dirty="0" smtClean="0"/>
              <a:t> of plasma </a:t>
            </a:r>
            <a:r>
              <a:rPr lang="fr-BE" sz="1600" dirty="0" err="1" smtClean="0"/>
              <a:t>impedance</a:t>
            </a:r>
            <a:endParaRPr lang="fr-BE" sz="1600" dirty="0" smtClean="0"/>
          </a:p>
          <a:p>
            <a:pPr marL="987425" lvl="1" indent="-342900">
              <a:buFont typeface="+mj-lt"/>
              <a:buAutoNum type="arabicPeriod"/>
            </a:pPr>
            <a:r>
              <a:rPr lang="fr-BE" sz="1600" dirty="0" err="1" smtClean="0"/>
              <a:t>Very</a:t>
            </a:r>
            <a:r>
              <a:rPr lang="fr-BE" sz="1600" dirty="0" smtClean="0"/>
              <a:t> good arc-</a:t>
            </a:r>
            <a:r>
              <a:rPr lang="fr-BE" sz="1600" dirty="0" err="1" smtClean="0"/>
              <a:t>current</a:t>
            </a:r>
            <a:r>
              <a:rPr lang="fr-BE" sz="1600" dirty="0" smtClean="0"/>
              <a:t> </a:t>
            </a:r>
            <a:r>
              <a:rPr lang="fr-BE" sz="1600" dirty="0" err="1" smtClean="0"/>
              <a:t>stability</a:t>
            </a:r>
            <a:r>
              <a:rPr lang="fr-BE" sz="1600" dirty="0" smtClean="0"/>
              <a:t> </a:t>
            </a:r>
            <a:r>
              <a:rPr lang="fr-BE" sz="1600" dirty="0" err="1" smtClean="0"/>
              <a:t>at</a:t>
            </a:r>
            <a:r>
              <a:rPr lang="fr-BE" sz="1600" dirty="0" smtClean="0"/>
              <a:t> 5 Tesla</a:t>
            </a:r>
          </a:p>
          <a:p>
            <a:pPr marL="987425" lvl="1" indent="-342900">
              <a:buFont typeface="+mj-lt"/>
              <a:buAutoNum type="arabicPeriod"/>
            </a:pPr>
            <a:endParaRPr lang="fr-BE" dirty="0" smtClean="0"/>
          </a:p>
          <a:p>
            <a:pPr marL="957263" lvl="1" indent="-342900">
              <a:buFont typeface="+mj-lt"/>
              <a:buAutoNum type="arabicPeriod"/>
            </a:pPr>
            <a:endParaRPr lang="fr-BE" dirty="0" smtClean="0"/>
          </a:p>
          <a:p>
            <a:endParaRPr lang="fr-BE" dirty="0"/>
          </a:p>
          <a:p>
            <a:endParaRPr lang="fr-BE" dirty="0" smtClean="0"/>
          </a:p>
          <a:p>
            <a:pPr marL="715962" indent="-342900">
              <a:buFont typeface="+mj-lt"/>
              <a:buAutoNum type="arabicPeriod"/>
            </a:pPr>
            <a:endParaRPr lang="fr-BE" dirty="0" smtClean="0"/>
          </a:p>
          <a:p>
            <a:endParaRPr lang="fr-BE" dirty="0"/>
          </a:p>
        </p:txBody>
      </p:sp>
      <p:pic>
        <p:nvPicPr>
          <p:cNvPr id="1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t="2779"/>
          <a:stretch>
            <a:fillRect/>
          </a:stretch>
        </p:blipFill>
        <p:spPr bwMode="auto">
          <a:xfrm>
            <a:off x="5580112" y="827589"/>
            <a:ext cx="3120249" cy="19601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2"/>
          <p:cNvPicPr>
            <a:picLocks noChangeAspect="1" noChangeArrowheads="1"/>
          </p:cNvPicPr>
          <p:nvPr/>
        </p:nvPicPr>
        <p:blipFill>
          <a:blip r:embed="rId3" cstate="print"/>
          <a:srcRect t="49743"/>
          <a:stretch>
            <a:fillRect/>
          </a:stretch>
        </p:blipFill>
        <p:spPr bwMode="auto">
          <a:xfrm>
            <a:off x="5796136" y="2793200"/>
            <a:ext cx="2808312" cy="2082806"/>
          </a:xfrm>
          <a:prstGeom prst="rect">
            <a:avLst/>
          </a:prstGeom>
          <a:noFill/>
          <a:ln w="9525">
            <a:noFill/>
            <a:miter lim="800000"/>
            <a:headEnd/>
            <a:tailEnd/>
          </a:ln>
          <a:effectLst/>
        </p:spPr>
      </p:pic>
    </p:spTree>
    <p:extLst>
      <p:ext uri="{BB962C8B-B14F-4D97-AF65-F5344CB8AC3E}">
        <p14:creationId xmlns:p14="http://schemas.microsoft.com/office/powerpoint/2010/main" val="156447336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843558"/>
            <a:ext cx="9144000" cy="3960440"/>
          </a:xfrm>
        </p:spPr>
        <p:txBody>
          <a:bodyPr/>
          <a:lstStyle/>
          <a:p>
            <a:pPr marL="176213" indent="0">
              <a:buNone/>
            </a:pPr>
            <a:r>
              <a:rPr lang="en-US" dirty="0" smtClean="0"/>
              <a:t>The Ion Source and the central region, can be extracted as one assembly  for easy maintenance and precise repositioning, without turning down the magnetic field.</a:t>
            </a:r>
          </a:p>
          <a:p>
            <a:pPr marL="176213" indent="182563"/>
            <a:endParaRPr lang="fr-BE" dirty="0"/>
          </a:p>
        </p:txBody>
      </p:sp>
      <p:sp>
        <p:nvSpPr>
          <p:cNvPr id="3" name="Title 2"/>
          <p:cNvSpPr>
            <a:spLocks noGrp="1"/>
          </p:cNvSpPr>
          <p:nvPr>
            <p:ph type="title"/>
          </p:nvPr>
        </p:nvSpPr>
        <p:spPr/>
        <p:txBody>
          <a:bodyPr/>
          <a:lstStyle/>
          <a:p>
            <a:r>
              <a:rPr lang="fr-BE" dirty="0" smtClean="0"/>
              <a:t>Ion source and central </a:t>
            </a:r>
            <a:r>
              <a:rPr lang="fr-BE" dirty="0" err="1" smtClean="0"/>
              <a:t>region</a:t>
            </a:r>
            <a:endParaRPr lang="fr-BE" dirty="0"/>
          </a:p>
        </p:txBody>
      </p:sp>
      <p:sp>
        <p:nvSpPr>
          <p:cNvPr id="4" name="Subtitle 3"/>
          <p:cNvSpPr>
            <a:spLocks noGrp="1"/>
          </p:cNvSpPr>
          <p:nvPr>
            <p:ph type="subTitle" idx="10"/>
          </p:nvPr>
        </p:nvSpPr>
        <p:spPr/>
        <p:txBody>
          <a:bodyPr/>
          <a:lstStyle/>
          <a:p>
            <a:r>
              <a:rPr lang="fr-BE" dirty="0" err="1" smtClean="0"/>
              <a:t>Assembly</a:t>
            </a:r>
            <a:endParaRPr lang="fr-BE" dirty="0"/>
          </a:p>
        </p:txBody>
      </p:sp>
      <p:pic>
        <p:nvPicPr>
          <p:cNvPr id="5" name="Picture 2" descr="D:\My documents\PT R&amp;D\S²C²\Drawings\S2C2_IMAGE_13.jpg"/>
          <p:cNvPicPr>
            <a:picLocks noChangeAspect="1" noChangeArrowheads="1"/>
          </p:cNvPicPr>
          <p:nvPr/>
        </p:nvPicPr>
        <p:blipFill>
          <a:blip r:embed="rId3" cstate="print"/>
          <a:srcRect t="6637" b="2212"/>
          <a:stretch>
            <a:fillRect/>
          </a:stretch>
        </p:blipFill>
        <p:spPr bwMode="auto">
          <a:xfrm>
            <a:off x="0" y="1489225"/>
            <a:ext cx="5292080" cy="3322836"/>
          </a:xfrm>
          <a:prstGeom prst="rect">
            <a:avLst/>
          </a:prstGeom>
          <a:noFill/>
          <a:ln w="15875">
            <a:solidFill>
              <a:schemeClr val="bg1"/>
            </a:solidFill>
          </a:ln>
        </p:spPr>
      </p:pic>
      <p:sp>
        <p:nvSpPr>
          <p:cNvPr id="7" name="TextBox 6"/>
          <p:cNvSpPr txBox="1"/>
          <p:nvPr/>
        </p:nvSpPr>
        <p:spPr>
          <a:xfrm>
            <a:off x="827584" y="1513116"/>
            <a:ext cx="971741" cy="338554"/>
          </a:xfrm>
          <a:prstGeom prst="rect">
            <a:avLst/>
          </a:prstGeom>
          <a:noFill/>
          <a:effectLst>
            <a:outerShdw blurRad="63500" dist="12700" dir="5400000" algn="ctr" rotWithShape="0">
              <a:schemeClr val="tx1"/>
            </a:outerShdw>
          </a:effectLst>
        </p:spPr>
        <p:txBody>
          <a:bodyPr wrap="none" rtlCol="0">
            <a:spAutoFit/>
          </a:bodyPr>
          <a:lstStyle/>
          <a:p>
            <a:r>
              <a:rPr lang="en-US" sz="1600" dirty="0" smtClean="0">
                <a:solidFill>
                  <a:schemeClr val="bg1"/>
                </a:solidFill>
              </a:rPr>
              <a:t>Insulator</a:t>
            </a:r>
            <a:endParaRPr lang="en-US" sz="1600" dirty="0">
              <a:solidFill>
                <a:schemeClr val="bg1"/>
              </a:solidFill>
            </a:endParaRPr>
          </a:p>
        </p:txBody>
      </p:sp>
      <p:cxnSp>
        <p:nvCxnSpPr>
          <p:cNvPr id="8" name="Straight Arrow Connector 7"/>
          <p:cNvCxnSpPr>
            <a:stCxn id="7" idx="2"/>
          </p:cNvCxnSpPr>
          <p:nvPr/>
        </p:nvCxnSpPr>
        <p:spPr bwMode="auto">
          <a:xfrm>
            <a:off x="1313455" y="1851670"/>
            <a:ext cx="18185" cy="576064"/>
          </a:xfrm>
          <a:prstGeom prst="straightConnector1">
            <a:avLst/>
          </a:prstGeom>
          <a:solidFill>
            <a:schemeClr val="accent1"/>
          </a:solidFill>
          <a:ln w="19050" cap="flat" cmpd="sng" algn="ctr">
            <a:solidFill>
              <a:schemeClr val="tx1"/>
            </a:solidFill>
            <a:prstDash val="solid"/>
            <a:round/>
            <a:headEnd type="none" w="med" len="med"/>
            <a:tailEnd type="arrow"/>
          </a:ln>
          <a:effectLst>
            <a:outerShdw blurRad="63500" dir="5400000" algn="ctr" rotWithShape="0">
              <a:schemeClr val="bg1"/>
            </a:outerShdw>
          </a:effectLst>
        </p:spPr>
      </p:cxnSp>
      <p:sp>
        <p:nvSpPr>
          <p:cNvPr id="11" name="TextBox 10"/>
          <p:cNvSpPr txBox="1"/>
          <p:nvPr/>
        </p:nvSpPr>
        <p:spPr>
          <a:xfrm>
            <a:off x="0" y="2715766"/>
            <a:ext cx="707245" cy="338554"/>
          </a:xfrm>
          <a:prstGeom prst="rect">
            <a:avLst/>
          </a:prstGeom>
          <a:noFill/>
          <a:effectLst>
            <a:outerShdw blurRad="63500" dist="12700" dir="5400000" algn="ctr" rotWithShape="0">
              <a:schemeClr val="tx1"/>
            </a:outerShdw>
          </a:effectLst>
        </p:spPr>
        <p:txBody>
          <a:bodyPr wrap="none" rtlCol="0">
            <a:spAutoFit/>
          </a:bodyPr>
          <a:lstStyle/>
          <a:p>
            <a:r>
              <a:rPr lang="en-US" sz="1600" dirty="0" smtClean="0">
                <a:solidFill>
                  <a:schemeClr val="bg1"/>
                </a:solidFill>
              </a:rPr>
              <a:t>Puller</a:t>
            </a:r>
            <a:endParaRPr lang="en-US" sz="1600" dirty="0">
              <a:solidFill>
                <a:schemeClr val="bg1"/>
              </a:solidFill>
            </a:endParaRPr>
          </a:p>
        </p:txBody>
      </p:sp>
      <p:cxnSp>
        <p:nvCxnSpPr>
          <p:cNvPr id="12" name="Straight Arrow Connector 11"/>
          <p:cNvCxnSpPr>
            <a:stCxn id="11" idx="3"/>
          </p:cNvCxnSpPr>
          <p:nvPr/>
        </p:nvCxnSpPr>
        <p:spPr bwMode="auto">
          <a:xfrm>
            <a:off x="707245" y="2885043"/>
            <a:ext cx="624395" cy="46747"/>
          </a:xfrm>
          <a:prstGeom prst="straightConnector1">
            <a:avLst/>
          </a:prstGeom>
          <a:solidFill>
            <a:schemeClr val="accent1"/>
          </a:solidFill>
          <a:ln w="19050" cap="flat" cmpd="sng" algn="ctr">
            <a:solidFill>
              <a:schemeClr val="tx1"/>
            </a:solidFill>
            <a:prstDash val="solid"/>
            <a:round/>
            <a:headEnd type="none" w="med" len="med"/>
            <a:tailEnd type="arrow"/>
          </a:ln>
          <a:effectLst>
            <a:outerShdw blurRad="63500" dir="5400000" algn="ctr" rotWithShape="0">
              <a:schemeClr val="bg1"/>
            </a:outerShdw>
          </a:effectLst>
        </p:spPr>
      </p:cxnSp>
      <p:sp>
        <p:nvSpPr>
          <p:cNvPr id="16" name="TextBox 15"/>
          <p:cNvSpPr txBox="1"/>
          <p:nvPr/>
        </p:nvSpPr>
        <p:spPr>
          <a:xfrm>
            <a:off x="1691680" y="2931790"/>
            <a:ext cx="992579" cy="338554"/>
          </a:xfrm>
          <a:prstGeom prst="rect">
            <a:avLst/>
          </a:prstGeom>
          <a:noFill/>
          <a:effectLst>
            <a:outerShdw blurRad="63500" dist="12700" dir="5400000" algn="ctr" rotWithShape="0">
              <a:schemeClr val="tx1"/>
            </a:outerShdw>
          </a:effectLst>
        </p:spPr>
        <p:txBody>
          <a:bodyPr wrap="none" rtlCol="0">
            <a:spAutoFit/>
          </a:bodyPr>
          <a:lstStyle/>
          <a:p>
            <a:r>
              <a:rPr lang="en-US" sz="1600" dirty="0" smtClean="0">
                <a:solidFill>
                  <a:schemeClr val="bg1"/>
                </a:solidFill>
              </a:rPr>
              <a:t>Chimney</a:t>
            </a:r>
            <a:endParaRPr lang="en-US" sz="1600" dirty="0">
              <a:solidFill>
                <a:schemeClr val="bg1"/>
              </a:solidFill>
            </a:endParaRPr>
          </a:p>
        </p:txBody>
      </p:sp>
      <p:cxnSp>
        <p:nvCxnSpPr>
          <p:cNvPr id="17" name="Straight Arrow Connector 16"/>
          <p:cNvCxnSpPr>
            <a:stCxn id="16" idx="1"/>
          </p:cNvCxnSpPr>
          <p:nvPr/>
        </p:nvCxnSpPr>
        <p:spPr bwMode="auto">
          <a:xfrm flipH="1" flipV="1">
            <a:off x="1475656" y="3003798"/>
            <a:ext cx="216024" cy="97269"/>
          </a:xfrm>
          <a:prstGeom prst="straightConnector1">
            <a:avLst/>
          </a:prstGeom>
          <a:solidFill>
            <a:schemeClr val="accent1"/>
          </a:solidFill>
          <a:ln w="19050" cap="flat" cmpd="sng" algn="ctr">
            <a:solidFill>
              <a:schemeClr val="tx1"/>
            </a:solidFill>
            <a:prstDash val="solid"/>
            <a:round/>
            <a:headEnd type="none" w="med" len="med"/>
            <a:tailEnd type="arrow"/>
          </a:ln>
          <a:effectLst>
            <a:outerShdw blurRad="63500" dir="5400000" algn="ctr" rotWithShape="0">
              <a:schemeClr val="bg1"/>
            </a:outerShdw>
          </a:effectLst>
        </p:spPr>
      </p:cxnSp>
      <p:sp>
        <p:nvSpPr>
          <p:cNvPr id="25" name="TextBox 24"/>
          <p:cNvSpPr txBox="1"/>
          <p:nvPr/>
        </p:nvSpPr>
        <p:spPr>
          <a:xfrm>
            <a:off x="0" y="4299942"/>
            <a:ext cx="1189749" cy="338554"/>
          </a:xfrm>
          <a:prstGeom prst="rect">
            <a:avLst/>
          </a:prstGeom>
          <a:noFill/>
          <a:effectLst>
            <a:outerShdw blurRad="63500" dist="12700" dir="5400000" algn="ctr" rotWithShape="0">
              <a:schemeClr val="tx1"/>
            </a:outerShdw>
          </a:effectLst>
        </p:spPr>
        <p:txBody>
          <a:bodyPr wrap="none" rtlCol="0">
            <a:spAutoFit/>
          </a:bodyPr>
          <a:lstStyle/>
          <a:p>
            <a:r>
              <a:rPr lang="en-US" sz="1600" dirty="0" smtClean="0">
                <a:solidFill>
                  <a:schemeClr val="bg1"/>
                </a:solidFill>
              </a:rPr>
              <a:t>Part of </a:t>
            </a:r>
            <a:r>
              <a:rPr lang="en-US" sz="1600" dirty="0" err="1" smtClean="0">
                <a:solidFill>
                  <a:schemeClr val="bg1"/>
                </a:solidFill>
              </a:rPr>
              <a:t>dee</a:t>
            </a:r>
            <a:endParaRPr lang="en-US" sz="1600" dirty="0">
              <a:solidFill>
                <a:schemeClr val="bg1"/>
              </a:solidFill>
            </a:endParaRPr>
          </a:p>
        </p:txBody>
      </p:sp>
      <p:cxnSp>
        <p:nvCxnSpPr>
          <p:cNvPr id="26" name="Straight Arrow Connector 25"/>
          <p:cNvCxnSpPr>
            <a:stCxn id="25" idx="0"/>
          </p:cNvCxnSpPr>
          <p:nvPr/>
        </p:nvCxnSpPr>
        <p:spPr bwMode="auto">
          <a:xfrm flipV="1">
            <a:off x="594875" y="3435846"/>
            <a:ext cx="232709" cy="864096"/>
          </a:xfrm>
          <a:prstGeom prst="straightConnector1">
            <a:avLst/>
          </a:prstGeom>
          <a:solidFill>
            <a:schemeClr val="accent1"/>
          </a:solidFill>
          <a:ln w="19050" cap="flat" cmpd="sng" algn="ctr">
            <a:solidFill>
              <a:schemeClr val="tx1"/>
            </a:solidFill>
            <a:prstDash val="solid"/>
            <a:round/>
            <a:headEnd type="none" w="med" len="med"/>
            <a:tailEnd type="arrow"/>
          </a:ln>
          <a:effectLst>
            <a:outerShdw blurRad="63500" dir="5400000" algn="ctr" rotWithShape="0">
              <a:schemeClr val="bg1"/>
            </a:outerShdw>
          </a:effectLst>
        </p:spPr>
      </p:cxnSp>
      <p:sp>
        <p:nvSpPr>
          <p:cNvPr id="29" name="TextBox 28"/>
          <p:cNvSpPr txBox="1"/>
          <p:nvPr/>
        </p:nvSpPr>
        <p:spPr>
          <a:xfrm>
            <a:off x="1475656" y="4443958"/>
            <a:ext cx="2178802" cy="338554"/>
          </a:xfrm>
          <a:prstGeom prst="rect">
            <a:avLst/>
          </a:prstGeom>
          <a:noFill/>
          <a:effectLst>
            <a:outerShdw blurRad="63500" dist="12700" dir="5400000" algn="ctr" rotWithShape="0">
              <a:schemeClr val="tx1"/>
            </a:outerShdw>
          </a:effectLst>
        </p:spPr>
        <p:txBody>
          <a:bodyPr wrap="none" rtlCol="0">
            <a:spAutoFit/>
          </a:bodyPr>
          <a:lstStyle/>
          <a:p>
            <a:r>
              <a:rPr lang="en-US" sz="1600" dirty="0" smtClean="0">
                <a:solidFill>
                  <a:schemeClr val="bg1"/>
                </a:solidFill>
              </a:rPr>
              <a:t>Polarized counter </a:t>
            </a:r>
            <a:r>
              <a:rPr lang="en-US" sz="1600" dirty="0" err="1" smtClean="0">
                <a:solidFill>
                  <a:schemeClr val="bg1"/>
                </a:solidFill>
              </a:rPr>
              <a:t>dee</a:t>
            </a:r>
            <a:endParaRPr lang="en-US" sz="1600" dirty="0">
              <a:solidFill>
                <a:schemeClr val="bg1"/>
              </a:solidFill>
            </a:endParaRPr>
          </a:p>
        </p:txBody>
      </p:sp>
      <p:cxnSp>
        <p:nvCxnSpPr>
          <p:cNvPr id="30" name="Straight Arrow Connector 29"/>
          <p:cNvCxnSpPr>
            <a:stCxn id="29" idx="0"/>
          </p:cNvCxnSpPr>
          <p:nvPr/>
        </p:nvCxnSpPr>
        <p:spPr bwMode="auto">
          <a:xfrm flipH="1" flipV="1">
            <a:off x="2555776" y="3723878"/>
            <a:ext cx="9281" cy="720080"/>
          </a:xfrm>
          <a:prstGeom prst="straightConnector1">
            <a:avLst/>
          </a:prstGeom>
          <a:solidFill>
            <a:schemeClr val="accent1"/>
          </a:solidFill>
          <a:ln w="19050" cap="flat" cmpd="sng" algn="ctr">
            <a:solidFill>
              <a:schemeClr val="tx1"/>
            </a:solidFill>
            <a:prstDash val="solid"/>
            <a:round/>
            <a:headEnd type="none" w="med" len="med"/>
            <a:tailEnd type="arrow"/>
          </a:ln>
          <a:effectLst>
            <a:outerShdw blurRad="63500" dir="5400000" algn="ctr" rotWithShape="0">
              <a:schemeClr val="bg1"/>
            </a:outerShdw>
          </a:effectLst>
        </p:spPr>
      </p:cxnSp>
      <p:sp>
        <p:nvSpPr>
          <p:cNvPr id="33" name="TextBox 32"/>
          <p:cNvSpPr txBox="1"/>
          <p:nvPr/>
        </p:nvSpPr>
        <p:spPr>
          <a:xfrm>
            <a:off x="3491880" y="4083918"/>
            <a:ext cx="1337226" cy="338554"/>
          </a:xfrm>
          <a:prstGeom prst="rect">
            <a:avLst/>
          </a:prstGeom>
          <a:noFill/>
          <a:effectLst>
            <a:outerShdw blurRad="63500" dist="12700" dir="5400000" algn="ctr" rotWithShape="0">
              <a:schemeClr val="tx1"/>
            </a:outerShdw>
          </a:effectLst>
        </p:spPr>
        <p:txBody>
          <a:bodyPr wrap="none" rtlCol="0">
            <a:spAutoFit/>
          </a:bodyPr>
          <a:lstStyle/>
          <a:p>
            <a:r>
              <a:rPr lang="en-US" sz="1600" dirty="0" smtClean="0">
                <a:solidFill>
                  <a:schemeClr val="bg1"/>
                </a:solidFill>
              </a:rPr>
              <a:t>Source shaft</a:t>
            </a:r>
            <a:endParaRPr lang="en-US" sz="1600" dirty="0">
              <a:solidFill>
                <a:schemeClr val="bg1"/>
              </a:solidFill>
            </a:endParaRPr>
          </a:p>
        </p:txBody>
      </p:sp>
      <p:cxnSp>
        <p:nvCxnSpPr>
          <p:cNvPr id="34" name="Straight Arrow Connector 33"/>
          <p:cNvCxnSpPr>
            <a:stCxn id="33" idx="3"/>
          </p:cNvCxnSpPr>
          <p:nvPr/>
        </p:nvCxnSpPr>
        <p:spPr bwMode="auto">
          <a:xfrm>
            <a:off x="4829106" y="4253195"/>
            <a:ext cx="246950" cy="46747"/>
          </a:xfrm>
          <a:prstGeom prst="straightConnector1">
            <a:avLst/>
          </a:prstGeom>
          <a:solidFill>
            <a:schemeClr val="accent1"/>
          </a:solidFill>
          <a:ln w="19050" cap="flat" cmpd="sng" algn="ctr">
            <a:solidFill>
              <a:schemeClr val="tx1"/>
            </a:solidFill>
            <a:prstDash val="solid"/>
            <a:round/>
            <a:headEnd type="none" w="med" len="med"/>
            <a:tailEnd type="arrow"/>
          </a:ln>
          <a:effectLst>
            <a:outerShdw blurRad="63500" dir="5400000" algn="ctr" rotWithShape="0">
              <a:schemeClr val="bg1"/>
            </a:outerShdw>
          </a:effectLst>
        </p:spPr>
      </p:cxnSp>
      <p:pic>
        <p:nvPicPr>
          <p:cNvPr id="19"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97347" y="2139702"/>
            <a:ext cx="3223125" cy="24120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 name="Content Placeholder 1"/>
          <p:cNvSpPr txBox="1">
            <a:spLocks/>
          </p:cNvSpPr>
          <p:nvPr/>
        </p:nvSpPr>
        <p:spPr>
          <a:xfrm>
            <a:off x="5597347" y="1516546"/>
            <a:ext cx="3223125" cy="551148"/>
          </a:xfrm>
          <a:prstGeom prst="rect">
            <a:avLst/>
          </a:prstGeom>
        </p:spPr>
        <p:txBody>
          <a:bodyPr/>
          <a:lstStyle>
            <a:lvl1pPr marL="628650" indent="-255588" algn="l" rtl="0" eaLnBrk="1" fontAlgn="base" hangingPunct="1">
              <a:spcBef>
                <a:spcPct val="20000"/>
              </a:spcBef>
              <a:spcAft>
                <a:spcPct val="0"/>
              </a:spcAft>
              <a:buClr>
                <a:srgbClr val="F0AB00"/>
              </a:buClr>
              <a:buSzPct val="60000"/>
              <a:buFont typeface="Wingdings 2" pitchFamily="18" charset="2"/>
              <a:buChar char=""/>
              <a:defRPr sz="1800" b="0">
                <a:solidFill>
                  <a:schemeClr val="tx1"/>
                </a:solidFill>
                <a:latin typeface="+mj-lt"/>
                <a:ea typeface="+mn-ea"/>
                <a:cs typeface="+mn-cs"/>
              </a:defRPr>
            </a:lvl1pPr>
            <a:lvl2pPr marL="900113" indent="-285750" algn="l" rtl="0" eaLnBrk="1" fontAlgn="base" hangingPunct="1">
              <a:spcBef>
                <a:spcPct val="20000"/>
              </a:spcBef>
              <a:spcAft>
                <a:spcPct val="0"/>
              </a:spcAft>
              <a:buClr>
                <a:srgbClr val="F0AB00"/>
              </a:buClr>
              <a:buSzPct val="60000"/>
              <a:buFont typeface="Wingdings 2" pitchFamily="18" charset="2"/>
              <a:buChar char=""/>
              <a:defRPr sz="1700">
                <a:solidFill>
                  <a:schemeClr val="tx1"/>
                </a:solidFill>
                <a:latin typeface="+mj-lt"/>
                <a:ea typeface="+mn-ea"/>
              </a:defRPr>
            </a:lvl2pPr>
            <a:lvl3pPr marL="1079500" indent="-228600" algn="l" rtl="0" eaLnBrk="1" fontAlgn="base" hangingPunct="1">
              <a:spcBef>
                <a:spcPct val="20000"/>
              </a:spcBef>
              <a:spcAft>
                <a:spcPct val="0"/>
              </a:spcAft>
              <a:buClr>
                <a:srgbClr val="F0AB00"/>
              </a:buClr>
              <a:buSzPct val="60000"/>
              <a:buFont typeface="Wingdings 2" pitchFamily="18" charset="2"/>
              <a:buChar char=""/>
              <a:defRPr sz="1600">
                <a:solidFill>
                  <a:schemeClr val="tx1"/>
                </a:solidFill>
                <a:latin typeface="+mn-lt"/>
                <a:ea typeface="+mn-ea"/>
              </a:defRPr>
            </a:lvl3pPr>
            <a:lvl4pPr marL="1339850" indent="-228600" algn="l" rtl="0" eaLnBrk="1" fontAlgn="base" hangingPunct="1">
              <a:spcBef>
                <a:spcPct val="20000"/>
              </a:spcBef>
              <a:spcAft>
                <a:spcPct val="0"/>
              </a:spcAft>
              <a:buClr>
                <a:srgbClr val="F0AB00"/>
              </a:buClr>
              <a:buSzPct val="60000"/>
              <a:buFont typeface="Courier New" pitchFamily="49" charset="0"/>
              <a:buChar char="o"/>
              <a:defRPr sz="1400">
                <a:solidFill>
                  <a:schemeClr val="tx1"/>
                </a:solidFill>
                <a:latin typeface="+mn-lt"/>
                <a:ea typeface="+mn-ea"/>
              </a:defRPr>
            </a:lvl4pPr>
            <a:lvl5pPr marL="1473200" indent="0" algn="l" rtl="0" eaLnBrk="1" fontAlgn="base" hangingPunct="1">
              <a:spcBef>
                <a:spcPct val="20000"/>
              </a:spcBef>
              <a:spcAft>
                <a:spcPct val="0"/>
              </a:spcAft>
              <a:buClr>
                <a:schemeClr val="bg1">
                  <a:lumMod val="50000"/>
                </a:schemeClr>
              </a:buClr>
              <a:buFont typeface="Wingdings" pitchFamily="2" charset="2"/>
              <a:buNone/>
              <a:defRPr sz="1300">
                <a:solidFill>
                  <a:schemeClr val="tx1"/>
                </a:solidFill>
                <a:latin typeface="+mn-lt"/>
                <a:ea typeface="+mn-ea"/>
              </a:defRPr>
            </a:lvl5pPr>
            <a:lvl6pPr marL="2438400" indent="-228600" algn="l" rtl="0" eaLnBrk="1" fontAlgn="base" hangingPunct="1">
              <a:spcBef>
                <a:spcPct val="20000"/>
              </a:spcBef>
              <a:spcAft>
                <a:spcPct val="0"/>
              </a:spcAft>
              <a:buClr>
                <a:srgbClr val="FF8000"/>
              </a:buClr>
              <a:buFont typeface="Wingdings" pitchFamily="2" charset="2"/>
              <a:defRPr sz="2400">
                <a:solidFill>
                  <a:schemeClr val="tx1"/>
                </a:solidFill>
                <a:latin typeface="+mn-lt"/>
                <a:ea typeface="+mn-ea"/>
              </a:defRPr>
            </a:lvl6pPr>
            <a:lvl7pPr marL="2895600" indent="-228600" algn="l" rtl="0" eaLnBrk="1" fontAlgn="base" hangingPunct="1">
              <a:spcBef>
                <a:spcPct val="20000"/>
              </a:spcBef>
              <a:spcAft>
                <a:spcPct val="0"/>
              </a:spcAft>
              <a:buClr>
                <a:srgbClr val="FF8000"/>
              </a:buClr>
              <a:buFont typeface="Wingdings" pitchFamily="2" charset="2"/>
              <a:defRPr sz="2400">
                <a:solidFill>
                  <a:schemeClr val="tx1"/>
                </a:solidFill>
                <a:latin typeface="+mn-lt"/>
                <a:ea typeface="+mn-ea"/>
              </a:defRPr>
            </a:lvl7pPr>
            <a:lvl8pPr marL="3352800" indent="-228600" algn="l" rtl="0" eaLnBrk="1" fontAlgn="base" hangingPunct="1">
              <a:spcBef>
                <a:spcPct val="20000"/>
              </a:spcBef>
              <a:spcAft>
                <a:spcPct val="0"/>
              </a:spcAft>
              <a:buClr>
                <a:srgbClr val="FF8000"/>
              </a:buClr>
              <a:buFont typeface="Wingdings" pitchFamily="2" charset="2"/>
              <a:defRPr sz="2400">
                <a:solidFill>
                  <a:schemeClr val="tx1"/>
                </a:solidFill>
                <a:latin typeface="+mn-lt"/>
                <a:ea typeface="+mn-ea"/>
              </a:defRPr>
            </a:lvl8pPr>
            <a:lvl9pPr marL="3810000" indent="-228600" algn="l" rtl="0" eaLnBrk="1" fontAlgn="base" hangingPunct="1">
              <a:spcBef>
                <a:spcPct val="20000"/>
              </a:spcBef>
              <a:spcAft>
                <a:spcPct val="0"/>
              </a:spcAft>
              <a:buClr>
                <a:srgbClr val="FF8000"/>
              </a:buClr>
              <a:buFont typeface="Wingdings" pitchFamily="2" charset="2"/>
              <a:defRPr sz="2400">
                <a:solidFill>
                  <a:schemeClr val="tx1"/>
                </a:solidFill>
                <a:latin typeface="+mn-lt"/>
                <a:ea typeface="+mn-ea"/>
              </a:defRPr>
            </a:lvl9pPr>
          </a:lstStyle>
          <a:p>
            <a:pPr marL="176213" indent="0" algn="ctr">
              <a:buFont typeface="Wingdings 2" pitchFamily="18" charset="2"/>
              <a:buNone/>
            </a:pPr>
            <a:r>
              <a:rPr lang="en-US" kern="0" dirty="0" smtClean="0"/>
              <a:t>Both </a:t>
            </a:r>
            <a:r>
              <a:rPr lang="en-US" kern="0" dirty="0" err="1" smtClean="0"/>
              <a:t>dee</a:t>
            </a:r>
            <a:r>
              <a:rPr lang="en-US" kern="0" dirty="0" smtClean="0"/>
              <a:t> and counter </a:t>
            </a:r>
            <a:r>
              <a:rPr lang="en-US" kern="0" dirty="0" err="1" smtClean="0"/>
              <a:t>dee</a:t>
            </a:r>
            <a:r>
              <a:rPr lang="en-US" kern="0" dirty="0" smtClean="0"/>
              <a:t> are biased at 1 kV </a:t>
            </a:r>
            <a:endParaRPr lang="fr-BE" kern="0" dirty="0"/>
          </a:p>
        </p:txBody>
      </p:sp>
    </p:spTree>
    <p:extLst>
      <p:ext uri="{BB962C8B-B14F-4D97-AF65-F5344CB8AC3E}">
        <p14:creationId xmlns:p14="http://schemas.microsoft.com/office/powerpoint/2010/main" val="49800632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491880" y="813792"/>
            <a:ext cx="5364088" cy="3558158"/>
          </a:xfrm>
        </p:spPr>
        <p:txBody>
          <a:bodyPr/>
          <a:lstStyle/>
          <a:p>
            <a:pPr marL="182563" indent="190500">
              <a:buNone/>
            </a:pPr>
            <a:r>
              <a:rPr lang="fr-BE" sz="1600" dirty="0" smtClean="0"/>
              <a:t>Due to the high </a:t>
            </a:r>
            <a:r>
              <a:rPr lang="fr-BE" sz="1600" dirty="0" err="1" smtClean="0"/>
              <a:t>magnetic</a:t>
            </a:r>
            <a:r>
              <a:rPr lang="fr-BE" sz="1600" dirty="0" smtClean="0"/>
              <a:t> </a:t>
            </a:r>
            <a:r>
              <a:rPr lang="fr-BE" sz="1600" dirty="0" err="1" smtClean="0"/>
              <a:t>field</a:t>
            </a:r>
            <a:r>
              <a:rPr lang="fr-BE" sz="1600" dirty="0" smtClean="0"/>
              <a:t> (5,74T) and the </a:t>
            </a:r>
            <a:r>
              <a:rPr lang="fr-BE" sz="1600" dirty="0" err="1" smtClean="0"/>
              <a:t>low</a:t>
            </a:r>
            <a:r>
              <a:rPr lang="fr-BE" sz="1600" dirty="0" smtClean="0"/>
              <a:t> </a:t>
            </a:r>
            <a:r>
              <a:rPr lang="fr-BE" sz="1600" dirty="0" err="1" smtClean="0"/>
              <a:t>dee</a:t>
            </a:r>
            <a:r>
              <a:rPr lang="fr-BE" sz="1600" dirty="0" smtClean="0"/>
              <a:t> voltage (11kV), the source has to </a:t>
            </a:r>
            <a:r>
              <a:rPr lang="fr-BE" sz="1600" dirty="0" err="1" smtClean="0"/>
              <a:t>be</a:t>
            </a:r>
            <a:r>
              <a:rPr lang="fr-BE" sz="1600" dirty="0" smtClean="0"/>
              <a:t> </a:t>
            </a:r>
            <a:r>
              <a:rPr lang="fr-BE" sz="1600" dirty="0" err="1" smtClean="0"/>
              <a:t>extremely</a:t>
            </a:r>
            <a:r>
              <a:rPr lang="fr-BE" sz="1600" dirty="0" smtClean="0"/>
              <a:t> compact:</a:t>
            </a:r>
            <a:endParaRPr lang="fr-BE" sz="1600" dirty="0"/>
          </a:p>
        </p:txBody>
      </p:sp>
      <p:sp>
        <p:nvSpPr>
          <p:cNvPr id="3" name="Title 2"/>
          <p:cNvSpPr>
            <a:spLocks noGrp="1"/>
          </p:cNvSpPr>
          <p:nvPr>
            <p:ph type="title"/>
          </p:nvPr>
        </p:nvSpPr>
        <p:spPr/>
        <p:txBody>
          <a:bodyPr/>
          <a:lstStyle/>
          <a:p>
            <a:r>
              <a:rPr lang="fr-BE" dirty="0"/>
              <a:t>Ion source and central </a:t>
            </a:r>
            <a:r>
              <a:rPr lang="fr-BE" dirty="0" err="1"/>
              <a:t>region</a:t>
            </a:r>
            <a:endParaRPr lang="fr-BE" dirty="0"/>
          </a:p>
        </p:txBody>
      </p:sp>
      <p:sp>
        <p:nvSpPr>
          <p:cNvPr id="4" name="Subtitle 3"/>
          <p:cNvSpPr>
            <a:spLocks noGrp="1"/>
          </p:cNvSpPr>
          <p:nvPr>
            <p:ph type="subTitle" idx="10"/>
          </p:nvPr>
        </p:nvSpPr>
        <p:spPr/>
        <p:txBody>
          <a:bodyPr/>
          <a:lstStyle/>
          <a:p>
            <a:r>
              <a:rPr lang="fr-BE" dirty="0" smtClean="0"/>
              <a:t>Central </a:t>
            </a:r>
            <a:r>
              <a:rPr lang="fr-BE" dirty="0" err="1" smtClean="0"/>
              <a:t>region</a:t>
            </a:r>
            <a:r>
              <a:rPr lang="fr-BE" dirty="0" smtClean="0"/>
              <a:t> size</a:t>
            </a:r>
            <a:endParaRPr lang="fr-BE" dirty="0"/>
          </a:p>
        </p:txBody>
      </p:sp>
      <p:pic>
        <p:nvPicPr>
          <p:cNvPr id="5" name="Picture 2"/>
          <p:cNvPicPr>
            <a:picLocks noChangeAspect="1" noChangeArrowheads="1"/>
          </p:cNvPicPr>
          <p:nvPr/>
        </p:nvPicPr>
        <p:blipFill>
          <a:blip r:embed="rId2" cstate="print"/>
          <a:srcRect/>
          <a:stretch>
            <a:fillRect/>
          </a:stretch>
        </p:blipFill>
        <p:spPr bwMode="auto">
          <a:xfrm>
            <a:off x="107504" y="987574"/>
            <a:ext cx="3377163" cy="3690938"/>
          </a:xfrm>
          <a:prstGeom prst="rect">
            <a:avLst/>
          </a:prstGeom>
          <a:noFill/>
          <a:ln w="9525">
            <a:noFill/>
            <a:miter lim="800000"/>
            <a:headEnd/>
            <a:tailEnd/>
          </a:ln>
        </p:spPr>
      </p:pic>
      <p:cxnSp>
        <p:nvCxnSpPr>
          <p:cNvPr id="6" name="Straight Arrow Connector 5"/>
          <p:cNvCxnSpPr>
            <a:stCxn id="34" idx="1"/>
          </p:cNvCxnSpPr>
          <p:nvPr/>
        </p:nvCxnSpPr>
        <p:spPr bwMode="auto">
          <a:xfrm flipH="1">
            <a:off x="2555777" y="2324368"/>
            <a:ext cx="1368150" cy="823446"/>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sp>
        <p:nvSpPr>
          <p:cNvPr id="7" name="TextBox 6"/>
          <p:cNvSpPr txBox="1"/>
          <p:nvPr/>
        </p:nvSpPr>
        <p:spPr>
          <a:xfrm>
            <a:off x="3923928" y="1779662"/>
            <a:ext cx="792088" cy="369332"/>
          </a:xfrm>
          <a:prstGeom prst="rect">
            <a:avLst/>
          </a:prstGeom>
          <a:noFill/>
        </p:spPr>
        <p:txBody>
          <a:bodyPr wrap="square" rtlCol="0">
            <a:spAutoFit/>
          </a:bodyPr>
          <a:lstStyle/>
          <a:p>
            <a:r>
              <a:rPr lang="fr-BE" sz="1800" dirty="0" err="1" smtClean="0"/>
              <a:t>Puller</a:t>
            </a:r>
            <a:endParaRPr lang="en-US" sz="1800" dirty="0"/>
          </a:p>
        </p:txBody>
      </p:sp>
      <p:cxnSp>
        <p:nvCxnSpPr>
          <p:cNvPr id="8" name="Straight Arrow Connector 7"/>
          <p:cNvCxnSpPr>
            <a:stCxn id="7" idx="1"/>
          </p:cNvCxnSpPr>
          <p:nvPr/>
        </p:nvCxnSpPr>
        <p:spPr bwMode="auto">
          <a:xfrm flipH="1">
            <a:off x="2627784" y="1964328"/>
            <a:ext cx="1296144" cy="463406"/>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cxnSp>
        <p:nvCxnSpPr>
          <p:cNvPr id="9" name="Straight Arrow Connector 8"/>
          <p:cNvCxnSpPr>
            <a:stCxn id="7" idx="1"/>
          </p:cNvCxnSpPr>
          <p:nvPr/>
        </p:nvCxnSpPr>
        <p:spPr bwMode="auto">
          <a:xfrm flipH="1">
            <a:off x="1907704" y="1964328"/>
            <a:ext cx="2016224" cy="463406"/>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sp>
        <p:nvSpPr>
          <p:cNvPr id="10" name="TextBox 9"/>
          <p:cNvSpPr txBox="1"/>
          <p:nvPr/>
        </p:nvSpPr>
        <p:spPr>
          <a:xfrm>
            <a:off x="-108520" y="2469278"/>
            <a:ext cx="430887" cy="774397"/>
          </a:xfrm>
          <a:prstGeom prst="rect">
            <a:avLst/>
          </a:prstGeom>
          <a:noFill/>
        </p:spPr>
        <p:txBody>
          <a:bodyPr vert="vert270" wrap="square" rtlCol="0">
            <a:spAutoFit/>
          </a:bodyPr>
          <a:lstStyle/>
          <a:p>
            <a:pPr algn="ctr"/>
            <a:r>
              <a:rPr lang="fr-BE" sz="1600" dirty="0" smtClean="0"/>
              <a:t>cm</a:t>
            </a:r>
            <a:endParaRPr lang="en-US" sz="1600" dirty="0"/>
          </a:p>
        </p:txBody>
      </p:sp>
      <p:sp>
        <p:nvSpPr>
          <p:cNvPr id="12" name="Oval 11"/>
          <p:cNvSpPr/>
          <p:nvPr/>
        </p:nvSpPr>
        <p:spPr bwMode="auto">
          <a:xfrm>
            <a:off x="1099714" y="1987735"/>
            <a:ext cx="1728192" cy="1728192"/>
          </a:xfrm>
          <a:prstGeom prst="ellipse">
            <a:avLst/>
          </a:prstGeom>
          <a:noFill/>
          <a:ln w="25400" cap="flat" cmpd="sng" algn="ctr">
            <a:solidFill>
              <a:srgbClr val="FF0000"/>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28" charset="-128"/>
            </a:endParaRPr>
          </a:p>
        </p:txBody>
      </p:sp>
      <p:cxnSp>
        <p:nvCxnSpPr>
          <p:cNvPr id="13" name="Straight Arrow Connector 12"/>
          <p:cNvCxnSpPr>
            <a:stCxn id="12" idx="7"/>
            <a:endCxn id="12" idx="3"/>
          </p:cNvCxnSpPr>
          <p:nvPr/>
        </p:nvCxnSpPr>
        <p:spPr bwMode="auto">
          <a:xfrm flipH="1">
            <a:off x="1352802" y="2240823"/>
            <a:ext cx="1222016" cy="1222016"/>
          </a:xfrm>
          <a:prstGeom prst="straightConnector1">
            <a:avLst/>
          </a:prstGeom>
          <a:solidFill>
            <a:schemeClr val="accent1"/>
          </a:solidFill>
          <a:ln w="25400" cap="flat" cmpd="sng" algn="ctr">
            <a:solidFill>
              <a:srgbClr val="FF0000"/>
            </a:solidFill>
            <a:prstDash val="sysDash"/>
            <a:round/>
            <a:headEnd type="arrow"/>
            <a:tailEnd type="arrow"/>
          </a:ln>
          <a:effectLst/>
        </p:spPr>
      </p:cxnSp>
      <p:sp>
        <p:nvSpPr>
          <p:cNvPr id="14" name="TextBox 13"/>
          <p:cNvSpPr txBox="1"/>
          <p:nvPr/>
        </p:nvSpPr>
        <p:spPr>
          <a:xfrm rot="-2700000">
            <a:off x="1182027" y="2566450"/>
            <a:ext cx="1347263" cy="338554"/>
          </a:xfrm>
          <a:prstGeom prst="rect">
            <a:avLst/>
          </a:prstGeom>
          <a:noFill/>
        </p:spPr>
        <p:txBody>
          <a:bodyPr wrap="square" rtlCol="0">
            <a:spAutoFit/>
          </a:bodyPr>
          <a:lstStyle/>
          <a:p>
            <a:pPr algn="ctr"/>
            <a:r>
              <a:rPr lang="en-US" sz="1600" dirty="0" smtClean="0">
                <a:solidFill>
                  <a:srgbClr val="FF0000"/>
                </a:solidFill>
              </a:rPr>
              <a:t>Ø6mm</a:t>
            </a:r>
            <a:endParaRPr lang="en-US" sz="1600" dirty="0">
              <a:solidFill>
                <a:srgbClr val="FF0000"/>
              </a:solidFill>
            </a:endParaRPr>
          </a:p>
        </p:txBody>
      </p:sp>
      <p:sp>
        <p:nvSpPr>
          <p:cNvPr id="28" name="TextBox 27"/>
          <p:cNvSpPr txBox="1"/>
          <p:nvPr/>
        </p:nvSpPr>
        <p:spPr>
          <a:xfrm rot="5400000">
            <a:off x="1737110" y="4272203"/>
            <a:ext cx="430887" cy="774397"/>
          </a:xfrm>
          <a:prstGeom prst="rect">
            <a:avLst/>
          </a:prstGeom>
          <a:noFill/>
        </p:spPr>
        <p:txBody>
          <a:bodyPr vert="vert270" wrap="square" rtlCol="0">
            <a:spAutoFit/>
          </a:bodyPr>
          <a:lstStyle/>
          <a:p>
            <a:pPr algn="ctr"/>
            <a:r>
              <a:rPr lang="fr-BE" sz="1600" dirty="0" smtClean="0"/>
              <a:t>cm</a:t>
            </a:r>
            <a:endParaRPr lang="en-US" sz="1600" dirty="0"/>
          </a:p>
        </p:txBody>
      </p:sp>
      <p:sp>
        <p:nvSpPr>
          <p:cNvPr id="34" name="TextBox 33"/>
          <p:cNvSpPr txBox="1"/>
          <p:nvPr/>
        </p:nvSpPr>
        <p:spPr>
          <a:xfrm>
            <a:off x="3923927" y="2139702"/>
            <a:ext cx="1108923" cy="369332"/>
          </a:xfrm>
          <a:prstGeom prst="rect">
            <a:avLst/>
          </a:prstGeom>
          <a:noFill/>
        </p:spPr>
        <p:txBody>
          <a:bodyPr wrap="square" rtlCol="0">
            <a:spAutoFit/>
          </a:bodyPr>
          <a:lstStyle/>
          <a:p>
            <a:r>
              <a:rPr lang="fr-BE" sz="1800" dirty="0" err="1" smtClean="0"/>
              <a:t>Chimney</a:t>
            </a:r>
            <a:endParaRPr lang="en-US" sz="1800" dirty="0"/>
          </a:p>
        </p:txBody>
      </p:sp>
      <p:pic>
        <p:nvPicPr>
          <p:cNvPr id="36" name="Picture 3"/>
          <p:cNvPicPr>
            <a:picLocks noChangeAspect="1" noChangeArrowheads="1"/>
          </p:cNvPicPr>
          <p:nvPr/>
        </p:nvPicPr>
        <p:blipFill>
          <a:blip r:embed="rId3" cstate="screen"/>
          <a:srcRect/>
          <a:stretch>
            <a:fillRect/>
          </a:stretch>
        </p:blipFill>
        <p:spPr bwMode="auto">
          <a:xfrm>
            <a:off x="5076056" y="1644938"/>
            <a:ext cx="2271713" cy="1928813"/>
          </a:xfrm>
          <a:prstGeom prst="rect">
            <a:avLst/>
          </a:prstGeom>
          <a:noFill/>
          <a:ln w="9525">
            <a:noFill/>
            <a:miter lim="800000"/>
            <a:headEnd/>
            <a:tailEnd/>
          </a:ln>
        </p:spPr>
      </p:pic>
      <p:cxnSp>
        <p:nvCxnSpPr>
          <p:cNvPr id="37" name="Straight Arrow Connector 36"/>
          <p:cNvCxnSpPr/>
          <p:nvPr/>
        </p:nvCxnSpPr>
        <p:spPr bwMode="auto">
          <a:xfrm flipH="1">
            <a:off x="5940152" y="1635646"/>
            <a:ext cx="206676" cy="533169"/>
          </a:xfrm>
          <a:prstGeom prst="straightConnector1">
            <a:avLst/>
          </a:prstGeom>
          <a:solidFill>
            <a:schemeClr val="accent1"/>
          </a:solidFill>
          <a:ln w="25400" cap="flat" cmpd="sng" algn="ctr">
            <a:solidFill>
              <a:srgbClr val="FF0000"/>
            </a:solidFill>
            <a:prstDash val="solid"/>
            <a:round/>
            <a:headEnd type="none" w="med" len="med"/>
            <a:tailEnd type="arrow"/>
          </a:ln>
          <a:effectLst/>
        </p:spPr>
      </p:cxnSp>
      <p:cxnSp>
        <p:nvCxnSpPr>
          <p:cNvPr id="38" name="Straight Arrow Connector 37"/>
          <p:cNvCxnSpPr/>
          <p:nvPr/>
        </p:nvCxnSpPr>
        <p:spPr bwMode="auto">
          <a:xfrm flipH="1">
            <a:off x="6516216" y="1851670"/>
            <a:ext cx="1128275" cy="432048"/>
          </a:xfrm>
          <a:prstGeom prst="straightConnector1">
            <a:avLst/>
          </a:prstGeom>
          <a:solidFill>
            <a:schemeClr val="accent1"/>
          </a:solidFill>
          <a:ln w="25400" cap="flat" cmpd="sng" algn="ctr">
            <a:solidFill>
              <a:srgbClr val="FF0000"/>
            </a:solidFill>
            <a:prstDash val="solid"/>
            <a:round/>
            <a:headEnd type="none" w="med" len="med"/>
            <a:tailEnd type="arrow"/>
          </a:ln>
          <a:effectLst/>
        </p:spPr>
      </p:cxnSp>
      <p:cxnSp>
        <p:nvCxnSpPr>
          <p:cNvPr id="39" name="Straight Arrow Connector 38"/>
          <p:cNvCxnSpPr/>
          <p:nvPr/>
        </p:nvCxnSpPr>
        <p:spPr bwMode="auto">
          <a:xfrm flipH="1">
            <a:off x="6810350" y="1851670"/>
            <a:ext cx="792088" cy="792088"/>
          </a:xfrm>
          <a:prstGeom prst="straightConnector1">
            <a:avLst/>
          </a:prstGeom>
          <a:solidFill>
            <a:schemeClr val="accent1"/>
          </a:solidFill>
          <a:ln w="25400" cap="flat" cmpd="sng" algn="ctr">
            <a:solidFill>
              <a:srgbClr val="FF0000"/>
            </a:solidFill>
            <a:prstDash val="solid"/>
            <a:round/>
            <a:headEnd type="none" w="med" len="med"/>
            <a:tailEnd type="arrow"/>
          </a:ln>
          <a:effectLst/>
        </p:spPr>
      </p:cxnSp>
      <p:sp>
        <p:nvSpPr>
          <p:cNvPr id="67" name="TextBox 66"/>
          <p:cNvSpPr txBox="1"/>
          <p:nvPr/>
        </p:nvSpPr>
        <p:spPr>
          <a:xfrm>
            <a:off x="5802237" y="1275606"/>
            <a:ext cx="1108923" cy="369332"/>
          </a:xfrm>
          <a:prstGeom prst="rect">
            <a:avLst/>
          </a:prstGeom>
          <a:noFill/>
        </p:spPr>
        <p:txBody>
          <a:bodyPr wrap="square" rtlCol="0">
            <a:spAutoFit/>
          </a:bodyPr>
          <a:lstStyle/>
          <a:p>
            <a:r>
              <a:rPr lang="fr-BE" sz="1800" dirty="0" err="1" smtClean="0"/>
              <a:t>Chimney</a:t>
            </a:r>
            <a:endParaRPr lang="en-US" sz="1800" dirty="0"/>
          </a:p>
        </p:txBody>
      </p:sp>
      <p:sp>
        <p:nvSpPr>
          <p:cNvPr id="68" name="TextBox 67"/>
          <p:cNvSpPr txBox="1"/>
          <p:nvPr/>
        </p:nvSpPr>
        <p:spPr>
          <a:xfrm>
            <a:off x="7524328" y="1554346"/>
            <a:ext cx="792088" cy="369332"/>
          </a:xfrm>
          <a:prstGeom prst="rect">
            <a:avLst/>
          </a:prstGeom>
          <a:noFill/>
        </p:spPr>
        <p:txBody>
          <a:bodyPr wrap="square" rtlCol="0">
            <a:spAutoFit/>
          </a:bodyPr>
          <a:lstStyle/>
          <a:p>
            <a:r>
              <a:rPr lang="fr-BE" sz="1800" dirty="0" err="1" smtClean="0"/>
              <a:t>Puller</a:t>
            </a:r>
            <a:endParaRPr lang="en-US" sz="1800" dirty="0"/>
          </a:p>
        </p:txBody>
      </p:sp>
      <p:sp>
        <p:nvSpPr>
          <p:cNvPr id="11" name="Rectangle 10"/>
          <p:cNvSpPr/>
          <p:nvPr/>
        </p:nvSpPr>
        <p:spPr>
          <a:xfrm>
            <a:off x="3534494" y="3552567"/>
            <a:ext cx="4572000" cy="1323439"/>
          </a:xfrm>
          <a:prstGeom prst="rect">
            <a:avLst/>
          </a:prstGeom>
        </p:spPr>
        <p:txBody>
          <a:bodyPr>
            <a:spAutoFit/>
          </a:bodyPr>
          <a:lstStyle/>
          <a:p>
            <a:pPr marL="500063" indent="-342900">
              <a:buFont typeface="+mj-lt"/>
              <a:buAutoNum type="arabicPeriod"/>
            </a:pPr>
            <a:r>
              <a:rPr lang="fr-BE" sz="1600" dirty="0" smtClean="0"/>
              <a:t>Source </a:t>
            </a:r>
            <a:r>
              <a:rPr lang="fr-BE" sz="1600" dirty="0" err="1"/>
              <a:t>diameter</a:t>
            </a:r>
            <a:r>
              <a:rPr lang="fr-BE" sz="1600" dirty="0"/>
              <a:t> &lt; 5 mm</a:t>
            </a:r>
          </a:p>
          <a:p>
            <a:pPr marL="500063" indent="-342900">
              <a:buFont typeface="+mj-lt"/>
              <a:buAutoNum type="arabicPeriod"/>
            </a:pPr>
            <a:r>
              <a:rPr lang="fr-BE" sz="1600" dirty="0"/>
              <a:t>Vertical gap in the center 6 mm</a:t>
            </a:r>
          </a:p>
          <a:p>
            <a:pPr marL="500063" indent="-342900">
              <a:buFont typeface="+mj-lt"/>
              <a:buAutoNum type="arabicPeriod"/>
            </a:pPr>
            <a:r>
              <a:rPr lang="fr-BE" sz="1600" dirty="0"/>
              <a:t>First 100 </a:t>
            </a:r>
            <a:r>
              <a:rPr lang="fr-BE" sz="1600" dirty="0" err="1"/>
              <a:t>turns</a:t>
            </a:r>
            <a:r>
              <a:rPr lang="fr-BE" sz="1600" dirty="0"/>
              <a:t> </a:t>
            </a:r>
            <a:r>
              <a:rPr lang="fr-BE" sz="1600" dirty="0" err="1"/>
              <a:t>within</a:t>
            </a:r>
            <a:r>
              <a:rPr lang="fr-BE" sz="1600" dirty="0"/>
              <a:t> a radius of 3 cm</a:t>
            </a:r>
          </a:p>
          <a:p>
            <a:r>
              <a:rPr lang="fr-BE" sz="1600" dirty="0" err="1"/>
              <a:t>Tapered</a:t>
            </a:r>
            <a:r>
              <a:rPr lang="fr-BE" sz="1600" dirty="0"/>
              <a:t> vertical gaps in the center, to </a:t>
            </a:r>
            <a:r>
              <a:rPr lang="fr-BE" sz="1600" dirty="0" err="1"/>
              <a:t>reduce</a:t>
            </a:r>
            <a:r>
              <a:rPr lang="fr-BE" sz="1600" dirty="0"/>
              <a:t> transit time </a:t>
            </a:r>
            <a:r>
              <a:rPr lang="fr-BE" sz="1600" dirty="0" err="1"/>
              <a:t>factors</a:t>
            </a:r>
            <a:endParaRPr lang="fr-BE" sz="1600" dirty="0"/>
          </a:p>
        </p:txBody>
      </p:sp>
      <p:pic>
        <p:nvPicPr>
          <p:cNvPr id="23" name="Picture 2" descr="D:\Pictures\P1020679.JPG"/>
          <p:cNvPicPr>
            <a:picLocks noChangeAspect="1" noChangeArrowheads="1"/>
          </p:cNvPicPr>
          <p:nvPr/>
        </p:nvPicPr>
        <p:blipFill>
          <a:blip r:embed="rId4" cstate="print"/>
          <a:srcRect t="4374" b="8311"/>
          <a:stretch>
            <a:fillRect/>
          </a:stretch>
        </p:blipFill>
        <p:spPr bwMode="auto">
          <a:xfrm>
            <a:off x="7020272" y="2542508"/>
            <a:ext cx="2063647" cy="1351405"/>
          </a:xfrm>
          <a:prstGeom prst="rect">
            <a:avLst/>
          </a:prstGeom>
          <a:noFill/>
        </p:spPr>
      </p:pic>
    </p:spTree>
    <p:extLst>
      <p:ext uri="{BB962C8B-B14F-4D97-AF65-F5344CB8AC3E}">
        <p14:creationId xmlns:p14="http://schemas.microsoft.com/office/powerpoint/2010/main" val="2338001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0" presetClass="entr" presetSubtype="0"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p:cNvSpPr>
            <a:spLocks noGrp="1"/>
          </p:cNvSpPr>
          <p:nvPr>
            <p:ph type="title"/>
          </p:nvPr>
        </p:nvSpPr>
        <p:spPr>
          <a:xfrm>
            <a:off x="590180" y="189729"/>
            <a:ext cx="7920158" cy="330930"/>
          </a:xfrm>
        </p:spPr>
        <p:txBody>
          <a:bodyPr/>
          <a:lstStyle/>
          <a:p>
            <a:r>
              <a:rPr lang="fr-BE" dirty="0" err="1"/>
              <a:t>Layout</a:t>
            </a:r>
            <a:r>
              <a:rPr lang="fr-BE" dirty="0"/>
              <a:t> of the extraction system</a:t>
            </a:r>
          </a:p>
        </p:txBody>
      </p:sp>
      <p:sp>
        <p:nvSpPr>
          <p:cNvPr id="8" name="Subtitle 3"/>
          <p:cNvSpPr>
            <a:spLocks noGrp="1"/>
          </p:cNvSpPr>
          <p:nvPr>
            <p:ph type="subTitle" idx="10"/>
          </p:nvPr>
        </p:nvSpPr>
        <p:spPr>
          <a:xfrm>
            <a:off x="619472" y="483518"/>
            <a:ext cx="6400800" cy="336176"/>
          </a:xfrm>
        </p:spPr>
        <p:txBody>
          <a:bodyPr/>
          <a:lstStyle/>
          <a:p>
            <a:r>
              <a:rPr lang="fr-BE" dirty="0" err="1"/>
              <a:t>Fully</a:t>
            </a:r>
            <a:r>
              <a:rPr lang="fr-BE" dirty="0"/>
              <a:t> passive system =&gt; </a:t>
            </a:r>
            <a:r>
              <a:rPr lang="fr-BE" dirty="0" err="1"/>
              <a:t>only</a:t>
            </a:r>
            <a:r>
              <a:rPr lang="fr-BE" dirty="0"/>
              <a:t> soft </a:t>
            </a:r>
            <a:r>
              <a:rPr lang="fr-BE" dirty="0" err="1"/>
              <a:t>iron</a:t>
            </a:r>
            <a:endParaRPr lang="fr-BE" dirty="0"/>
          </a:p>
          <a:p>
            <a:endParaRPr lang="fr-BE" dirty="0"/>
          </a:p>
        </p:txBody>
      </p:sp>
      <p:sp>
        <p:nvSpPr>
          <p:cNvPr id="10" name="Content Placeholder 4"/>
          <p:cNvSpPr txBox="1">
            <a:spLocks/>
          </p:cNvSpPr>
          <p:nvPr/>
        </p:nvSpPr>
        <p:spPr>
          <a:xfrm>
            <a:off x="-108520" y="3363838"/>
            <a:ext cx="5616624" cy="1440160"/>
          </a:xfrm>
          <a:prstGeom prst="rect">
            <a:avLst/>
          </a:prstGeom>
        </p:spPr>
        <p:txBody>
          <a:bodyPr lIns="0" tIns="0" rIns="0" bIns="0"/>
          <a:lstStyle>
            <a:lvl1pPr marL="628650" indent="-271463" algn="l" rtl="0" eaLnBrk="1" fontAlgn="base" hangingPunct="1">
              <a:spcBef>
                <a:spcPct val="20000"/>
              </a:spcBef>
              <a:spcAft>
                <a:spcPct val="0"/>
              </a:spcAft>
              <a:buClr>
                <a:srgbClr val="F0AB00"/>
              </a:buClr>
              <a:buSzPct val="60000"/>
              <a:buFont typeface="Wingdings 2" pitchFamily="18" charset="2"/>
              <a:buChar char=""/>
              <a:defRPr sz="1800" b="0">
                <a:solidFill>
                  <a:schemeClr val="tx1"/>
                </a:solidFill>
                <a:latin typeface="+mj-lt"/>
                <a:ea typeface="+mn-ea"/>
                <a:cs typeface="+mn-cs"/>
              </a:defRPr>
            </a:lvl1pPr>
            <a:lvl2pPr marL="900113" indent="-285750" algn="l" rtl="0" eaLnBrk="1" fontAlgn="base" hangingPunct="1">
              <a:spcBef>
                <a:spcPct val="20000"/>
              </a:spcBef>
              <a:spcAft>
                <a:spcPct val="0"/>
              </a:spcAft>
              <a:buClr>
                <a:srgbClr val="F0AB00"/>
              </a:buClr>
              <a:buSzPct val="60000"/>
              <a:buFont typeface="Wingdings 2" pitchFamily="18" charset="2"/>
              <a:buChar char=""/>
              <a:defRPr sz="1700">
                <a:solidFill>
                  <a:schemeClr val="tx1"/>
                </a:solidFill>
                <a:latin typeface="+mj-lt"/>
                <a:ea typeface="+mn-ea"/>
              </a:defRPr>
            </a:lvl2pPr>
            <a:lvl3pPr marL="1079500" indent="-228600" algn="l" rtl="0" eaLnBrk="1" fontAlgn="base" hangingPunct="1">
              <a:spcBef>
                <a:spcPct val="20000"/>
              </a:spcBef>
              <a:spcAft>
                <a:spcPct val="0"/>
              </a:spcAft>
              <a:buClr>
                <a:srgbClr val="F0AB00"/>
              </a:buClr>
              <a:buSzPct val="60000"/>
              <a:buFont typeface="Wingdings 2" pitchFamily="18" charset="2"/>
              <a:buChar char=""/>
              <a:defRPr sz="1600">
                <a:solidFill>
                  <a:schemeClr val="tx1"/>
                </a:solidFill>
                <a:latin typeface="+mn-lt"/>
                <a:ea typeface="+mn-ea"/>
              </a:defRPr>
            </a:lvl3pPr>
            <a:lvl4pPr marL="1339850" indent="-228600" algn="l" rtl="0" eaLnBrk="1" fontAlgn="base" hangingPunct="1">
              <a:spcBef>
                <a:spcPct val="20000"/>
              </a:spcBef>
              <a:spcAft>
                <a:spcPct val="0"/>
              </a:spcAft>
              <a:buClr>
                <a:srgbClr val="F0AB00"/>
              </a:buClr>
              <a:buSzPct val="60000"/>
              <a:buFont typeface="Courier New" pitchFamily="49" charset="0"/>
              <a:buChar char="o"/>
              <a:defRPr sz="1400">
                <a:solidFill>
                  <a:schemeClr val="tx1"/>
                </a:solidFill>
                <a:latin typeface="+mn-lt"/>
                <a:ea typeface="+mn-ea"/>
              </a:defRPr>
            </a:lvl4pPr>
            <a:lvl5pPr marL="1473200" indent="0" algn="l" rtl="0" eaLnBrk="1" fontAlgn="base" hangingPunct="1">
              <a:spcBef>
                <a:spcPct val="20000"/>
              </a:spcBef>
              <a:spcAft>
                <a:spcPct val="0"/>
              </a:spcAft>
              <a:buClr>
                <a:schemeClr val="bg1">
                  <a:lumMod val="50000"/>
                </a:schemeClr>
              </a:buClr>
              <a:buFont typeface="Wingdings" pitchFamily="2" charset="2"/>
              <a:buNone/>
              <a:defRPr sz="1300">
                <a:solidFill>
                  <a:schemeClr val="tx1"/>
                </a:solidFill>
                <a:latin typeface="+mn-lt"/>
                <a:ea typeface="+mn-ea"/>
              </a:defRPr>
            </a:lvl5pPr>
            <a:lvl6pPr marL="2438400" indent="-228600" algn="l" rtl="0" eaLnBrk="1" fontAlgn="base" hangingPunct="1">
              <a:spcBef>
                <a:spcPct val="20000"/>
              </a:spcBef>
              <a:spcAft>
                <a:spcPct val="0"/>
              </a:spcAft>
              <a:buClr>
                <a:srgbClr val="FF8000"/>
              </a:buClr>
              <a:buFont typeface="Wingdings" pitchFamily="2" charset="2"/>
              <a:defRPr sz="2400">
                <a:solidFill>
                  <a:schemeClr val="tx1"/>
                </a:solidFill>
                <a:latin typeface="+mn-lt"/>
                <a:ea typeface="+mn-ea"/>
              </a:defRPr>
            </a:lvl6pPr>
            <a:lvl7pPr marL="2895600" indent="-228600" algn="l" rtl="0" eaLnBrk="1" fontAlgn="base" hangingPunct="1">
              <a:spcBef>
                <a:spcPct val="20000"/>
              </a:spcBef>
              <a:spcAft>
                <a:spcPct val="0"/>
              </a:spcAft>
              <a:buClr>
                <a:srgbClr val="FF8000"/>
              </a:buClr>
              <a:buFont typeface="Wingdings" pitchFamily="2" charset="2"/>
              <a:defRPr sz="2400">
                <a:solidFill>
                  <a:schemeClr val="tx1"/>
                </a:solidFill>
                <a:latin typeface="+mn-lt"/>
                <a:ea typeface="+mn-ea"/>
              </a:defRPr>
            </a:lvl7pPr>
            <a:lvl8pPr marL="3352800" indent="-228600" algn="l" rtl="0" eaLnBrk="1" fontAlgn="base" hangingPunct="1">
              <a:spcBef>
                <a:spcPct val="20000"/>
              </a:spcBef>
              <a:spcAft>
                <a:spcPct val="0"/>
              </a:spcAft>
              <a:buClr>
                <a:srgbClr val="FF8000"/>
              </a:buClr>
              <a:buFont typeface="Wingdings" pitchFamily="2" charset="2"/>
              <a:defRPr sz="2400">
                <a:solidFill>
                  <a:schemeClr val="tx1"/>
                </a:solidFill>
                <a:latin typeface="+mn-lt"/>
                <a:ea typeface="+mn-ea"/>
              </a:defRPr>
            </a:lvl8pPr>
            <a:lvl9pPr marL="3810000" indent="-228600" algn="l" rtl="0" eaLnBrk="1" fontAlgn="base" hangingPunct="1">
              <a:spcBef>
                <a:spcPct val="20000"/>
              </a:spcBef>
              <a:spcAft>
                <a:spcPct val="0"/>
              </a:spcAft>
              <a:buClr>
                <a:srgbClr val="FF8000"/>
              </a:buClr>
              <a:buFont typeface="Wingdings" pitchFamily="2" charset="2"/>
              <a:defRPr sz="2400">
                <a:solidFill>
                  <a:schemeClr val="tx1"/>
                </a:solidFill>
                <a:latin typeface="+mn-lt"/>
                <a:ea typeface="+mn-ea"/>
              </a:defRPr>
            </a:lvl9pPr>
          </a:lstStyle>
          <a:p>
            <a:pPr>
              <a:spcAft>
                <a:spcPts val="0"/>
              </a:spcAft>
              <a:buSzPct val="75000"/>
              <a:buFont typeface="Wingdings" pitchFamily="2" charset="2"/>
              <a:buChar char="l"/>
            </a:pPr>
            <a:r>
              <a:rPr lang="en-GB" sz="1400" kern="0" dirty="0" smtClean="0"/>
              <a:t>Slow acceleration in a synchrocyclotron </a:t>
            </a:r>
          </a:p>
          <a:p>
            <a:pPr>
              <a:spcAft>
                <a:spcPts val="600"/>
              </a:spcAft>
              <a:buSzPct val="75000"/>
              <a:buFont typeface="Wingdings" pitchFamily="2" charset="2"/>
              <a:buChar char="l"/>
            </a:pPr>
            <a:r>
              <a:rPr lang="en-GB" sz="1400" kern="0" dirty="0" smtClean="0"/>
              <a:t>=&gt; Electrostatic deflector difficult to use.</a:t>
            </a:r>
          </a:p>
          <a:p>
            <a:pPr>
              <a:spcAft>
                <a:spcPts val="600"/>
              </a:spcAft>
              <a:buSzPct val="75000"/>
              <a:buFont typeface="Wingdings" pitchFamily="2" charset="2"/>
              <a:buChar char="l"/>
            </a:pPr>
            <a:r>
              <a:rPr lang="en-GB" sz="1400" kern="0" dirty="0" smtClean="0"/>
              <a:t>Use resonant extraction based on </a:t>
            </a:r>
            <a:r>
              <a:rPr lang="en-GB" sz="1400" i="1" kern="0" dirty="0" smtClean="0"/>
              <a:t>2Q</a:t>
            </a:r>
            <a:r>
              <a:rPr lang="en-GB" sz="1400" i="1" kern="0" baseline="-25000" dirty="0" smtClean="0"/>
              <a:t>h</a:t>
            </a:r>
            <a:r>
              <a:rPr lang="en-GB" sz="1400" i="1" kern="0" dirty="0" smtClean="0"/>
              <a:t>=2</a:t>
            </a:r>
            <a:r>
              <a:rPr lang="en-GB" sz="1400" kern="0" dirty="0" smtClean="0"/>
              <a:t>  resonance.</a:t>
            </a:r>
          </a:p>
          <a:p>
            <a:pPr>
              <a:spcAft>
                <a:spcPts val="600"/>
              </a:spcAft>
              <a:buSzPct val="75000"/>
              <a:buFont typeface="Wingdings" pitchFamily="2" charset="2"/>
              <a:buChar char="l"/>
            </a:pPr>
            <a:r>
              <a:rPr lang="en-GB" sz="1400" kern="0" dirty="0" smtClean="0"/>
              <a:t>Strong local field bump produced by regenerator increases horizontal </a:t>
            </a:r>
            <a:r>
              <a:rPr lang="en-GB" sz="1400" kern="0" dirty="0" err="1" smtClean="0"/>
              <a:t>betatron</a:t>
            </a:r>
            <a:r>
              <a:rPr lang="en-GB" sz="1400" kern="0" dirty="0" smtClean="0"/>
              <a:t> frequency and locks it to unity.</a:t>
            </a:r>
          </a:p>
        </p:txBody>
      </p:sp>
      <p:pic>
        <p:nvPicPr>
          <p:cNvPr id="11"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00064" y="843558"/>
            <a:ext cx="4687960" cy="24776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TextBox 14"/>
          <p:cNvSpPr txBox="1"/>
          <p:nvPr/>
        </p:nvSpPr>
        <p:spPr>
          <a:xfrm>
            <a:off x="4644008" y="915566"/>
            <a:ext cx="4392488" cy="3816424"/>
          </a:xfrm>
          <a:prstGeom prst="rect">
            <a:avLst/>
          </a:prstGeom>
        </p:spPr>
        <p:txBody>
          <a:bodyPr lIns="0" tIns="0" rIns="0" bIns="0"/>
          <a:lstStyle/>
          <a:p>
            <a:pPr marL="628650" indent="-271463">
              <a:spcBef>
                <a:spcPct val="20000"/>
              </a:spcBef>
              <a:spcAft>
                <a:spcPts val="600"/>
              </a:spcAft>
              <a:buClr>
                <a:srgbClr val="F0AB00"/>
              </a:buClr>
              <a:buSzPct val="75000"/>
              <a:buFont typeface="Wingdings" pitchFamily="2" charset="2"/>
              <a:buChar char="l"/>
            </a:pPr>
            <a:r>
              <a:rPr lang="en-GB" sz="1400" kern="0" dirty="0" smtClean="0">
                <a:latin typeface="+mj-lt"/>
                <a:ea typeface="+mn-ea"/>
              </a:rPr>
              <a:t>Unstable orbit is pushed outward by first harmonic into the extraction channel.</a:t>
            </a:r>
          </a:p>
          <a:p>
            <a:pPr marL="628650" indent="-271463">
              <a:spcBef>
                <a:spcPct val="20000"/>
              </a:spcBef>
              <a:spcAft>
                <a:spcPts val="600"/>
              </a:spcAft>
              <a:buClr>
                <a:srgbClr val="F0AB00"/>
              </a:buClr>
              <a:buSzPct val="75000"/>
              <a:buFont typeface="Wingdings" pitchFamily="2" charset="2"/>
              <a:buChar char="l"/>
            </a:pPr>
            <a:r>
              <a:rPr lang="en-GB" sz="1400" kern="0" dirty="0" smtClean="0">
                <a:latin typeface="+mj-lt"/>
                <a:ea typeface="+mn-ea"/>
              </a:rPr>
              <a:t>Horizontal focusing by gradient corrector and permanent magnet </a:t>
            </a:r>
            <a:r>
              <a:rPr lang="en-GB" sz="1400" kern="0" dirty="0" err="1" smtClean="0">
                <a:latin typeface="+mj-lt"/>
                <a:ea typeface="+mn-ea"/>
              </a:rPr>
              <a:t>quadrupole</a:t>
            </a:r>
            <a:r>
              <a:rPr lang="en-GB" sz="1400" kern="0" dirty="0" smtClean="0">
                <a:latin typeface="+mj-lt"/>
                <a:ea typeface="+mn-ea"/>
              </a:rPr>
              <a:t> (PMQ) in strongly decreasing field.</a:t>
            </a:r>
          </a:p>
          <a:p>
            <a:pPr marL="628650" indent="-271463">
              <a:spcBef>
                <a:spcPct val="20000"/>
              </a:spcBef>
              <a:spcAft>
                <a:spcPts val="600"/>
              </a:spcAft>
              <a:buClr>
                <a:srgbClr val="F0AB00"/>
              </a:buClr>
              <a:buSzPct val="75000"/>
              <a:buFont typeface="Wingdings" pitchFamily="2" charset="2"/>
              <a:buChar char="l"/>
            </a:pPr>
            <a:r>
              <a:rPr lang="fr-BE" sz="1400" kern="0" dirty="0" smtClean="0"/>
              <a:t>Correction bars are </a:t>
            </a:r>
            <a:r>
              <a:rPr lang="fr-BE" sz="1400" kern="0" dirty="0" err="1" smtClean="0"/>
              <a:t>needed</a:t>
            </a:r>
            <a:r>
              <a:rPr lang="fr-BE" sz="1400" kern="0" dirty="0" smtClean="0"/>
              <a:t> to </a:t>
            </a:r>
            <a:r>
              <a:rPr lang="fr-BE" sz="1400" kern="0" dirty="0" err="1" smtClean="0"/>
              <a:t>reduce</a:t>
            </a:r>
            <a:r>
              <a:rPr lang="fr-BE" sz="1400" kern="0" dirty="0" smtClean="0"/>
              <a:t> </a:t>
            </a:r>
            <a:r>
              <a:rPr lang="fr-BE" sz="1400" kern="0" dirty="0" err="1" smtClean="0"/>
              <a:t>strong</a:t>
            </a:r>
            <a:r>
              <a:rPr lang="fr-BE" sz="1400" kern="0" dirty="0" smtClean="0"/>
              <a:t> first </a:t>
            </a:r>
            <a:r>
              <a:rPr lang="fr-BE" sz="1400" kern="0" dirty="0" err="1" smtClean="0"/>
              <a:t>harmonic</a:t>
            </a:r>
            <a:r>
              <a:rPr lang="fr-BE" sz="1400" kern="0" dirty="0" smtClean="0"/>
              <a:t> </a:t>
            </a:r>
            <a:r>
              <a:rPr lang="fr-BE" sz="1400" kern="0" dirty="0" err="1" smtClean="0"/>
              <a:t>error</a:t>
            </a:r>
            <a:r>
              <a:rPr lang="fr-BE" sz="1400" kern="0" dirty="0" smtClean="0"/>
              <a:t> </a:t>
            </a:r>
            <a:r>
              <a:rPr lang="fr-BE" sz="1400" kern="0" dirty="0" err="1" smtClean="0"/>
              <a:t>during</a:t>
            </a:r>
            <a:r>
              <a:rPr lang="fr-BE" sz="1400" kern="0" dirty="0" smtClean="0"/>
              <a:t> </a:t>
            </a:r>
            <a:r>
              <a:rPr lang="fr-BE" sz="1400" kern="0" dirty="0" err="1" smtClean="0"/>
              <a:t>acceleration</a:t>
            </a:r>
            <a:r>
              <a:rPr lang="fr-BE" sz="1400" kern="0" dirty="0" smtClean="0"/>
              <a:t>.</a:t>
            </a:r>
          </a:p>
          <a:p>
            <a:pPr marL="628650" indent="-271463">
              <a:spcBef>
                <a:spcPct val="20000"/>
              </a:spcBef>
              <a:spcAft>
                <a:spcPts val="600"/>
              </a:spcAft>
              <a:buClr>
                <a:srgbClr val="F0AB00"/>
              </a:buClr>
              <a:buSzPct val="60000"/>
              <a:buFont typeface="Wingdings" pitchFamily="2" charset="2"/>
              <a:buChar char="§"/>
            </a:pPr>
            <a:endParaRPr lang="en-GB" sz="1600" kern="0" dirty="0" smtClean="0">
              <a:latin typeface="+mj-lt"/>
              <a:ea typeface="+mn-ea"/>
            </a:endParaRPr>
          </a:p>
        </p:txBody>
      </p:sp>
      <p:pic>
        <p:nvPicPr>
          <p:cNvPr id="9" name="Picture 2" descr="D:\wk\courses\lunch&amp;learn_15042013\SAM_0448.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08104" y="2733768"/>
            <a:ext cx="2808312" cy="21062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5944898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err="1" smtClean="0"/>
              <a:t>Regenerative</a:t>
            </a:r>
            <a:r>
              <a:rPr lang="fr-BE" dirty="0" smtClean="0"/>
              <a:t> extraction </a:t>
            </a:r>
            <a:r>
              <a:rPr lang="fr-BE" dirty="0" err="1" smtClean="0"/>
              <a:t>based</a:t>
            </a:r>
            <a:r>
              <a:rPr lang="fr-BE" dirty="0" smtClean="0"/>
              <a:t> on 2Q</a:t>
            </a:r>
            <a:r>
              <a:rPr lang="fr-BE" baseline="-25000" dirty="0" smtClean="0"/>
              <a:t>h</a:t>
            </a:r>
            <a:r>
              <a:rPr lang="fr-BE" dirty="0" smtClean="0"/>
              <a:t>=2 </a:t>
            </a:r>
            <a:r>
              <a:rPr lang="fr-BE" dirty="0" err="1" smtClean="0"/>
              <a:t>resonance</a:t>
            </a:r>
            <a:endParaRPr lang="fr-BE" dirty="0"/>
          </a:p>
        </p:txBody>
      </p:sp>
      <p:sp>
        <p:nvSpPr>
          <p:cNvPr id="3" name="Subtitle 2"/>
          <p:cNvSpPr>
            <a:spLocks noGrp="1"/>
          </p:cNvSpPr>
          <p:nvPr>
            <p:ph type="subTitle" idx="10"/>
          </p:nvPr>
        </p:nvSpPr>
        <p:spPr/>
        <p:txBody>
          <a:bodyPr/>
          <a:lstStyle/>
          <a:p>
            <a:r>
              <a:rPr lang="fr-BE" dirty="0" err="1" smtClean="0"/>
              <a:t>Regenerator</a:t>
            </a:r>
            <a:r>
              <a:rPr lang="fr-BE" dirty="0" smtClean="0"/>
              <a:t> </a:t>
            </a:r>
            <a:r>
              <a:rPr lang="fr-BE" dirty="0" err="1" smtClean="0"/>
              <a:t>bump</a:t>
            </a:r>
            <a:r>
              <a:rPr lang="fr-BE" dirty="0" smtClean="0"/>
              <a:t> </a:t>
            </a:r>
            <a:r>
              <a:rPr lang="fr-BE" dirty="0" err="1" smtClean="0"/>
              <a:t>increases</a:t>
            </a:r>
            <a:r>
              <a:rPr lang="fr-BE" dirty="0" smtClean="0"/>
              <a:t> </a:t>
            </a:r>
            <a:r>
              <a:rPr lang="fr-BE" dirty="0" err="1" smtClean="0"/>
              <a:t>Q</a:t>
            </a:r>
            <a:r>
              <a:rPr lang="fr-BE" baseline="-25000" dirty="0" err="1" smtClean="0"/>
              <a:t>h</a:t>
            </a:r>
            <a:r>
              <a:rPr lang="fr-BE" dirty="0" smtClean="0"/>
              <a:t> and </a:t>
            </a:r>
            <a:r>
              <a:rPr lang="fr-BE" dirty="0" err="1" smtClean="0"/>
              <a:t>locks</a:t>
            </a:r>
            <a:r>
              <a:rPr lang="fr-BE" dirty="0" smtClean="0"/>
              <a:t> </a:t>
            </a:r>
            <a:r>
              <a:rPr lang="fr-BE" dirty="0" err="1" smtClean="0"/>
              <a:t>it</a:t>
            </a:r>
            <a:r>
              <a:rPr lang="fr-BE" dirty="0" smtClean="0"/>
              <a:t> to 1</a:t>
            </a:r>
            <a:endParaRPr lang="fr-BE" dirty="0"/>
          </a:p>
        </p:txBody>
      </p:sp>
      <p:pic>
        <p:nvPicPr>
          <p:cNvPr id="614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81074" y="1923678"/>
            <a:ext cx="4003589" cy="26199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Grp="1" noChangeAspect="1" noChangeArrowheads="1"/>
          </p:cNvPicPr>
          <p:nvPr>
            <p:ph idx="11"/>
          </p:nvPr>
        </p:nvPicPr>
        <p:blipFill>
          <a:blip r:embed="rId3">
            <a:extLst>
              <a:ext uri="{28A0092B-C50C-407E-A947-70E740481C1C}">
                <a14:useLocalDpi xmlns:a14="http://schemas.microsoft.com/office/drawing/2010/main" val="0"/>
              </a:ext>
            </a:extLst>
          </a:blip>
          <a:srcRect/>
          <a:stretch>
            <a:fillRect/>
          </a:stretch>
        </p:blipFill>
        <p:spPr bwMode="auto">
          <a:xfrm>
            <a:off x="4716785" y="1707654"/>
            <a:ext cx="4319711" cy="30426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Content Placeholder 3"/>
          <p:cNvSpPr txBox="1">
            <a:spLocks/>
          </p:cNvSpPr>
          <p:nvPr/>
        </p:nvSpPr>
        <p:spPr>
          <a:xfrm>
            <a:off x="35496" y="885800"/>
            <a:ext cx="4752528" cy="1109886"/>
          </a:xfrm>
          <a:prstGeom prst="rect">
            <a:avLst/>
          </a:prstGeom>
        </p:spPr>
        <p:txBody>
          <a:bodyPr/>
          <a:lstStyle>
            <a:lvl1pPr marL="628650" indent="-255588" algn="l" rtl="0" eaLnBrk="1" fontAlgn="base" hangingPunct="1">
              <a:spcBef>
                <a:spcPct val="20000"/>
              </a:spcBef>
              <a:spcAft>
                <a:spcPct val="0"/>
              </a:spcAft>
              <a:buClr>
                <a:srgbClr val="F0AB00"/>
              </a:buClr>
              <a:buSzPct val="60000"/>
              <a:buFont typeface="Wingdings 2" pitchFamily="18" charset="2"/>
              <a:buChar char=""/>
              <a:defRPr sz="1800" b="0">
                <a:solidFill>
                  <a:schemeClr val="tx1"/>
                </a:solidFill>
                <a:latin typeface="+mj-lt"/>
                <a:ea typeface="+mn-ea"/>
                <a:cs typeface="+mn-cs"/>
              </a:defRPr>
            </a:lvl1pPr>
            <a:lvl2pPr marL="900113" indent="-285750" algn="l" rtl="0" eaLnBrk="1" fontAlgn="base" hangingPunct="1">
              <a:spcBef>
                <a:spcPct val="20000"/>
              </a:spcBef>
              <a:spcAft>
                <a:spcPct val="0"/>
              </a:spcAft>
              <a:buClr>
                <a:srgbClr val="F0AB00"/>
              </a:buClr>
              <a:buSzPct val="60000"/>
              <a:buFont typeface="Wingdings 2" pitchFamily="18" charset="2"/>
              <a:buChar char=""/>
              <a:defRPr sz="1700">
                <a:solidFill>
                  <a:schemeClr val="tx1"/>
                </a:solidFill>
                <a:latin typeface="+mj-lt"/>
                <a:ea typeface="+mn-ea"/>
              </a:defRPr>
            </a:lvl2pPr>
            <a:lvl3pPr marL="1079500" indent="-228600" algn="l" rtl="0" eaLnBrk="1" fontAlgn="base" hangingPunct="1">
              <a:spcBef>
                <a:spcPct val="20000"/>
              </a:spcBef>
              <a:spcAft>
                <a:spcPct val="0"/>
              </a:spcAft>
              <a:buClr>
                <a:srgbClr val="F0AB00"/>
              </a:buClr>
              <a:buSzPct val="60000"/>
              <a:buFont typeface="Wingdings 2" pitchFamily="18" charset="2"/>
              <a:buChar char=""/>
              <a:defRPr sz="1600">
                <a:solidFill>
                  <a:schemeClr val="tx1"/>
                </a:solidFill>
                <a:latin typeface="+mn-lt"/>
                <a:ea typeface="+mn-ea"/>
              </a:defRPr>
            </a:lvl3pPr>
            <a:lvl4pPr marL="1339850" indent="-228600" algn="l" rtl="0" eaLnBrk="1" fontAlgn="base" hangingPunct="1">
              <a:spcBef>
                <a:spcPct val="20000"/>
              </a:spcBef>
              <a:spcAft>
                <a:spcPct val="0"/>
              </a:spcAft>
              <a:buClr>
                <a:srgbClr val="F0AB00"/>
              </a:buClr>
              <a:buSzPct val="60000"/>
              <a:buFont typeface="Courier New" pitchFamily="49" charset="0"/>
              <a:buChar char="o"/>
              <a:defRPr sz="1400">
                <a:solidFill>
                  <a:schemeClr val="tx1"/>
                </a:solidFill>
                <a:latin typeface="+mn-lt"/>
                <a:ea typeface="+mn-ea"/>
              </a:defRPr>
            </a:lvl4pPr>
            <a:lvl5pPr marL="1473200" indent="0" algn="l" rtl="0" eaLnBrk="1" fontAlgn="base" hangingPunct="1">
              <a:spcBef>
                <a:spcPct val="20000"/>
              </a:spcBef>
              <a:spcAft>
                <a:spcPct val="0"/>
              </a:spcAft>
              <a:buClr>
                <a:schemeClr val="bg1">
                  <a:lumMod val="50000"/>
                </a:schemeClr>
              </a:buClr>
              <a:buFont typeface="Wingdings" pitchFamily="2" charset="2"/>
              <a:buNone/>
              <a:defRPr sz="1300">
                <a:solidFill>
                  <a:schemeClr val="tx1"/>
                </a:solidFill>
                <a:latin typeface="+mn-lt"/>
                <a:ea typeface="+mn-ea"/>
              </a:defRPr>
            </a:lvl5pPr>
            <a:lvl6pPr marL="2438400" indent="-228600" algn="l" rtl="0" eaLnBrk="1" fontAlgn="base" hangingPunct="1">
              <a:spcBef>
                <a:spcPct val="20000"/>
              </a:spcBef>
              <a:spcAft>
                <a:spcPct val="0"/>
              </a:spcAft>
              <a:buClr>
                <a:srgbClr val="FF8000"/>
              </a:buClr>
              <a:buFont typeface="Wingdings" pitchFamily="2" charset="2"/>
              <a:defRPr sz="2400">
                <a:solidFill>
                  <a:schemeClr val="tx1"/>
                </a:solidFill>
                <a:latin typeface="+mn-lt"/>
                <a:ea typeface="+mn-ea"/>
              </a:defRPr>
            </a:lvl6pPr>
            <a:lvl7pPr marL="2895600" indent="-228600" algn="l" rtl="0" eaLnBrk="1" fontAlgn="base" hangingPunct="1">
              <a:spcBef>
                <a:spcPct val="20000"/>
              </a:spcBef>
              <a:spcAft>
                <a:spcPct val="0"/>
              </a:spcAft>
              <a:buClr>
                <a:srgbClr val="FF8000"/>
              </a:buClr>
              <a:buFont typeface="Wingdings" pitchFamily="2" charset="2"/>
              <a:defRPr sz="2400">
                <a:solidFill>
                  <a:schemeClr val="tx1"/>
                </a:solidFill>
                <a:latin typeface="+mn-lt"/>
                <a:ea typeface="+mn-ea"/>
              </a:defRPr>
            </a:lvl7pPr>
            <a:lvl8pPr marL="3352800" indent="-228600" algn="l" rtl="0" eaLnBrk="1" fontAlgn="base" hangingPunct="1">
              <a:spcBef>
                <a:spcPct val="20000"/>
              </a:spcBef>
              <a:spcAft>
                <a:spcPct val="0"/>
              </a:spcAft>
              <a:buClr>
                <a:srgbClr val="FF8000"/>
              </a:buClr>
              <a:buFont typeface="Wingdings" pitchFamily="2" charset="2"/>
              <a:defRPr sz="2400">
                <a:solidFill>
                  <a:schemeClr val="tx1"/>
                </a:solidFill>
                <a:latin typeface="+mn-lt"/>
                <a:ea typeface="+mn-ea"/>
              </a:defRPr>
            </a:lvl8pPr>
            <a:lvl9pPr marL="3810000" indent="-228600" algn="l" rtl="0" eaLnBrk="1" fontAlgn="base" hangingPunct="1">
              <a:spcBef>
                <a:spcPct val="20000"/>
              </a:spcBef>
              <a:spcAft>
                <a:spcPct val="0"/>
              </a:spcAft>
              <a:buClr>
                <a:srgbClr val="FF8000"/>
              </a:buClr>
              <a:buFont typeface="Wingdings" pitchFamily="2" charset="2"/>
              <a:defRPr sz="2400">
                <a:solidFill>
                  <a:schemeClr val="tx1"/>
                </a:solidFill>
                <a:latin typeface="+mn-lt"/>
                <a:ea typeface="+mn-ea"/>
              </a:defRPr>
            </a:lvl9pPr>
          </a:lstStyle>
          <a:p>
            <a:r>
              <a:rPr lang="fr-BE" kern="0" dirty="0" err="1" smtClean="0"/>
              <a:t>Strong</a:t>
            </a:r>
            <a:r>
              <a:rPr lang="fr-BE" kern="0" dirty="0" smtClean="0"/>
              <a:t> </a:t>
            </a:r>
            <a:r>
              <a:rPr lang="fr-BE" kern="0" dirty="0" err="1" smtClean="0"/>
              <a:t>enough</a:t>
            </a:r>
            <a:r>
              <a:rPr lang="fr-BE" kern="0" dirty="0" smtClean="0"/>
              <a:t> </a:t>
            </a:r>
            <a:r>
              <a:rPr lang="fr-BE" kern="0" dirty="0" err="1" smtClean="0"/>
              <a:t>field</a:t>
            </a:r>
            <a:r>
              <a:rPr lang="fr-BE" kern="0" dirty="0" smtClean="0"/>
              <a:t> </a:t>
            </a:r>
            <a:r>
              <a:rPr lang="fr-BE" kern="0" dirty="0" err="1" smtClean="0"/>
              <a:t>bump</a:t>
            </a:r>
            <a:r>
              <a:rPr lang="fr-BE" kern="0" dirty="0" smtClean="0"/>
              <a:t> =&gt; </a:t>
            </a:r>
            <a:r>
              <a:rPr lang="fr-BE" kern="0" dirty="0" err="1" smtClean="0"/>
              <a:t>Q</a:t>
            </a:r>
            <a:r>
              <a:rPr lang="fr-BE" kern="0" baseline="-25000" dirty="0" err="1" smtClean="0"/>
              <a:t>h</a:t>
            </a:r>
            <a:r>
              <a:rPr lang="fr-BE" kern="0" dirty="0" smtClean="0"/>
              <a:t>=1</a:t>
            </a:r>
          </a:p>
          <a:p>
            <a:r>
              <a:rPr lang="fr-BE" kern="0" dirty="0" err="1" smtClean="0"/>
              <a:t>Avoid</a:t>
            </a:r>
            <a:r>
              <a:rPr lang="fr-BE" kern="0" dirty="0" smtClean="0"/>
              <a:t> </a:t>
            </a:r>
            <a:r>
              <a:rPr lang="fr-BE" kern="0" dirty="0" err="1" smtClean="0"/>
              <a:t>Walkinshaw</a:t>
            </a:r>
            <a:r>
              <a:rPr lang="fr-BE" kern="0" dirty="0" smtClean="0"/>
              <a:t> </a:t>
            </a:r>
            <a:r>
              <a:rPr lang="fr-BE" kern="0" dirty="0" err="1" smtClean="0"/>
              <a:t>resonance</a:t>
            </a:r>
            <a:r>
              <a:rPr lang="fr-BE" kern="0" dirty="0" smtClean="0"/>
              <a:t> (Q</a:t>
            </a:r>
            <a:r>
              <a:rPr lang="fr-BE" kern="0" baseline="-25000" dirty="0" smtClean="0"/>
              <a:t>h</a:t>
            </a:r>
            <a:r>
              <a:rPr lang="fr-BE" kern="0" dirty="0" smtClean="0"/>
              <a:t>-2Q</a:t>
            </a:r>
            <a:r>
              <a:rPr lang="fr-BE" kern="0" baseline="-25000" dirty="0" smtClean="0"/>
              <a:t>v</a:t>
            </a:r>
            <a:r>
              <a:rPr lang="fr-BE" kern="0" dirty="0" smtClean="0"/>
              <a:t>)</a:t>
            </a:r>
          </a:p>
          <a:p>
            <a:pPr marL="373062" indent="0">
              <a:buNone/>
            </a:pPr>
            <a:endParaRPr lang="fr-BE" kern="0" dirty="0"/>
          </a:p>
        </p:txBody>
      </p:sp>
      <p:sp>
        <p:nvSpPr>
          <p:cNvPr id="9" name="Content Placeholder 3"/>
          <p:cNvSpPr txBox="1">
            <a:spLocks/>
          </p:cNvSpPr>
          <p:nvPr/>
        </p:nvSpPr>
        <p:spPr>
          <a:xfrm>
            <a:off x="4572000" y="885800"/>
            <a:ext cx="3960440" cy="1109886"/>
          </a:xfrm>
          <a:prstGeom prst="rect">
            <a:avLst/>
          </a:prstGeom>
        </p:spPr>
        <p:txBody>
          <a:bodyPr/>
          <a:lstStyle>
            <a:lvl1pPr marL="628650" indent="-255588" algn="l" rtl="0" eaLnBrk="1" fontAlgn="base" hangingPunct="1">
              <a:spcBef>
                <a:spcPct val="20000"/>
              </a:spcBef>
              <a:spcAft>
                <a:spcPct val="0"/>
              </a:spcAft>
              <a:buClr>
                <a:srgbClr val="F0AB00"/>
              </a:buClr>
              <a:buSzPct val="60000"/>
              <a:buFont typeface="Wingdings 2" pitchFamily="18" charset="2"/>
              <a:buChar char=""/>
              <a:defRPr sz="1800" b="0">
                <a:solidFill>
                  <a:schemeClr val="tx1"/>
                </a:solidFill>
                <a:latin typeface="+mj-lt"/>
                <a:ea typeface="+mn-ea"/>
                <a:cs typeface="+mn-cs"/>
              </a:defRPr>
            </a:lvl1pPr>
            <a:lvl2pPr marL="900113" indent="-285750" algn="l" rtl="0" eaLnBrk="1" fontAlgn="base" hangingPunct="1">
              <a:spcBef>
                <a:spcPct val="20000"/>
              </a:spcBef>
              <a:spcAft>
                <a:spcPct val="0"/>
              </a:spcAft>
              <a:buClr>
                <a:srgbClr val="F0AB00"/>
              </a:buClr>
              <a:buSzPct val="60000"/>
              <a:buFont typeface="Wingdings 2" pitchFamily="18" charset="2"/>
              <a:buChar char=""/>
              <a:defRPr sz="1700">
                <a:solidFill>
                  <a:schemeClr val="tx1"/>
                </a:solidFill>
                <a:latin typeface="+mj-lt"/>
                <a:ea typeface="+mn-ea"/>
              </a:defRPr>
            </a:lvl2pPr>
            <a:lvl3pPr marL="1079500" indent="-228600" algn="l" rtl="0" eaLnBrk="1" fontAlgn="base" hangingPunct="1">
              <a:spcBef>
                <a:spcPct val="20000"/>
              </a:spcBef>
              <a:spcAft>
                <a:spcPct val="0"/>
              </a:spcAft>
              <a:buClr>
                <a:srgbClr val="F0AB00"/>
              </a:buClr>
              <a:buSzPct val="60000"/>
              <a:buFont typeface="Wingdings 2" pitchFamily="18" charset="2"/>
              <a:buChar char=""/>
              <a:defRPr sz="1600">
                <a:solidFill>
                  <a:schemeClr val="tx1"/>
                </a:solidFill>
                <a:latin typeface="+mn-lt"/>
                <a:ea typeface="+mn-ea"/>
              </a:defRPr>
            </a:lvl3pPr>
            <a:lvl4pPr marL="1339850" indent="-228600" algn="l" rtl="0" eaLnBrk="1" fontAlgn="base" hangingPunct="1">
              <a:spcBef>
                <a:spcPct val="20000"/>
              </a:spcBef>
              <a:spcAft>
                <a:spcPct val="0"/>
              </a:spcAft>
              <a:buClr>
                <a:srgbClr val="F0AB00"/>
              </a:buClr>
              <a:buSzPct val="60000"/>
              <a:buFont typeface="Courier New" pitchFamily="49" charset="0"/>
              <a:buChar char="o"/>
              <a:defRPr sz="1400">
                <a:solidFill>
                  <a:schemeClr val="tx1"/>
                </a:solidFill>
                <a:latin typeface="+mn-lt"/>
                <a:ea typeface="+mn-ea"/>
              </a:defRPr>
            </a:lvl4pPr>
            <a:lvl5pPr marL="1473200" indent="0" algn="l" rtl="0" eaLnBrk="1" fontAlgn="base" hangingPunct="1">
              <a:spcBef>
                <a:spcPct val="20000"/>
              </a:spcBef>
              <a:spcAft>
                <a:spcPct val="0"/>
              </a:spcAft>
              <a:buClr>
                <a:schemeClr val="bg1">
                  <a:lumMod val="50000"/>
                </a:schemeClr>
              </a:buClr>
              <a:buFont typeface="Wingdings" pitchFamily="2" charset="2"/>
              <a:buNone/>
              <a:defRPr sz="1300">
                <a:solidFill>
                  <a:schemeClr val="tx1"/>
                </a:solidFill>
                <a:latin typeface="+mn-lt"/>
                <a:ea typeface="+mn-ea"/>
              </a:defRPr>
            </a:lvl5pPr>
            <a:lvl6pPr marL="2438400" indent="-228600" algn="l" rtl="0" eaLnBrk="1" fontAlgn="base" hangingPunct="1">
              <a:spcBef>
                <a:spcPct val="20000"/>
              </a:spcBef>
              <a:spcAft>
                <a:spcPct val="0"/>
              </a:spcAft>
              <a:buClr>
                <a:srgbClr val="FF8000"/>
              </a:buClr>
              <a:buFont typeface="Wingdings" pitchFamily="2" charset="2"/>
              <a:defRPr sz="2400">
                <a:solidFill>
                  <a:schemeClr val="tx1"/>
                </a:solidFill>
                <a:latin typeface="+mn-lt"/>
                <a:ea typeface="+mn-ea"/>
              </a:defRPr>
            </a:lvl6pPr>
            <a:lvl7pPr marL="2895600" indent="-228600" algn="l" rtl="0" eaLnBrk="1" fontAlgn="base" hangingPunct="1">
              <a:spcBef>
                <a:spcPct val="20000"/>
              </a:spcBef>
              <a:spcAft>
                <a:spcPct val="0"/>
              </a:spcAft>
              <a:buClr>
                <a:srgbClr val="FF8000"/>
              </a:buClr>
              <a:buFont typeface="Wingdings" pitchFamily="2" charset="2"/>
              <a:defRPr sz="2400">
                <a:solidFill>
                  <a:schemeClr val="tx1"/>
                </a:solidFill>
                <a:latin typeface="+mn-lt"/>
                <a:ea typeface="+mn-ea"/>
              </a:defRPr>
            </a:lvl7pPr>
            <a:lvl8pPr marL="3352800" indent="-228600" algn="l" rtl="0" eaLnBrk="1" fontAlgn="base" hangingPunct="1">
              <a:spcBef>
                <a:spcPct val="20000"/>
              </a:spcBef>
              <a:spcAft>
                <a:spcPct val="0"/>
              </a:spcAft>
              <a:buClr>
                <a:srgbClr val="FF8000"/>
              </a:buClr>
              <a:buFont typeface="Wingdings" pitchFamily="2" charset="2"/>
              <a:defRPr sz="2400">
                <a:solidFill>
                  <a:schemeClr val="tx1"/>
                </a:solidFill>
                <a:latin typeface="+mn-lt"/>
                <a:ea typeface="+mn-ea"/>
              </a:defRPr>
            </a:lvl8pPr>
            <a:lvl9pPr marL="3810000" indent="-228600" algn="l" rtl="0" eaLnBrk="1" fontAlgn="base" hangingPunct="1">
              <a:spcBef>
                <a:spcPct val="20000"/>
              </a:spcBef>
              <a:spcAft>
                <a:spcPct val="0"/>
              </a:spcAft>
              <a:buClr>
                <a:srgbClr val="FF8000"/>
              </a:buClr>
              <a:buFont typeface="Wingdings" pitchFamily="2" charset="2"/>
              <a:defRPr sz="2400">
                <a:solidFill>
                  <a:schemeClr val="tx1"/>
                </a:solidFill>
                <a:latin typeface="+mn-lt"/>
                <a:ea typeface="+mn-ea"/>
              </a:defRPr>
            </a:lvl9pPr>
          </a:lstStyle>
          <a:p>
            <a:r>
              <a:rPr lang="fr-BE" kern="0" dirty="0" smtClean="0"/>
              <a:t>A </a:t>
            </a:r>
            <a:r>
              <a:rPr lang="fr-BE" kern="0" dirty="0" err="1" smtClean="0"/>
              <a:t>steady</a:t>
            </a:r>
            <a:r>
              <a:rPr lang="fr-BE" kern="0" dirty="0" smtClean="0"/>
              <a:t> shift of the </a:t>
            </a:r>
            <a:r>
              <a:rPr lang="fr-BE" kern="0" dirty="0" err="1" smtClean="0"/>
              <a:t>beam</a:t>
            </a:r>
            <a:r>
              <a:rPr lang="fr-BE" kern="0" dirty="0" smtClean="0"/>
              <a:t> </a:t>
            </a:r>
            <a:r>
              <a:rPr lang="fr-BE" kern="0" dirty="0" err="1" smtClean="0"/>
              <a:t>towards</a:t>
            </a:r>
            <a:r>
              <a:rPr lang="fr-BE" kern="0" dirty="0" smtClean="0"/>
              <a:t> the extraction </a:t>
            </a:r>
            <a:r>
              <a:rPr lang="fr-BE" kern="0" dirty="0" err="1" smtClean="0"/>
              <a:t>channel</a:t>
            </a:r>
            <a:r>
              <a:rPr lang="fr-BE" kern="0" dirty="0" smtClean="0"/>
              <a:t> </a:t>
            </a:r>
            <a:r>
              <a:rPr lang="fr-BE" kern="0" dirty="0" err="1" smtClean="0"/>
              <a:t>builts</a:t>
            </a:r>
            <a:r>
              <a:rPr lang="fr-BE" kern="0" dirty="0" smtClean="0"/>
              <a:t> up</a:t>
            </a:r>
          </a:p>
          <a:p>
            <a:endParaRPr lang="fr-BE" kern="0" dirty="0" smtClean="0"/>
          </a:p>
        </p:txBody>
      </p:sp>
    </p:spTree>
    <p:extLst>
      <p:ext uri="{BB962C8B-B14F-4D97-AF65-F5344CB8AC3E}">
        <p14:creationId xmlns:p14="http://schemas.microsoft.com/office/powerpoint/2010/main" val="189385483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S2C2_4.jpg"/>
          <p:cNvPicPr>
            <a:picLocks noGrp="1" noChangeAspect="1"/>
          </p:cNvPicPr>
          <p:nvPr>
            <p:ph idx="1"/>
          </p:nvPr>
        </p:nvPicPr>
        <p:blipFill>
          <a:blip r:embed="rId3" cstate="print"/>
          <a:stretch>
            <a:fillRect/>
          </a:stretch>
        </p:blipFill>
        <p:spPr>
          <a:xfrm>
            <a:off x="2956791" y="843558"/>
            <a:ext cx="6187210" cy="3672408"/>
          </a:xfrm>
        </p:spPr>
      </p:pic>
      <p:sp>
        <p:nvSpPr>
          <p:cNvPr id="3" name="Title 2"/>
          <p:cNvSpPr>
            <a:spLocks noGrp="1"/>
          </p:cNvSpPr>
          <p:nvPr>
            <p:ph type="title"/>
          </p:nvPr>
        </p:nvSpPr>
        <p:spPr/>
        <p:txBody>
          <a:bodyPr/>
          <a:lstStyle/>
          <a:p>
            <a:r>
              <a:rPr lang="fr-BE" dirty="0" smtClean="0"/>
              <a:t>Extraction system</a:t>
            </a:r>
            <a:endParaRPr lang="fr-BE" dirty="0"/>
          </a:p>
        </p:txBody>
      </p:sp>
      <p:sp>
        <p:nvSpPr>
          <p:cNvPr id="4" name="Subtitle 3"/>
          <p:cNvSpPr>
            <a:spLocks noGrp="1"/>
          </p:cNvSpPr>
          <p:nvPr>
            <p:ph type="subTitle" idx="10"/>
          </p:nvPr>
        </p:nvSpPr>
        <p:spPr/>
        <p:txBody>
          <a:bodyPr/>
          <a:lstStyle/>
          <a:p>
            <a:r>
              <a:rPr lang="fr-BE" dirty="0" err="1" smtClean="0"/>
              <a:t>Layout</a:t>
            </a:r>
            <a:r>
              <a:rPr lang="fr-BE" dirty="0" smtClean="0"/>
              <a:t> (1)</a:t>
            </a:r>
            <a:endParaRPr lang="fr-BE" dirty="0"/>
          </a:p>
        </p:txBody>
      </p:sp>
      <p:sp>
        <p:nvSpPr>
          <p:cNvPr id="6" name="TextBox 5"/>
          <p:cNvSpPr txBox="1"/>
          <p:nvPr/>
        </p:nvSpPr>
        <p:spPr>
          <a:xfrm>
            <a:off x="0" y="915566"/>
            <a:ext cx="2957533" cy="369332"/>
          </a:xfrm>
          <a:prstGeom prst="rect">
            <a:avLst/>
          </a:prstGeom>
          <a:noFill/>
        </p:spPr>
        <p:txBody>
          <a:bodyPr wrap="square" rtlCol="0">
            <a:spAutoFit/>
          </a:bodyPr>
          <a:lstStyle/>
          <a:p>
            <a:pPr algn="r"/>
            <a:r>
              <a:rPr lang="fr-BE" sz="1800" dirty="0" err="1" smtClean="0"/>
              <a:t>Harmonic</a:t>
            </a:r>
            <a:r>
              <a:rPr lang="fr-BE" sz="1800" dirty="0" smtClean="0"/>
              <a:t> </a:t>
            </a:r>
            <a:r>
              <a:rPr lang="fr-BE" sz="1800" dirty="0" err="1" smtClean="0"/>
              <a:t>coils</a:t>
            </a:r>
            <a:endParaRPr lang="fr-BE" sz="1800" dirty="0"/>
          </a:p>
        </p:txBody>
      </p:sp>
      <p:cxnSp>
        <p:nvCxnSpPr>
          <p:cNvPr id="8" name="Straight Arrow Connector 7"/>
          <p:cNvCxnSpPr>
            <a:stCxn id="6" idx="3"/>
          </p:cNvCxnSpPr>
          <p:nvPr/>
        </p:nvCxnSpPr>
        <p:spPr bwMode="auto">
          <a:xfrm>
            <a:off x="2957533" y="1100232"/>
            <a:ext cx="1110411" cy="535414"/>
          </a:xfrm>
          <a:prstGeom prst="straightConnector1">
            <a:avLst/>
          </a:prstGeom>
          <a:solidFill>
            <a:schemeClr val="accent1"/>
          </a:solidFill>
          <a:ln w="19050" cap="flat" cmpd="sng" algn="ctr">
            <a:solidFill>
              <a:schemeClr val="tx1"/>
            </a:solidFill>
            <a:prstDash val="solid"/>
            <a:round/>
            <a:headEnd type="none" w="med" len="med"/>
            <a:tailEnd type="arrow"/>
          </a:ln>
          <a:effectLst>
            <a:outerShdw blurRad="63500" dir="5400000" algn="ctr" rotWithShape="0">
              <a:schemeClr val="bg1"/>
            </a:outerShdw>
          </a:effectLst>
        </p:spPr>
      </p:cxnSp>
      <p:sp>
        <p:nvSpPr>
          <p:cNvPr id="11" name="TextBox 10"/>
          <p:cNvSpPr txBox="1"/>
          <p:nvPr/>
        </p:nvSpPr>
        <p:spPr>
          <a:xfrm>
            <a:off x="0" y="1347614"/>
            <a:ext cx="2957533" cy="369332"/>
          </a:xfrm>
          <a:prstGeom prst="rect">
            <a:avLst/>
          </a:prstGeom>
          <a:noFill/>
        </p:spPr>
        <p:txBody>
          <a:bodyPr wrap="square" rtlCol="0">
            <a:spAutoFit/>
          </a:bodyPr>
          <a:lstStyle/>
          <a:p>
            <a:pPr algn="r"/>
            <a:r>
              <a:rPr lang="fr-BE" sz="1800" dirty="0" smtClean="0"/>
              <a:t>Correction bars</a:t>
            </a:r>
            <a:endParaRPr lang="fr-BE" sz="1800" dirty="0"/>
          </a:p>
        </p:txBody>
      </p:sp>
      <p:cxnSp>
        <p:nvCxnSpPr>
          <p:cNvPr id="12" name="Straight Arrow Connector 11"/>
          <p:cNvCxnSpPr>
            <a:stCxn id="11" idx="3"/>
          </p:cNvCxnSpPr>
          <p:nvPr/>
        </p:nvCxnSpPr>
        <p:spPr bwMode="auto">
          <a:xfrm>
            <a:off x="2957533" y="1532280"/>
            <a:ext cx="1038403" cy="823446"/>
          </a:xfrm>
          <a:prstGeom prst="straightConnector1">
            <a:avLst/>
          </a:prstGeom>
          <a:solidFill>
            <a:schemeClr val="accent1"/>
          </a:solidFill>
          <a:ln w="19050" cap="flat" cmpd="sng" algn="ctr">
            <a:solidFill>
              <a:schemeClr val="tx1"/>
            </a:solidFill>
            <a:prstDash val="solid"/>
            <a:round/>
            <a:headEnd type="none" w="med" len="med"/>
            <a:tailEnd type="arrow"/>
          </a:ln>
          <a:effectLst>
            <a:outerShdw blurRad="63500" dir="5400000" algn="ctr" rotWithShape="0">
              <a:schemeClr val="bg1"/>
            </a:outerShdw>
          </a:effectLst>
        </p:spPr>
      </p:cxnSp>
      <p:sp>
        <p:nvSpPr>
          <p:cNvPr id="14" name="TextBox 13"/>
          <p:cNvSpPr txBox="1"/>
          <p:nvPr/>
        </p:nvSpPr>
        <p:spPr>
          <a:xfrm>
            <a:off x="0" y="1779662"/>
            <a:ext cx="2957533" cy="369332"/>
          </a:xfrm>
          <a:prstGeom prst="rect">
            <a:avLst/>
          </a:prstGeom>
          <a:noFill/>
        </p:spPr>
        <p:txBody>
          <a:bodyPr wrap="square" rtlCol="0">
            <a:spAutoFit/>
          </a:bodyPr>
          <a:lstStyle/>
          <a:p>
            <a:pPr algn="r"/>
            <a:r>
              <a:rPr lang="fr-BE" sz="1800" dirty="0" err="1" smtClean="0"/>
              <a:t>Regenerator</a:t>
            </a:r>
            <a:endParaRPr lang="fr-BE" sz="1800" dirty="0"/>
          </a:p>
        </p:txBody>
      </p:sp>
      <p:cxnSp>
        <p:nvCxnSpPr>
          <p:cNvPr id="15" name="Straight Arrow Connector 14"/>
          <p:cNvCxnSpPr>
            <a:stCxn id="14" idx="3"/>
          </p:cNvCxnSpPr>
          <p:nvPr/>
        </p:nvCxnSpPr>
        <p:spPr bwMode="auto">
          <a:xfrm>
            <a:off x="2957533" y="1964328"/>
            <a:ext cx="822379" cy="319390"/>
          </a:xfrm>
          <a:prstGeom prst="straightConnector1">
            <a:avLst/>
          </a:prstGeom>
          <a:solidFill>
            <a:schemeClr val="accent1"/>
          </a:solidFill>
          <a:ln w="19050" cap="flat" cmpd="sng" algn="ctr">
            <a:solidFill>
              <a:schemeClr val="tx1"/>
            </a:solidFill>
            <a:prstDash val="solid"/>
            <a:round/>
            <a:headEnd type="none" w="med" len="med"/>
            <a:tailEnd type="arrow"/>
          </a:ln>
          <a:effectLst>
            <a:outerShdw blurRad="63500" dir="5400000" algn="ctr" rotWithShape="0">
              <a:schemeClr val="bg1"/>
            </a:outerShdw>
          </a:effectLst>
        </p:spPr>
      </p:cxnSp>
      <p:sp>
        <p:nvSpPr>
          <p:cNvPr id="16" name="TextBox 15"/>
          <p:cNvSpPr txBox="1"/>
          <p:nvPr/>
        </p:nvSpPr>
        <p:spPr>
          <a:xfrm>
            <a:off x="0" y="2211710"/>
            <a:ext cx="2957533" cy="369332"/>
          </a:xfrm>
          <a:prstGeom prst="rect">
            <a:avLst/>
          </a:prstGeom>
          <a:noFill/>
        </p:spPr>
        <p:txBody>
          <a:bodyPr wrap="square" rtlCol="0">
            <a:spAutoFit/>
          </a:bodyPr>
          <a:lstStyle/>
          <a:p>
            <a:pPr algn="r"/>
            <a:r>
              <a:rPr lang="fr-BE" sz="1800" dirty="0" smtClean="0"/>
              <a:t>Graphite </a:t>
            </a:r>
            <a:r>
              <a:rPr lang="fr-BE" sz="1800" dirty="0" err="1" smtClean="0"/>
              <a:t>beam</a:t>
            </a:r>
            <a:r>
              <a:rPr lang="fr-BE" sz="1800" dirty="0" smtClean="0"/>
              <a:t> stops</a:t>
            </a:r>
            <a:endParaRPr lang="fr-BE" sz="1800" dirty="0"/>
          </a:p>
        </p:txBody>
      </p:sp>
      <p:cxnSp>
        <p:nvCxnSpPr>
          <p:cNvPr id="17" name="Straight Arrow Connector 16"/>
          <p:cNvCxnSpPr>
            <a:stCxn id="16" idx="3"/>
          </p:cNvCxnSpPr>
          <p:nvPr/>
        </p:nvCxnSpPr>
        <p:spPr bwMode="auto">
          <a:xfrm>
            <a:off x="2957533" y="2396376"/>
            <a:ext cx="894387" cy="247382"/>
          </a:xfrm>
          <a:prstGeom prst="straightConnector1">
            <a:avLst/>
          </a:prstGeom>
          <a:solidFill>
            <a:schemeClr val="accent1"/>
          </a:solidFill>
          <a:ln w="19050" cap="flat" cmpd="sng" algn="ctr">
            <a:solidFill>
              <a:schemeClr val="tx1"/>
            </a:solidFill>
            <a:prstDash val="solid"/>
            <a:round/>
            <a:headEnd type="none" w="med" len="med"/>
            <a:tailEnd type="arrow"/>
          </a:ln>
          <a:effectLst>
            <a:outerShdw blurRad="63500" dir="5400000" algn="ctr" rotWithShape="0">
              <a:schemeClr val="bg1"/>
            </a:outerShdw>
          </a:effectLst>
        </p:spPr>
      </p:cxnSp>
      <p:sp>
        <p:nvSpPr>
          <p:cNvPr id="19" name="TextBox 18"/>
          <p:cNvSpPr txBox="1"/>
          <p:nvPr/>
        </p:nvSpPr>
        <p:spPr>
          <a:xfrm>
            <a:off x="0" y="2634466"/>
            <a:ext cx="2957533" cy="369332"/>
          </a:xfrm>
          <a:prstGeom prst="rect">
            <a:avLst/>
          </a:prstGeom>
          <a:noFill/>
        </p:spPr>
        <p:txBody>
          <a:bodyPr wrap="square" rtlCol="0">
            <a:spAutoFit/>
          </a:bodyPr>
          <a:lstStyle/>
          <a:p>
            <a:pPr algn="r"/>
            <a:r>
              <a:rPr lang="fr-BE" sz="1800" dirty="0" err="1" smtClean="0"/>
              <a:t>Magnetic</a:t>
            </a:r>
            <a:r>
              <a:rPr lang="fr-BE" sz="1800" dirty="0" smtClean="0"/>
              <a:t> septum</a:t>
            </a:r>
            <a:endParaRPr lang="fr-BE" sz="1800" dirty="0"/>
          </a:p>
        </p:txBody>
      </p:sp>
      <p:cxnSp>
        <p:nvCxnSpPr>
          <p:cNvPr id="20" name="Straight Arrow Connector 19"/>
          <p:cNvCxnSpPr>
            <a:stCxn id="19" idx="3"/>
          </p:cNvCxnSpPr>
          <p:nvPr/>
        </p:nvCxnSpPr>
        <p:spPr bwMode="auto">
          <a:xfrm>
            <a:off x="2957533" y="2819132"/>
            <a:ext cx="894387" cy="31358"/>
          </a:xfrm>
          <a:prstGeom prst="straightConnector1">
            <a:avLst/>
          </a:prstGeom>
          <a:solidFill>
            <a:schemeClr val="accent1"/>
          </a:solidFill>
          <a:ln w="19050" cap="flat" cmpd="sng" algn="ctr">
            <a:solidFill>
              <a:schemeClr val="tx1"/>
            </a:solidFill>
            <a:prstDash val="solid"/>
            <a:round/>
            <a:headEnd type="none" w="med" len="med"/>
            <a:tailEnd type="arrow"/>
          </a:ln>
          <a:effectLst>
            <a:outerShdw blurRad="63500" dir="5400000" algn="ctr" rotWithShape="0">
              <a:schemeClr val="bg1"/>
            </a:outerShdw>
          </a:effectLst>
        </p:spPr>
      </p:cxnSp>
      <p:sp>
        <p:nvSpPr>
          <p:cNvPr id="25" name="TextBox 24"/>
          <p:cNvSpPr txBox="1"/>
          <p:nvPr/>
        </p:nvSpPr>
        <p:spPr>
          <a:xfrm>
            <a:off x="0" y="3057222"/>
            <a:ext cx="2957533" cy="369332"/>
          </a:xfrm>
          <a:prstGeom prst="rect">
            <a:avLst/>
          </a:prstGeom>
          <a:noFill/>
        </p:spPr>
        <p:txBody>
          <a:bodyPr wrap="square" rtlCol="0">
            <a:spAutoFit/>
          </a:bodyPr>
          <a:lstStyle/>
          <a:p>
            <a:pPr algn="r"/>
            <a:r>
              <a:rPr lang="fr-BE" sz="1800" dirty="0" smtClean="0"/>
              <a:t>Anti-septum</a:t>
            </a:r>
            <a:endParaRPr lang="fr-BE" sz="1800" dirty="0"/>
          </a:p>
        </p:txBody>
      </p:sp>
      <p:cxnSp>
        <p:nvCxnSpPr>
          <p:cNvPr id="26" name="Straight Arrow Connector 25"/>
          <p:cNvCxnSpPr>
            <a:stCxn id="25" idx="3"/>
          </p:cNvCxnSpPr>
          <p:nvPr/>
        </p:nvCxnSpPr>
        <p:spPr bwMode="auto">
          <a:xfrm flipV="1">
            <a:off x="2957533" y="3066514"/>
            <a:ext cx="894387" cy="175374"/>
          </a:xfrm>
          <a:prstGeom prst="straightConnector1">
            <a:avLst/>
          </a:prstGeom>
          <a:solidFill>
            <a:schemeClr val="accent1"/>
          </a:solidFill>
          <a:ln w="19050" cap="flat" cmpd="sng" algn="ctr">
            <a:solidFill>
              <a:schemeClr val="tx1"/>
            </a:solidFill>
            <a:prstDash val="solid"/>
            <a:round/>
            <a:headEnd type="none" w="med" len="med"/>
            <a:tailEnd type="arrow"/>
          </a:ln>
          <a:effectLst>
            <a:outerShdw blurRad="63500" dir="5400000" algn="ctr" rotWithShape="0">
              <a:schemeClr val="bg1"/>
            </a:outerShdw>
          </a:effectLst>
        </p:spPr>
      </p:cxnSp>
      <p:sp>
        <p:nvSpPr>
          <p:cNvPr id="28" name="TextBox 27"/>
          <p:cNvSpPr txBox="1"/>
          <p:nvPr/>
        </p:nvSpPr>
        <p:spPr>
          <a:xfrm>
            <a:off x="0" y="3939902"/>
            <a:ext cx="2957533" cy="369332"/>
          </a:xfrm>
          <a:prstGeom prst="rect">
            <a:avLst/>
          </a:prstGeom>
          <a:noFill/>
        </p:spPr>
        <p:txBody>
          <a:bodyPr wrap="square" rtlCol="0">
            <a:spAutoFit/>
          </a:bodyPr>
          <a:lstStyle/>
          <a:p>
            <a:pPr algn="r"/>
            <a:r>
              <a:rPr lang="fr-BE" sz="1800" dirty="0" smtClean="0"/>
              <a:t>3 bar gradient corrector</a:t>
            </a:r>
            <a:endParaRPr lang="fr-BE" sz="1800" dirty="0"/>
          </a:p>
        </p:txBody>
      </p:sp>
      <p:cxnSp>
        <p:nvCxnSpPr>
          <p:cNvPr id="29" name="Straight Arrow Connector 28"/>
          <p:cNvCxnSpPr>
            <a:stCxn id="28" idx="3"/>
          </p:cNvCxnSpPr>
          <p:nvPr/>
        </p:nvCxnSpPr>
        <p:spPr bwMode="auto">
          <a:xfrm flipV="1">
            <a:off x="2957533" y="3723878"/>
            <a:ext cx="1758483" cy="400690"/>
          </a:xfrm>
          <a:prstGeom prst="straightConnector1">
            <a:avLst/>
          </a:prstGeom>
          <a:solidFill>
            <a:schemeClr val="accent1"/>
          </a:solidFill>
          <a:ln w="19050" cap="flat" cmpd="sng" algn="ctr">
            <a:solidFill>
              <a:schemeClr val="tx1"/>
            </a:solidFill>
            <a:prstDash val="solid"/>
            <a:round/>
            <a:headEnd type="none" w="med" len="med"/>
            <a:tailEnd type="arrow"/>
          </a:ln>
          <a:effectLst>
            <a:outerShdw blurRad="63500" dir="5400000" algn="ctr" rotWithShape="0">
              <a:schemeClr val="bg1"/>
            </a:outerShdw>
          </a:effectLst>
        </p:spPr>
      </p:cxnSp>
      <p:sp>
        <p:nvSpPr>
          <p:cNvPr id="43" name="TextBox 42"/>
          <p:cNvSpPr txBox="1"/>
          <p:nvPr/>
        </p:nvSpPr>
        <p:spPr>
          <a:xfrm>
            <a:off x="0" y="3498562"/>
            <a:ext cx="2957533" cy="369332"/>
          </a:xfrm>
          <a:prstGeom prst="rect">
            <a:avLst/>
          </a:prstGeom>
          <a:noFill/>
        </p:spPr>
        <p:txBody>
          <a:bodyPr wrap="square" rtlCol="0">
            <a:spAutoFit/>
          </a:bodyPr>
          <a:lstStyle/>
          <a:p>
            <a:pPr algn="r"/>
            <a:r>
              <a:rPr lang="fr-BE" sz="1800" dirty="0" err="1" smtClean="0"/>
              <a:t>Harmonic</a:t>
            </a:r>
            <a:r>
              <a:rPr lang="fr-BE" sz="1800" dirty="0" smtClean="0"/>
              <a:t> </a:t>
            </a:r>
            <a:r>
              <a:rPr lang="fr-BE" sz="1800" dirty="0" err="1" smtClean="0"/>
              <a:t>coils</a:t>
            </a:r>
            <a:endParaRPr lang="fr-BE" sz="1800" dirty="0"/>
          </a:p>
        </p:txBody>
      </p:sp>
      <p:cxnSp>
        <p:nvCxnSpPr>
          <p:cNvPr id="44" name="Straight Arrow Connector 43"/>
          <p:cNvCxnSpPr>
            <a:stCxn id="43" idx="3"/>
          </p:cNvCxnSpPr>
          <p:nvPr/>
        </p:nvCxnSpPr>
        <p:spPr bwMode="auto">
          <a:xfrm flipV="1">
            <a:off x="2957533" y="3003798"/>
            <a:ext cx="1110411" cy="679430"/>
          </a:xfrm>
          <a:prstGeom prst="straightConnector1">
            <a:avLst/>
          </a:prstGeom>
          <a:solidFill>
            <a:schemeClr val="accent1"/>
          </a:solidFill>
          <a:ln w="19050" cap="flat" cmpd="sng" algn="ctr">
            <a:solidFill>
              <a:schemeClr val="tx1"/>
            </a:solidFill>
            <a:prstDash val="solid"/>
            <a:round/>
            <a:headEnd type="none" w="med" len="med"/>
            <a:tailEnd type="arrow"/>
          </a:ln>
          <a:effectLst>
            <a:outerShdw blurRad="63500" dir="5400000" algn="ctr" rotWithShape="0">
              <a:schemeClr val="bg1"/>
            </a:outerShdw>
          </a:effectLst>
        </p:spPr>
      </p:cxnSp>
      <p:cxnSp>
        <p:nvCxnSpPr>
          <p:cNvPr id="47" name="Straight Arrow Connector 46"/>
          <p:cNvCxnSpPr>
            <a:stCxn id="16" idx="3"/>
          </p:cNvCxnSpPr>
          <p:nvPr/>
        </p:nvCxnSpPr>
        <p:spPr bwMode="auto">
          <a:xfrm>
            <a:off x="2957533" y="2396376"/>
            <a:ext cx="1326435" cy="463406"/>
          </a:xfrm>
          <a:prstGeom prst="straightConnector1">
            <a:avLst/>
          </a:prstGeom>
          <a:solidFill>
            <a:schemeClr val="accent1"/>
          </a:solidFill>
          <a:ln w="19050" cap="flat" cmpd="sng" algn="ctr">
            <a:solidFill>
              <a:schemeClr val="tx1"/>
            </a:solidFill>
            <a:prstDash val="solid"/>
            <a:round/>
            <a:headEnd type="none" w="med" len="med"/>
            <a:tailEnd type="arrow"/>
          </a:ln>
          <a:effectLst>
            <a:outerShdw blurRad="63500" dir="5400000" algn="ctr" rotWithShape="0">
              <a:schemeClr val="bg1"/>
            </a:outerShdw>
          </a:effectLst>
        </p:spPr>
      </p:cxnSp>
    </p:spTree>
    <p:extLst>
      <p:ext uri="{BB962C8B-B14F-4D97-AF65-F5344CB8AC3E}">
        <p14:creationId xmlns:p14="http://schemas.microsoft.com/office/powerpoint/2010/main" val="132482459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S2C2_6.jpg"/>
          <p:cNvPicPr>
            <a:picLocks noGrp="1" noChangeAspect="1"/>
          </p:cNvPicPr>
          <p:nvPr>
            <p:ph idx="1"/>
          </p:nvPr>
        </p:nvPicPr>
        <p:blipFill>
          <a:blip r:embed="rId3" cstate="print"/>
          <a:stretch>
            <a:fillRect/>
          </a:stretch>
        </p:blipFill>
        <p:spPr>
          <a:xfrm>
            <a:off x="1259632" y="812356"/>
            <a:ext cx="6768752" cy="4331144"/>
          </a:xfrm>
        </p:spPr>
      </p:pic>
      <p:sp>
        <p:nvSpPr>
          <p:cNvPr id="3" name="Title 2"/>
          <p:cNvSpPr>
            <a:spLocks noGrp="1"/>
          </p:cNvSpPr>
          <p:nvPr>
            <p:ph type="title"/>
          </p:nvPr>
        </p:nvSpPr>
        <p:spPr/>
        <p:txBody>
          <a:bodyPr/>
          <a:lstStyle/>
          <a:p>
            <a:r>
              <a:rPr lang="fr-BE" dirty="0"/>
              <a:t>Extraction system</a:t>
            </a:r>
          </a:p>
        </p:txBody>
      </p:sp>
      <p:sp>
        <p:nvSpPr>
          <p:cNvPr id="4" name="Subtitle 3"/>
          <p:cNvSpPr>
            <a:spLocks noGrp="1"/>
          </p:cNvSpPr>
          <p:nvPr>
            <p:ph type="subTitle" idx="10"/>
          </p:nvPr>
        </p:nvSpPr>
        <p:spPr/>
        <p:txBody>
          <a:bodyPr/>
          <a:lstStyle/>
          <a:p>
            <a:r>
              <a:rPr lang="fr-BE" dirty="0" err="1"/>
              <a:t>Layout</a:t>
            </a:r>
            <a:r>
              <a:rPr lang="fr-BE" dirty="0"/>
              <a:t> </a:t>
            </a:r>
            <a:r>
              <a:rPr lang="fr-BE" dirty="0" smtClean="0"/>
              <a:t>(2)</a:t>
            </a:r>
            <a:endParaRPr lang="fr-BE" dirty="0"/>
          </a:p>
        </p:txBody>
      </p:sp>
      <p:sp>
        <p:nvSpPr>
          <p:cNvPr id="6" name="TextBox 5"/>
          <p:cNvSpPr txBox="1"/>
          <p:nvPr/>
        </p:nvSpPr>
        <p:spPr>
          <a:xfrm>
            <a:off x="3347864" y="4227934"/>
            <a:ext cx="2420856" cy="338554"/>
          </a:xfrm>
          <a:prstGeom prst="rect">
            <a:avLst/>
          </a:prstGeom>
          <a:noFill/>
          <a:effectLst>
            <a:outerShdw blurRad="63500" dist="12700" dir="5400000" algn="ctr" rotWithShape="0">
              <a:schemeClr val="tx1"/>
            </a:outerShdw>
          </a:effectLst>
        </p:spPr>
        <p:txBody>
          <a:bodyPr wrap="none" rtlCol="0">
            <a:spAutoFit/>
          </a:bodyPr>
          <a:lstStyle/>
          <a:p>
            <a:r>
              <a:rPr lang="en-US" sz="1600" dirty="0" smtClean="0">
                <a:solidFill>
                  <a:schemeClr val="bg1"/>
                </a:solidFill>
              </a:rPr>
              <a:t>Aluminum support frame</a:t>
            </a:r>
            <a:endParaRPr lang="en-US" sz="1600" dirty="0">
              <a:solidFill>
                <a:schemeClr val="bg1"/>
              </a:solidFill>
            </a:endParaRPr>
          </a:p>
        </p:txBody>
      </p:sp>
      <p:cxnSp>
        <p:nvCxnSpPr>
          <p:cNvPr id="7" name="Straight Arrow Connector 6"/>
          <p:cNvCxnSpPr>
            <a:stCxn id="6" idx="0"/>
          </p:cNvCxnSpPr>
          <p:nvPr/>
        </p:nvCxnSpPr>
        <p:spPr bwMode="auto">
          <a:xfrm flipV="1">
            <a:off x="4558292" y="3075806"/>
            <a:ext cx="13708" cy="1152128"/>
          </a:xfrm>
          <a:prstGeom prst="straightConnector1">
            <a:avLst/>
          </a:prstGeom>
          <a:solidFill>
            <a:schemeClr val="accent1"/>
          </a:solidFill>
          <a:ln w="19050" cap="flat" cmpd="sng" algn="ctr">
            <a:solidFill>
              <a:schemeClr val="tx1"/>
            </a:solidFill>
            <a:prstDash val="solid"/>
            <a:round/>
            <a:headEnd type="none" w="med" len="med"/>
            <a:tailEnd type="arrow"/>
          </a:ln>
          <a:effectLst>
            <a:outerShdw blurRad="63500" dir="5400000" algn="ctr" rotWithShape="0">
              <a:schemeClr val="bg1"/>
            </a:outerShdw>
          </a:effectLst>
        </p:spPr>
      </p:cxnSp>
      <p:sp>
        <p:nvSpPr>
          <p:cNvPr id="9" name="TextBox 8"/>
          <p:cNvSpPr txBox="1"/>
          <p:nvPr/>
        </p:nvSpPr>
        <p:spPr>
          <a:xfrm>
            <a:off x="5364088" y="3723878"/>
            <a:ext cx="1587294" cy="338554"/>
          </a:xfrm>
          <a:prstGeom prst="rect">
            <a:avLst/>
          </a:prstGeom>
          <a:noFill/>
          <a:effectLst>
            <a:outerShdw blurRad="63500" dist="12700" dir="5400000" algn="ctr" rotWithShape="0">
              <a:schemeClr val="tx1"/>
            </a:outerShdw>
          </a:effectLst>
        </p:spPr>
        <p:txBody>
          <a:bodyPr wrap="none" rtlCol="0">
            <a:spAutoFit/>
          </a:bodyPr>
          <a:lstStyle/>
          <a:p>
            <a:r>
              <a:rPr lang="en-US" sz="1600" dirty="0" smtClean="0">
                <a:solidFill>
                  <a:schemeClr val="bg1"/>
                </a:solidFill>
              </a:rPr>
              <a:t>Correction bars</a:t>
            </a:r>
            <a:endParaRPr lang="en-US" sz="1600" dirty="0">
              <a:solidFill>
                <a:schemeClr val="bg1"/>
              </a:solidFill>
            </a:endParaRPr>
          </a:p>
        </p:txBody>
      </p:sp>
      <p:cxnSp>
        <p:nvCxnSpPr>
          <p:cNvPr id="11" name="Straight Arrow Connector 10"/>
          <p:cNvCxnSpPr>
            <a:stCxn id="9" idx="0"/>
          </p:cNvCxnSpPr>
          <p:nvPr/>
        </p:nvCxnSpPr>
        <p:spPr bwMode="auto">
          <a:xfrm flipH="1" flipV="1">
            <a:off x="5580112" y="2643758"/>
            <a:ext cx="577623" cy="1080120"/>
          </a:xfrm>
          <a:prstGeom prst="straightConnector1">
            <a:avLst/>
          </a:prstGeom>
          <a:solidFill>
            <a:schemeClr val="accent1"/>
          </a:solidFill>
          <a:ln w="19050" cap="flat" cmpd="sng" algn="ctr">
            <a:solidFill>
              <a:schemeClr val="tx1"/>
            </a:solidFill>
            <a:prstDash val="solid"/>
            <a:round/>
            <a:headEnd type="none" w="med" len="med"/>
            <a:tailEnd type="arrow"/>
          </a:ln>
          <a:effectLst>
            <a:outerShdw blurRad="63500" dir="5400000" algn="ctr" rotWithShape="0">
              <a:schemeClr val="bg1"/>
            </a:outerShdw>
          </a:effectLst>
        </p:spPr>
      </p:cxnSp>
      <p:cxnSp>
        <p:nvCxnSpPr>
          <p:cNvPr id="14" name="Straight Arrow Connector 13"/>
          <p:cNvCxnSpPr>
            <a:stCxn id="9" idx="0"/>
          </p:cNvCxnSpPr>
          <p:nvPr/>
        </p:nvCxnSpPr>
        <p:spPr bwMode="auto">
          <a:xfrm flipH="1" flipV="1">
            <a:off x="5220072" y="2499742"/>
            <a:ext cx="937663" cy="1224136"/>
          </a:xfrm>
          <a:prstGeom prst="straightConnector1">
            <a:avLst/>
          </a:prstGeom>
          <a:solidFill>
            <a:schemeClr val="accent1"/>
          </a:solidFill>
          <a:ln w="19050" cap="flat" cmpd="sng" algn="ctr">
            <a:solidFill>
              <a:schemeClr val="tx1"/>
            </a:solidFill>
            <a:prstDash val="solid"/>
            <a:round/>
            <a:headEnd type="none" w="med" len="med"/>
            <a:tailEnd type="arrow"/>
          </a:ln>
          <a:effectLst>
            <a:outerShdw blurRad="63500" dir="5400000" algn="ctr" rotWithShape="0">
              <a:schemeClr val="bg1"/>
            </a:outerShdw>
          </a:effectLst>
        </p:spPr>
      </p:cxnSp>
      <p:cxnSp>
        <p:nvCxnSpPr>
          <p:cNvPr id="17" name="Straight Arrow Connector 16"/>
          <p:cNvCxnSpPr>
            <a:stCxn id="9" idx="0"/>
          </p:cNvCxnSpPr>
          <p:nvPr/>
        </p:nvCxnSpPr>
        <p:spPr bwMode="auto">
          <a:xfrm flipV="1">
            <a:off x="6157735" y="2571750"/>
            <a:ext cx="286473" cy="1152128"/>
          </a:xfrm>
          <a:prstGeom prst="straightConnector1">
            <a:avLst/>
          </a:prstGeom>
          <a:solidFill>
            <a:schemeClr val="accent1"/>
          </a:solidFill>
          <a:ln w="19050" cap="flat" cmpd="sng" algn="ctr">
            <a:solidFill>
              <a:schemeClr val="tx1"/>
            </a:solidFill>
            <a:prstDash val="solid"/>
            <a:round/>
            <a:headEnd type="none" w="med" len="med"/>
            <a:tailEnd type="arrow"/>
          </a:ln>
          <a:effectLst>
            <a:outerShdw blurRad="63500" dir="5400000" algn="ctr" rotWithShape="0">
              <a:schemeClr val="bg1"/>
            </a:outerShdw>
          </a:effectLst>
        </p:spPr>
      </p:cxnSp>
      <p:cxnSp>
        <p:nvCxnSpPr>
          <p:cNvPr id="20" name="Straight Arrow Connector 19"/>
          <p:cNvCxnSpPr/>
          <p:nvPr/>
        </p:nvCxnSpPr>
        <p:spPr bwMode="auto">
          <a:xfrm flipV="1">
            <a:off x="6156176" y="2499742"/>
            <a:ext cx="504056" cy="1224136"/>
          </a:xfrm>
          <a:prstGeom prst="straightConnector1">
            <a:avLst/>
          </a:prstGeom>
          <a:solidFill>
            <a:schemeClr val="accent1"/>
          </a:solidFill>
          <a:ln w="19050" cap="flat" cmpd="sng" algn="ctr">
            <a:solidFill>
              <a:schemeClr val="tx1"/>
            </a:solidFill>
            <a:prstDash val="solid"/>
            <a:round/>
            <a:headEnd type="none" w="med" len="med"/>
            <a:tailEnd type="arrow"/>
          </a:ln>
          <a:effectLst>
            <a:outerShdw blurRad="63500" dir="5400000" algn="ctr" rotWithShape="0">
              <a:schemeClr val="bg1"/>
            </a:outerShdw>
          </a:effectLst>
        </p:spPr>
      </p:cxnSp>
      <p:cxnSp>
        <p:nvCxnSpPr>
          <p:cNvPr id="10" name="Straight Arrow Connector 9"/>
          <p:cNvCxnSpPr>
            <a:stCxn id="9" idx="0"/>
          </p:cNvCxnSpPr>
          <p:nvPr/>
        </p:nvCxnSpPr>
        <p:spPr bwMode="auto">
          <a:xfrm flipH="1" flipV="1">
            <a:off x="6084168" y="2787774"/>
            <a:ext cx="73567" cy="936104"/>
          </a:xfrm>
          <a:prstGeom prst="straightConnector1">
            <a:avLst/>
          </a:prstGeom>
          <a:solidFill>
            <a:schemeClr val="accent1"/>
          </a:solidFill>
          <a:ln w="19050" cap="flat" cmpd="sng" algn="ctr">
            <a:solidFill>
              <a:schemeClr val="tx1"/>
            </a:solidFill>
            <a:prstDash val="solid"/>
            <a:round/>
            <a:headEnd type="none" w="med" len="med"/>
            <a:tailEnd type="arrow"/>
          </a:ln>
          <a:effectLst>
            <a:outerShdw blurRad="63500" dir="5400000" algn="ctr" rotWithShape="0">
              <a:schemeClr val="bg1"/>
            </a:outerShdw>
          </a:effectLst>
        </p:spPr>
      </p:cxnSp>
      <p:sp>
        <p:nvSpPr>
          <p:cNvPr id="24" name="TextBox 23"/>
          <p:cNvSpPr txBox="1"/>
          <p:nvPr/>
        </p:nvSpPr>
        <p:spPr>
          <a:xfrm>
            <a:off x="6516216" y="1635646"/>
            <a:ext cx="1512168" cy="338554"/>
          </a:xfrm>
          <a:prstGeom prst="rect">
            <a:avLst/>
          </a:prstGeom>
          <a:noFill/>
          <a:effectLst>
            <a:outerShdw blurRad="63500" dist="12700" dir="5400000" algn="ctr" rotWithShape="0">
              <a:schemeClr val="tx1"/>
            </a:outerShdw>
          </a:effectLst>
        </p:spPr>
        <p:txBody>
          <a:bodyPr wrap="square" rtlCol="0">
            <a:spAutoFit/>
          </a:bodyPr>
          <a:lstStyle/>
          <a:p>
            <a:pPr algn="ctr"/>
            <a:r>
              <a:rPr lang="en-US" sz="1600" dirty="0" smtClean="0">
                <a:solidFill>
                  <a:schemeClr val="bg1"/>
                </a:solidFill>
              </a:rPr>
              <a:t>Regenerator</a:t>
            </a:r>
            <a:endParaRPr lang="en-US" sz="1600" dirty="0">
              <a:solidFill>
                <a:schemeClr val="bg1"/>
              </a:solidFill>
            </a:endParaRPr>
          </a:p>
        </p:txBody>
      </p:sp>
      <p:cxnSp>
        <p:nvCxnSpPr>
          <p:cNvPr id="25" name="Straight Arrow Connector 24"/>
          <p:cNvCxnSpPr>
            <a:stCxn id="24" idx="2"/>
          </p:cNvCxnSpPr>
          <p:nvPr/>
        </p:nvCxnSpPr>
        <p:spPr bwMode="auto">
          <a:xfrm flipH="1">
            <a:off x="6876256" y="1974200"/>
            <a:ext cx="396044" cy="381526"/>
          </a:xfrm>
          <a:prstGeom prst="straightConnector1">
            <a:avLst/>
          </a:prstGeom>
          <a:solidFill>
            <a:schemeClr val="accent1"/>
          </a:solidFill>
          <a:ln w="19050" cap="flat" cmpd="sng" algn="ctr">
            <a:solidFill>
              <a:schemeClr val="tx1"/>
            </a:solidFill>
            <a:prstDash val="solid"/>
            <a:round/>
            <a:headEnd type="none" w="med" len="med"/>
            <a:tailEnd type="arrow"/>
          </a:ln>
          <a:effectLst>
            <a:outerShdw blurRad="63500" dir="5400000" algn="ctr" rotWithShape="0">
              <a:schemeClr val="bg1"/>
            </a:outerShdw>
          </a:effectLst>
        </p:spPr>
      </p:cxnSp>
      <p:sp>
        <p:nvSpPr>
          <p:cNvPr id="29" name="TextBox 28"/>
          <p:cNvSpPr txBox="1"/>
          <p:nvPr/>
        </p:nvSpPr>
        <p:spPr>
          <a:xfrm>
            <a:off x="6444208" y="4443958"/>
            <a:ext cx="1425390" cy="338554"/>
          </a:xfrm>
          <a:prstGeom prst="rect">
            <a:avLst/>
          </a:prstGeom>
          <a:noFill/>
          <a:effectLst>
            <a:outerShdw blurRad="63500" dist="12700" dir="5400000" algn="ctr" rotWithShape="0">
              <a:schemeClr val="tx1"/>
            </a:outerShdw>
          </a:effectLst>
        </p:spPr>
        <p:txBody>
          <a:bodyPr wrap="none" rtlCol="0">
            <a:spAutoFit/>
          </a:bodyPr>
          <a:lstStyle/>
          <a:p>
            <a:r>
              <a:rPr lang="en-US" sz="1600" dirty="0" smtClean="0">
                <a:solidFill>
                  <a:schemeClr val="bg1"/>
                </a:solidFill>
              </a:rPr>
              <a:t>Harmonic coil</a:t>
            </a:r>
            <a:endParaRPr lang="en-US" sz="1600" dirty="0">
              <a:solidFill>
                <a:schemeClr val="bg1"/>
              </a:solidFill>
            </a:endParaRPr>
          </a:p>
        </p:txBody>
      </p:sp>
      <p:cxnSp>
        <p:nvCxnSpPr>
          <p:cNvPr id="30" name="Straight Arrow Connector 29"/>
          <p:cNvCxnSpPr>
            <a:stCxn id="29" idx="0"/>
          </p:cNvCxnSpPr>
          <p:nvPr/>
        </p:nvCxnSpPr>
        <p:spPr bwMode="auto">
          <a:xfrm flipV="1">
            <a:off x="7156903" y="3075806"/>
            <a:ext cx="367425" cy="1368152"/>
          </a:xfrm>
          <a:prstGeom prst="straightConnector1">
            <a:avLst/>
          </a:prstGeom>
          <a:solidFill>
            <a:schemeClr val="accent1"/>
          </a:solidFill>
          <a:ln w="19050" cap="flat" cmpd="sng" algn="ctr">
            <a:solidFill>
              <a:schemeClr val="tx1"/>
            </a:solidFill>
            <a:prstDash val="solid"/>
            <a:round/>
            <a:headEnd type="none" w="med" len="med"/>
            <a:tailEnd type="arrow"/>
          </a:ln>
          <a:effectLst>
            <a:outerShdw blurRad="63500" dir="5400000" algn="ctr" rotWithShape="0">
              <a:schemeClr val="bg1"/>
            </a:outerShdw>
          </a:effectLst>
        </p:spPr>
      </p:cxnSp>
      <p:sp>
        <p:nvSpPr>
          <p:cNvPr id="32" name="TextBox 31"/>
          <p:cNvSpPr txBox="1"/>
          <p:nvPr/>
        </p:nvSpPr>
        <p:spPr>
          <a:xfrm>
            <a:off x="3059832" y="1203598"/>
            <a:ext cx="1512168" cy="338554"/>
          </a:xfrm>
          <a:prstGeom prst="rect">
            <a:avLst/>
          </a:prstGeom>
          <a:noFill/>
          <a:effectLst>
            <a:outerShdw blurRad="63500" dist="12700" dir="5400000" algn="ctr" rotWithShape="0">
              <a:schemeClr val="tx1"/>
            </a:outerShdw>
          </a:effectLst>
        </p:spPr>
        <p:txBody>
          <a:bodyPr wrap="square" rtlCol="0">
            <a:spAutoFit/>
          </a:bodyPr>
          <a:lstStyle/>
          <a:p>
            <a:pPr algn="ctr"/>
            <a:r>
              <a:rPr lang="en-US" sz="1600" dirty="0" smtClean="0">
                <a:solidFill>
                  <a:schemeClr val="bg1"/>
                </a:solidFill>
              </a:rPr>
              <a:t>Septum</a:t>
            </a:r>
            <a:endParaRPr lang="en-US" sz="1600" dirty="0">
              <a:solidFill>
                <a:schemeClr val="bg1"/>
              </a:solidFill>
            </a:endParaRPr>
          </a:p>
        </p:txBody>
      </p:sp>
      <p:cxnSp>
        <p:nvCxnSpPr>
          <p:cNvPr id="33" name="Straight Arrow Connector 32"/>
          <p:cNvCxnSpPr>
            <a:stCxn id="32" idx="2"/>
          </p:cNvCxnSpPr>
          <p:nvPr/>
        </p:nvCxnSpPr>
        <p:spPr bwMode="auto">
          <a:xfrm flipH="1">
            <a:off x="3779914" y="1542152"/>
            <a:ext cx="36002" cy="957590"/>
          </a:xfrm>
          <a:prstGeom prst="straightConnector1">
            <a:avLst/>
          </a:prstGeom>
          <a:solidFill>
            <a:schemeClr val="accent1"/>
          </a:solidFill>
          <a:ln w="19050" cap="flat" cmpd="sng" algn="ctr">
            <a:solidFill>
              <a:schemeClr val="tx1"/>
            </a:solidFill>
            <a:prstDash val="solid"/>
            <a:round/>
            <a:headEnd type="none" w="med" len="med"/>
            <a:tailEnd type="arrow"/>
          </a:ln>
          <a:effectLst>
            <a:outerShdw blurRad="63500" dir="5400000" algn="ctr" rotWithShape="0">
              <a:schemeClr val="bg1"/>
            </a:outerShdw>
          </a:effectLst>
        </p:spPr>
      </p:cxnSp>
      <p:sp>
        <p:nvSpPr>
          <p:cNvPr id="34" name="TextBox 33"/>
          <p:cNvSpPr txBox="1"/>
          <p:nvPr/>
        </p:nvSpPr>
        <p:spPr>
          <a:xfrm>
            <a:off x="4283968" y="1419622"/>
            <a:ext cx="1512168" cy="338554"/>
          </a:xfrm>
          <a:prstGeom prst="rect">
            <a:avLst/>
          </a:prstGeom>
          <a:noFill/>
          <a:effectLst>
            <a:outerShdw blurRad="63500" dist="12700" dir="5400000" algn="ctr" rotWithShape="0">
              <a:schemeClr val="tx1"/>
            </a:outerShdw>
          </a:effectLst>
        </p:spPr>
        <p:txBody>
          <a:bodyPr wrap="square" rtlCol="0">
            <a:spAutoFit/>
          </a:bodyPr>
          <a:lstStyle/>
          <a:p>
            <a:pPr algn="ctr"/>
            <a:r>
              <a:rPr lang="en-US" sz="1600" dirty="0" smtClean="0">
                <a:solidFill>
                  <a:schemeClr val="bg1"/>
                </a:solidFill>
              </a:rPr>
              <a:t>Anti-septum</a:t>
            </a:r>
            <a:endParaRPr lang="en-US" sz="1600" dirty="0">
              <a:solidFill>
                <a:schemeClr val="bg1"/>
              </a:solidFill>
            </a:endParaRPr>
          </a:p>
        </p:txBody>
      </p:sp>
      <p:cxnSp>
        <p:nvCxnSpPr>
          <p:cNvPr id="35" name="Straight Arrow Connector 34"/>
          <p:cNvCxnSpPr>
            <a:stCxn id="34" idx="2"/>
          </p:cNvCxnSpPr>
          <p:nvPr/>
        </p:nvCxnSpPr>
        <p:spPr bwMode="auto">
          <a:xfrm>
            <a:off x="5040052" y="1758176"/>
            <a:ext cx="36004" cy="309518"/>
          </a:xfrm>
          <a:prstGeom prst="straightConnector1">
            <a:avLst/>
          </a:prstGeom>
          <a:solidFill>
            <a:schemeClr val="accent1"/>
          </a:solidFill>
          <a:ln w="19050" cap="flat" cmpd="sng" algn="ctr">
            <a:solidFill>
              <a:schemeClr val="tx1"/>
            </a:solidFill>
            <a:prstDash val="solid"/>
            <a:round/>
            <a:headEnd type="none" w="med" len="med"/>
            <a:tailEnd type="arrow"/>
          </a:ln>
          <a:effectLst>
            <a:outerShdw blurRad="63500" dir="5400000" algn="ctr" rotWithShape="0">
              <a:schemeClr val="bg1"/>
            </a:outerShdw>
          </a:effectLst>
        </p:spPr>
      </p:cxnSp>
      <p:sp>
        <p:nvSpPr>
          <p:cNvPr id="38" name="TextBox 37"/>
          <p:cNvSpPr txBox="1"/>
          <p:nvPr/>
        </p:nvSpPr>
        <p:spPr>
          <a:xfrm>
            <a:off x="4932040" y="1059582"/>
            <a:ext cx="2448272" cy="338554"/>
          </a:xfrm>
          <a:prstGeom prst="rect">
            <a:avLst/>
          </a:prstGeom>
          <a:noFill/>
          <a:effectLst>
            <a:outerShdw blurRad="63500" dist="12700" dir="5400000" algn="ctr" rotWithShape="0">
              <a:schemeClr val="tx1"/>
            </a:outerShdw>
          </a:effectLst>
        </p:spPr>
        <p:txBody>
          <a:bodyPr wrap="square" rtlCol="0">
            <a:spAutoFit/>
          </a:bodyPr>
          <a:lstStyle/>
          <a:p>
            <a:pPr algn="ctr"/>
            <a:r>
              <a:rPr lang="en-US" sz="1600" dirty="0" smtClean="0">
                <a:solidFill>
                  <a:schemeClr val="bg1"/>
                </a:solidFill>
              </a:rPr>
              <a:t>Graphite beam stop</a:t>
            </a:r>
            <a:endParaRPr lang="en-US" sz="1600" dirty="0">
              <a:solidFill>
                <a:schemeClr val="bg1"/>
              </a:solidFill>
            </a:endParaRPr>
          </a:p>
        </p:txBody>
      </p:sp>
      <p:cxnSp>
        <p:nvCxnSpPr>
          <p:cNvPr id="39" name="Straight Arrow Connector 38"/>
          <p:cNvCxnSpPr>
            <a:stCxn id="38" idx="2"/>
          </p:cNvCxnSpPr>
          <p:nvPr/>
        </p:nvCxnSpPr>
        <p:spPr bwMode="auto">
          <a:xfrm>
            <a:off x="6156176" y="1398136"/>
            <a:ext cx="0" cy="669558"/>
          </a:xfrm>
          <a:prstGeom prst="straightConnector1">
            <a:avLst/>
          </a:prstGeom>
          <a:solidFill>
            <a:schemeClr val="accent1"/>
          </a:solidFill>
          <a:ln w="19050" cap="flat" cmpd="sng" algn="ctr">
            <a:solidFill>
              <a:schemeClr val="tx1"/>
            </a:solidFill>
            <a:prstDash val="solid"/>
            <a:round/>
            <a:headEnd type="none" w="med" len="med"/>
            <a:tailEnd type="arrow"/>
          </a:ln>
          <a:effectLst>
            <a:outerShdw blurRad="63500" dir="5400000" algn="ctr" rotWithShape="0">
              <a:schemeClr val="bg1"/>
            </a:outerShdw>
          </a:effectLst>
        </p:spPr>
      </p:cxnSp>
      <p:sp>
        <p:nvSpPr>
          <p:cNvPr id="47" name="TextBox 46"/>
          <p:cNvSpPr txBox="1"/>
          <p:nvPr/>
        </p:nvSpPr>
        <p:spPr>
          <a:xfrm>
            <a:off x="1547664" y="1779662"/>
            <a:ext cx="1512168" cy="338554"/>
          </a:xfrm>
          <a:prstGeom prst="rect">
            <a:avLst/>
          </a:prstGeom>
          <a:noFill/>
          <a:effectLst>
            <a:outerShdw blurRad="63500" dist="12700" dir="5400000" algn="ctr" rotWithShape="0">
              <a:schemeClr val="tx1"/>
            </a:outerShdw>
          </a:effectLst>
        </p:spPr>
        <p:txBody>
          <a:bodyPr wrap="square" rtlCol="0">
            <a:spAutoFit/>
          </a:bodyPr>
          <a:lstStyle/>
          <a:p>
            <a:pPr algn="ctr"/>
            <a:r>
              <a:rPr lang="en-US" sz="1600" dirty="0" smtClean="0">
                <a:solidFill>
                  <a:schemeClr val="bg1"/>
                </a:solidFill>
              </a:rPr>
              <a:t>3 bar corrector</a:t>
            </a:r>
            <a:endParaRPr lang="en-US" sz="1600" dirty="0">
              <a:solidFill>
                <a:schemeClr val="bg1"/>
              </a:solidFill>
            </a:endParaRPr>
          </a:p>
        </p:txBody>
      </p:sp>
      <p:cxnSp>
        <p:nvCxnSpPr>
          <p:cNvPr id="48" name="Straight Arrow Connector 47"/>
          <p:cNvCxnSpPr>
            <a:stCxn id="47" idx="2"/>
          </p:cNvCxnSpPr>
          <p:nvPr/>
        </p:nvCxnSpPr>
        <p:spPr bwMode="auto">
          <a:xfrm>
            <a:off x="2303748" y="2118216"/>
            <a:ext cx="540060" cy="741566"/>
          </a:xfrm>
          <a:prstGeom prst="straightConnector1">
            <a:avLst/>
          </a:prstGeom>
          <a:solidFill>
            <a:schemeClr val="accent1"/>
          </a:solidFill>
          <a:ln w="19050" cap="flat" cmpd="sng" algn="ctr">
            <a:solidFill>
              <a:schemeClr val="tx1"/>
            </a:solidFill>
            <a:prstDash val="solid"/>
            <a:round/>
            <a:headEnd type="none" w="med" len="med"/>
            <a:tailEnd type="arrow"/>
          </a:ln>
          <a:effectLst>
            <a:outerShdw blurRad="63500" dir="5400000" algn="ctr" rotWithShape="0">
              <a:schemeClr val="bg1"/>
            </a:outerShdw>
          </a:effectLst>
        </p:spPr>
      </p:cxnSp>
    </p:spTree>
    <p:extLst>
      <p:ext uri="{BB962C8B-B14F-4D97-AF65-F5344CB8AC3E}">
        <p14:creationId xmlns:p14="http://schemas.microsoft.com/office/powerpoint/2010/main" val="85313878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fr-BE" dirty="0" err="1" smtClean="0"/>
              <a:t>External</a:t>
            </a:r>
            <a:r>
              <a:rPr lang="fr-BE" dirty="0" smtClean="0"/>
              <a:t> </a:t>
            </a:r>
            <a:r>
              <a:rPr lang="fr-BE" dirty="0" err="1"/>
              <a:t>beam</a:t>
            </a:r>
            <a:r>
              <a:rPr lang="fr-BE" dirty="0"/>
              <a:t> line</a:t>
            </a:r>
          </a:p>
        </p:txBody>
      </p:sp>
      <p:sp>
        <p:nvSpPr>
          <p:cNvPr id="7" name="Subtitle 6"/>
          <p:cNvSpPr>
            <a:spLocks noGrp="1"/>
          </p:cNvSpPr>
          <p:nvPr>
            <p:ph type="subTitle" idx="10"/>
          </p:nvPr>
        </p:nvSpPr>
        <p:spPr/>
        <p:txBody>
          <a:bodyPr/>
          <a:lstStyle/>
          <a:p>
            <a:r>
              <a:rPr lang="fr-BE" dirty="0" err="1" smtClean="0"/>
              <a:t>layout</a:t>
            </a:r>
            <a:endParaRPr lang="fr-BE" dirty="0"/>
          </a:p>
        </p:txBody>
      </p:sp>
      <p:sp>
        <p:nvSpPr>
          <p:cNvPr id="6" name="Content Placeholder 5"/>
          <p:cNvSpPr>
            <a:spLocks noGrp="1"/>
          </p:cNvSpPr>
          <p:nvPr>
            <p:ph idx="1"/>
          </p:nvPr>
        </p:nvSpPr>
        <p:spPr>
          <a:xfrm>
            <a:off x="-252536" y="885800"/>
            <a:ext cx="4824536" cy="3558158"/>
          </a:xfrm>
        </p:spPr>
        <p:txBody>
          <a:bodyPr/>
          <a:lstStyle/>
          <a:p>
            <a:r>
              <a:rPr lang="fr-BE" sz="1700" dirty="0" smtClean="0"/>
              <a:t>A variable </a:t>
            </a:r>
            <a:r>
              <a:rPr lang="fr-BE" sz="1700" dirty="0" err="1" smtClean="0"/>
              <a:t>energy</a:t>
            </a:r>
            <a:r>
              <a:rPr lang="fr-BE" sz="1700" dirty="0" smtClean="0"/>
              <a:t> </a:t>
            </a:r>
            <a:r>
              <a:rPr lang="fr-BE" sz="1700" dirty="0" err="1" smtClean="0"/>
              <a:t>degrader</a:t>
            </a:r>
            <a:r>
              <a:rPr lang="fr-BE" sz="1700" dirty="0" smtClean="0"/>
              <a:t> </a:t>
            </a:r>
            <a:r>
              <a:rPr lang="fr-BE" sz="1700" dirty="0" err="1" smtClean="0"/>
              <a:t>is</a:t>
            </a:r>
            <a:r>
              <a:rPr lang="fr-BE" sz="1700" dirty="0" smtClean="0"/>
              <a:t> </a:t>
            </a:r>
            <a:r>
              <a:rPr lang="fr-BE" sz="1700" dirty="0" err="1" smtClean="0"/>
              <a:t>placed</a:t>
            </a:r>
            <a:r>
              <a:rPr lang="fr-BE" sz="1700" dirty="0" smtClean="0"/>
              <a:t> </a:t>
            </a:r>
            <a:r>
              <a:rPr lang="fr-BE" sz="1700" dirty="0" err="1" smtClean="0"/>
              <a:t>at</a:t>
            </a:r>
            <a:r>
              <a:rPr lang="fr-BE" sz="1700" dirty="0" smtClean="0"/>
              <a:t> 2 </a:t>
            </a:r>
            <a:r>
              <a:rPr lang="fr-BE" sz="1700" dirty="0" err="1" smtClean="0"/>
              <a:t>meters</a:t>
            </a:r>
            <a:r>
              <a:rPr lang="fr-BE" sz="1700" dirty="0" smtClean="0"/>
              <a:t> </a:t>
            </a:r>
            <a:r>
              <a:rPr lang="fr-BE" sz="1700" dirty="0" err="1" smtClean="0"/>
              <a:t>from</a:t>
            </a:r>
            <a:r>
              <a:rPr lang="fr-BE" sz="1700" dirty="0" smtClean="0"/>
              <a:t> the </a:t>
            </a:r>
            <a:r>
              <a:rPr lang="fr-BE" sz="1700" dirty="0" err="1" smtClean="0"/>
              <a:t>yoke</a:t>
            </a:r>
            <a:r>
              <a:rPr lang="fr-BE" sz="1700" dirty="0" smtClean="0"/>
              <a:t> exit</a:t>
            </a:r>
          </a:p>
          <a:p>
            <a:r>
              <a:rPr lang="fr-BE" sz="1700" dirty="0" smtClean="0"/>
              <a:t>A permanent </a:t>
            </a:r>
            <a:r>
              <a:rPr lang="fr-BE" sz="1700" dirty="0" err="1" smtClean="0"/>
              <a:t>magnet</a:t>
            </a:r>
            <a:r>
              <a:rPr lang="fr-BE" sz="1700" dirty="0" smtClean="0"/>
              <a:t> quad matches the </a:t>
            </a:r>
            <a:r>
              <a:rPr lang="fr-BE" sz="1700" dirty="0" err="1" smtClean="0"/>
              <a:t>beam</a:t>
            </a:r>
            <a:r>
              <a:rPr lang="fr-BE" sz="1700" dirty="0" smtClean="0"/>
              <a:t> phase </a:t>
            </a:r>
            <a:r>
              <a:rPr lang="fr-BE" sz="1700" dirty="0" err="1" smtClean="0"/>
              <a:t>space</a:t>
            </a:r>
            <a:r>
              <a:rPr lang="fr-BE" sz="1700" dirty="0" smtClean="0"/>
              <a:t> </a:t>
            </a:r>
            <a:r>
              <a:rPr lang="fr-BE" sz="1700" dirty="0" err="1" smtClean="0"/>
              <a:t>with</a:t>
            </a:r>
            <a:r>
              <a:rPr lang="fr-BE" sz="1700" dirty="0" smtClean="0"/>
              <a:t> respect to the </a:t>
            </a:r>
            <a:r>
              <a:rPr lang="fr-BE" sz="1700" dirty="0" err="1" smtClean="0"/>
              <a:t>beam</a:t>
            </a:r>
            <a:r>
              <a:rPr lang="fr-BE" sz="1700" dirty="0" smtClean="0"/>
              <a:t> line </a:t>
            </a:r>
            <a:r>
              <a:rPr lang="fr-BE" sz="1700" dirty="0" err="1" smtClean="0"/>
              <a:t>optics</a:t>
            </a:r>
            <a:r>
              <a:rPr lang="fr-BE" sz="1700" dirty="0" smtClean="0"/>
              <a:t> </a:t>
            </a:r>
          </a:p>
          <a:p>
            <a:r>
              <a:rPr lang="fr-BE" sz="1700" dirty="0" smtClean="0"/>
              <a:t>A </a:t>
            </a:r>
            <a:r>
              <a:rPr lang="fr-BE" sz="1700" dirty="0" err="1" smtClean="0"/>
              <a:t>quadrupole</a:t>
            </a:r>
            <a:r>
              <a:rPr lang="fr-BE" sz="1700" dirty="0" smtClean="0"/>
              <a:t> doublet </a:t>
            </a:r>
            <a:r>
              <a:rPr lang="fr-BE" sz="1700" dirty="0" err="1" smtClean="0"/>
              <a:t>provides</a:t>
            </a:r>
            <a:r>
              <a:rPr lang="fr-BE" sz="1700" dirty="0" smtClean="0"/>
              <a:t> a 1 mm double </a:t>
            </a:r>
            <a:r>
              <a:rPr lang="fr-BE" sz="1700" dirty="0" err="1" smtClean="0"/>
              <a:t>waist</a:t>
            </a:r>
            <a:r>
              <a:rPr lang="fr-BE" sz="1700" dirty="0" smtClean="0"/>
              <a:t> (1-sigma) on the </a:t>
            </a:r>
            <a:r>
              <a:rPr lang="fr-BE" sz="1700" dirty="0" err="1" smtClean="0"/>
              <a:t>degrader</a:t>
            </a:r>
            <a:r>
              <a:rPr lang="fr-BE" sz="1700" dirty="0" smtClean="0"/>
              <a:t>.</a:t>
            </a:r>
          </a:p>
          <a:p>
            <a:r>
              <a:rPr lang="fr-BE" sz="1700" dirty="0" smtClean="0"/>
              <a:t>A variable horizontal </a:t>
            </a:r>
            <a:r>
              <a:rPr lang="fr-BE" sz="1700" dirty="0" err="1" smtClean="0"/>
              <a:t>collimator</a:t>
            </a:r>
            <a:r>
              <a:rPr lang="fr-BE" sz="1700" dirty="0" smtClean="0"/>
              <a:t> </a:t>
            </a:r>
            <a:r>
              <a:rPr lang="fr-BE" sz="1700" dirty="0" err="1" smtClean="0"/>
              <a:t>between</a:t>
            </a:r>
            <a:r>
              <a:rPr lang="fr-BE" sz="1700" dirty="0" smtClean="0"/>
              <a:t> the </a:t>
            </a:r>
            <a:r>
              <a:rPr lang="fr-BE" sz="1700" dirty="0" err="1" smtClean="0"/>
              <a:t>two</a:t>
            </a:r>
            <a:r>
              <a:rPr lang="fr-BE" sz="1700" dirty="0" smtClean="0"/>
              <a:t> quads </a:t>
            </a:r>
            <a:r>
              <a:rPr lang="fr-BE" sz="1700" dirty="0" err="1" smtClean="0"/>
              <a:t>cuts</a:t>
            </a:r>
            <a:r>
              <a:rPr lang="fr-BE" sz="1700" dirty="0" smtClean="0"/>
              <a:t> the horizontal divergence </a:t>
            </a:r>
            <a:r>
              <a:rPr lang="fr-BE" sz="1700" dirty="0" err="1" smtClean="0"/>
              <a:t>providing</a:t>
            </a:r>
            <a:r>
              <a:rPr lang="fr-BE" sz="1700" dirty="0" smtClean="0"/>
              <a:t> constant </a:t>
            </a:r>
            <a:r>
              <a:rPr lang="fr-BE" sz="1700" dirty="0" err="1" smtClean="0"/>
              <a:t>optics</a:t>
            </a:r>
            <a:r>
              <a:rPr lang="fr-BE" sz="1700" dirty="0" smtClean="0"/>
              <a:t> </a:t>
            </a:r>
            <a:r>
              <a:rPr lang="fr-BE" sz="1700" dirty="0" err="1" smtClean="0"/>
              <a:t>independent</a:t>
            </a:r>
            <a:r>
              <a:rPr lang="fr-BE" sz="1700" dirty="0" smtClean="0"/>
              <a:t> of </a:t>
            </a:r>
            <a:r>
              <a:rPr lang="fr-BE" sz="1700" dirty="0" err="1" smtClean="0"/>
              <a:t>gantry</a:t>
            </a:r>
            <a:r>
              <a:rPr lang="fr-BE" sz="1700" dirty="0" smtClean="0"/>
              <a:t> angle</a:t>
            </a:r>
          </a:p>
          <a:p>
            <a:r>
              <a:rPr lang="fr-BE" sz="1700" dirty="0" smtClean="0"/>
              <a:t>Full </a:t>
            </a:r>
            <a:r>
              <a:rPr lang="fr-BE" sz="1700" dirty="0" err="1" smtClean="0"/>
              <a:t>assembly</a:t>
            </a:r>
            <a:r>
              <a:rPr lang="fr-BE" sz="1700" dirty="0" smtClean="0"/>
              <a:t> </a:t>
            </a:r>
            <a:r>
              <a:rPr lang="fr-BE" sz="1700" dirty="0" err="1" smtClean="0"/>
              <a:t>can</a:t>
            </a:r>
            <a:r>
              <a:rPr lang="fr-BE" sz="1700" dirty="0" smtClean="0"/>
              <a:t> </a:t>
            </a:r>
            <a:r>
              <a:rPr lang="fr-BE" sz="1700" dirty="0" err="1" smtClean="0"/>
              <a:t>be</a:t>
            </a:r>
            <a:r>
              <a:rPr lang="fr-BE" sz="1700" dirty="0" smtClean="0"/>
              <a:t> </a:t>
            </a:r>
            <a:r>
              <a:rPr lang="fr-BE" sz="1700" dirty="0" err="1" smtClean="0"/>
              <a:t>shifted</a:t>
            </a:r>
            <a:r>
              <a:rPr lang="fr-BE" sz="1700" dirty="0" smtClean="0"/>
              <a:t> </a:t>
            </a:r>
            <a:r>
              <a:rPr lang="fr-BE" sz="1700" dirty="0" err="1" smtClean="0"/>
              <a:t>aside</a:t>
            </a:r>
            <a:r>
              <a:rPr lang="fr-BE" sz="1700" dirty="0" smtClean="0"/>
              <a:t> for </a:t>
            </a:r>
            <a:r>
              <a:rPr lang="fr-BE" sz="1700" dirty="0" err="1" smtClean="0"/>
              <a:t>access</a:t>
            </a:r>
            <a:r>
              <a:rPr lang="fr-BE" sz="1700" dirty="0" smtClean="0"/>
              <a:t> to the quads in the </a:t>
            </a:r>
            <a:r>
              <a:rPr lang="fr-BE" sz="1700" dirty="0" err="1" smtClean="0"/>
              <a:t>shielding</a:t>
            </a:r>
            <a:r>
              <a:rPr lang="fr-BE" sz="1700" dirty="0" smtClean="0"/>
              <a:t> </a:t>
            </a:r>
            <a:r>
              <a:rPr lang="fr-BE" sz="1700" dirty="0" err="1" smtClean="0"/>
              <a:t>wall</a:t>
            </a:r>
            <a:endParaRPr lang="fr-BE" sz="1700" dirty="0" smtClean="0"/>
          </a:p>
          <a:p>
            <a:endParaRPr lang="fr-BE" dirty="0"/>
          </a:p>
        </p:txBody>
      </p:sp>
      <p:pic>
        <p:nvPicPr>
          <p:cNvPr id="7170" name="Picture 2"/>
          <p:cNvPicPr>
            <a:picLocks noGrp="1" noChangeAspect="1" noChangeArrowheads="1"/>
          </p:cNvPicPr>
          <p:nvPr>
            <p:ph idx="11"/>
          </p:nvPr>
        </p:nvPicPr>
        <p:blipFill>
          <a:blip r:embed="rId2">
            <a:extLst>
              <a:ext uri="{28A0092B-C50C-407E-A947-70E740481C1C}">
                <a14:useLocalDpi xmlns:a14="http://schemas.microsoft.com/office/drawing/2010/main" val="0"/>
              </a:ext>
            </a:extLst>
          </a:blip>
          <a:srcRect/>
          <a:stretch>
            <a:fillRect/>
          </a:stretch>
        </p:blipFill>
        <p:spPr bwMode="auto">
          <a:xfrm>
            <a:off x="4572769" y="1309306"/>
            <a:ext cx="4103687" cy="29186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7355249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1"/>
          <p:cNvSpPr>
            <a:spLocks noGrp="1"/>
          </p:cNvSpPr>
          <p:nvPr>
            <p:ph idx="1"/>
          </p:nvPr>
        </p:nvSpPr>
        <p:spPr>
          <a:xfrm>
            <a:off x="-180528" y="627534"/>
            <a:ext cx="6696744" cy="4248472"/>
          </a:xfrm>
        </p:spPr>
        <p:txBody>
          <a:bodyPr/>
          <a:lstStyle/>
          <a:p>
            <a:pPr>
              <a:lnSpc>
                <a:spcPct val="150000"/>
              </a:lnSpc>
              <a:spcBef>
                <a:spcPts val="100"/>
              </a:spcBef>
            </a:pPr>
            <a:r>
              <a:rPr lang="en-GB" sz="1600" dirty="0" smtClean="0"/>
              <a:t>Magnet:</a:t>
            </a:r>
          </a:p>
          <a:p>
            <a:pPr lvl="1">
              <a:lnSpc>
                <a:spcPct val="150000"/>
              </a:lnSpc>
              <a:spcBef>
                <a:spcPts val="100"/>
              </a:spcBef>
              <a:buNone/>
            </a:pPr>
            <a:r>
              <a:rPr lang="en-GB" sz="1600" dirty="0" smtClean="0"/>
              <a:t>- Successfully cooled down and ramped up</a:t>
            </a:r>
          </a:p>
          <a:p>
            <a:pPr lvl="1">
              <a:lnSpc>
                <a:spcPct val="150000"/>
              </a:lnSpc>
              <a:spcBef>
                <a:spcPts val="100"/>
              </a:spcBef>
              <a:buNone/>
            </a:pPr>
            <a:r>
              <a:rPr lang="en-GB" sz="1600" dirty="0" smtClean="0"/>
              <a:t>- Coil well </a:t>
            </a:r>
            <a:r>
              <a:rPr lang="en-GB" sz="1600" dirty="0" err="1" smtClean="0"/>
              <a:t>centered</a:t>
            </a:r>
            <a:r>
              <a:rPr lang="en-GB" sz="1600" dirty="0" smtClean="0"/>
              <a:t> in cryostat</a:t>
            </a:r>
          </a:p>
          <a:p>
            <a:pPr lvl="1">
              <a:lnSpc>
                <a:spcPct val="150000"/>
              </a:lnSpc>
              <a:spcBef>
                <a:spcPts val="100"/>
              </a:spcBef>
              <a:buNone/>
            </a:pPr>
            <a:r>
              <a:rPr lang="en-GB" sz="1600" dirty="0" smtClean="0"/>
              <a:t>- Magnet fully mapped, no shimming needed</a:t>
            </a:r>
          </a:p>
          <a:p>
            <a:pPr lvl="1">
              <a:lnSpc>
                <a:spcPct val="150000"/>
              </a:lnSpc>
              <a:spcBef>
                <a:spcPts val="100"/>
              </a:spcBef>
              <a:buNone/>
            </a:pPr>
            <a:r>
              <a:rPr lang="en-GB" sz="1600" dirty="0" smtClean="0"/>
              <a:t>- Extraction system fully mapped, no shimming needed</a:t>
            </a:r>
          </a:p>
          <a:p>
            <a:pPr>
              <a:lnSpc>
                <a:spcPct val="150000"/>
              </a:lnSpc>
              <a:spcBef>
                <a:spcPts val="100"/>
              </a:spcBef>
            </a:pPr>
            <a:r>
              <a:rPr lang="en-GB" sz="1600" dirty="0" smtClean="0"/>
              <a:t>Vacuum system operational</a:t>
            </a:r>
          </a:p>
          <a:p>
            <a:pPr>
              <a:lnSpc>
                <a:spcPct val="150000"/>
              </a:lnSpc>
              <a:spcBef>
                <a:spcPts val="100"/>
              </a:spcBef>
            </a:pPr>
            <a:r>
              <a:rPr lang="en-GB" sz="1600" dirty="0" smtClean="0"/>
              <a:t>Ion source operational; central region installed</a:t>
            </a:r>
          </a:p>
          <a:p>
            <a:pPr>
              <a:lnSpc>
                <a:spcPct val="150000"/>
              </a:lnSpc>
              <a:spcBef>
                <a:spcPts val="100"/>
              </a:spcBef>
            </a:pPr>
            <a:r>
              <a:rPr lang="en-GB" sz="1600" dirty="0" err="1" smtClean="0"/>
              <a:t>Rotco</a:t>
            </a:r>
            <a:r>
              <a:rPr lang="en-GB" sz="1600" dirty="0" smtClean="0"/>
              <a:t> tested and operational </a:t>
            </a:r>
          </a:p>
          <a:p>
            <a:pPr>
              <a:lnSpc>
                <a:spcPct val="150000"/>
              </a:lnSpc>
              <a:spcBef>
                <a:spcPts val="100"/>
              </a:spcBef>
            </a:pPr>
            <a:r>
              <a:rPr lang="en-GB" sz="1600" dirty="0" smtClean="0"/>
              <a:t>RF-system installed in cyclotron and tested at full voltage</a:t>
            </a:r>
          </a:p>
          <a:p>
            <a:pPr>
              <a:lnSpc>
                <a:spcPct val="150000"/>
              </a:lnSpc>
              <a:spcBef>
                <a:spcPts val="100"/>
              </a:spcBef>
            </a:pPr>
            <a:r>
              <a:rPr lang="en-GB" sz="1600" dirty="0" smtClean="0"/>
              <a:t>Cyclotron installed in the shielded bunker </a:t>
            </a:r>
          </a:p>
          <a:p>
            <a:pPr>
              <a:lnSpc>
                <a:spcPct val="150000"/>
              </a:lnSpc>
              <a:spcBef>
                <a:spcPts val="100"/>
              </a:spcBef>
            </a:pPr>
            <a:r>
              <a:rPr lang="en-GB" sz="1600" dirty="0" smtClean="0"/>
              <a:t>First beam tests started middle of August</a:t>
            </a:r>
          </a:p>
        </p:txBody>
      </p:sp>
      <p:sp>
        <p:nvSpPr>
          <p:cNvPr id="8" name="Title 2"/>
          <p:cNvSpPr>
            <a:spLocks noGrp="1"/>
          </p:cNvSpPr>
          <p:nvPr>
            <p:ph type="title"/>
          </p:nvPr>
        </p:nvSpPr>
        <p:spPr>
          <a:xfrm>
            <a:off x="590180" y="189729"/>
            <a:ext cx="7920158" cy="330930"/>
          </a:xfrm>
        </p:spPr>
        <p:txBody>
          <a:bodyPr/>
          <a:lstStyle/>
          <a:p>
            <a:r>
              <a:rPr lang="en-GB" dirty="0" smtClean="0"/>
              <a:t>Status after assembly and installation </a:t>
            </a:r>
            <a:r>
              <a:rPr lang="en-GB" smtClean="0"/>
              <a:t>in the </a:t>
            </a:r>
            <a:endParaRPr lang="en-GB" dirty="0"/>
          </a:p>
        </p:txBody>
      </p:sp>
      <p:sp>
        <p:nvSpPr>
          <p:cNvPr id="9" name="Subtitle 3"/>
          <p:cNvSpPr>
            <a:spLocks noGrp="1"/>
          </p:cNvSpPr>
          <p:nvPr>
            <p:ph type="subTitle" idx="10"/>
          </p:nvPr>
        </p:nvSpPr>
        <p:spPr>
          <a:xfrm>
            <a:off x="619472" y="483518"/>
            <a:ext cx="7768952" cy="336176"/>
          </a:xfrm>
        </p:spPr>
        <p:txBody>
          <a:bodyPr/>
          <a:lstStyle/>
          <a:p>
            <a:r>
              <a:rPr lang="en-GB" dirty="0" smtClean="0"/>
              <a:t>Cyclotron fully assembled and installed in shielded beam test vault (August 2013)</a:t>
            </a:r>
            <a:endParaRPr lang="en-GB" dirty="0"/>
          </a:p>
        </p:txBody>
      </p:sp>
      <p:sp>
        <p:nvSpPr>
          <p:cNvPr id="6" name="TextBox 5"/>
          <p:cNvSpPr txBox="1"/>
          <p:nvPr/>
        </p:nvSpPr>
        <p:spPr>
          <a:xfrm>
            <a:off x="5796136" y="3651870"/>
            <a:ext cx="2987824" cy="492443"/>
          </a:xfrm>
          <a:prstGeom prst="rect">
            <a:avLst/>
          </a:prstGeom>
          <a:noFill/>
        </p:spPr>
        <p:txBody>
          <a:bodyPr wrap="square" rtlCol="0">
            <a:spAutoFit/>
          </a:bodyPr>
          <a:lstStyle/>
          <a:p>
            <a:pPr algn="ctr"/>
            <a:r>
              <a:rPr lang="en-GB" sz="1300" i="1" dirty="0" smtClean="0"/>
              <a:t>The assembled S2C2 in the IBA beam test vault, August 2013</a:t>
            </a:r>
            <a:endParaRPr lang="en-GB" sz="1300" i="1" dirty="0"/>
          </a:p>
        </p:txBody>
      </p:sp>
      <p:pic>
        <p:nvPicPr>
          <p:cNvPr id="921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44488" y="987577"/>
            <a:ext cx="3420000" cy="2408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a:spLocks noGrp="1"/>
          </p:cNvSpPr>
          <p:nvPr>
            <p:ph type="title"/>
          </p:nvPr>
        </p:nvSpPr>
        <p:spPr>
          <a:xfrm>
            <a:off x="179512" y="224596"/>
            <a:ext cx="8424936" cy="474946"/>
          </a:xfrm>
        </p:spPr>
        <p:txBody>
          <a:bodyPr/>
          <a:lstStyle/>
          <a:p>
            <a:r>
              <a:rPr lang="en-GB" sz="2000" dirty="0" smtClean="0"/>
              <a:t>The New IBA Single Room Proton Therapy Solution: </a:t>
            </a:r>
            <a:r>
              <a:rPr lang="en-GB" sz="2000" dirty="0" err="1" smtClean="0"/>
              <a:t>ProteusONE</a:t>
            </a:r>
            <a:r>
              <a:rPr lang="en-GB" sz="2000" baseline="30000" dirty="0" smtClean="0">
                <a:sym typeface="Symbol"/>
              </a:rPr>
              <a:t></a:t>
            </a:r>
            <a:endParaRPr lang="en-GB" sz="2000" baseline="30000" dirty="0"/>
          </a:p>
        </p:txBody>
      </p:sp>
      <p:pic>
        <p:nvPicPr>
          <p:cNvPr id="7" name="Picture 1" descr="image004"/>
          <p:cNvPicPr>
            <a:picLocks noChangeAspect="1" noChangeArrowheads="1"/>
          </p:cNvPicPr>
          <p:nvPr/>
        </p:nvPicPr>
        <p:blipFill>
          <a:blip r:embed="rId2" cstate="print"/>
          <a:srcRect l="10690" r="12721"/>
          <a:stretch>
            <a:fillRect/>
          </a:stretch>
        </p:blipFill>
        <p:spPr bwMode="auto">
          <a:xfrm>
            <a:off x="251520" y="987574"/>
            <a:ext cx="4104456" cy="3780855"/>
          </a:xfrm>
          <a:prstGeom prst="rect">
            <a:avLst/>
          </a:prstGeom>
          <a:noFill/>
          <a:ln w="9525">
            <a:noFill/>
            <a:miter lim="800000"/>
            <a:headEnd/>
            <a:tailEnd/>
          </a:ln>
        </p:spPr>
      </p:pic>
      <p:pic>
        <p:nvPicPr>
          <p:cNvPr id="8" name="Content Placeholder 6"/>
          <p:cNvPicPr>
            <a:picLocks noGrp="1" noChangeAspect="1" noChangeArrowheads="1"/>
          </p:cNvPicPr>
          <p:nvPr>
            <p:ph idx="1"/>
          </p:nvPr>
        </p:nvPicPr>
        <p:blipFill>
          <a:blip r:embed="rId3" cstate="print"/>
          <a:stretch>
            <a:fillRect/>
          </a:stretch>
        </p:blipFill>
        <p:spPr bwMode="auto">
          <a:xfrm>
            <a:off x="6200852" y="2253276"/>
            <a:ext cx="2547612" cy="1470602"/>
          </a:xfrm>
          <a:prstGeom prst="rect">
            <a:avLst/>
          </a:prstGeom>
          <a:noFill/>
          <a:ln>
            <a:noFill/>
          </a:ln>
        </p:spPr>
      </p:pic>
      <p:pic>
        <p:nvPicPr>
          <p:cNvPr id="9" name="Picture 1" descr="image003"/>
          <p:cNvPicPr>
            <a:picLocks noChangeAspect="1" noChangeArrowheads="1"/>
          </p:cNvPicPr>
          <p:nvPr/>
        </p:nvPicPr>
        <p:blipFill>
          <a:blip r:embed="rId4" cstate="print"/>
          <a:srcRect/>
          <a:stretch>
            <a:fillRect/>
          </a:stretch>
        </p:blipFill>
        <p:spPr bwMode="auto">
          <a:xfrm>
            <a:off x="4716016" y="3781288"/>
            <a:ext cx="2433078" cy="1328508"/>
          </a:xfrm>
          <a:prstGeom prst="rect">
            <a:avLst/>
          </a:prstGeom>
          <a:noFill/>
          <a:ln w="9525">
            <a:noFill/>
            <a:miter lim="800000"/>
            <a:headEnd/>
            <a:tailEnd/>
          </a:ln>
        </p:spPr>
      </p:pic>
      <p:pic>
        <p:nvPicPr>
          <p:cNvPr id="10" name="Picture 2" descr="D:\My Documents\PT R&amp;D\S²C²\Drawings\S2C2_10.jpg"/>
          <p:cNvPicPr>
            <a:picLocks noChangeAspect="1" noChangeArrowheads="1"/>
          </p:cNvPicPr>
          <p:nvPr/>
        </p:nvPicPr>
        <p:blipFill>
          <a:blip r:embed="rId5" cstate="print"/>
          <a:srcRect/>
          <a:stretch>
            <a:fillRect/>
          </a:stretch>
        </p:blipFill>
        <p:spPr bwMode="auto">
          <a:xfrm>
            <a:off x="4616676" y="771026"/>
            <a:ext cx="2448272" cy="1440684"/>
          </a:xfrm>
          <a:prstGeom prst="rect">
            <a:avLst/>
          </a:prstGeom>
          <a:noFill/>
        </p:spPr>
      </p:pic>
      <p:cxnSp>
        <p:nvCxnSpPr>
          <p:cNvPr id="11" name="Straight Arrow Connector 10"/>
          <p:cNvCxnSpPr>
            <a:endCxn id="10" idx="1"/>
          </p:cNvCxnSpPr>
          <p:nvPr/>
        </p:nvCxnSpPr>
        <p:spPr bwMode="auto">
          <a:xfrm flipV="1">
            <a:off x="2051720" y="1491368"/>
            <a:ext cx="2564956" cy="287770"/>
          </a:xfrm>
          <a:prstGeom prst="straightConnector1">
            <a:avLst/>
          </a:prstGeom>
          <a:solidFill>
            <a:schemeClr val="accent1"/>
          </a:solidFill>
          <a:ln w="50800" cap="flat" cmpd="sng" algn="ctr">
            <a:solidFill>
              <a:srgbClr val="3FA237"/>
            </a:solidFill>
            <a:prstDash val="solid"/>
            <a:round/>
            <a:headEnd type="none" w="med" len="med"/>
            <a:tailEnd type="triangle" w="med" len="lg"/>
          </a:ln>
          <a:effectLst/>
        </p:spPr>
      </p:cxnSp>
      <p:cxnSp>
        <p:nvCxnSpPr>
          <p:cNvPr id="12" name="Straight Arrow Connector 11"/>
          <p:cNvCxnSpPr>
            <a:endCxn id="8" idx="1"/>
          </p:cNvCxnSpPr>
          <p:nvPr/>
        </p:nvCxnSpPr>
        <p:spPr bwMode="auto">
          <a:xfrm>
            <a:off x="2555776" y="2355726"/>
            <a:ext cx="3645076" cy="632851"/>
          </a:xfrm>
          <a:prstGeom prst="straightConnector1">
            <a:avLst/>
          </a:prstGeom>
          <a:solidFill>
            <a:schemeClr val="accent1"/>
          </a:solidFill>
          <a:ln w="50800" cap="flat" cmpd="sng" algn="ctr">
            <a:solidFill>
              <a:srgbClr val="3FA237"/>
            </a:solidFill>
            <a:prstDash val="solid"/>
            <a:round/>
            <a:headEnd type="none" w="med" len="med"/>
            <a:tailEnd type="triangle" w="med" len="lg"/>
          </a:ln>
          <a:effectLst/>
        </p:spPr>
      </p:cxnSp>
      <p:cxnSp>
        <p:nvCxnSpPr>
          <p:cNvPr id="13" name="Straight Arrow Connector 12"/>
          <p:cNvCxnSpPr>
            <a:endCxn id="9" idx="1"/>
          </p:cNvCxnSpPr>
          <p:nvPr/>
        </p:nvCxnSpPr>
        <p:spPr bwMode="auto">
          <a:xfrm>
            <a:off x="2699792" y="3003798"/>
            <a:ext cx="2016224" cy="1441744"/>
          </a:xfrm>
          <a:prstGeom prst="straightConnector1">
            <a:avLst/>
          </a:prstGeom>
          <a:solidFill>
            <a:schemeClr val="accent1"/>
          </a:solidFill>
          <a:ln w="50800" cap="flat" cmpd="sng" algn="ctr">
            <a:solidFill>
              <a:srgbClr val="3FA237"/>
            </a:solidFill>
            <a:prstDash val="solid"/>
            <a:round/>
            <a:headEnd type="none" w="med" len="med"/>
            <a:tailEnd type="triangle" w="med" len="lg"/>
          </a:ln>
          <a:effectLst/>
        </p:spPr>
      </p:cxnSp>
      <p:sp>
        <p:nvSpPr>
          <p:cNvPr id="14" name="TextBox 13"/>
          <p:cNvSpPr txBox="1"/>
          <p:nvPr/>
        </p:nvSpPr>
        <p:spPr>
          <a:xfrm>
            <a:off x="7092280" y="915566"/>
            <a:ext cx="1979712" cy="646331"/>
          </a:xfrm>
          <a:prstGeom prst="rect">
            <a:avLst/>
          </a:prstGeom>
          <a:noFill/>
        </p:spPr>
        <p:txBody>
          <a:bodyPr wrap="square" rtlCol="0">
            <a:spAutoFit/>
          </a:bodyPr>
          <a:lstStyle/>
          <a:p>
            <a:r>
              <a:rPr lang="en-GB" sz="1200" i="1" dirty="0" smtClean="0"/>
              <a:t>Synchrocyclotron with superconducting coil: S2C2</a:t>
            </a:r>
            <a:endParaRPr lang="en-GB" sz="1200" i="1" dirty="0"/>
          </a:p>
        </p:txBody>
      </p:sp>
      <p:sp>
        <p:nvSpPr>
          <p:cNvPr id="15" name="TextBox 14"/>
          <p:cNvSpPr txBox="1"/>
          <p:nvPr/>
        </p:nvSpPr>
        <p:spPr>
          <a:xfrm>
            <a:off x="4320480" y="3003798"/>
            <a:ext cx="1979712" cy="461665"/>
          </a:xfrm>
          <a:prstGeom prst="rect">
            <a:avLst/>
          </a:prstGeom>
          <a:noFill/>
        </p:spPr>
        <p:txBody>
          <a:bodyPr wrap="square" rtlCol="0">
            <a:spAutoFit/>
          </a:bodyPr>
          <a:lstStyle/>
          <a:p>
            <a:r>
              <a:rPr lang="en-GB" sz="1200" i="1" dirty="0" smtClean="0"/>
              <a:t>New Compact Gantry for pencil beam scanning</a:t>
            </a:r>
            <a:endParaRPr lang="en-GB" sz="1200" i="1" dirty="0"/>
          </a:p>
        </p:txBody>
      </p:sp>
      <p:sp>
        <p:nvSpPr>
          <p:cNvPr id="16" name="TextBox 15"/>
          <p:cNvSpPr txBox="1"/>
          <p:nvPr/>
        </p:nvSpPr>
        <p:spPr>
          <a:xfrm>
            <a:off x="7164288" y="4238967"/>
            <a:ext cx="1979712" cy="276999"/>
          </a:xfrm>
          <a:prstGeom prst="rect">
            <a:avLst/>
          </a:prstGeom>
          <a:noFill/>
        </p:spPr>
        <p:txBody>
          <a:bodyPr wrap="square" rtlCol="0">
            <a:spAutoFit/>
          </a:bodyPr>
          <a:lstStyle/>
          <a:p>
            <a:r>
              <a:rPr lang="en-GB" sz="1200" i="1" dirty="0" smtClean="0"/>
              <a:t>Patient treatment room</a:t>
            </a:r>
            <a:endParaRPr lang="en-GB" sz="1200" i="1" dirty="0"/>
          </a:p>
        </p:txBody>
      </p:sp>
      <p:sp>
        <p:nvSpPr>
          <p:cNvPr id="17" name="Subtitle 3"/>
          <p:cNvSpPr>
            <a:spLocks noGrp="1"/>
          </p:cNvSpPr>
          <p:nvPr>
            <p:ph type="subTitle" idx="10"/>
          </p:nvPr>
        </p:nvSpPr>
        <p:spPr>
          <a:xfrm>
            <a:off x="179512" y="483518"/>
            <a:ext cx="6400800" cy="336176"/>
          </a:xfrm>
        </p:spPr>
        <p:txBody>
          <a:bodyPr/>
          <a:lstStyle/>
          <a:p>
            <a:r>
              <a:rPr lang="en-GB" dirty="0" smtClean="0"/>
              <a:t>High quality PBS cancer treatment: compact and affordable </a:t>
            </a:r>
            <a:endParaRPr lang="en-GB" dirty="0"/>
          </a:p>
        </p:txBody>
      </p:sp>
      <p:cxnSp>
        <p:nvCxnSpPr>
          <p:cNvPr id="3" name="Straight Arrow Connector 2"/>
          <p:cNvCxnSpPr/>
          <p:nvPr/>
        </p:nvCxnSpPr>
        <p:spPr bwMode="auto">
          <a:xfrm>
            <a:off x="395536" y="1635253"/>
            <a:ext cx="1728192" cy="3096737"/>
          </a:xfrm>
          <a:prstGeom prst="straightConnector1">
            <a:avLst/>
          </a:prstGeom>
          <a:solidFill>
            <a:schemeClr val="accent1"/>
          </a:solidFill>
          <a:ln w="19050" cap="flat" cmpd="sng" algn="ctr">
            <a:solidFill>
              <a:schemeClr val="tx1"/>
            </a:solidFill>
            <a:prstDash val="solid"/>
            <a:round/>
            <a:headEnd type="arrow"/>
            <a:tailEnd type="arrow"/>
          </a:ln>
          <a:effectLst/>
        </p:spPr>
      </p:cxnSp>
      <p:cxnSp>
        <p:nvCxnSpPr>
          <p:cNvPr id="18" name="Straight Arrow Connector 17"/>
          <p:cNvCxnSpPr/>
          <p:nvPr/>
        </p:nvCxnSpPr>
        <p:spPr bwMode="auto">
          <a:xfrm rot="-60000" flipV="1">
            <a:off x="680361" y="1087554"/>
            <a:ext cx="1512168" cy="380626"/>
          </a:xfrm>
          <a:prstGeom prst="straightConnector1">
            <a:avLst/>
          </a:prstGeom>
          <a:solidFill>
            <a:schemeClr val="accent1"/>
          </a:solidFill>
          <a:ln w="19050" cap="flat" cmpd="sng" algn="ctr">
            <a:solidFill>
              <a:schemeClr val="tx1"/>
            </a:solidFill>
            <a:prstDash val="solid"/>
            <a:round/>
            <a:headEnd type="arrow"/>
            <a:tailEnd type="arrow"/>
          </a:ln>
          <a:effectLst/>
        </p:spPr>
      </p:cxnSp>
      <p:sp>
        <p:nvSpPr>
          <p:cNvPr id="5" name="TextBox 4"/>
          <p:cNvSpPr txBox="1"/>
          <p:nvPr/>
        </p:nvSpPr>
        <p:spPr>
          <a:xfrm rot="3576371">
            <a:off x="373025" y="3170624"/>
            <a:ext cx="1152128" cy="461665"/>
          </a:xfrm>
          <a:prstGeom prst="rect">
            <a:avLst/>
          </a:prstGeom>
          <a:noFill/>
        </p:spPr>
        <p:txBody>
          <a:bodyPr wrap="square" rtlCol="0">
            <a:spAutoFit/>
          </a:bodyPr>
          <a:lstStyle/>
          <a:p>
            <a:r>
              <a:rPr lang="fr-BE" dirty="0" smtClean="0"/>
              <a:t>30.4 m</a:t>
            </a:r>
            <a:endParaRPr lang="fr-BE" dirty="0"/>
          </a:p>
        </p:txBody>
      </p:sp>
      <p:sp>
        <p:nvSpPr>
          <p:cNvPr id="19" name="TextBox 18"/>
          <p:cNvSpPr txBox="1"/>
          <p:nvPr/>
        </p:nvSpPr>
        <p:spPr>
          <a:xfrm rot="20663545">
            <a:off x="752370" y="774011"/>
            <a:ext cx="1152128" cy="461665"/>
          </a:xfrm>
          <a:prstGeom prst="rect">
            <a:avLst/>
          </a:prstGeom>
          <a:noFill/>
        </p:spPr>
        <p:txBody>
          <a:bodyPr wrap="square" rtlCol="0">
            <a:spAutoFit/>
          </a:bodyPr>
          <a:lstStyle/>
          <a:p>
            <a:r>
              <a:rPr lang="fr-BE" dirty="0" smtClean="0"/>
              <a:t>12.8 m</a:t>
            </a:r>
            <a:endParaRPr lang="fr-BE" dirty="0"/>
          </a:p>
        </p:txBody>
      </p:sp>
    </p:spTree>
    <p:extLst>
      <p:ext uri="{BB962C8B-B14F-4D97-AF65-F5344CB8AC3E}">
        <p14:creationId xmlns:p14="http://schemas.microsoft.com/office/powerpoint/2010/main" val="305707654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err="1" smtClean="0"/>
              <a:t>Extracted</a:t>
            </a:r>
            <a:r>
              <a:rPr lang="fr-BE" dirty="0" smtClean="0"/>
              <a:t> </a:t>
            </a:r>
            <a:r>
              <a:rPr lang="fr-BE" dirty="0" err="1" smtClean="0"/>
              <a:t>beam</a:t>
            </a:r>
            <a:endParaRPr lang="fr-BE" dirty="0"/>
          </a:p>
        </p:txBody>
      </p:sp>
      <p:sp>
        <p:nvSpPr>
          <p:cNvPr id="3" name="Subtitle 2"/>
          <p:cNvSpPr>
            <a:spLocks noGrp="1"/>
          </p:cNvSpPr>
          <p:nvPr>
            <p:ph type="subTitle" idx="10"/>
          </p:nvPr>
        </p:nvSpPr>
        <p:spPr/>
        <p:txBody>
          <a:bodyPr/>
          <a:lstStyle/>
          <a:p>
            <a:r>
              <a:rPr lang="fr-BE" dirty="0" smtClean="0"/>
              <a:t>First </a:t>
            </a:r>
            <a:r>
              <a:rPr lang="fr-BE" dirty="0" err="1" smtClean="0"/>
              <a:t>extracted</a:t>
            </a:r>
            <a:r>
              <a:rPr lang="fr-BE" dirty="0" smtClean="0"/>
              <a:t> </a:t>
            </a:r>
            <a:r>
              <a:rPr lang="fr-BE" dirty="0" err="1" smtClean="0"/>
              <a:t>beam</a:t>
            </a:r>
            <a:r>
              <a:rPr lang="fr-BE" dirty="0" smtClean="0"/>
              <a:t> </a:t>
            </a:r>
            <a:r>
              <a:rPr lang="fr-BE" dirty="0" err="1" smtClean="0"/>
              <a:t>observed</a:t>
            </a:r>
            <a:r>
              <a:rPr lang="fr-BE" dirty="0" smtClean="0"/>
              <a:t> end of August 2013</a:t>
            </a:r>
            <a:endParaRPr lang="fr-BE" dirty="0"/>
          </a:p>
        </p:txBody>
      </p:sp>
      <p:sp>
        <p:nvSpPr>
          <p:cNvPr id="4" name="Content Placeholder 3"/>
          <p:cNvSpPr>
            <a:spLocks noGrp="1"/>
          </p:cNvSpPr>
          <p:nvPr>
            <p:ph idx="1"/>
          </p:nvPr>
        </p:nvSpPr>
        <p:spPr>
          <a:xfrm>
            <a:off x="-180528" y="885800"/>
            <a:ext cx="5904656" cy="3918198"/>
          </a:xfrm>
        </p:spPr>
        <p:txBody>
          <a:bodyPr lIns="0"/>
          <a:lstStyle/>
          <a:p>
            <a:r>
              <a:rPr lang="fr-BE" dirty="0" smtClean="0"/>
              <a:t>A few </a:t>
            </a:r>
            <a:r>
              <a:rPr lang="fr-BE" dirty="0" err="1" smtClean="0"/>
              <a:t>days</a:t>
            </a:r>
            <a:r>
              <a:rPr lang="fr-BE" dirty="0" smtClean="0"/>
              <a:t> </a:t>
            </a:r>
            <a:r>
              <a:rPr lang="fr-BE" dirty="0" err="1" smtClean="0"/>
              <a:t>after</a:t>
            </a:r>
            <a:r>
              <a:rPr lang="fr-BE" dirty="0" smtClean="0"/>
              <a:t> the </a:t>
            </a:r>
            <a:r>
              <a:rPr lang="fr-BE" dirty="0" err="1" smtClean="0"/>
              <a:t>beginning</a:t>
            </a:r>
            <a:r>
              <a:rPr lang="fr-BE" dirty="0" smtClean="0"/>
              <a:t> of </a:t>
            </a:r>
            <a:r>
              <a:rPr lang="fr-BE" dirty="0" err="1" smtClean="0"/>
              <a:t>commissioning</a:t>
            </a:r>
            <a:r>
              <a:rPr lang="fr-BE" dirty="0" smtClean="0"/>
              <a:t>, </a:t>
            </a:r>
            <a:r>
              <a:rPr lang="fr-BE" dirty="0" err="1" smtClean="0"/>
              <a:t>beam</a:t>
            </a:r>
            <a:r>
              <a:rPr lang="fr-BE" dirty="0" smtClean="0"/>
              <a:t> extraction </a:t>
            </a:r>
            <a:r>
              <a:rPr lang="fr-BE" dirty="0" err="1" smtClean="0"/>
              <a:t>was</a:t>
            </a:r>
            <a:r>
              <a:rPr lang="fr-BE" dirty="0" smtClean="0"/>
              <a:t> </a:t>
            </a:r>
            <a:r>
              <a:rPr lang="fr-BE" dirty="0" err="1" smtClean="0"/>
              <a:t>observed</a:t>
            </a:r>
            <a:r>
              <a:rPr lang="fr-BE" dirty="0" smtClean="0"/>
              <a:t> by </a:t>
            </a:r>
            <a:r>
              <a:rPr lang="fr-BE" dirty="0" err="1" smtClean="0"/>
              <a:t>colour</a:t>
            </a:r>
            <a:r>
              <a:rPr lang="fr-BE" dirty="0" smtClean="0"/>
              <a:t> change of a radiation sensitive foil at the </a:t>
            </a:r>
            <a:r>
              <a:rPr lang="fr-BE" dirty="0" err="1" smtClean="0"/>
              <a:t>beam</a:t>
            </a:r>
            <a:r>
              <a:rPr lang="fr-BE" dirty="0" smtClean="0"/>
              <a:t> exit </a:t>
            </a:r>
            <a:r>
              <a:rPr lang="fr-BE" dirty="0" err="1" smtClean="0"/>
              <a:t>window</a:t>
            </a:r>
            <a:endParaRPr lang="fr-BE" dirty="0" smtClean="0"/>
          </a:p>
          <a:p>
            <a:r>
              <a:rPr lang="fr-BE" dirty="0" err="1" smtClean="0"/>
              <a:t>After</a:t>
            </a:r>
            <a:r>
              <a:rPr lang="fr-BE" dirty="0" smtClean="0"/>
              <a:t> </a:t>
            </a:r>
            <a:r>
              <a:rPr lang="fr-BE" dirty="0" err="1" smtClean="0"/>
              <a:t>beam</a:t>
            </a:r>
            <a:r>
              <a:rPr lang="fr-BE" dirty="0" smtClean="0"/>
              <a:t> injection </a:t>
            </a:r>
            <a:r>
              <a:rPr lang="fr-BE" dirty="0" err="1" smtClean="0"/>
              <a:t>from</a:t>
            </a:r>
            <a:r>
              <a:rPr lang="fr-BE" dirty="0" smtClean="0"/>
              <a:t> the PIG source and 40000 </a:t>
            </a:r>
            <a:r>
              <a:rPr lang="fr-BE" dirty="0" err="1" smtClean="0"/>
              <a:t>turns</a:t>
            </a:r>
            <a:r>
              <a:rPr lang="fr-BE" dirty="0" smtClean="0"/>
              <a:t> of </a:t>
            </a:r>
            <a:r>
              <a:rPr lang="fr-BE" dirty="0" err="1" smtClean="0"/>
              <a:t>acceleration</a:t>
            </a:r>
            <a:r>
              <a:rPr lang="fr-BE" dirty="0" smtClean="0"/>
              <a:t> the </a:t>
            </a:r>
            <a:r>
              <a:rPr lang="fr-BE" dirty="0" err="1" smtClean="0"/>
              <a:t>beam</a:t>
            </a:r>
            <a:r>
              <a:rPr lang="fr-BE" dirty="0" smtClean="0"/>
              <a:t> </a:t>
            </a:r>
            <a:r>
              <a:rPr lang="fr-BE" dirty="0" err="1" smtClean="0"/>
              <a:t>was</a:t>
            </a:r>
            <a:r>
              <a:rPr lang="fr-BE" dirty="0" smtClean="0"/>
              <a:t> </a:t>
            </a:r>
            <a:r>
              <a:rPr lang="fr-BE" dirty="0" err="1" smtClean="0"/>
              <a:t>immediately</a:t>
            </a:r>
            <a:r>
              <a:rPr lang="fr-BE" dirty="0" smtClean="0"/>
              <a:t> </a:t>
            </a:r>
            <a:r>
              <a:rPr lang="fr-BE" dirty="0" err="1" smtClean="0"/>
              <a:t>ejected</a:t>
            </a:r>
            <a:r>
              <a:rPr lang="fr-BE" dirty="0" smtClean="0"/>
              <a:t> by the passive extraction system </a:t>
            </a:r>
            <a:r>
              <a:rPr lang="fr-BE" dirty="0" err="1" smtClean="0"/>
              <a:t>without</a:t>
            </a:r>
            <a:r>
              <a:rPr lang="fr-BE" dirty="0" smtClean="0"/>
              <a:t> </a:t>
            </a:r>
            <a:r>
              <a:rPr lang="fr-BE" dirty="0" err="1" smtClean="0"/>
              <a:t>any</a:t>
            </a:r>
            <a:r>
              <a:rPr lang="fr-BE" dirty="0" smtClean="0"/>
              <a:t> major design or </a:t>
            </a:r>
            <a:r>
              <a:rPr lang="fr-BE" dirty="0" err="1" smtClean="0"/>
              <a:t>other</a:t>
            </a:r>
            <a:r>
              <a:rPr lang="fr-BE" dirty="0" smtClean="0"/>
              <a:t> modifications </a:t>
            </a:r>
          </a:p>
          <a:p>
            <a:r>
              <a:rPr lang="fr-BE" dirty="0" err="1" smtClean="0"/>
              <a:t>Measured</a:t>
            </a:r>
            <a:r>
              <a:rPr lang="fr-BE" dirty="0" smtClean="0"/>
              <a:t> </a:t>
            </a:r>
            <a:r>
              <a:rPr lang="fr-BE" dirty="0" err="1" smtClean="0"/>
              <a:t>beam</a:t>
            </a:r>
            <a:r>
              <a:rPr lang="fr-BE" dirty="0" smtClean="0"/>
              <a:t> </a:t>
            </a:r>
            <a:r>
              <a:rPr lang="fr-BE" dirty="0" err="1" smtClean="0"/>
              <a:t>emittances</a:t>
            </a:r>
            <a:r>
              <a:rPr lang="fr-BE" dirty="0" smtClean="0"/>
              <a:t> and </a:t>
            </a:r>
            <a:r>
              <a:rPr lang="fr-BE" dirty="0" err="1" smtClean="0"/>
              <a:t>beam</a:t>
            </a:r>
            <a:r>
              <a:rPr lang="fr-BE" dirty="0" smtClean="0"/>
              <a:t> </a:t>
            </a:r>
            <a:r>
              <a:rPr lang="fr-BE" dirty="0" err="1" smtClean="0"/>
              <a:t>stability</a:t>
            </a:r>
            <a:r>
              <a:rPr lang="fr-BE" dirty="0" smtClean="0"/>
              <a:t> are in full agreement </a:t>
            </a:r>
            <a:r>
              <a:rPr lang="fr-BE" dirty="0" err="1" smtClean="0"/>
              <a:t>with</a:t>
            </a:r>
            <a:r>
              <a:rPr lang="fr-BE" dirty="0" smtClean="0"/>
              <a:t> expectations.</a:t>
            </a:r>
          </a:p>
          <a:p>
            <a:r>
              <a:rPr lang="fr-BE" dirty="0" err="1" smtClean="0"/>
              <a:t>Beam</a:t>
            </a:r>
            <a:r>
              <a:rPr lang="fr-BE" dirty="0" smtClean="0"/>
              <a:t> has been </a:t>
            </a:r>
            <a:r>
              <a:rPr lang="fr-BE" dirty="0" err="1" smtClean="0"/>
              <a:t>transported</a:t>
            </a:r>
            <a:r>
              <a:rPr lang="fr-BE" dirty="0" smtClean="0"/>
              <a:t> in the </a:t>
            </a:r>
            <a:r>
              <a:rPr lang="fr-BE" dirty="0" err="1" smtClean="0"/>
              <a:t>external</a:t>
            </a:r>
            <a:r>
              <a:rPr lang="fr-BE" dirty="0" smtClean="0"/>
              <a:t> </a:t>
            </a:r>
            <a:r>
              <a:rPr lang="fr-BE" dirty="0" err="1" smtClean="0"/>
              <a:t>beam</a:t>
            </a:r>
            <a:r>
              <a:rPr lang="fr-BE" dirty="0" smtClean="0"/>
              <a:t> line to the position of the </a:t>
            </a:r>
            <a:r>
              <a:rPr lang="fr-BE" dirty="0" err="1" smtClean="0"/>
              <a:t>degrader</a:t>
            </a:r>
            <a:endParaRPr lang="fr-BE" dirty="0" smtClean="0"/>
          </a:p>
          <a:p>
            <a:r>
              <a:rPr lang="en-GB" dirty="0"/>
              <a:t>S</a:t>
            </a:r>
            <a:r>
              <a:rPr lang="en-GB" dirty="0" smtClean="0"/>
              <a:t>hipment </a:t>
            </a:r>
            <a:r>
              <a:rPr lang="en-GB" dirty="0"/>
              <a:t>of cyclotron to Nice </a:t>
            </a:r>
            <a:r>
              <a:rPr lang="en-GB" dirty="0" smtClean="0"/>
              <a:t>March 2014</a:t>
            </a:r>
            <a:endParaRPr lang="en-GB" dirty="0"/>
          </a:p>
          <a:p>
            <a:endParaRPr lang="fr-BE" dirty="0"/>
          </a:p>
        </p:txBody>
      </p:sp>
      <p:pic>
        <p:nvPicPr>
          <p:cNvPr id="8194" name="Picture 2"/>
          <p:cNvPicPr>
            <a:picLocks noGrp="1" noChangeAspect="1" noChangeArrowheads="1"/>
          </p:cNvPicPr>
          <p:nvPr>
            <p:ph idx="11"/>
          </p:nvPr>
        </p:nvPicPr>
        <p:blipFill>
          <a:blip r:embed="rId2">
            <a:extLst>
              <a:ext uri="{28A0092B-C50C-407E-A947-70E740481C1C}">
                <a14:useLocalDpi xmlns:a14="http://schemas.microsoft.com/office/drawing/2010/main" val="0"/>
              </a:ext>
            </a:extLst>
          </a:blip>
          <a:srcRect/>
          <a:stretch>
            <a:fillRect/>
          </a:stretch>
        </p:blipFill>
        <p:spPr bwMode="auto">
          <a:xfrm>
            <a:off x="5816544" y="885825"/>
            <a:ext cx="2787904" cy="3557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8602377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2"/>
          <p:cNvPicPr>
            <a:picLocks noGrp="1" noChangeAspect="1" noChangeArrowheads="1"/>
          </p:cNvPicPr>
          <p:nvPr>
            <p:ph idx="4294967295"/>
          </p:nvPr>
        </p:nvPicPr>
        <p:blipFill>
          <a:blip r:embed="rId2" cstate="print">
            <a:extLst>
              <a:ext uri="{28A0092B-C50C-407E-A947-70E740481C1C}">
                <a14:useLocalDpi xmlns:a14="http://schemas.microsoft.com/office/drawing/2010/main" val="0"/>
              </a:ext>
            </a:extLst>
          </a:blip>
          <a:srcRect/>
          <a:stretch>
            <a:fillRect/>
          </a:stretch>
        </p:blipFill>
        <p:spPr bwMode="auto">
          <a:xfrm>
            <a:off x="6703578" y="2823998"/>
            <a:ext cx="2260910" cy="16919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itle 2"/>
          <p:cNvSpPr>
            <a:spLocks noGrp="1"/>
          </p:cNvSpPr>
          <p:nvPr>
            <p:ph type="title"/>
          </p:nvPr>
        </p:nvSpPr>
        <p:spPr>
          <a:xfrm>
            <a:off x="539552" y="195486"/>
            <a:ext cx="7920158" cy="330930"/>
          </a:xfrm>
        </p:spPr>
        <p:txBody>
          <a:bodyPr/>
          <a:lstStyle/>
          <a:p>
            <a:r>
              <a:rPr lang="en-GB" dirty="0" smtClean="0"/>
              <a:t>Acknowledgements</a:t>
            </a:r>
            <a:endParaRPr lang="en-GB" dirty="0"/>
          </a:p>
        </p:txBody>
      </p:sp>
      <p:sp>
        <p:nvSpPr>
          <p:cNvPr id="4" name="Subtitle 3"/>
          <p:cNvSpPr>
            <a:spLocks noGrp="1"/>
          </p:cNvSpPr>
          <p:nvPr>
            <p:ph type="subTitle" idx="10"/>
          </p:nvPr>
        </p:nvSpPr>
        <p:spPr>
          <a:xfrm>
            <a:off x="107504" y="507382"/>
            <a:ext cx="8712968" cy="336176"/>
          </a:xfrm>
        </p:spPr>
        <p:txBody>
          <a:bodyPr/>
          <a:lstStyle/>
          <a:p>
            <a:r>
              <a:rPr lang="en-GB" dirty="0" smtClean="0"/>
              <a:t>A large team of IBA, AIMA and ASG experts have taken part in the design and testing of the S2C2...</a:t>
            </a:r>
            <a:endParaRPr lang="en-GB" dirty="0"/>
          </a:p>
        </p:txBody>
      </p:sp>
      <p:pic>
        <p:nvPicPr>
          <p:cNvPr id="1026" name="Picture 2"/>
          <p:cNvPicPr>
            <a:picLocks noChangeAspect="1" noChangeArrowheads="1"/>
          </p:cNvPicPr>
          <p:nvPr/>
        </p:nvPicPr>
        <p:blipFill>
          <a:blip r:embed="rId3" cstate="print"/>
          <a:srcRect/>
          <a:stretch>
            <a:fillRect/>
          </a:stretch>
        </p:blipFill>
        <p:spPr bwMode="auto">
          <a:xfrm>
            <a:off x="4391271" y="3338860"/>
            <a:ext cx="2412977" cy="1609154"/>
          </a:xfrm>
          <a:prstGeom prst="rect">
            <a:avLst/>
          </a:prstGeom>
          <a:noFill/>
          <a:ln w="9525">
            <a:noFill/>
            <a:miter lim="800000"/>
            <a:headEnd/>
            <a:tailEnd/>
          </a:ln>
          <a:effectLst/>
        </p:spPr>
      </p:pic>
      <p:pic>
        <p:nvPicPr>
          <p:cNvPr id="1027" name="Picture 3"/>
          <p:cNvPicPr>
            <a:picLocks noChangeAspect="1" noChangeArrowheads="1"/>
          </p:cNvPicPr>
          <p:nvPr/>
        </p:nvPicPr>
        <p:blipFill>
          <a:blip r:embed="rId4" cstate="print"/>
          <a:srcRect/>
          <a:stretch>
            <a:fillRect/>
          </a:stretch>
        </p:blipFill>
        <p:spPr bwMode="auto">
          <a:xfrm>
            <a:off x="6156176" y="843558"/>
            <a:ext cx="2784310" cy="2088232"/>
          </a:xfrm>
          <a:prstGeom prst="rect">
            <a:avLst/>
          </a:prstGeom>
          <a:noFill/>
          <a:ln w="9525">
            <a:noFill/>
            <a:miter lim="800000"/>
            <a:headEnd/>
            <a:tailEnd/>
          </a:ln>
          <a:effectLst/>
        </p:spPr>
      </p:pic>
      <p:pic>
        <p:nvPicPr>
          <p:cNvPr id="13" name="Picture 3"/>
          <p:cNvPicPr>
            <a:picLocks noChangeAspect="1" noChangeArrowheads="1"/>
          </p:cNvPicPr>
          <p:nvPr/>
        </p:nvPicPr>
        <p:blipFill>
          <a:blip r:embed="rId5" cstate="print"/>
          <a:srcRect/>
          <a:stretch>
            <a:fillRect/>
          </a:stretch>
        </p:blipFill>
        <p:spPr bwMode="auto">
          <a:xfrm>
            <a:off x="3347864" y="843558"/>
            <a:ext cx="2808312" cy="1890210"/>
          </a:xfrm>
          <a:prstGeom prst="rect">
            <a:avLst/>
          </a:prstGeom>
          <a:noFill/>
          <a:ln w="9525">
            <a:noFill/>
            <a:miter lim="800000"/>
            <a:headEnd/>
            <a:tailEnd/>
          </a:ln>
          <a:effectLst/>
        </p:spPr>
      </p:pic>
      <p:pic>
        <p:nvPicPr>
          <p:cNvPr id="14" name="Picture 3" descr="M:\R&amp;D\All\R&amp;D TG\Projects\(DAY.101-DBF.101) S²C²P\53 Testing\SOURCE AIMA\110609 Photos montage banc de source\20110609 Ion source test bench 01.JPG"/>
          <p:cNvPicPr>
            <a:picLocks noChangeAspect="1" noChangeArrowheads="1"/>
          </p:cNvPicPr>
          <p:nvPr/>
        </p:nvPicPr>
        <p:blipFill>
          <a:blip r:embed="rId6" cstate="print"/>
          <a:srcRect l="5413" t="15311" r="2461" b="10936"/>
          <a:stretch>
            <a:fillRect/>
          </a:stretch>
        </p:blipFill>
        <p:spPr bwMode="auto">
          <a:xfrm>
            <a:off x="179511" y="3003798"/>
            <a:ext cx="2784219" cy="1671792"/>
          </a:xfrm>
          <a:prstGeom prst="rect">
            <a:avLst/>
          </a:prstGeom>
          <a:noFill/>
        </p:spPr>
      </p:pic>
      <p:pic>
        <p:nvPicPr>
          <p:cNvPr id="1028" name="Picture 4"/>
          <p:cNvPicPr>
            <a:picLocks noChangeAspect="1" noChangeArrowheads="1"/>
          </p:cNvPicPr>
          <p:nvPr/>
        </p:nvPicPr>
        <p:blipFill>
          <a:blip r:embed="rId7" cstate="print"/>
          <a:srcRect/>
          <a:stretch>
            <a:fillRect/>
          </a:stretch>
        </p:blipFill>
        <p:spPr bwMode="auto">
          <a:xfrm>
            <a:off x="2291747" y="3291830"/>
            <a:ext cx="2208245" cy="1656184"/>
          </a:xfrm>
          <a:prstGeom prst="rect">
            <a:avLst/>
          </a:prstGeom>
          <a:noFill/>
          <a:ln w="9525">
            <a:noFill/>
            <a:miter lim="800000"/>
            <a:headEnd/>
            <a:tailEnd/>
          </a:ln>
          <a:effectLst/>
        </p:spPr>
      </p:pic>
      <p:pic>
        <p:nvPicPr>
          <p:cNvPr id="12" name="Picture 11"/>
          <p:cNvPicPr/>
          <p:nvPr/>
        </p:nvPicPr>
        <p:blipFill>
          <a:blip r:embed="rId8" cstate="print"/>
          <a:srcRect l="1331" t="1766" r="2662" b="1766"/>
          <a:stretch>
            <a:fillRect/>
          </a:stretch>
        </p:blipFill>
        <p:spPr bwMode="auto">
          <a:xfrm>
            <a:off x="179512" y="843558"/>
            <a:ext cx="3197232" cy="2192819"/>
          </a:xfrm>
          <a:prstGeom prst="rect">
            <a:avLst/>
          </a:prstGeom>
          <a:noFill/>
        </p:spPr>
      </p:pic>
      <p:sp>
        <p:nvSpPr>
          <p:cNvPr id="16" name="Oval 15"/>
          <p:cNvSpPr/>
          <p:nvPr/>
        </p:nvSpPr>
        <p:spPr bwMode="auto">
          <a:xfrm>
            <a:off x="2915816" y="2427734"/>
            <a:ext cx="3816424" cy="144016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hangingPunct="0"/>
            <a:endParaRPr kumimoji="0" lang="en-GB" sz="2400" b="0" i="0" u="none" strike="noStrike" cap="none" normalizeH="0" baseline="0" dirty="0" smtClean="0">
              <a:ln>
                <a:noFill/>
              </a:ln>
              <a:solidFill>
                <a:schemeClr val="tx1"/>
              </a:solidFill>
              <a:effectLst/>
              <a:latin typeface="Arial" charset="0"/>
              <a:ea typeface="ＭＳ Ｐゴシック" pitchFamily="28" charset="-128"/>
            </a:endParaRPr>
          </a:p>
        </p:txBody>
      </p:sp>
      <p:sp>
        <p:nvSpPr>
          <p:cNvPr id="9" name="Title 2"/>
          <p:cNvSpPr txBox="1">
            <a:spLocks/>
          </p:cNvSpPr>
          <p:nvPr/>
        </p:nvSpPr>
        <p:spPr>
          <a:xfrm>
            <a:off x="2843808" y="2787774"/>
            <a:ext cx="4104456" cy="1008112"/>
          </a:xfrm>
          <a:prstGeom prst="rect">
            <a:avLst/>
          </a:prstGeom>
          <a:noFill/>
        </p:spPr>
        <p:txBody>
          <a:bodyPr>
            <a:noAutofit/>
          </a:bodyPr>
          <a:lstStyle/>
          <a:p>
            <a:pPr marL="0" marR="0" lvl="0" indent="0" algn="l" defTabSz="914400" rtl="0" eaLnBrk="1" fontAlgn="base" latinLnBrk="0" hangingPunct="1">
              <a:lnSpc>
                <a:spcPct val="80000"/>
              </a:lnSpc>
              <a:spcBef>
                <a:spcPct val="0"/>
              </a:spcBef>
              <a:spcAft>
                <a:spcPct val="0"/>
              </a:spcAft>
              <a:buClrTx/>
              <a:buSzTx/>
              <a:buFontTx/>
              <a:buNone/>
              <a:tabLst/>
              <a:defRPr/>
            </a:pPr>
            <a:endParaRPr kumimoji="0" lang="en-GB" sz="1000" b="1" i="1" u="none" strike="noStrike" kern="0" cap="none" spc="0" normalizeH="0" baseline="0" noProof="0" dirty="0" smtClean="0">
              <a:ln>
                <a:noFill/>
              </a:ln>
              <a:solidFill>
                <a:srgbClr val="69BE28"/>
              </a:solidFill>
              <a:effectLst/>
              <a:uLnTx/>
              <a:uFillTx/>
              <a:latin typeface="+mj-lt"/>
              <a:ea typeface="+mj-ea"/>
              <a:cs typeface="Arial"/>
            </a:endParaRPr>
          </a:p>
          <a:p>
            <a:pPr marL="0" marR="0" lvl="0" indent="0" algn="l" defTabSz="914400" rtl="0" eaLnBrk="1" fontAlgn="base" latinLnBrk="0" hangingPunct="1">
              <a:lnSpc>
                <a:spcPct val="80000"/>
              </a:lnSpc>
              <a:spcBef>
                <a:spcPct val="0"/>
              </a:spcBef>
              <a:spcAft>
                <a:spcPct val="0"/>
              </a:spcAft>
              <a:buClrTx/>
              <a:buSzTx/>
              <a:buFontTx/>
              <a:buNone/>
              <a:tabLst/>
              <a:defRPr/>
            </a:pPr>
            <a:r>
              <a:rPr kumimoji="0" lang="en-GB" sz="4000" b="1" i="1" u="none" strike="noStrike" kern="0" cap="none" spc="0" normalizeH="0" baseline="0" noProof="0" dirty="0" smtClean="0">
                <a:ln>
                  <a:noFill/>
                </a:ln>
                <a:solidFill>
                  <a:srgbClr val="69BE28"/>
                </a:solidFill>
                <a:effectLst/>
                <a:uLnTx/>
                <a:uFillTx/>
                <a:latin typeface="+mj-lt"/>
                <a:ea typeface="+mj-ea"/>
                <a:cs typeface="Arial"/>
              </a:rPr>
              <a:t>   </a:t>
            </a:r>
            <a:r>
              <a:rPr kumimoji="0" lang="en-GB" sz="1400" b="1" i="1" u="none" strike="noStrike" kern="0" cap="none" spc="0" normalizeH="0" baseline="0" noProof="0" dirty="0" smtClean="0">
                <a:ln>
                  <a:noFill/>
                </a:ln>
                <a:solidFill>
                  <a:srgbClr val="69BE28"/>
                </a:solidFill>
                <a:effectLst/>
                <a:uLnTx/>
                <a:uFillTx/>
                <a:latin typeface="+mj-lt"/>
                <a:ea typeface="+mj-ea"/>
                <a:cs typeface="Arial"/>
              </a:rPr>
              <a:t> </a:t>
            </a:r>
            <a:r>
              <a:rPr kumimoji="0" lang="en-GB" sz="4000" b="1" i="1" u="none" strike="noStrike" kern="0" cap="none" spc="0" normalizeH="0" baseline="0" noProof="0" dirty="0" smtClean="0">
                <a:ln>
                  <a:noFill/>
                </a:ln>
                <a:solidFill>
                  <a:srgbClr val="69BE28"/>
                </a:solidFill>
                <a:effectLst/>
                <a:uLnTx/>
                <a:uFillTx/>
                <a:latin typeface="+mj-lt"/>
                <a:ea typeface="+mj-ea"/>
                <a:cs typeface="Arial"/>
              </a:rPr>
              <a:t>Thank you!</a:t>
            </a:r>
            <a:endParaRPr kumimoji="0" lang="en-GB" sz="4000" b="1" i="1" u="none" strike="noStrike" kern="0" cap="none" spc="0" normalizeH="0" baseline="0" noProof="0" dirty="0">
              <a:ln>
                <a:noFill/>
              </a:ln>
              <a:solidFill>
                <a:srgbClr val="69BE28"/>
              </a:solidFill>
              <a:effectLst/>
              <a:uLnTx/>
              <a:uFillTx/>
              <a:latin typeface="+mj-lt"/>
              <a:ea typeface="+mj-ea"/>
              <a:cs typeface="Aria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The new compact </a:t>
            </a:r>
            <a:r>
              <a:rPr lang="fr-BE" dirty="0" err="1" smtClean="0"/>
              <a:t>gantry</a:t>
            </a:r>
            <a:r>
              <a:rPr lang="fr-BE" dirty="0" smtClean="0"/>
              <a:t> for </a:t>
            </a:r>
            <a:r>
              <a:rPr lang="fr-BE" dirty="0" err="1" smtClean="0"/>
              <a:t>pencil</a:t>
            </a:r>
            <a:r>
              <a:rPr lang="fr-BE" dirty="0" smtClean="0"/>
              <a:t> </a:t>
            </a:r>
            <a:r>
              <a:rPr lang="fr-BE" dirty="0" err="1" smtClean="0"/>
              <a:t>beam</a:t>
            </a:r>
            <a:r>
              <a:rPr lang="fr-BE" dirty="0" smtClean="0"/>
              <a:t> scanning</a:t>
            </a:r>
            <a:endParaRPr lang="fr-BE" dirty="0"/>
          </a:p>
        </p:txBody>
      </p:sp>
      <p:sp>
        <p:nvSpPr>
          <p:cNvPr id="3" name="Subtitle 2"/>
          <p:cNvSpPr>
            <a:spLocks noGrp="1"/>
          </p:cNvSpPr>
          <p:nvPr>
            <p:ph type="subTitle" idx="10"/>
          </p:nvPr>
        </p:nvSpPr>
        <p:spPr/>
        <p:txBody>
          <a:bodyPr/>
          <a:lstStyle/>
          <a:p>
            <a:r>
              <a:rPr lang="fr-BE" dirty="0" smtClean="0"/>
              <a:t>Design </a:t>
            </a:r>
            <a:r>
              <a:rPr lang="fr-BE" dirty="0" err="1" smtClean="0"/>
              <a:t>aimed</a:t>
            </a:r>
            <a:r>
              <a:rPr lang="fr-BE" dirty="0" smtClean="0"/>
              <a:t> </a:t>
            </a:r>
            <a:r>
              <a:rPr lang="fr-BE" dirty="0" err="1" smtClean="0"/>
              <a:t>at</a:t>
            </a:r>
            <a:r>
              <a:rPr lang="fr-BE" dirty="0" smtClean="0"/>
              <a:t> </a:t>
            </a:r>
            <a:r>
              <a:rPr lang="fr-BE" dirty="0" err="1" smtClean="0"/>
              <a:t>reducing</a:t>
            </a:r>
            <a:r>
              <a:rPr lang="fr-BE" dirty="0" smtClean="0"/>
              <a:t> </a:t>
            </a:r>
            <a:r>
              <a:rPr lang="fr-BE" dirty="0" err="1" smtClean="0"/>
              <a:t>footprint</a:t>
            </a:r>
            <a:r>
              <a:rPr lang="fr-BE" dirty="0" smtClean="0"/>
              <a:t> and </a:t>
            </a:r>
            <a:r>
              <a:rPr lang="fr-BE" dirty="0" err="1" smtClean="0"/>
              <a:t>cost</a:t>
            </a:r>
            <a:endParaRPr lang="fr-BE" dirty="0"/>
          </a:p>
        </p:txBody>
      </p:sp>
      <p:pic>
        <p:nvPicPr>
          <p:cNvPr id="1026" name="Picture 2"/>
          <p:cNvPicPr>
            <a:picLocks noGrp="1" noChangeAspect="1" noChangeArrowheads="1"/>
          </p:cNvPicPr>
          <p:nvPr>
            <p:ph idx="11"/>
          </p:nvPr>
        </p:nvPicPr>
        <p:blipFill>
          <a:blip r:embed="rId2" cstate="print">
            <a:extLst>
              <a:ext uri="{28A0092B-C50C-407E-A947-70E740481C1C}">
                <a14:useLocalDpi xmlns:a14="http://schemas.microsoft.com/office/drawing/2010/main" val="0"/>
              </a:ext>
            </a:extLst>
          </a:blip>
          <a:srcRect/>
          <a:stretch>
            <a:fillRect/>
          </a:stretch>
        </p:blipFill>
        <p:spPr bwMode="auto">
          <a:xfrm>
            <a:off x="5364088" y="975464"/>
            <a:ext cx="2952559" cy="19775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5364088" y="3075806"/>
            <a:ext cx="2952328" cy="16999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323528" y="1851670"/>
            <a:ext cx="4608512" cy="2160240"/>
          </a:xfrm>
          <a:prstGeom prst="rect">
            <a:avLst/>
          </a:prstGeom>
          <a:ln>
            <a:solidFill>
              <a:schemeClr val="tx1"/>
            </a:solidFill>
          </a:ln>
        </p:spPr>
        <p:txBody>
          <a:bodyPr lIns="0" tIns="0" rIns="0" bIns="0"/>
          <a:lstStyle/>
          <a:p>
            <a:pPr marL="628650" indent="-271463">
              <a:spcBef>
                <a:spcPct val="20000"/>
              </a:spcBef>
              <a:spcAft>
                <a:spcPts val="600"/>
              </a:spcAft>
              <a:buClr>
                <a:srgbClr val="F0AB00"/>
              </a:buClr>
              <a:buSzPct val="75000"/>
              <a:buFont typeface="Wingdings" pitchFamily="2" charset="2"/>
              <a:buChar char="l"/>
            </a:pPr>
            <a:r>
              <a:rPr lang="en-GB" sz="1400" kern="0" dirty="0" smtClean="0">
                <a:latin typeface="+mj-lt"/>
                <a:ea typeface="+mn-ea"/>
              </a:rPr>
              <a:t>Scanning magnets are placed upstream of the last bending magnet</a:t>
            </a:r>
          </a:p>
          <a:p>
            <a:pPr marL="628650" indent="-271463">
              <a:spcBef>
                <a:spcPct val="20000"/>
              </a:spcBef>
              <a:spcAft>
                <a:spcPts val="600"/>
              </a:spcAft>
              <a:buClr>
                <a:srgbClr val="F0AB00"/>
              </a:buClr>
              <a:buSzPct val="75000"/>
              <a:buFont typeface="Wingdings" pitchFamily="2" charset="2"/>
              <a:buChar char="l"/>
            </a:pPr>
            <a:r>
              <a:rPr lang="en-GB" sz="1400" kern="0" dirty="0" smtClean="0">
                <a:latin typeface="+mj-lt"/>
                <a:ea typeface="+mn-ea"/>
              </a:rPr>
              <a:t>ESS integrated in the 45 </a:t>
            </a:r>
            <a:r>
              <a:rPr lang="en-GB" sz="1400" kern="0" dirty="0" err="1" smtClean="0">
                <a:latin typeface="+mj-lt"/>
                <a:ea typeface="+mn-ea"/>
              </a:rPr>
              <a:t>deg</a:t>
            </a:r>
            <a:r>
              <a:rPr lang="en-GB" sz="1400" kern="0" dirty="0" smtClean="0">
                <a:latin typeface="+mj-lt"/>
                <a:ea typeface="+mn-ea"/>
              </a:rPr>
              <a:t> inclined part</a:t>
            </a:r>
          </a:p>
          <a:p>
            <a:pPr marL="628650" indent="-271463">
              <a:spcBef>
                <a:spcPct val="20000"/>
              </a:spcBef>
              <a:spcAft>
                <a:spcPts val="600"/>
              </a:spcAft>
              <a:buClr>
                <a:srgbClr val="F0AB00"/>
              </a:buClr>
              <a:buSzPct val="75000"/>
              <a:buFont typeface="Wingdings" pitchFamily="2" charset="2"/>
              <a:buChar char="l"/>
            </a:pPr>
            <a:r>
              <a:rPr lang="en-GB" sz="1400" kern="0" dirty="0" smtClean="0">
                <a:latin typeface="+mj-lt"/>
                <a:ea typeface="+mn-ea"/>
              </a:rPr>
              <a:t>Rotation angle 220°</a:t>
            </a:r>
          </a:p>
          <a:p>
            <a:pPr marL="628650" indent="-271463">
              <a:spcBef>
                <a:spcPct val="20000"/>
              </a:spcBef>
              <a:spcAft>
                <a:spcPts val="600"/>
              </a:spcAft>
              <a:buClr>
                <a:srgbClr val="F0AB00"/>
              </a:buClr>
              <a:buSzPct val="75000"/>
              <a:buFont typeface="Wingdings" pitchFamily="2" charset="2"/>
              <a:buChar char="l"/>
            </a:pPr>
            <a:r>
              <a:rPr lang="en-GB" sz="1400" kern="0" dirty="0" smtClean="0">
                <a:latin typeface="+mj-lt"/>
                <a:ea typeface="+mn-ea"/>
              </a:rPr>
              <a:t>Gantry has been fully manufactured and tested. Now installed at the customer site in Shreveport where the beam has already been transported to the gantry </a:t>
            </a:r>
            <a:r>
              <a:rPr lang="en-GB" sz="1400" kern="0" dirty="0" err="1" smtClean="0">
                <a:latin typeface="+mj-lt"/>
                <a:ea typeface="+mn-ea"/>
              </a:rPr>
              <a:t>isocenter</a:t>
            </a:r>
            <a:endParaRPr lang="en-GB" sz="1600" kern="0" dirty="0" smtClean="0">
              <a:latin typeface="+mj-lt"/>
              <a:ea typeface="+mn-ea"/>
            </a:endParaRPr>
          </a:p>
        </p:txBody>
      </p:sp>
    </p:spTree>
    <p:extLst>
      <p:ext uri="{BB962C8B-B14F-4D97-AF65-F5344CB8AC3E}">
        <p14:creationId xmlns:p14="http://schemas.microsoft.com/office/powerpoint/2010/main" val="12578810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2"/>
          <p:cNvSpPr>
            <a:spLocks noGrp="1" noChangeArrowheads="1"/>
          </p:cNvSpPr>
          <p:nvPr>
            <p:ph type="title"/>
          </p:nvPr>
        </p:nvSpPr>
        <p:spPr/>
        <p:txBody>
          <a:bodyPr/>
          <a:lstStyle/>
          <a:p>
            <a:pPr algn="ctr"/>
            <a:r>
              <a:rPr lang="en-US" sz="2400" dirty="0" smtClean="0">
                <a:solidFill>
                  <a:srgbClr val="69BE28"/>
                </a:solidFill>
              </a:rPr>
              <a:t>How a Synchrocyclotron differs from a Cyclotron</a:t>
            </a:r>
            <a:endParaRPr lang="en-US" sz="2400" dirty="0">
              <a:solidFill>
                <a:srgbClr val="69BE28"/>
              </a:solidFill>
            </a:endParaRPr>
          </a:p>
        </p:txBody>
      </p:sp>
      <p:sp>
        <p:nvSpPr>
          <p:cNvPr id="161795" name="Rectangle 3"/>
          <p:cNvSpPr>
            <a:spLocks noGrp="1" noChangeArrowheads="1"/>
          </p:cNvSpPr>
          <p:nvPr>
            <p:ph type="body" idx="1"/>
          </p:nvPr>
        </p:nvSpPr>
        <p:spPr>
          <a:xfrm>
            <a:off x="160462" y="1059508"/>
            <a:ext cx="8983538" cy="3744490"/>
          </a:xfrm>
        </p:spPr>
        <p:txBody>
          <a:bodyPr/>
          <a:lstStyle/>
          <a:p>
            <a:pPr>
              <a:lnSpc>
                <a:spcPct val="90000"/>
              </a:lnSpc>
              <a:buFont typeface="Wingdings" pitchFamily="2" charset="2"/>
              <a:buNone/>
            </a:pPr>
            <a:r>
              <a:rPr lang="en-US" u="sng" dirty="0" smtClean="0"/>
              <a:t>Isochronous cyclotron:</a:t>
            </a:r>
          </a:p>
          <a:p>
            <a:pPr lvl="1">
              <a:lnSpc>
                <a:spcPct val="90000"/>
              </a:lnSpc>
            </a:pPr>
            <a:r>
              <a:rPr lang="en-US" sz="2000" dirty="0" smtClean="0"/>
              <a:t>Requires  </a:t>
            </a:r>
            <a:r>
              <a:rPr lang="en-US" sz="2000" b="1" i="1" dirty="0" smtClean="0">
                <a:latin typeface="Times New Roman" pitchFamily="18" charset="0"/>
                <a:cs typeface="Times New Roman" pitchFamily="18" charset="0"/>
              </a:rPr>
              <a:t>B</a:t>
            </a:r>
            <a:r>
              <a:rPr lang="en-US" sz="2000" dirty="0" smtClean="0"/>
              <a:t>  to increase proportionally to  </a:t>
            </a:r>
            <a:r>
              <a:rPr lang="en-US" sz="2000" b="1" i="1" dirty="0" smtClean="0">
                <a:latin typeface="Times New Roman" pitchFamily="18" charset="0"/>
                <a:cs typeface="Times New Roman" pitchFamily="18" charset="0"/>
              </a:rPr>
              <a:t>m</a:t>
            </a:r>
            <a:r>
              <a:rPr lang="en-US" sz="2000" dirty="0" smtClean="0">
                <a:cs typeface="Times New Roman" pitchFamily="18" charset="0"/>
              </a:rPr>
              <a:t>.</a:t>
            </a:r>
            <a:endParaRPr lang="en-US" sz="2000" b="1" i="1" dirty="0" smtClean="0"/>
          </a:p>
          <a:p>
            <a:pPr lvl="1">
              <a:lnSpc>
                <a:spcPct val="90000"/>
              </a:lnSpc>
            </a:pPr>
            <a:r>
              <a:rPr lang="en-US" sz="2000" dirty="0" smtClean="0"/>
              <a:t>Requires sector focusing for vertical stability.</a:t>
            </a:r>
          </a:p>
          <a:p>
            <a:pPr lvl="1">
              <a:lnSpc>
                <a:spcPct val="90000"/>
              </a:lnSpc>
            </a:pPr>
            <a:r>
              <a:rPr lang="en-US" sz="2000" dirty="0" smtClean="0"/>
              <a:t>This leads to a smaller average magnetic field, thus a larger structure.</a:t>
            </a:r>
          </a:p>
          <a:p>
            <a:pPr lvl="1">
              <a:lnSpc>
                <a:spcPct val="90000"/>
              </a:lnSpc>
            </a:pPr>
            <a:r>
              <a:rPr lang="en-US" sz="2000" dirty="0" smtClean="0"/>
              <a:t>All parameters being constant, operation is CW.</a:t>
            </a:r>
            <a:endParaRPr lang="en-US" dirty="0" smtClean="0"/>
          </a:p>
          <a:p>
            <a:pPr>
              <a:lnSpc>
                <a:spcPct val="90000"/>
              </a:lnSpc>
              <a:buFont typeface="Wingdings" pitchFamily="2" charset="2"/>
              <a:buNone/>
            </a:pPr>
            <a:r>
              <a:rPr lang="en-US" u="sng" dirty="0" err="1" smtClean="0"/>
              <a:t>Synchro</a:t>
            </a:r>
            <a:r>
              <a:rPr lang="en-US" u="sng" dirty="0" smtClean="0"/>
              <a:t> cyclotron:</a:t>
            </a:r>
          </a:p>
          <a:p>
            <a:pPr lvl="1">
              <a:lnSpc>
                <a:spcPct val="90000"/>
              </a:lnSpc>
            </a:pPr>
            <a:r>
              <a:rPr lang="en-US" sz="2000" dirty="0" smtClean="0"/>
              <a:t>Requires  </a:t>
            </a:r>
            <a:r>
              <a:rPr lang="en-US" sz="2000" b="1" i="1" dirty="0" smtClean="0">
                <a:latin typeface="Times New Roman" pitchFamily="18" charset="0"/>
                <a:cs typeface="Times New Roman" pitchFamily="18" charset="0"/>
              </a:rPr>
              <a:t>B </a:t>
            </a:r>
            <a:r>
              <a:rPr lang="en-US" sz="2000" dirty="0" smtClean="0"/>
              <a:t> to decrease for weak focusing.</a:t>
            </a:r>
          </a:p>
          <a:p>
            <a:pPr lvl="1">
              <a:lnSpc>
                <a:spcPct val="90000"/>
              </a:lnSpc>
            </a:pPr>
            <a:r>
              <a:rPr lang="en-US" sz="2000" dirty="0" smtClean="0"/>
              <a:t>Requires  </a:t>
            </a:r>
            <a:r>
              <a:rPr lang="en-US" sz="2000" b="1" i="1" dirty="0" smtClean="0">
                <a:latin typeface="Times New Roman" pitchFamily="18" charset="0"/>
                <a:cs typeface="Times New Roman" pitchFamily="18" charset="0"/>
              </a:rPr>
              <a:t>f</a:t>
            </a:r>
            <a:r>
              <a:rPr lang="en-US" sz="2000" dirty="0" smtClean="0"/>
              <a:t>  to decrease during acceleration.</a:t>
            </a:r>
          </a:p>
          <a:p>
            <a:pPr lvl="1">
              <a:lnSpc>
                <a:spcPct val="90000"/>
              </a:lnSpc>
            </a:pPr>
            <a:r>
              <a:rPr lang="en-US" sz="2000" dirty="0" smtClean="0"/>
              <a:t>Smaller structure due to high average magnetic field.</a:t>
            </a:r>
          </a:p>
          <a:p>
            <a:pPr lvl="1">
              <a:lnSpc>
                <a:spcPct val="90000"/>
              </a:lnSpc>
            </a:pPr>
            <a:r>
              <a:rPr lang="en-US" sz="2000" dirty="0" smtClean="0"/>
              <a:t>Acceleration being frequency dependant, operation is pulsed.</a:t>
            </a:r>
            <a:endParaRPr lang="en-US" sz="2000" dirty="0"/>
          </a:p>
        </p:txBody>
      </p:sp>
      <p:sp>
        <p:nvSpPr>
          <p:cNvPr id="4" name="Slide Number Placeholder 3"/>
          <p:cNvSpPr txBox="1">
            <a:spLocks/>
          </p:cNvSpPr>
          <p:nvPr/>
        </p:nvSpPr>
        <p:spPr bwMode="auto">
          <a:xfrm>
            <a:off x="251520" y="4785996"/>
            <a:ext cx="1905000" cy="3429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fld id="{115172C9-E2C1-4D47-B919-FA6E5C22E111}" type="slidenum">
              <a:rPr kumimoji="0" lang="fr-FR" sz="1400" b="0" i="0" u="none" strike="noStrike" kern="1200" cap="none" spc="0" normalizeH="0" baseline="0" noProof="0" smtClean="0">
                <a:ln>
                  <a:noFill/>
                </a:ln>
                <a:solidFill>
                  <a:srgbClr val="3FA237"/>
                </a:solidFill>
                <a:effectLst/>
                <a:uLnTx/>
                <a:uFillTx/>
                <a:latin typeface="Arial" charset="0"/>
                <a:ea typeface="ＭＳ Ｐゴシック" pitchFamily="-18" charset="-128"/>
                <a:cs typeface="+mn-cs"/>
              </a:rPr>
              <a:pPr marL="0" marR="0" lvl="0" indent="0" algn="l" defTabSz="914400" rtl="0" eaLnBrk="0" fontAlgn="base" latinLnBrk="0" hangingPunct="0">
                <a:lnSpc>
                  <a:spcPct val="100000"/>
                </a:lnSpc>
                <a:spcBef>
                  <a:spcPct val="0"/>
                </a:spcBef>
                <a:spcAft>
                  <a:spcPct val="0"/>
                </a:spcAft>
                <a:buClrTx/>
                <a:buSzTx/>
                <a:buFontTx/>
                <a:buNone/>
                <a:tabLst/>
                <a:defRPr/>
              </a:pPr>
              <a:t>5</a:t>
            </a:fld>
            <a:endParaRPr kumimoji="0" lang="fr-FR" sz="1400" b="0" i="0" u="none" strike="noStrike" kern="1200" cap="none" spc="0" normalizeH="0" baseline="0" noProof="0" dirty="0">
              <a:ln>
                <a:noFill/>
              </a:ln>
              <a:solidFill>
                <a:srgbClr val="3FA237"/>
              </a:solidFill>
              <a:effectLst/>
              <a:uLnTx/>
              <a:uFillTx/>
              <a:latin typeface="Arial" charset="0"/>
              <a:ea typeface="ＭＳ Ｐゴシック" pitchFamily="-18" charset="-128"/>
              <a:cs typeface="+mn-cs"/>
            </a:endParaRPr>
          </a:p>
        </p:txBody>
      </p:sp>
    </p:spTree>
    <p:extLst>
      <p:ext uri="{BB962C8B-B14F-4D97-AF65-F5344CB8AC3E}">
        <p14:creationId xmlns:p14="http://schemas.microsoft.com/office/powerpoint/2010/main" val="437043041"/>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149225" y="114300"/>
            <a:ext cx="8991600" cy="514350"/>
          </a:xfrm>
        </p:spPr>
        <p:txBody>
          <a:bodyPr/>
          <a:lstStyle/>
          <a:p>
            <a:pPr algn="ctr"/>
            <a:r>
              <a:rPr lang="fr-BE" sz="2400" dirty="0" err="1" smtClean="0">
                <a:solidFill>
                  <a:srgbClr val="69BE28"/>
                </a:solidFill>
              </a:rPr>
              <a:t>What</a:t>
            </a:r>
            <a:r>
              <a:rPr lang="fr-BE" sz="2400" dirty="0" smtClean="0">
                <a:solidFill>
                  <a:srgbClr val="69BE28"/>
                </a:solidFill>
              </a:rPr>
              <a:t> </a:t>
            </a:r>
            <a:r>
              <a:rPr lang="fr-BE" sz="2400" dirty="0" err="1" smtClean="0">
                <a:solidFill>
                  <a:srgbClr val="69BE28"/>
                </a:solidFill>
              </a:rPr>
              <a:t>is</a:t>
            </a:r>
            <a:r>
              <a:rPr lang="fr-BE" sz="2400" dirty="0" smtClean="0">
                <a:solidFill>
                  <a:srgbClr val="69BE28"/>
                </a:solidFill>
              </a:rPr>
              <a:t> a Synchrocyclotron ?</a:t>
            </a:r>
            <a:endParaRPr lang="fr-FR" sz="2400" dirty="0">
              <a:solidFill>
                <a:srgbClr val="69BE28"/>
              </a:solidFill>
            </a:endParaRPr>
          </a:p>
        </p:txBody>
      </p:sp>
      <p:sp>
        <p:nvSpPr>
          <p:cNvPr id="49155" name="Rectangle 3"/>
          <p:cNvSpPr>
            <a:spLocks noGrp="1" noChangeArrowheads="1"/>
          </p:cNvSpPr>
          <p:nvPr>
            <p:ph type="body" idx="1"/>
          </p:nvPr>
        </p:nvSpPr>
        <p:spPr>
          <a:xfrm>
            <a:off x="160462" y="843558"/>
            <a:ext cx="8983538" cy="3942829"/>
          </a:xfrm>
        </p:spPr>
        <p:txBody>
          <a:bodyPr/>
          <a:lstStyle/>
          <a:p>
            <a:pPr algn="just">
              <a:lnSpc>
                <a:spcPct val="90000"/>
              </a:lnSpc>
              <a:buNone/>
            </a:pPr>
            <a:r>
              <a:rPr lang="en-US" b="0" dirty="0" smtClean="0"/>
              <a:t>	</a:t>
            </a:r>
            <a:r>
              <a:rPr lang="en-US" sz="1800" b="0" dirty="0" smtClean="0"/>
              <a:t>A Synchrocyclotron is a circular accelerator in which the frequency of the accelerating electric field is modulated in order to compensate the decreasing period of revolution of the particles. This decrease is due to the relativistic mass increase and the decreasing field during acceleration. </a:t>
            </a:r>
          </a:p>
          <a:p>
            <a:pPr>
              <a:lnSpc>
                <a:spcPct val="90000"/>
              </a:lnSpc>
              <a:buNone/>
            </a:pPr>
            <a:endParaRPr lang="en-US" sz="2000" b="0" dirty="0" smtClean="0"/>
          </a:p>
        </p:txBody>
      </p:sp>
      <p:pic>
        <p:nvPicPr>
          <p:cNvPr id="156674" name="Picture 2"/>
          <p:cNvPicPr>
            <a:picLocks noChangeAspect="1" noChangeArrowheads="1"/>
          </p:cNvPicPr>
          <p:nvPr/>
        </p:nvPicPr>
        <p:blipFill>
          <a:blip r:embed="rId2" cstate="print"/>
          <a:srcRect/>
          <a:stretch>
            <a:fillRect/>
          </a:stretch>
        </p:blipFill>
        <p:spPr bwMode="auto">
          <a:xfrm>
            <a:off x="2555776" y="1995686"/>
            <a:ext cx="4195742" cy="2699376"/>
          </a:xfrm>
          <a:prstGeom prst="rect">
            <a:avLst/>
          </a:prstGeom>
          <a:noFill/>
          <a:ln w="9525">
            <a:noFill/>
            <a:miter lim="800000"/>
            <a:headEnd/>
            <a:tailEnd/>
          </a:ln>
        </p:spPr>
      </p:pic>
      <p:sp>
        <p:nvSpPr>
          <p:cNvPr id="5" name="Slide Number Placeholder 3"/>
          <p:cNvSpPr txBox="1">
            <a:spLocks/>
          </p:cNvSpPr>
          <p:nvPr/>
        </p:nvSpPr>
        <p:spPr bwMode="auto">
          <a:xfrm>
            <a:off x="251520" y="4785996"/>
            <a:ext cx="1905000" cy="3429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fld id="{115172C9-E2C1-4D47-B919-FA6E5C22E111}" type="slidenum">
              <a:rPr kumimoji="0" lang="fr-FR" sz="1400" b="0" i="0" u="none" strike="noStrike" kern="1200" cap="none" spc="0" normalizeH="0" baseline="0" noProof="0" smtClean="0">
                <a:ln>
                  <a:noFill/>
                </a:ln>
                <a:solidFill>
                  <a:srgbClr val="3FA237"/>
                </a:solidFill>
                <a:effectLst/>
                <a:uLnTx/>
                <a:uFillTx/>
                <a:latin typeface="Arial" charset="0"/>
                <a:ea typeface="ＭＳ Ｐゴシック" pitchFamily="-18" charset="-128"/>
                <a:cs typeface="+mn-cs"/>
              </a:rPr>
              <a:pPr marL="0" marR="0" lvl="0" indent="0" algn="l" defTabSz="914400" rtl="0" eaLnBrk="0" fontAlgn="base" latinLnBrk="0" hangingPunct="0">
                <a:lnSpc>
                  <a:spcPct val="100000"/>
                </a:lnSpc>
                <a:spcBef>
                  <a:spcPct val="0"/>
                </a:spcBef>
                <a:spcAft>
                  <a:spcPct val="0"/>
                </a:spcAft>
                <a:buClrTx/>
                <a:buSzTx/>
                <a:buFontTx/>
                <a:buNone/>
                <a:tabLst/>
                <a:defRPr/>
              </a:pPr>
              <a:t>6</a:t>
            </a:fld>
            <a:endParaRPr kumimoji="0" lang="fr-FR" sz="1400" b="0" i="0" u="none" strike="noStrike" kern="1200" cap="none" spc="0" normalizeH="0" baseline="0" noProof="0" dirty="0">
              <a:ln>
                <a:noFill/>
              </a:ln>
              <a:solidFill>
                <a:srgbClr val="3FA237"/>
              </a:solidFill>
              <a:effectLst/>
              <a:uLnTx/>
              <a:uFillTx/>
              <a:latin typeface="Arial" charset="0"/>
              <a:ea typeface="ＭＳ Ｐゴシック" pitchFamily="-18" charset="-128"/>
              <a:cs typeface="+mn-cs"/>
            </a:endParaRPr>
          </a:p>
        </p:txBody>
      </p:sp>
    </p:spTree>
    <p:extLst>
      <p:ext uri="{BB962C8B-B14F-4D97-AF65-F5344CB8AC3E}">
        <p14:creationId xmlns:p14="http://schemas.microsoft.com/office/powerpoint/2010/main" val="3669258393"/>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S2C2 overview</a:t>
            </a:r>
            <a:endParaRPr lang="en-US" dirty="0"/>
          </a:p>
        </p:txBody>
      </p:sp>
      <p:pic>
        <p:nvPicPr>
          <p:cNvPr id="1026" name="Picture 2" descr="D:\My Documents\PT R&amp;D\S²C²\Drawings\S2C2_10.jpg"/>
          <p:cNvPicPr>
            <a:picLocks noChangeAspect="1" noChangeArrowheads="1"/>
          </p:cNvPicPr>
          <p:nvPr/>
        </p:nvPicPr>
        <p:blipFill>
          <a:blip r:embed="rId3" cstate="print"/>
          <a:srcRect/>
          <a:stretch>
            <a:fillRect/>
          </a:stretch>
        </p:blipFill>
        <p:spPr bwMode="auto">
          <a:xfrm>
            <a:off x="395536" y="915566"/>
            <a:ext cx="4391653" cy="2584266"/>
          </a:xfrm>
          <a:prstGeom prst="rect">
            <a:avLst/>
          </a:prstGeom>
          <a:noFill/>
        </p:spPr>
      </p:pic>
      <p:sp>
        <p:nvSpPr>
          <p:cNvPr id="5" name="Subtitle 3"/>
          <p:cNvSpPr>
            <a:spLocks noGrp="1"/>
          </p:cNvSpPr>
          <p:nvPr>
            <p:ph type="subTitle" idx="10"/>
          </p:nvPr>
        </p:nvSpPr>
        <p:spPr>
          <a:xfrm>
            <a:off x="619472" y="507382"/>
            <a:ext cx="6400800" cy="336176"/>
          </a:xfrm>
        </p:spPr>
        <p:txBody>
          <a:bodyPr/>
          <a:lstStyle/>
          <a:p>
            <a:r>
              <a:rPr lang="en-US" dirty="0" smtClean="0"/>
              <a:t>General system layout and parameters</a:t>
            </a:r>
            <a:endParaRPr lang="en-US" dirty="0"/>
          </a:p>
        </p:txBody>
      </p:sp>
      <p:pic>
        <p:nvPicPr>
          <p:cNvPr id="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14884" y="393026"/>
            <a:ext cx="3589564" cy="43413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323528" y="3613432"/>
            <a:ext cx="4392488" cy="1190566"/>
          </a:xfrm>
          <a:prstGeom prst="rect">
            <a:avLst/>
          </a:prstGeom>
        </p:spPr>
        <p:txBody>
          <a:bodyPr lIns="0" tIns="0" rIns="0" bIns="0"/>
          <a:lstStyle/>
          <a:p>
            <a:pPr marL="628650" indent="-271463">
              <a:spcBef>
                <a:spcPct val="20000"/>
              </a:spcBef>
              <a:spcAft>
                <a:spcPts val="600"/>
              </a:spcAft>
              <a:buClr>
                <a:srgbClr val="F0AB00"/>
              </a:buClr>
              <a:buSzPct val="75000"/>
              <a:buFont typeface="Wingdings" pitchFamily="2" charset="2"/>
              <a:buChar char="l"/>
            </a:pPr>
            <a:r>
              <a:rPr lang="en-GB" sz="1400" kern="0" dirty="0" smtClean="0">
                <a:latin typeface="+mj-lt"/>
                <a:ea typeface="+mn-ea"/>
              </a:rPr>
              <a:t>An invited talk on this project was presented at the 2013 cyclotron conference in Vancouver</a:t>
            </a:r>
          </a:p>
          <a:p>
            <a:pPr marL="628650" indent="-271463">
              <a:spcBef>
                <a:spcPct val="20000"/>
              </a:spcBef>
              <a:spcAft>
                <a:spcPts val="600"/>
              </a:spcAft>
              <a:buClr>
                <a:srgbClr val="F0AB00"/>
              </a:buClr>
              <a:buSzPct val="75000"/>
              <a:buFont typeface="Wingdings" pitchFamily="2" charset="2"/>
              <a:buChar char="l"/>
            </a:pPr>
            <a:r>
              <a:rPr lang="en-GB" sz="1400" kern="0" dirty="0" smtClean="0">
                <a:latin typeface="+mj-lt"/>
                <a:ea typeface="+mn-ea"/>
              </a:rPr>
              <a:t>Several contributions can be found on the ECPM2012-website</a:t>
            </a:r>
          </a:p>
          <a:p>
            <a:pPr marL="628650" indent="-271463">
              <a:spcBef>
                <a:spcPct val="20000"/>
              </a:spcBef>
              <a:spcAft>
                <a:spcPts val="600"/>
              </a:spcAft>
              <a:buClr>
                <a:srgbClr val="F0AB00"/>
              </a:buClr>
              <a:buSzPct val="60000"/>
              <a:buFont typeface="Wingdings" pitchFamily="2" charset="2"/>
              <a:buChar char="§"/>
            </a:pPr>
            <a:endParaRPr lang="en-GB" sz="1600" kern="0" dirty="0" smtClean="0">
              <a:latin typeface="+mj-lt"/>
              <a:ea typeface="+mn-ea"/>
            </a:endParaRPr>
          </a:p>
        </p:txBody>
      </p:sp>
    </p:spTree>
    <p:extLst>
      <p:ext uri="{BB962C8B-B14F-4D97-AF65-F5344CB8AC3E}">
        <p14:creationId xmlns:p14="http://schemas.microsoft.com/office/powerpoint/2010/main" val="375673231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S2C2_3.jpg"/>
          <p:cNvPicPr>
            <a:picLocks noGrp="1" noChangeAspect="1"/>
          </p:cNvPicPr>
          <p:nvPr>
            <p:ph idx="1"/>
          </p:nvPr>
        </p:nvPicPr>
        <p:blipFill>
          <a:blip r:embed="rId3" cstate="print"/>
          <a:stretch>
            <a:fillRect/>
          </a:stretch>
        </p:blipFill>
        <p:spPr>
          <a:xfrm>
            <a:off x="100421" y="771550"/>
            <a:ext cx="6027003" cy="4305002"/>
          </a:xfrm>
          <a:blipFill>
            <a:blip r:embed="rId4" cstate="print"/>
            <a:stretch>
              <a:fillRect l="-100000" t="-100000" r="-100000" b="-100000"/>
            </a:stretch>
          </a:blipFill>
        </p:spPr>
      </p:pic>
      <p:sp>
        <p:nvSpPr>
          <p:cNvPr id="3" name="Title 2"/>
          <p:cNvSpPr>
            <a:spLocks noGrp="1"/>
          </p:cNvSpPr>
          <p:nvPr>
            <p:ph type="title"/>
          </p:nvPr>
        </p:nvSpPr>
        <p:spPr>
          <a:xfrm>
            <a:off x="590180" y="123478"/>
            <a:ext cx="7920158" cy="330930"/>
          </a:xfrm>
        </p:spPr>
        <p:txBody>
          <a:bodyPr/>
          <a:lstStyle/>
          <a:p>
            <a:r>
              <a:rPr lang="en-US" dirty="0" smtClean="0"/>
              <a:t>S2C2 overview</a:t>
            </a:r>
            <a:endParaRPr lang="en-US" dirty="0"/>
          </a:p>
        </p:txBody>
      </p:sp>
      <p:sp>
        <p:nvSpPr>
          <p:cNvPr id="4" name="Subtitle 3"/>
          <p:cNvSpPr>
            <a:spLocks noGrp="1"/>
          </p:cNvSpPr>
          <p:nvPr>
            <p:ph type="subTitle" idx="10"/>
          </p:nvPr>
        </p:nvSpPr>
        <p:spPr>
          <a:xfrm>
            <a:off x="619472" y="411510"/>
            <a:ext cx="6400800" cy="336176"/>
          </a:xfrm>
        </p:spPr>
        <p:txBody>
          <a:bodyPr/>
          <a:lstStyle/>
          <a:p>
            <a:r>
              <a:rPr lang="en-US" dirty="0" smtClean="0"/>
              <a:t>Main subsystems</a:t>
            </a:r>
            <a:endParaRPr lang="en-US" dirty="0"/>
          </a:p>
        </p:txBody>
      </p:sp>
      <p:sp>
        <p:nvSpPr>
          <p:cNvPr id="6" name="TextBox 5"/>
          <p:cNvSpPr txBox="1"/>
          <p:nvPr/>
        </p:nvSpPr>
        <p:spPr>
          <a:xfrm>
            <a:off x="6084168" y="1784722"/>
            <a:ext cx="3059832" cy="369332"/>
          </a:xfrm>
          <a:prstGeom prst="rect">
            <a:avLst/>
          </a:prstGeom>
          <a:noFill/>
        </p:spPr>
        <p:txBody>
          <a:bodyPr wrap="square" rtlCol="0">
            <a:spAutoFit/>
          </a:bodyPr>
          <a:lstStyle/>
          <a:p>
            <a:r>
              <a:rPr lang="en-US" sz="1800" smtClean="0"/>
              <a:t>RF system</a:t>
            </a:r>
            <a:endParaRPr lang="en-US" sz="1800"/>
          </a:p>
        </p:txBody>
      </p:sp>
      <p:sp>
        <p:nvSpPr>
          <p:cNvPr id="7" name="TextBox 6"/>
          <p:cNvSpPr txBox="1"/>
          <p:nvPr/>
        </p:nvSpPr>
        <p:spPr>
          <a:xfrm>
            <a:off x="6084168" y="4305002"/>
            <a:ext cx="3059832" cy="369332"/>
          </a:xfrm>
          <a:prstGeom prst="rect">
            <a:avLst/>
          </a:prstGeom>
          <a:noFill/>
        </p:spPr>
        <p:txBody>
          <a:bodyPr wrap="square" rtlCol="0">
            <a:spAutoFit/>
          </a:bodyPr>
          <a:lstStyle/>
          <a:p>
            <a:r>
              <a:rPr lang="en-US" sz="1800" dirty="0" smtClean="0"/>
              <a:t>Extracted beam line</a:t>
            </a:r>
            <a:endParaRPr lang="en-US" sz="1800" dirty="0"/>
          </a:p>
        </p:txBody>
      </p:sp>
      <p:sp>
        <p:nvSpPr>
          <p:cNvPr id="8" name="TextBox 7"/>
          <p:cNvSpPr txBox="1"/>
          <p:nvPr/>
        </p:nvSpPr>
        <p:spPr>
          <a:xfrm>
            <a:off x="6084168" y="3800946"/>
            <a:ext cx="3059832" cy="369332"/>
          </a:xfrm>
          <a:prstGeom prst="rect">
            <a:avLst/>
          </a:prstGeom>
          <a:noFill/>
        </p:spPr>
        <p:txBody>
          <a:bodyPr wrap="square" rtlCol="0">
            <a:spAutoFit/>
          </a:bodyPr>
          <a:lstStyle/>
          <a:p>
            <a:r>
              <a:rPr lang="en-US" sz="1800" smtClean="0"/>
              <a:t>Yoke lifting system</a:t>
            </a:r>
            <a:endParaRPr lang="en-US" sz="1800"/>
          </a:p>
        </p:txBody>
      </p:sp>
      <p:sp>
        <p:nvSpPr>
          <p:cNvPr id="9" name="TextBox 8"/>
          <p:cNvSpPr txBox="1"/>
          <p:nvPr/>
        </p:nvSpPr>
        <p:spPr>
          <a:xfrm>
            <a:off x="6084168" y="776610"/>
            <a:ext cx="3059832" cy="369332"/>
          </a:xfrm>
          <a:prstGeom prst="rect">
            <a:avLst/>
          </a:prstGeom>
          <a:noFill/>
        </p:spPr>
        <p:txBody>
          <a:bodyPr wrap="square" rtlCol="0">
            <a:spAutoFit/>
          </a:bodyPr>
          <a:lstStyle/>
          <a:p>
            <a:r>
              <a:rPr lang="en-US" sz="1800" dirty="0" smtClean="0"/>
              <a:t>Magnet yoke </a:t>
            </a:r>
            <a:endParaRPr lang="en-US" sz="1800" dirty="0"/>
          </a:p>
        </p:txBody>
      </p:sp>
      <p:sp>
        <p:nvSpPr>
          <p:cNvPr id="10" name="TextBox 9"/>
          <p:cNvSpPr txBox="1"/>
          <p:nvPr/>
        </p:nvSpPr>
        <p:spPr>
          <a:xfrm>
            <a:off x="6084168" y="1280666"/>
            <a:ext cx="3059832" cy="369332"/>
          </a:xfrm>
          <a:prstGeom prst="rect">
            <a:avLst/>
          </a:prstGeom>
          <a:noFill/>
        </p:spPr>
        <p:txBody>
          <a:bodyPr wrap="square" rtlCol="0">
            <a:spAutoFit/>
          </a:bodyPr>
          <a:lstStyle/>
          <a:p>
            <a:r>
              <a:rPr lang="en-US" sz="1800" dirty="0" smtClean="0"/>
              <a:t>Superconducting coil</a:t>
            </a:r>
            <a:endParaRPr lang="en-US" sz="1800" dirty="0"/>
          </a:p>
        </p:txBody>
      </p:sp>
      <p:sp>
        <p:nvSpPr>
          <p:cNvPr id="11" name="TextBox 10"/>
          <p:cNvSpPr txBox="1"/>
          <p:nvPr/>
        </p:nvSpPr>
        <p:spPr>
          <a:xfrm>
            <a:off x="6084168" y="2288778"/>
            <a:ext cx="3059832" cy="369332"/>
          </a:xfrm>
          <a:prstGeom prst="rect">
            <a:avLst/>
          </a:prstGeom>
          <a:noFill/>
        </p:spPr>
        <p:txBody>
          <a:bodyPr wrap="square" rtlCol="0">
            <a:spAutoFit/>
          </a:bodyPr>
          <a:lstStyle/>
          <a:p>
            <a:r>
              <a:rPr lang="en-US" sz="1800" dirty="0" smtClean="0"/>
              <a:t>Ion </a:t>
            </a:r>
            <a:r>
              <a:rPr lang="en-US" sz="1800" dirty="0" err="1" smtClean="0"/>
              <a:t>source+central</a:t>
            </a:r>
            <a:r>
              <a:rPr lang="en-US" sz="1800" dirty="0" smtClean="0"/>
              <a:t> region</a:t>
            </a:r>
            <a:endParaRPr lang="en-US" sz="1800" dirty="0"/>
          </a:p>
        </p:txBody>
      </p:sp>
      <p:sp>
        <p:nvSpPr>
          <p:cNvPr id="12" name="TextBox 11"/>
          <p:cNvSpPr txBox="1"/>
          <p:nvPr/>
        </p:nvSpPr>
        <p:spPr>
          <a:xfrm>
            <a:off x="6084168" y="2792834"/>
            <a:ext cx="3059832" cy="369332"/>
          </a:xfrm>
          <a:prstGeom prst="rect">
            <a:avLst/>
          </a:prstGeom>
          <a:noFill/>
        </p:spPr>
        <p:txBody>
          <a:bodyPr wrap="square" rtlCol="0">
            <a:spAutoFit/>
          </a:bodyPr>
          <a:lstStyle/>
          <a:p>
            <a:r>
              <a:rPr lang="en-US" sz="1800" dirty="0" smtClean="0"/>
              <a:t>Extraction system</a:t>
            </a:r>
            <a:endParaRPr lang="en-US" sz="1800" dirty="0"/>
          </a:p>
        </p:txBody>
      </p:sp>
      <p:sp>
        <p:nvSpPr>
          <p:cNvPr id="16" name="Donut 15"/>
          <p:cNvSpPr/>
          <p:nvPr/>
        </p:nvSpPr>
        <p:spPr bwMode="auto">
          <a:xfrm>
            <a:off x="1363444" y="1440584"/>
            <a:ext cx="3024000" cy="3024000"/>
          </a:xfrm>
          <a:prstGeom prst="donut">
            <a:avLst>
              <a:gd name="adj" fmla="val 17900"/>
            </a:avLst>
          </a:prstGeom>
          <a:solidFill>
            <a:srgbClr val="FF0000">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28" charset="-128"/>
            </a:endParaRPr>
          </a:p>
        </p:txBody>
      </p:sp>
      <p:grpSp>
        <p:nvGrpSpPr>
          <p:cNvPr id="2" name="Group 25"/>
          <p:cNvGrpSpPr/>
          <p:nvPr/>
        </p:nvGrpSpPr>
        <p:grpSpPr>
          <a:xfrm>
            <a:off x="899592" y="776610"/>
            <a:ext cx="3949285" cy="3623568"/>
            <a:chOff x="899592" y="843558"/>
            <a:chExt cx="3949285" cy="3623568"/>
          </a:xfrm>
        </p:grpSpPr>
        <p:grpSp>
          <p:nvGrpSpPr>
            <p:cNvPr id="13" name="Group 19"/>
            <p:cNvGrpSpPr/>
            <p:nvPr/>
          </p:nvGrpSpPr>
          <p:grpSpPr>
            <a:xfrm>
              <a:off x="1899753" y="1578406"/>
              <a:ext cx="1944216" cy="2888720"/>
              <a:chOff x="1899753" y="1578406"/>
              <a:chExt cx="1944216" cy="2888720"/>
            </a:xfrm>
          </p:grpSpPr>
          <p:sp>
            <p:nvSpPr>
              <p:cNvPr id="17" name="Donut 16"/>
              <p:cNvSpPr/>
              <p:nvPr/>
            </p:nvSpPr>
            <p:spPr bwMode="auto">
              <a:xfrm>
                <a:off x="1899753" y="2043841"/>
                <a:ext cx="1944216" cy="1944000"/>
              </a:xfrm>
              <a:prstGeom prst="donut">
                <a:avLst>
                  <a:gd name="adj" fmla="val 18383"/>
                </a:avLst>
              </a:prstGeom>
              <a:solidFill>
                <a:srgbClr val="FFFF00">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28" charset="-128"/>
                </a:endParaRPr>
              </a:p>
            </p:txBody>
          </p:sp>
          <p:sp>
            <p:nvSpPr>
              <p:cNvPr id="18" name="Rectangle 17"/>
              <p:cNvSpPr/>
              <p:nvPr/>
            </p:nvSpPr>
            <p:spPr bwMode="auto">
              <a:xfrm rot="18242803">
                <a:off x="3266552" y="1758426"/>
                <a:ext cx="720080" cy="360040"/>
              </a:xfrm>
              <a:prstGeom prst="rect">
                <a:avLst/>
              </a:prstGeom>
              <a:solidFill>
                <a:srgbClr val="FFFF00">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28" charset="-128"/>
                </a:endParaRPr>
              </a:p>
            </p:txBody>
          </p:sp>
          <p:sp>
            <p:nvSpPr>
              <p:cNvPr id="19" name="Rectangle 18"/>
              <p:cNvSpPr/>
              <p:nvPr/>
            </p:nvSpPr>
            <p:spPr bwMode="auto">
              <a:xfrm rot="18242803">
                <a:off x="1762335" y="3927066"/>
                <a:ext cx="720080" cy="360040"/>
              </a:xfrm>
              <a:prstGeom prst="rect">
                <a:avLst/>
              </a:prstGeom>
              <a:solidFill>
                <a:srgbClr val="FFFF00">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28" charset="-128"/>
                </a:endParaRPr>
              </a:p>
            </p:txBody>
          </p:sp>
        </p:grpSp>
        <p:sp>
          <p:nvSpPr>
            <p:cNvPr id="21" name="Rectangle 20"/>
            <p:cNvSpPr/>
            <p:nvPr/>
          </p:nvSpPr>
          <p:spPr bwMode="auto">
            <a:xfrm rot="16200000">
              <a:off x="2267744" y="1419622"/>
              <a:ext cx="1224136" cy="72008"/>
            </a:xfrm>
            <a:prstGeom prst="rect">
              <a:avLst/>
            </a:prstGeom>
            <a:solidFill>
              <a:srgbClr val="FFFF00">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28" charset="-128"/>
              </a:endParaRPr>
            </a:p>
          </p:txBody>
        </p:sp>
        <p:sp>
          <p:nvSpPr>
            <p:cNvPr id="22" name="Rectangle 21"/>
            <p:cNvSpPr/>
            <p:nvPr/>
          </p:nvSpPr>
          <p:spPr bwMode="auto">
            <a:xfrm rot="19818902">
              <a:off x="899592" y="3769626"/>
              <a:ext cx="1224136" cy="72008"/>
            </a:xfrm>
            <a:prstGeom prst="rect">
              <a:avLst/>
            </a:prstGeom>
            <a:solidFill>
              <a:srgbClr val="FFFF00">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28" charset="-128"/>
              </a:endParaRPr>
            </a:p>
          </p:txBody>
        </p:sp>
        <p:sp>
          <p:nvSpPr>
            <p:cNvPr id="24" name="Rectangle 23"/>
            <p:cNvSpPr/>
            <p:nvPr/>
          </p:nvSpPr>
          <p:spPr bwMode="auto">
            <a:xfrm rot="12659087">
              <a:off x="3624741" y="3773956"/>
              <a:ext cx="1224136" cy="72008"/>
            </a:xfrm>
            <a:prstGeom prst="rect">
              <a:avLst/>
            </a:prstGeom>
            <a:solidFill>
              <a:srgbClr val="FFFF00">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28" charset="-128"/>
              </a:endParaRPr>
            </a:p>
          </p:txBody>
        </p:sp>
        <p:sp>
          <p:nvSpPr>
            <p:cNvPr id="25" name="Rectangle 24"/>
            <p:cNvSpPr/>
            <p:nvPr/>
          </p:nvSpPr>
          <p:spPr bwMode="auto">
            <a:xfrm rot="1328492">
              <a:off x="2988081" y="3839898"/>
              <a:ext cx="402394" cy="251252"/>
            </a:xfrm>
            <a:prstGeom prst="rect">
              <a:avLst/>
            </a:prstGeom>
            <a:solidFill>
              <a:srgbClr val="FFFF00">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28" charset="-128"/>
              </a:endParaRPr>
            </a:p>
          </p:txBody>
        </p:sp>
      </p:grpSp>
      <p:sp>
        <p:nvSpPr>
          <p:cNvPr id="32" name="Rectangle 31"/>
          <p:cNvSpPr/>
          <p:nvPr/>
        </p:nvSpPr>
        <p:spPr bwMode="auto">
          <a:xfrm rot="-3600000">
            <a:off x="2380234" y="2202923"/>
            <a:ext cx="144016" cy="1008112"/>
          </a:xfrm>
          <a:prstGeom prst="rect">
            <a:avLst/>
          </a:prstGeom>
          <a:solidFill>
            <a:srgbClr val="FF8000">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28" charset="-128"/>
            </a:endParaRPr>
          </a:p>
        </p:txBody>
      </p:sp>
      <p:sp>
        <p:nvSpPr>
          <p:cNvPr id="33" name="Freeform 32"/>
          <p:cNvSpPr/>
          <p:nvPr/>
        </p:nvSpPr>
        <p:spPr bwMode="auto">
          <a:xfrm>
            <a:off x="2162755" y="2453615"/>
            <a:ext cx="1216549" cy="1574359"/>
          </a:xfrm>
          <a:custGeom>
            <a:avLst/>
            <a:gdLst>
              <a:gd name="connsiteX0" fmla="*/ 373711 w 1216549"/>
              <a:gd name="connsiteY0" fmla="*/ 0 h 1574359"/>
              <a:gd name="connsiteX1" fmla="*/ 500932 w 1216549"/>
              <a:gd name="connsiteY1" fmla="*/ 159027 h 1574359"/>
              <a:gd name="connsiteX2" fmla="*/ 365760 w 1216549"/>
              <a:gd name="connsiteY2" fmla="*/ 310101 h 1574359"/>
              <a:gd name="connsiteX3" fmla="*/ 333955 w 1216549"/>
              <a:gd name="connsiteY3" fmla="*/ 596348 h 1574359"/>
              <a:gd name="connsiteX4" fmla="*/ 453224 w 1216549"/>
              <a:gd name="connsiteY4" fmla="*/ 818985 h 1574359"/>
              <a:gd name="connsiteX5" fmla="*/ 556591 w 1216549"/>
              <a:gd name="connsiteY5" fmla="*/ 874644 h 1574359"/>
              <a:gd name="connsiteX6" fmla="*/ 532737 w 1216549"/>
              <a:gd name="connsiteY6" fmla="*/ 1160891 h 1574359"/>
              <a:gd name="connsiteX7" fmla="*/ 1216549 w 1216549"/>
              <a:gd name="connsiteY7" fmla="*/ 1455089 h 1574359"/>
              <a:gd name="connsiteX8" fmla="*/ 1168842 w 1216549"/>
              <a:gd name="connsiteY8" fmla="*/ 1574359 h 1574359"/>
              <a:gd name="connsiteX9" fmla="*/ 389614 w 1216549"/>
              <a:gd name="connsiteY9" fmla="*/ 1248355 h 1574359"/>
              <a:gd name="connsiteX10" fmla="*/ 151075 w 1216549"/>
              <a:gd name="connsiteY10" fmla="*/ 1041621 h 1574359"/>
              <a:gd name="connsiteX11" fmla="*/ 23854 w 1216549"/>
              <a:gd name="connsiteY11" fmla="*/ 779228 h 1574359"/>
              <a:gd name="connsiteX12" fmla="*/ 0 w 1216549"/>
              <a:gd name="connsiteY12" fmla="*/ 659959 h 1574359"/>
              <a:gd name="connsiteX13" fmla="*/ 111318 w 1216549"/>
              <a:gd name="connsiteY13" fmla="*/ 644056 h 1574359"/>
              <a:gd name="connsiteX14" fmla="*/ 111318 w 1216549"/>
              <a:gd name="connsiteY14" fmla="*/ 365760 h 1574359"/>
              <a:gd name="connsiteX15" fmla="*/ 238539 w 1216549"/>
              <a:gd name="connsiteY15" fmla="*/ 103367 h 1574359"/>
              <a:gd name="connsiteX16" fmla="*/ 373711 w 1216549"/>
              <a:gd name="connsiteY16" fmla="*/ 0 h 1574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216549" h="1574359">
                <a:moveTo>
                  <a:pt x="373711" y="0"/>
                </a:moveTo>
                <a:lnTo>
                  <a:pt x="500932" y="159027"/>
                </a:lnTo>
                <a:lnTo>
                  <a:pt x="365760" y="310101"/>
                </a:lnTo>
                <a:lnTo>
                  <a:pt x="333955" y="596348"/>
                </a:lnTo>
                <a:lnTo>
                  <a:pt x="453224" y="818985"/>
                </a:lnTo>
                <a:lnTo>
                  <a:pt x="556591" y="874644"/>
                </a:lnTo>
                <a:lnTo>
                  <a:pt x="532737" y="1160891"/>
                </a:lnTo>
                <a:lnTo>
                  <a:pt x="1216549" y="1455089"/>
                </a:lnTo>
                <a:lnTo>
                  <a:pt x="1168842" y="1574359"/>
                </a:lnTo>
                <a:lnTo>
                  <a:pt x="389614" y="1248355"/>
                </a:lnTo>
                <a:lnTo>
                  <a:pt x="151075" y="1041621"/>
                </a:lnTo>
                <a:lnTo>
                  <a:pt x="23854" y="779228"/>
                </a:lnTo>
                <a:lnTo>
                  <a:pt x="0" y="659959"/>
                </a:lnTo>
                <a:lnTo>
                  <a:pt x="111318" y="644056"/>
                </a:lnTo>
                <a:lnTo>
                  <a:pt x="111318" y="365760"/>
                </a:lnTo>
                <a:lnTo>
                  <a:pt x="238539" y="103367"/>
                </a:lnTo>
                <a:lnTo>
                  <a:pt x="373711" y="0"/>
                </a:lnTo>
                <a:close/>
              </a:path>
            </a:pathLst>
          </a:custGeom>
          <a:solidFill>
            <a:srgbClr val="00B0F0">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28" charset="-128"/>
            </a:endParaRPr>
          </a:p>
        </p:txBody>
      </p:sp>
      <p:grpSp>
        <p:nvGrpSpPr>
          <p:cNvPr id="14" name="Group 34"/>
          <p:cNvGrpSpPr/>
          <p:nvPr/>
        </p:nvGrpSpPr>
        <p:grpSpPr>
          <a:xfrm>
            <a:off x="2267744" y="2344884"/>
            <a:ext cx="2880320" cy="1240038"/>
            <a:chOff x="2267744" y="2411832"/>
            <a:chExt cx="2880320" cy="1240038"/>
          </a:xfrm>
        </p:grpSpPr>
        <p:sp>
          <p:nvSpPr>
            <p:cNvPr id="28" name="Rectangle 27"/>
            <p:cNvSpPr/>
            <p:nvPr/>
          </p:nvSpPr>
          <p:spPr bwMode="auto">
            <a:xfrm>
              <a:off x="3419872" y="2843431"/>
              <a:ext cx="1008112" cy="360040"/>
            </a:xfrm>
            <a:prstGeom prst="rect">
              <a:avLst/>
            </a:prstGeom>
            <a:solidFill>
              <a:schemeClr val="accent1">
                <a:alpha val="5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28" charset="-128"/>
              </a:endParaRPr>
            </a:p>
          </p:txBody>
        </p:sp>
        <p:sp>
          <p:nvSpPr>
            <p:cNvPr id="29" name="Rectangle 28"/>
            <p:cNvSpPr/>
            <p:nvPr/>
          </p:nvSpPr>
          <p:spPr bwMode="auto">
            <a:xfrm>
              <a:off x="4427984" y="2715766"/>
              <a:ext cx="360040" cy="936104"/>
            </a:xfrm>
            <a:prstGeom prst="rect">
              <a:avLst/>
            </a:prstGeom>
            <a:solidFill>
              <a:schemeClr val="accent1">
                <a:alpha val="5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28" charset="-128"/>
              </a:endParaRPr>
            </a:p>
          </p:txBody>
        </p:sp>
        <p:sp>
          <p:nvSpPr>
            <p:cNvPr id="30" name="Rectangle 29"/>
            <p:cNvSpPr/>
            <p:nvPr/>
          </p:nvSpPr>
          <p:spPr bwMode="auto">
            <a:xfrm>
              <a:off x="4788024" y="2715766"/>
              <a:ext cx="360040" cy="576064"/>
            </a:xfrm>
            <a:prstGeom prst="rect">
              <a:avLst/>
            </a:prstGeom>
            <a:solidFill>
              <a:schemeClr val="accent1">
                <a:alpha val="5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28" charset="-128"/>
              </a:endParaRPr>
            </a:p>
          </p:txBody>
        </p:sp>
        <p:sp>
          <p:nvSpPr>
            <p:cNvPr id="34" name="Pie 33"/>
            <p:cNvSpPr/>
            <p:nvPr/>
          </p:nvSpPr>
          <p:spPr bwMode="auto">
            <a:xfrm>
              <a:off x="2267744" y="2411832"/>
              <a:ext cx="1224136" cy="1224136"/>
            </a:xfrm>
            <a:prstGeom prst="pie">
              <a:avLst>
                <a:gd name="adj1" fmla="val 15741466"/>
                <a:gd name="adj2" fmla="val 5915094"/>
              </a:avLst>
            </a:prstGeom>
            <a:solidFill>
              <a:schemeClr val="accent1">
                <a:alpha val="5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28" charset="-128"/>
              </a:endParaRPr>
            </a:p>
          </p:txBody>
        </p:sp>
      </p:grpSp>
      <p:sp>
        <p:nvSpPr>
          <p:cNvPr id="36" name="TextBox 35"/>
          <p:cNvSpPr txBox="1"/>
          <p:nvPr/>
        </p:nvSpPr>
        <p:spPr>
          <a:xfrm>
            <a:off x="6084168" y="3296890"/>
            <a:ext cx="3059832" cy="369332"/>
          </a:xfrm>
          <a:prstGeom prst="rect">
            <a:avLst/>
          </a:prstGeom>
          <a:noFill/>
        </p:spPr>
        <p:txBody>
          <a:bodyPr wrap="square" rtlCol="0">
            <a:spAutoFit/>
          </a:bodyPr>
          <a:lstStyle/>
          <a:p>
            <a:r>
              <a:rPr lang="en-US" sz="1800" smtClean="0"/>
              <a:t>Vacuum system</a:t>
            </a:r>
            <a:endParaRPr lang="en-US" sz="1800"/>
          </a:p>
        </p:txBody>
      </p:sp>
      <p:grpSp>
        <p:nvGrpSpPr>
          <p:cNvPr id="15" name="Group 38"/>
          <p:cNvGrpSpPr/>
          <p:nvPr/>
        </p:nvGrpSpPr>
        <p:grpSpPr>
          <a:xfrm>
            <a:off x="1979712" y="880422"/>
            <a:ext cx="690465" cy="1131368"/>
            <a:chOff x="1979712" y="947370"/>
            <a:chExt cx="690465" cy="1131368"/>
          </a:xfrm>
        </p:grpSpPr>
        <p:sp>
          <p:nvSpPr>
            <p:cNvPr id="37" name="Oval 36"/>
            <p:cNvSpPr/>
            <p:nvPr/>
          </p:nvSpPr>
          <p:spPr bwMode="auto">
            <a:xfrm>
              <a:off x="1979712" y="947370"/>
              <a:ext cx="648072" cy="648072"/>
            </a:xfrm>
            <a:prstGeom prst="ellipse">
              <a:avLst/>
            </a:prstGeom>
            <a:solidFill>
              <a:srgbClr val="92D050">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28" charset="-128"/>
              </a:endParaRPr>
            </a:p>
          </p:txBody>
        </p:sp>
        <p:sp>
          <p:nvSpPr>
            <p:cNvPr id="38" name="Rectangle 37"/>
            <p:cNvSpPr/>
            <p:nvPr/>
          </p:nvSpPr>
          <p:spPr bwMode="auto">
            <a:xfrm rot="20505292">
              <a:off x="2308678" y="1574682"/>
              <a:ext cx="361499" cy="504056"/>
            </a:xfrm>
            <a:prstGeom prst="rect">
              <a:avLst/>
            </a:prstGeom>
            <a:solidFill>
              <a:srgbClr val="92D050">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28" charset="-128"/>
              </a:endParaRPr>
            </a:p>
          </p:txBody>
        </p:sp>
      </p:grpSp>
      <p:grpSp>
        <p:nvGrpSpPr>
          <p:cNvPr id="20" name="Group 42"/>
          <p:cNvGrpSpPr/>
          <p:nvPr/>
        </p:nvGrpSpPr>
        <p:grpSpPr>
          <a:xfrm>
            <a:off x="1436525" y="1495843"/>
            <a:ext cx="3233800" cy="3383616"/>
            <a:chOff x="1436525" y="1562791"/>
            <a:chExt cx="3233800" cy="3383616"/>
          </a:xfrm>
        </p:grpSpPr>
        <p:sp>
          <p:nvSpPr>
            <p:cNvPr id="40" name="Chord 39"/>
            <p:cNvSpPr/>
            <p:nvPr/>
          </p:nvSpPr>
          <p:spPr bwMode="auto">
            <a:xfrm rot="20160000">
              <a:off x="3894409" y="2067231"/>
              <a:ext cx="775916" cy="648072"/>
            </a:xfrm>
            <a:prstGeom prst="chord">
              <a:avLst>
                <a:gd name="adj1" fmla="val 15749723"/>
                <a:gd name="adj2" fmla="val 5745477"/>
              </a:avLst>
            </a:prstGeom>
            <a:solidFill>
              <a:srgbClr val="C00000">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28" charset="-128"/>
              </a:endParaRPr>
            </a:p>
          </p:txBody>
        </p:sp>
        <p:sp>
          <p:nvSpPr>
            <p:cNvPr id="41" name="Chord 40"/>
            <p:cNvSpPr/>
            <p:nvPr/>
          </p:nvSpPr>
          <p:spPr bwMode="auto">
            <a:xfrm rot="13500000">
              <a:off x="1372603" y="1626713"/>
              <a:ext cx="775916" cy="648072"/>
            </a:xfrm>
            <a:prstGeom prst="chord">
              <a:avLst>
                <a:gd name="adj1" fmla="val 15749723"/>
                <a:gd name="adj2" fmla="val 5745477"/>
              </a:avLst>
            </a:prstGeom>
            <a:solidFill>
              <a:srgbClr val="C00000">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28" charset="-128"/>
              </a:endParaRPr>
            </a:p>
          </p:txBody>
        </p:sp>
        <p:sp>
          <p:nvSpPr>
            <p:cNvPr id="42" name="Chord 41"/>
            <p:cNvSpPr/>
            <p:nvPr/>
          </p:nvSpPr>
          <p:spPr bwMode="auto">
            <a:xfrm rot="6000000">
              <a:off x="2248955" y="4234413"/>
              <a:ext cx="775916" cy="648072"/>
            </a:xfrm>
            <a:prstGeom prst="chord">
              <a:avLst>
                <a:gd name="adj1" fmla="val 15749723"/>
                <a:gd name="adj2" fmla="val 5745477"/>
              </a:avLst>
            </a:prstGeom>
            <a:solidFill>
              <a:srgbClr val="C00000">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28" charset="-128"/>
              </a:endParaRPr>
            </a:p>
          </p:txBody>
        </p:sp>
      </p:grpSp>
      <p:sp>
        <p:nvSpPr>
          <p:cNvPr id="44" name="Rectangle 43"/>
          <p:cNvSpPr/>
          <p:nvPr/>
        </p:nvSpPr>
        <p:spPr bwMode="auto">
          <a:xfrm rot="1320000">
            <a:off x="3957384" y="4086506"/>
            <a:ext cx="1584000" cy="864096"/>
          </a:xfrm>
          <a:prstGeom prst="rect">
            <a:avLst/>
          </a:prstGeom>
          <a:solidFill>
            <a:schemeClr val="accent2">
              <a:alpha val="5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28" charset="-128"/>
            </a:endParaRPr>
          </a:p>
        </p:txBody>
      </p:sp>
    </p:spTree>
    <p:extLst>
      <p:ext uri="{BB962C8B-B14F-4D97-AF65-F5344CB8AC3E}">
        <p14:creationId xmlns:p14="http://schemas.microsoft.com/office/powerpoint/2010/main" val="13818610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3" presetClass="emph" presetSubtype="2" fill="hold" grpId="1" nodeType="clickEffect">
                                  <p:stCondLst>
                                    <p:cond delay="0"/>
                                  </p:stCondLst>
                                  <p:childTnLst>
                                    <p:animClr clrSpc="rgb" dir="cw">
                                      <p:cBhvr override="childStyle">
                                        <p:cTn id="12" dur="500" fill="hold"/>
                                        <p:tgtEl>
                                          <p:spTgt spid="9"/>
                                        </p:tgtEl>
                                        <p:attrNameLst>
                                          <p:attrName>style.color</p:attrName>
                                        </p:attrNameLst>
                                      </p:cBhvr>
                                      <p:to>
                                        <a:schemeClr val="accent2"/>
                                      </p:to>
                                    </p:animClr>
                                  </p:childTnLst>
                                </p:cTn>
                              </p:par>
                              <p:par>
                                <p:cTn id="13" presetID="1" presetClass="exit" presetSubtype="0" fill="hold" grpId="1" nodeType="withEffect">
                                  <p:stCondLst>
                                    <p:cond delay="0"/>
                                  </p:stCondLst>
                                  <p:childTnLst>
                                    <p:set>
                                      <p:cBhvr>
                                        <p:cTn id="14" dur="1" fill="hold">
                                          <p:stCondLst>
                                            <p:cond delay="0"/>
                                          </p:stCondLst>
                                        </p:cTn>
                                        <p:tgtEl>
                                          <p:spTgt spid="16"/>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3" presetClass="emph" presetSubtype="2" fill="hold" grpId="1" nodeType="clickEffect">
                                  <p:stCondLst>
                                    <p:cond delay="0"/>
                                  </p:stCondLst>
                                  <p:childTnLst>
                                    <p:animClr clrSpc="rgb" dir="cw">
                                      <p:cBhvr override="childStyle">
                                        <p:cTn id="24" dur="500" fill="hold"/>
                                        <p:tgtEl>
                                          <p:spTgt spid="10"/>
                                        </p:tgtEl>
                                        <p:attrNameLst>
                                          <p:attrName>style.color</p:attrName>
                                        </p:attrNameLst>
                                      </p:cBhvr>
                                      <p:to>
                                        <a:schemeClr val="accent2"/>
                                      </p:to>
                                    </p:animClr>
                                  </p:childTnLst>
                                </p:cTn>
                              </p:par>
                              <p:par>
                                <p:cTn id="25" presetID="1" presetClass="exit" presetSubtype="0" fill="hold" nodeType="withEffect">
                                  <p:stCondLst>
                                    <p:cond delay="0"/>
                                  </p:stCondLst>
                                  <p:childTnLst>
                                    <p:set>
                                      <p:cBhvr>
                                        <p:cTn id="26" dur="1" fill="hold">
                                          <p:stCondLst>
                                            <p:cond delay="0"/>
                                          </p:stCondLst>
                                        </p:cTn>
                                        <p:tgtEl>
                                          <p:spTgt spid="2"/>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4"/>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3" presetClass="emph" presetSubtype="2" fill="hold" grpId="1" nodeType="clickEffect">
                                  <p:stCondLst>
                                    <p:cond delay="0"/>
                                  </p:stCondLst>
                                  <p:childTnLst>
                                    <p:animClr clrSpc="rgb" dir="cw">
                                      <p:cBhvr override="childStyle">
                                        <p:cTn id="36" dur="500" fill="hold"/>
                                        <p:tgtEl>
                                          <p:spTgt spid="6"/>
                                        </p:tgtEl>
                                        <p:attrNameLst>
                                          <p:attrName>style.color</p:attrName>
                                        </p:attrNameLst>
                                      </p:cBhvr>
                                      <p:to>
                                        <a:schemeClr val="accent2"/>
                                      </p:to>
                                    </p:animClr>
                                  </p:childTnLst>
                                </p:cTn>
                              </p:par>
                              <p:par>
                                <p:cTn id="37" presetID="1" presetClass="exit" presetSubtype="0" fill="hold" nodeType="withEffect">
                                  <p:stCondLst>
                                    <p:cond delay="0"/>
                                  </p:stCondLst>
                                  <p:childTnLst>
                                    <p:set>
                                      <p:cBhvr>
                                        <p:cTn id="38" dur="1" fill="hold">
                                          <p:stCondLst>
                                            <p:cond delay="0"/>
                                          </p:stCondLst>
                                        </p:cTn>
                                        <p:tgtEl>
                                          <p:spTgt spid="14"/>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1"/>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2"/>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3" presetClass="emph" presetSubtype="2" fill="hold" grpId="1" nodeType="clickEffect">
                                  <p:stCondLst>
                                    <p:cond delay="0"/>
                                  </p:stCondLst>
                                  <p:childTnLst>
                                    <p:animClr clrSpc="rgb" dir="cw">
                                      <p:cBhvr override="childStyle">
                                        <p:cTn id="48" dur="500" fill="hold"/>
                                        <p:tgtEl>
                                          <p:spTgt spid="11"/>
                                        </p:tgtEl>
                                        <p:attrNameLst>
                                          <p:attrName>style.color</p:attrName>
                                        </p:attrNameLst>
                                      </p:cBhvr>
                                      <p:to>
                                        <a:schemeClr val="accent2"/>
                                      </p:to>
                                    </p:animClr>
                                  </p:childTnLst>
                                </p:cTn>
                              </p:par>
                              <p:par>
                                <p:cTn id="49" presetID="1" presetClass="exit" presetSubtype="0" fill="hold" grpId="1" nodeType="withEffect">
                                  <p:stCondLst>
                                    <p:cond delay="0"/>
                                  </p:stCondLst>
                                  <p:childTnLst>
                                    <p:set>
                                      <p:cBhvr>
                                        <p:cTn id="50" dur="1" fill="hold">
                                          <p:stCondLst>
                                            <p:cond delay="0"/>
                                          </p:stCondLst>
                                        </p:cTn>
                                        <p:tgtEl>
                                          <p:spTgt spid="32"/>
                                        </p:tgtEl>
                                        <p:attrNameLst>
                                          <p:attrName>style.visibility</p:attrName>
                                        </p:attrNameLst>
                                      </p:cBhvr>
                                      <p:to>
                                        <p:strVal val="hidden"/>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12"/>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33"/>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3" presetClass="emph" presetSubtype="2" fill="hold" grpId="1" nodeType="clickEffect">
                                  <p:stCondLst>
                                    <p:cond delay="0"/>
                                  </p:stCondLst>
                                  <p:childTnLst>
                                    <p:animClr clrSpc="rgb" dir="cw">
                                      <p:cBhvr override="childStyle">
                                        <p:cTn id="60" dur="500" fill="hold"/>
                                        <p:tgtEl>
                                          <p:spTgt spid="12"/>
                                        </p:tgtEl>
                                        <p:attrNameLst>
                                          <p:attrName>style.color</p:attrName>
                                        </p:attrNameLst>
                                      </p:cBhvr>
                                      <p:to>
                                        <a:schemeClr val="accent2"/>
                                      </p:to>
                                    </p:animClr>
                                  </p:childTnLst>
                                </p:cTn>
                              </p:par>
                              <p:par>
                                <p:cTn id="61" presetID="1" presetClass="exit" presetSubtype="0" fill="hold" grpId="1" nodeType="withEffect">
                                  <p:stCondLst>
                                    <p:cond delay="0"/>
                                  </p:stCondLst>
                                  <p:childTnLst>
                                    <p:set>
                                      <p:cBhvr>
                                        <p:cTn id="62" dur="1" fill="hold">
                                          <p:stCondLst>
                                            <p:cond delay="0"/>
                                          </p:stCondLst>
                                        </p:cTn>
                                        <p:tgtEl>
                                          <p:spTgt spid="33"/>
                                        </p:tgtEl>
                                        <p:attrNameLst>
                                          <p:attrName>style.visibility</p:attrName>
                                        </p:attrNameLst>
                                      </p:cBhvr>
                                      <p:to>
                                        <p:strVal val="hidden"/>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36"/>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15"/>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3" presetClass="emph" presetSubtype="2" fill="hold" grpId="1" nodeType="clickEffect">
                                  <p:stCondLst>
                                    <p:cond delay="0"/>
                                  </p:stCondLst>
                                  <p:childTnLst>
                                    <p:animClr clrSpc="rgb" dir="cw">
                                      <p:cBhvr override="childStyle">
                                        <p:cTn id="72" dur="500" fill="hold"/>
                                        <p:tgtEl>
                                          <p:spTgt spid="36"/>
                                        </p:tgtEl>
                                        <p:attrNameLst>
                                          <p:attrName>style.color</p:attrName>
                                        </p:attrNameLst>
                                      </p:cBhvr>
                                      <p:to>
                                        <a:schemeClr val="accent2"/>
                                      </p:to>
                                    </p:animClr>
                                  </p:childTnLst>
                                </p:cTn>
                              </p:par>
                              <p:par>
                                <p:cTn id="73" presetID="1" presetClass="exit" presetSubtype="0" fill="hold" nodeType="withEffect">
                                  <p:stCondLst>
                                    <p:cond delay="0"/>
                                  </p:stCondLst>
                                  <p:childTnLst>
                                    <p:set>
                                      <p:cBhvr>
                                        <p:cTn id="74" dur="1" fill="hold">
                                          <p:stCondLst>
                                            <p:cond delay="0"/>
                                          </p:stCondLst>
                                        </p:cTn>
                                        <p:tgtEl>
                                          <p:spTgt spid="15"/>
                                        </p:tgtEl>
                                        <p:attrNameLst>
                                          <p:attrName>style.visibility</p:attrName>
                                        </p:attrNameLst>
                                      </p:cBhvr>
                                      <p:to>
                                        <p:strVal val="hidden"/>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8"/>
                                        </p:tgtEl>
                                        <p:attrNameLst>
                                          <p:attrName>style.visibility</p:attrName>
                                        </p:attrNameLst>
                                      </p:cBhvr>
                                      <p:to>
                                        <p:strVal val="visible"/>
                                      </p:to>
                                    </p:set>
                                  </p:childTnLst>
                                </p:cTn>
                              </p:par>
                              <p:par>
                                <p:cTn id="79" presetID="1" presetClass="entr" presetSubtype="0" fill="hold" nodeType="withEffect">
                                  <p:stCondLst>
                                    <p:cond delay="0"/>
                                  </p:stCondLst>
                                  <p:childTnLst>
                                    <p:set>
                                      <p:cBhvr>
                                        <p:cTn id="80" dur="1" fill="hold">
                                          <p:stCondLst>
                                            <p:cond delay="0"/>
                                          </p:stCondLst>
                                        </p:cTn>
                                        <p:tgtEl>
                                          <p:spTgt spid="20"/>
                                        </p:tgtEl>
                                        <p:attrNameLst>
                                          <p:attrName>style.visibility</p:attrName>
                                        </p:attrNameLst>
                                      </p:cBhvr>
                                      <p:to>
                                        <p:strVal val="visible"/>
                                      </p:to>
                                    </p:set>
                                  </p:childTnLst>
                                </p:cTn>
                              </p:par>
                            </p:childTnLst>
                          </p:cTn>
                        </p:par>
                      </p:childTnLst>
                    </p:cTn>
                  </p:par>
                  <p:par>
                    <p:cTn id="81" fill="hold">
                      <p:stCondLst>
                        <p:cond delay="indefinite"/>
                      </p:stCondLst>
                      <p:childTnLst>
                        <p:par>
                          <p:cTn id="82" fill="hold">
                            <p:stCondLst>
                              <p:cond delay="0"/>
                            </p:stCondLst>
                            <p:childTnLst>
                              <p:par>
                                <p:cTn id="83" presetID="3" presetClass="emph" presetSubtype="2" fill="hold" grpId="1" nodeType="clickEffect">
                                  <p:stCondLst>
                                    <p:cond delay="0"/>
                                  </p:stCondLst>
                                  <p:childTnLst>
                                    <p:animClr clrSpc="rgb" dir="cw">
                                      <p:cBhvr override="childStyle">
                                        <p:cTn id="84" dur="500" fill="hold"/>
                                        <p:tgtEl>
                                          <p:spTgt spid="8"/>
                                        </p:tgtEl>
                                        <p:attrNameLst>
                                          <p:attrName>style.color</p:attrName>
                                        </p:attrNameLst>
                                      </p:cBhvr>
                                      <p:to>
                                        <a:schemeClr val="accent2"/>
                                      </p:to>
                                    </p:animClr>
                                  </p:childTnLst>
                                </p:cTn>
                              </p:par>
                              <p:par>
                                <p:cTn id="85" presetID="1" presetClass="exit" presetSubtype="0" fill="hold" nodeType="withEffect">
                                  <p:stCondLst>
                                    <p:cond delay="0"/>
                                  </p:stCondLst>
                                  <p:childTnLst>
                                    <p:set>
                                      <p:cBhvr>
                                        <p:cTn id="86" dur="1" fill="hold">
                                          <p:stCondLst>
                                            <p:cond delay="0"/>
                                          </p:stCondLst>
                                        </p:cTn>
                                        <p:tgtEl>
                                          <p:spTgt spid="20"/>
                                        </p:tgtEl>
                                        <p:attrNameLst>
                                          <p:attrName>style.visibility</p:attrName>
                                        </p:attrNameLst>
                                      </p:cBhvr>
                                      <p:to>
                                        <p:strVal val="hidden"/>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grpId="0" nodeType="clickEffect">
                                  <p:stCondLst>
                                    <p:cond delay="0"/>
                                  </p:stCondLst>
                                  <p:childTnLst>
                                    <p:set>
                                      <p:cBhvr>
                                        <p:cTn id="90" dur="1" fill="hold">
                                          <p:stCondLst>
                                            <p:cond delay="0"/>
                                          </p:stCondLst>
                                        </p:cTn>
                                        <p:tgtEl>
                                          <p:spTgt spid="7"/>
                                        </p:tgtEl>
                                        <p:attrNameLst>
                                          <p:attrName>style.visibility</p:attrName>
                                        </p:attrNameLst>
                                      </p:cBhvr>
                                      <p:to>
                                        <p:strVal val="visible"/>
                                      </p:to>
                                    </p:set>
                                  </p:childTnLst>
                                </p:cTn>
                              </p:par>
                              <p:par>
                                <p:cTn id="91" presetID="1" presetClass="entr" presetSubtype="0" fill="hold" grpId="0" nodeType="withEffect">
                                  <p:stCondLst>
                                    <p:cond delay="0"/>
                                  </p:stCondLst>
                                  <p:childTnLst>
                                    <p:set>
                                      <p:cBhvr>
                                        <p:cTn id="92" dur="1" fill="hold">
                                          <p:stCondLst>
                                            <p:cond delay="0"/>
                                          </p:stCondLst>
                                        </p:cTn>
                                        <p:tgtEl>
                                          <p:spTgt spid="44"/>
                                        </p:tgtEl>
                                        <p:attrNameLst>
                                          <p:attrName>style.visibility</p:attrName>
                                        </p:attrNameLst>
                                      </p:cBhvr>
                                      <p:to>
                                        <p:strVal val="visible"/>
                                      </p:to>
                                    </p:set>
                                  </p:childTnLst>
                                </p:cTn>
                              </p:par>
                            </p:childTnLst>
                          </p:cTn>
                        </p:par>
                      </p:childTnLst>
                    </p:cTn>
                  </p:par>
                  <p:par>
                    <p:cTn id="93" fill="hold">
                      <p:stCondLst>
                        <p:cond delay="indefinite"/>
                      </p:stCondLst>
                      <p:childTnLst>
                        <p:par>
                          <p:cTn id="94" fill="hold">
                            <p:stCondLst>
                              <p:cond delay="0"/>
                            </p:stCondLst>
                            <p:childTnLst>
                              <p:par>
                                <p:cTn id="95" presetID="3" presetClass="emph" presetSubtype="2" fill="hold" grpId="1" nodeType="clickEffect">
                                  <p:stCondLst>
                                    <p:cond delay="0"/>
                                  </p:stCondLst>
                                  <p:childTnLst>
                                    <p:animClr clrSpc="rgb" dir="cw">
                                      <p:cBhvr override="childStyle">
                                        <p:cTn id="96" dur="500" fill="hold"/>
                                        <p:tgtEl>
                                          <p:spTgt spid="7"/>
                                        </p:tgtEl>
                                        <p:attrNameLst>
                                          <p:attrName>style.color</p:attrName>
                                        </p:attrNameLst>
                                      </p:cBhvr>
                                      <p:to>
                                        <a:schemeClr val="accent2"/>
                                      </p:to>
                                    </p:animClr>
                                  </p:childTnLst>
                                </p:cTn>
                              </p:par>
                              <p:par>
                                <p:cTn id="97" presetID="1" presetClass="exit" presetSubtype="0" fill="hold" grpId="1" nodeType="withEffect">
                                  <p:stCondLst>
                                    <p:cond delay="0"/>
                                  </p:stCondLst>
                                  <p:childTnLst>
                                    <p:set>
                                      <p:cBhvr>
                                        <p:cTn id="98" dur="1" fill="hold">
                                          <p:stCondLst>
                                            <p:cond delay="0"/>
                                          </p:stCondLst>
                                        </p:cTn>
                                        <p:tgtEl>
                                          <p:spTgt spid="4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P spid="7" grpId="0"/>
      <p:bldP spid="7" grpId="1"/>
      <p:bldP spid="8" grpId="0"/>
      <p:bldP spid="8" grpId="1"/>
      <p:bldP spid="9" grpId="0"/>
      <p:bldP spid="9" grpId="1"/>
      <p:bldP spid="10" grpId="0"/>
      <p:bldP spid="10" grpId="1"/>
      <p:bldP spid="11" grpId="0"/>
      <p:bldP spid="11" grpId="1"/>
      <p:bldP spid="12" grpId="0"/>
      <p:bldP spid="12" grpId="1"/>
      <p:bldP spid="16" grpId="0" animBg="1"/>
      <p:bldP spid="16" grpId="1" animBg="1"/>
      <p:bldP spid="32" grpId="0" animBg="1"/>
      <p:bldP spid="32" grpId="1" animBg="1"/>
      <p:bldP spid="33" grpId="0" animBg="1"/>
      <p:bldP spid="33" grpId="1" animBg="1"/>
      <p:bldP spid="36" grpId="0"/>
      <p:bldP spid="36" grpId="1"/>
      <p:bldP spid="44" grpId="0" animBg="1"/>
      <p:bldP spid="44" grpId="1"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bwMode="auto">
          <a:xfrm>
            <a:off x="323528" y="4227934"/>
            <a:ext cx="4536504" cy="648072"/>
          </a:xfrm>
          <a:prstGeom prst="round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BE" sz="2400" b="0" i="0" u="none" strike="noStrike" cap="none" normalizeH="0" baseline="0" smtClean="0">
              <a:ln>
                <a:noFill/>
              </a:ln>
              <a:solidFill>
                <a:schemeClr val="tx1"/>
              </a:solidFill>
              <a:effectLst/>
              <a:latin typeface="Arial" charset="0"/>
              <a:ea typeface="ＭＳ Ｐゴシック" pitchFamily="28" charset="-128"/>
            </a:endParaRPr>
          </a:p>
        </p:txBody>
      </p:sp>
      <p:sp>
        <p:nvSpPr>
          <p:cNvPr id="2" name="Title 1"/>
          <p:cNvSpPr>
            <a:spLocks noGrp="1"/>
          </p:cNvSpPr>
          <p:nvPr>
            <p:ph type="title"/>
          </p:nvPr>
        </p:nvSpPr>
        <p:spPr/>
        <p:txBody>
          <a:bodyPr/>
          <a:lstStyle/>
          <a:p>
            <a:r>
              <a:rPr lang="fr-BE" dirty="0" err="1" smtClean="0"/>
              <a:t>Magnetic</a:t>
            </a:r>
            <a:r>
              <a:rPr lang="fr-BE" dirty="0" smtClean="0"/>
              <a:t> circuit-</a:t>
            </a:r>
            <a:r>
              <a:rPr lang="fr-BE" dirty="0" err="1" smtClean="0"/>
              <a:t>modeling</a:t>
            </a:r>
            <a:endParaRPr lang="fr-BE" dirty="0"/>
          </a:p>
        </p:txBody>
      </p:sp>
      <p:sp>
        <p:nvSpPr>
          <p:cNvPr id="3" name="Subtitle 2"/>
          <p:cNvSpPr>
            <a:spLocks noGrp="1"/>
          </p:cNvSpPr>
          <p:nvPr>
            <p:ph type="subTitle" idx="10"/>
          </p:nvPr>
        </p:nvSpPr>
        <p:spPr/>
        <p:txBody>
          <a:bodyPr/>
          <a:lstStyle/>
          <a:p>
            <a:r>
              <a:rPr lang="fr-BE" dirty="0" smtClean="0"/>
              <a:t>OPERA3D full model </a:t>
            </a:r>
            <a:r>
              <a:rPr lang="fr-BE" dirty="0" err="1" smtClean="0"/>
              <a:t>with</a:t>
            </a:r>
            <a:r>
              <a:rPr lang="fr-BE" dirty="0" smtClean="0"/>
              <a:t> </a:t>
            </a:r>
            <a:r>
              <a:rPr lang="fr-BE" dirty="0" err="1" smtClean="0"/>
              <a:t>many</a:t>
            </a:r>
            <a:r>
              <a:rPr lang="fr-BE" dirty="0" smtClean="0"/>
              <a:t> </a:t>
            </a:r>
            <a:r>
              <a:rPr lang="fr-BE" dirty="0" err="1" smtClean="0"/>
              <a:t>details</a:t>
            </a:r>
            <a:endParaRPr lang="fr-BE" dirty="0"/>
          </a:p>
        </p:txBody>
      </p:sp>
      <p:pic>
        <p:nvPicPr>
          <p:cNvPr id="2050" name="Picture 2"/>
          <p:cNvPicPr>
            <a:picLocks noGrp="1" noChangeAspect="1" noChangeArrowheads="1"/>
          </p:cNvPicPr>
          <p:nvPr>
            <p:ph idx="11"/>
          </p:nvPr>
        </p:nvPicPr>
        <p:blipFill>
          <a:blip r:embed="rId2">
            <a:extLst>
              <a:ext uri="{28A0092B-C50C-407E-A947-70E740481C1C}">
                <a14:useLocalDpi xmlns:a14="http://schemas.microsoft.com/office/drawing/2010/main" val="0"/>
              </a:ext>
            </a:extLst>
          </a:blip>
          <a:srcRect/>
          <a:stretch>
            <a:fillRect/>
          </a:stretch>
        </p:blipFill>
        <p:spPr bwMode="auto">
          <a:xfrm>
            <a:off x="4860801" y="195486"/>
            <a:ext cx="4103687" cy="23285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5219005" y="2643758"/>
            <a:ext cx="3673475" cy="1936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Content Placeholder 1"/>
          <p:cNvSpPr txBox="1">
            <a:spLocks/>
          </p:cNvSpPr>
          <p:nvPr/>
        </p:nvSpPr>
        <p:spPr>
          <a:xfrm>
            <a:off x="-252536" y="1029816"/>
            <a:ext cx="5400600" cy="3918198"/>
          </a:xfrm>
          <a:prstGeom prst="rect">
            <a:avLst/>
          </a:prstGeom>
        </p:spPr>
        <p:txBody>
          <a:bodyPr/>
          <a:lstStyle>
            <a:lvl1pPr marL="628650" indent="-255588" algn="l" rtl="0" eaLnBrk="1" fontAlgn="base" hangingPunct="1">
              <a:spcBef>
                <a:spcPct val="20000"/>
              </a:spcBef>
              <a:spcAft>
                <a:spcPct val="0"/>
              </a:spcAft>
              <a:buClr>
                <a:srgbClr val="F0AB00"/>
              </a:buClr>
              <a:buSzPct val="60000"/>
              <a:buFont typeface="Wingdings 2" pitchFamily="18" charset="2"/>
              <a:buChar char=""/>
              <a:defRPr sz="1800" b="0">
                <a:solidFill>
                  <a:schemeClr val="tx1"/>
                </a:solidFill>
                <a:latin typeface="+mj-lt"/>
                <a:ea typeface="+mn-ea"/>
                <a:cs typeface="+mn-cs"/>
              </a:defRPr>
            </a:lvl1pPr>
            <a:lvl2pPr marL="900113" indent="-285750" algn="l" rtl="0" eaLnBrk="1" fontAlgn="base" hangingPunct="1">
              <a:spcBef>
                <a:spcPct val="20000"/>
              </a:spcBef>
              <a:spcAft>
                <a:spcPct val="0"/>
              </a:spcAft>
              <a:buClr>
                <a:srgbClr val="F0AB00"/>
              </a:buClr>
              <a:buSzPct val="60000"/>
              <a:buFont typeface="Wingdings 2" pitchFamily="18" charset="2"/>
              <a:buChar char=""/>
              <a:defRPr sz="1700">
                <a:solidFill>
                  <a:schemeClr val="tx1"/>
                </a:solidFill>
                <a:latin typeface="+mj-lt"/>
                <a:ea typeface="+mn-ea"/>
              </a:defRPr>
            </a:lvl2pPr>
            <a:lvl3pPr marL="1079500" indent="-228600" algn="l" rtl="0" eaLnBrk="1" fontAlgn="base" hangingPunct="1">
              <a:spcBef>
                <a:spcPct val="20000"/>
              </a:spcBef>
              <a:spcAft>
                <a:spcPct val="0"/>
              </a:spcAft>
              <a:buClr>
                <a:srgbClr val="F0AB00"/>
              </a:buClr>
              <a:buSzPct val="60000"/>
              <a:buFont typeface="Wingdings 2" pitchFamily="18" charset="2"/>
              <a:buChar char=""/>
              <a:defRPr sz="1600">
                <a:solidFill>
                  <a:schemeClr val="tx1"/>
                </a:solidFill>
                <a:latin typeface="+mn-lt"/>
                <a:ea typeface="+mn-ea"/>
              </a:defRPr>
            </a:lvl3pPr>
            <a:lvl4pPr marL="1339850" indent="-228600" algn="l" rtl="0" eaLnBrk="1" fontAlgn="base" hangingPunct="1">
              <a:spcBef>
                <a:spcPct val="20000"/>
              </a:spcBef>
              <a:spcAft>
                <a:spcPct val="0"/>
              </a:spcAft>
              <a:buClr>
                <a:srgbClr val="F0AB00"/>
              </a:buClr>
              <a:buSzPct val="60000"/>
              <a:buFont typeface="Courier New" pitchFamily="49" charset="0"/>
              <a:buChar char="o"/>
              <a:defRPr sz="1400">
                <a:solidFill>
                  <a:schemeClr val="tx1"/>
                </a:solidFill>
                <a:latin typeface="+mn-lt"/>
                <a:ea typeface="+mn-ea"/>
              </a:defRPr>
            </a:lvl4pPr>
            <a:lvl5pPr marL="1473200" indent="0" algn="l" rtl="0" eaLnBrk="1" fontAlgn="base" hangingPunct="1">
              <a:spcBef>
                <a:spcPct val="20000"/>
              </a:spcBef>
              <a:spcAft>
                <a:spcPct val="0"/>
              </a:spcAft>
              <a:buClr>
                <a:schemeClr val="bg1">
                  <a:lumMod val="50000"/>
                </a:schemeClr>
              </a:buClr>
              <a:buFont typeface="Wingdings" pitchFamily="2" charset="2"/>
              <a:buNone/>
              <a:defRPr sz="1300">
                <a:solidFill>
                  <a:schemeClr val="tx1"/>
                </a:solidFill>
                <a:latin typeface="+mn-lt"/>
                <a:ea typeface="+mn-ea"/>
              </a:defRPr>
            </a:lvl5pPr>
            <a:lvl6pPr marL="2438400" indent="-228600" algn="l" rtl="0" eaLnBrk="1" fontAlgn="base" hangingPunct="1">
              <a:spcBef>
                <a:spcPct val="20000"/>
              </a:spcBef>
              <a:spcAft>
                <a:spcPct val="0"/>
              </a:spcAft>
              <a:buClr>
                <a:srgbClr val="FF8000"/>
              </a:buClr>
              <a:buFont typeface="Wingdings" pitchFamily="2" charset="2"/>
              <a:defRPr sz="2400">
                <a:solidFill>
                  <a:schemeClr val="tx1"/>
                </a:solidFill>
                <a:latin typeface="+mn-lt"/>
                <a:ea typeface="+mn-ea"/>
              </a:defRPr>
            </a:lvl6pPr>
            <a:lvl7pPr marL="2895600" indent="-228600" algn="l" rtl="0" eaLnBrk="1" fontAlgn="base" hangingPunct="1">
              <a:spcBef>
                <a:spcPct val="20000"/>
              </a:spcBef>
              <a:spcAft>
                <a:spcPct val="0"/>
              </a:spcAft>
              <a:buClr>
                <a:srgbClr val="FF8000"/>
              </a:buClr>
              <a:buFont typeface="Wingdings" pitchFamily="2" charset="2"/>
              <a:defRPr sz="2400">
                <a:solidFill>
                  <a:schemeClr val="tx1"/>
                </a:solidFill>
                <a:latin typeface="+mn-lt"/>
                <a:ea typeface="+mn-ea"/>
              </a:defRPr>
            </a:lvl7pPr>
            <a:lvl8pPr marL="3352800" indent="-228600" algn="l" rtl="0" eaLnBrk="1" fontAlgn="base" hangingPunct="1">
              <a:spcBef>
                <a:spcPct val="20000"/>
              </a:spcBef>
              <a:spcAft>
                <a:spcPct val="0"/>
              </a:spcAft>
              <a:buClr>
                <a:srgbClr val="FF8000"/>
              </a:buClr>
              <a:buFont typeface="Wingdings" pitchFamily="2" charset="2"/>
              <a:defRPr sz="2400">
                <a:solidFill>
                  <a:schemeClr val="tx1"/>
                </a:solidFill>
                <a:latin typeface="+mn-lt"/>
                <a:ea typeface="+mn-ea"/>
              </a:defRPr>
            </a:lvl8pPr>
            <a:lvl9pPr marL="3810000" indent="-228600" algn="l" rtl="0" eaLnBrk="1" fontAlgn="base" hangingPunct="1">
              <a:spcBef>
                <a:spcPct val="20000"/>
              </a:spcBef>
              <a:spcAft>
                <a:spcPct val="0"/>
              </a:spcAft>
              <a:buClr>
                <a:srgbClr val="FF8000"/>
              </a:buClr>
              <a:buFont typeface="Wingdings" pitchFamily="2" charset="2"/>
              <a:defRPr sz="2400">
                <a:solidFill>
                  <a:schemeClr val="tx1"/>
                </a:solidFill>
                <a:latin typeface="+mn-lt"/>
                <a:ea typeface="+mn-ea"/>
              </a:defRPr>
            </a:lvl9pPr>
          </a:lstStyle>
          <a:p>
            <a:r>
              <a:rPr lang="fr-BE" kern="0" dirty="0" smtClean="0"/>
              <a:t>Long and </a:t>
            </a:r>
            <a:r>
              <a:rPr lang="fr-BE" kern="0" dirty="0" err="1" smtClean="0"/>
              <a:t>tedious</a:t>
            </a:r>
            <a:r>
              <a:rPr lang="fr-BE" kern="0" dirty="0" smtClean="0"/>
              <a:t> </a:t>
            </a:r>
            <a:r>
              <a:rPr lang="fr-BE" kern="0" dirty="0" err="1" smtClean="0"/>
              <a:t>optimization</a:t>
            </a:r>
            <a:r>
              <a:rPr lang="fr-BE" kern="0" dirty="0" smtClean="0"/>
              <a:t> </a:t>
            </a:r>
            <a:r>
              <a:rPr lang="fr-BE" kern="0" dirty="0" err="1" smtClean="0"/>
              <a:t>process</a:t>
            </a:r>
            <a:endParaRPr lang="fr-BE" kern="0" dirty="0" smtClean="0"/>
          </a:p>
          <a:p>
            <a:r>
              <a:rPr lang="fr-BE" kern="0" dirty="0" err="1" smtClean="0"/>
              <a:t>Yoke</a:t>
            </a:r>
            <a:r>
              <a:rPr lang="fr-BE" kern="0" dirty="0" smtClean="0"/>
              <a:t> </a:t>
            </a:r>
            <a:r>
              <a:rPr lang="fr-BE" kern="0" dirty="0" err="1" smtClean="0"/>
              <a:t>iron</a:t>
            </a:r>
            <a:r>
              <a:rPr lang="fr-BE" kern="0" dirty="0" smtClean="0"/>
              <a:t> </a:t>
            </a:r>
            <a:r>
              <a:rPr lang="fr-BE" kern="0" dirty="0" err="1" smtClean="0"/>
              <a:t>strongly</a:t>
            </a:r>
            <a:r>
              <a:rPr lang="fr-BE" kern="0" dirty="0" smtClean="0"/>
              <a:t> </a:t>
            </a:r>
            <a:r>
              <a:rPr lang="fr-BE" kern="0" dirty="0" err="1" smtClean="0"/>
              <a:t>saturated</a:t>
            </a:r>
            <a:endParaRPr lang="fr-BE" kern="0" dirty="0" smtClean="0"/>
          </a:p>
          <a:p>
            <a:r>
              <a:rPr lang="fr-BE" kern="0" dirty="0" smtClean="0"/>
              <a:t>Influence of </a:t>
            </a:r>
            <a:r>
              <a:rPr lang="fr-BE" kern="0" dirty="0" err="1" smtClean="0"/>
              <a:t>external</a:t>
            </a:r>
            <a:r>
              <a:rPr lang="fr-BE" kern="0" dirty="0" smtClean="0"/>
              <a:t> </a:t>
            </a:r>
            <a:r>
              <a:rPr lang="fr-BE" kern="0" dirty="0" err="1" smtClean="0"/>
              <a:t>iron</a:t>
            </a:r>
            <a:r>
              <a:rPr lang="fr-BE" kern="0" dirty="0" smtClean="0"/>
              <a:t> </a:t>
            </a:r>
            <a:r>
              <a:rPr lang="fr-BE" kern="0" dirty="0" err="1" smtClean="0"/>
              <a:t>systems</a:t>
            </a:r>
            <a:r>
              <a:rPr lang="fr-BE" kern="0" dirty="0" smtClean="0"/>
              <a:t> on the </a:t>
            </a:r>
            <a:r>
              <a:rPr lang="fr-BE" kern="0" dirty="0" err="1" smtClean="0"/>
              <a:t>internal</a:t>
            </a:r>
            <a:r>
              <a:rPr lang="fr-BE" kern="0" dirty="0" smtClean="0"/>
              <a:t> </a:t>
            </a:r>
            <a:r>
              <a:rPr lang="fr-BE" kern="0" dirty="0" err="1" smtClean="0"/>
              <a:t>magnetic</a:t>
            </a:r>
            <a:r>
              <a:rPr lang="fr-BE" kern="0" dirty="0" smtClean="0"/>
              <a:t> </a:t>
            </a:r>
            <a:r>
              <a:rPr lang="fr-BE" kern="0" dirty="0" err="1" smtClean="0"/>
              <a:t>field</a:t>
            </a:r>
            <a:endParaRPr lang="fr-BE" kern="0" dirty="0" smtClean="0"/>
          </a:p>
          <a:p>
            <a:r>
              <a:rPr lang="fr-BE" kern="0" dirty="0" err="1" smtClean="0"/>
              <a:t>Stray-field</a:t>
            </a:r>
            <a:r>
              <a:rPr lang="fr-BE" kern="0" dirty="0" smtClean="0"/>
              <a:t> =&gt; </a:t>
            </a:r>
            <a:r>
              <a:rPr lang="fr-BE" kern="0" dirty="0" err="1" smtClean="0"/>
              <a:t>shielding</a:t>
            </a:r>
            <a:r>
              <a:rPr lang="fr-BE" kern="0" dirty="0" smtClean="0"/>
              <a:t> of </a:t>
            </a:r>
            <a:r>
              <a:rPr lang="fr-BE" kern="0" dirty="0" err="1" smtClean="0"/>
              <a:t>rotco</a:t>
            </a:r>
            <a:r>
              <a:rPr lang="fr-BE" kern="0" dirty="0" smtClean="0"/>
              <a:t> and </a:t>
            </a:r>
            <a:r>
              <a:rPr lang="fr-BE" kern="0" dirty="0" err="1" smtClean="0"/>
              <a:t>cryocoolers</a:t>
            </a:r>
            <a:endParaRPr lang="fr-BE" kern="0" dirty="0" smtClean="0"/>
          </a:p>
          <a:p>
            <a:r>
              <a:rPr lang="fr-BE" kern="0" dirty="0" smtClean="0"/>
              <a:t>pole gap &lt; =&gt; extraction system </a:t>
            </a:r>
            <a:r>
              <a:rPr lang="fr-BE" kern="0" dirty="0" err="1" smtClean="0"/>
              <a:t>optimization</a:t>
            </a:r>
            <a:endParaRPr lang="fr-BE" kern="0" dirty="0" smtClean="0"/>
          </a:p>
          <a:p>
            <a:r>
              <a:rPr lang="fr-BE" kern="0" dirty="0" smtClean="0"/>
              <a:t>Influence of </a:t>
            </a:r>
            <a:r>
              <a:rPr lang="fr-BE" kern="0" dirty="0" err="1" smtClean="0"/>
              <a:t>yoke</a:t>
            </a:r>
            <a:r>
              <a:rPr lang="fr-BE" kern="0" dirty="0" smtClean="0"/>
              <a:t> </a:t>
            </a:r>
            <a:r>
              <a:rPr lang="fr-BE" kern="0" dirty="0" err="1" smtClean="0"/>
              <a:t>penetrations</a:t>
            </a:r>
            <a:endParaRPr lang="fr-BE" kern="0" dirty="0" smtClean="0"/>
          </a:p>
          <a:p>
            <a:r>
              <a:rPr lang="fr-BE" kern="0" dirty="0" err="1" smtClean="0"/>
              <a:t>Median</a:t>
            </a:r>
            <a:r>
              <a:rPr lang="fr-BE" kern="0" dirty="0" smtClean="0"/>
              <a:t> plane </a:t>
            </a:r>
            <a:r>
              <a:rPr lang="fr-BE" kern="0" dirty="0" err="1" smtClean="0"/>
              <a:t>errors</a:t>
            </a:r>
            <a:endParaRPr lang="fr-BE" kern="0" dirty="0" smtClean="0"/>
          </a:p>
          <a:p>
            <a:r>
              <a:rPr lang="fr-BE" kern="0" dirty="0" err="1" smtClean="0"/>
              <a:t>Magnetic</a:t>
            </a:r>
            <a:r>
              <a:rPr lang="fr-BE" kern="0" dirty="0" smtClean="0"/>
              <a:t> forces</a:t>
            </a:r>
          </a:p>
          <a:p>
            <a:pPr marL="373062" indent="0" algn="ctr">
              <a:buNone/>
            </a:pPr>
            <a:r>
              <a:rPr lang="fr-BE" kern="0" dirty="0" smtClean="0"/>
              <a:t>ITERATIVE PROCESS WITH STRONG INTERACTION TO BEAM SIMULATIONS</a:t>
            </a:r>
          </a:p>
          <a:p>
            <a:endParaRPr lang="fr-BE" kern="0" dirty="0" smtClean="0"/>
          </a:p>
        </p:txBody>
      </p:sp>
    </p:spTree>
    <p:extLst>
      <p:ext uri="{BB962C8B-B14F-4D97-AF65-F5344CB8AC3E}">
        <p14:creationId xmlns:p14="http://schemas.microsoft.com/office/powerpoint/2010/main" val="3475128712"/>
      </p:ext>
    </p:extLst>
  </p:cSld>
  <p:clrMapOvr>
    <a:masterClrMapping/>
  </p:clrMapOvr>
  <p:timing>
    <p:tnLst>
      <p:par>
        <p:cTn id="1" dur="indefinite" restart="never" nodeType="tmRoot"/>
      </p:par>
    </p:tnLst>
  </p:timing>
</p:sld>
</file>

<file path=ppt/theme/theme1.xml><?xml version="1.0" encoding="utf-8"?>
<a:theme xmlns:a="http://schemas.openxmlformats.org/drawingml/2006/main" name="AccApp13_S2C2_Presentation_EEP_V1">
  <a:themeElements>
    <a:clrScheme name="Custom 1">
      <a:dk1>
        <a:srgbClr val="000000"/>
      </a:dk1>
      <a:lt1>
        <a:srgbClr val="FFFFFF"/>
      </a:lt1>
      <a:dk2>
        <a:srgbClr val="000000"/>
      </a:dk2>
      <a:lt2>
        <a:srgbClr val="808080"/>
      </a:lt2>
      <a:accent1>
        <a:srgbClr val="A9DC92"/>
      </a:accent1>
      <a:accent2>
        <a:srgbClr val="69BE28"/>
      </a:accent2>
      <a:accent3>
        <a:srgbClr val="009FDA"/>
      </a:accent3>
      <a:accent4>
        <a:srgbClr val="F0AB00"/>
      </a:accent4>
      <a:accent5>
        <a:srgbClr val="E3E4E4"/>
      </a:accent5>
      <a:accent6>
        <a:srgbClr val="ABACAE"/>
      </a:accent6>
      <a:hlink>
        <a:srgbClr val="F0AB00"/>
      </a:hlink>
      <a:folHlink>
        <a:srgbClr val="F0AB00"/>
      </a:folHlink>
    </a:clrScheme>
    <a:fontScheme name="IBA Corporate Woman">
      <a:majorFont>
        <a:latin typeface="Arial"/>
        <a:ea typeface="ＭＳ Ｐゴシック"/>
        <a:cs typeface=""/>
      </a:majorFont>
      <a:minorFont>
        <a:latin typeface="Arial"/>
        <a:ea typeface="ＭＳ Ｐゴシック"/>
        <a:cs typeface=""/>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28"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28" charset="-128"/>
          </a:defRPr>
        </a:defPPr>
      </a:lstStyle>
    </a:lnDef>
  </a:objectDefaults>
  <a:extraClrSchemeLst>
    <a:extraClrScheme>
      <a:clrScheme name="IBA Corporate Woma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IBA Corporate Woma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IBA Corporate Woma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IBA Corporate Woma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IBA Corporate Woma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IBA Corporate Woma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IBA Corporate Woma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IBA Corporate Woma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IBA Corporate Woma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IBA Corporate Woma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IBA Corporate Woma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IBA Corporate Woma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IBA Corporate Woman 13">
        <a:dk1>
          <a:srgbClr val="000000"/>
        </a:dk1>
        <a:lt1>
          <a:srgbClr val="FFFFFF"/>
        </a:lt1>
        <a:dk2>
          <a:srgbClr val="000000"/>
        </a:dk2>
        <a:lt2>
          <a:srgbClr val="808080"/>
        </a:lt2>
        <a:accent1>
          <a:srgbClr val="F0AB00"/>
        </a:accent1>
        <a:accent2>
          <a:srgbClr val="009FDA"/>
        </a:accent2>
        <a:accent3>
          <a:srgbClr val="FFFFFF"/>
        </a:accent3>
        <a:accent4>
          <a:srgbClr val="000000"/>
        </a:accent4>
        <a:accent5>
          <a:srgbClr val="F6D2AA"/>
        </a:accent5>
        <a:accent6>
          <a:srgbClr val="0090C5"/>
        </a:accent6>
        <a:hlink>
          <a:srgbClr val="69BE28"/>
        </a:hlink>
        <a:folHlink>
          <a:srgbClr val="F0AB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F720EB1E0BA5D4AA9481933757C3D6B" ma:contentTypeVersion="1" ma:contentTypeDescription="Create a new document." ma:contentTypeScope="" ma:versionID="de836383f2726ff40f3654324a5de5cd">
  <xsd:schema xmlns:xsd="http://www.w3.org/2001/XMLSchema" xmlns:p="http://schemas.microsoft.com/office/2006/metadata/properties" xmlns:ns2="c87027b3-d06a-4d08-be1c-28596161f1dc" targetNamespace="http://schemas.microsoft.com/office/2006/metadata/properties" ma:root="true" ma:fieldsID="ad071fc49166b2d7ea2749a3a731f480" ns2:_="">
    <xsd:import namespace="c87027b3-d06a-4d08-be1c-28596161f1dc"/>
    <xsd:element name="properties">
      <xsd:complexType>
        <xsd:sequence>
          <xsd:element name="documentManagement">
            <xsd:complexType>
              <xsd:all>
                <xsd:element ref="ns2:Target_x0020_Audiences" minOccurs="0"/>
              </xsd:all>
            </xsd:complexType>
          </xsd:element>
        </xsd:sequence>
      </xsd:complexType>
    </xsd:element>
  </xsd:schema>
  <xsd:schema xmlns:xsd="http://www.w3.org/2001/XMLSchema" xmlns:dms="http://schemas.microsoft.com/office/2006/documentManagement/types" targetNamespace="c87027b3-d06a-4d08-be1c-28596161f1dc" elementFormDefault="qualified">
    <xsd:import namespace="http://schemas.microsoft.com/office/2006/documentManagement/types"/>
    <xsd:element name="Target_x0020_Audiences" ma:index="8" nillable="true" ma:displayName="Target Audiences" ma:internalName="Target_x0020_Audiences">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LongProperties xmlns="http://schemas.microsoft.com/office/2006/metadata/longProperties"/>
</file>

<file path=customXml/item4.xml><?xml version="1.0" encoding="utf-8"?>
<p:properties xmlns:p="http://schemas.microsoft.com/office/2006/metadata/properties" xmlns:xsi="http://www.w3.org/2001/XMLSchema-instance">
  <documentManagement>
    <Target_x0020_Audiences xmlns="c87027b3-d06a-4d08-be1c-28596161f1dc" xsi:nil="true"/>
  </documentManagement>
</p:properties>
</file>

<file path=customXml/itemProps1.xml><?xml version="1.0" encoding="utf-8"?>
<ds:datastoreItem xmlns:ds="http://schemas.openxmlformats.org/officeDocument/2006/customXml" ds:itemID="{EF31F7F7-E344-46E3-AE54-6882E59F8C1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87027b3-d06a-4d08-be1c-28596161f1dc"/>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F6A827BA-C0C2-48C2-B649-CB522812735E}">
  <ds:schemaRefs>
    <ds:schemaRef ds:uri="http://schemas.microsoft.com/sharepoint/v3/contenttype/forms"/>
  </ds:schemaRefs>
</ds:datastoreItem>
</file>

<file path=customXml/itemProps3.xml><?xml version="1.0" encoding="utf-8"?>
<ds:datastoreItem xmlns:ds="http://schemas.openxmlformats.org/officeDocument/2006/customXml" ds:itemID="{C552DD3E-A757-4D13-BB47-9725D661E044}">
  <ds:schemaRefs>
    <ds:schemaRef ds:uri="http://schemas.microsoft.com/office/2006/metadata/longProperties"/>
  </ds:schemaRefs>
</ds:datastoreItem>
</file>

<file path=customXml/itemProps4.xml><?xml version="1.0" encoding="utf-8"?>
<ds:datastoreItem xmlns:ds="http://schemas.openxmlformats.org/officeDocument/2006/customXml" ds:itemID="{DF03AC8F-A6B1-4301-AFCC-3CCAED905AA4}">
  <ds:schemaRefs>
    <ds:schemaRef ds:uri="http://purl.org/dc/terms/"/>
    <ds:schemaRef ds:uri="http://schemas.openxmlformats.org/package/2006/metadata/core-properties"/>
    <ds:schemaRef ds:uri="http://www.w3.org/XML/1998/namespace"/>
    <ds:schemaRef ds:uri="http://schemas.microsoft.com/office/2006/documentManagement/types"/>
    <ds:schemaRef ds:uri="http://purl.org/dc/dcmitype/"/>
    <ds:schemaRef ds:uri="c87027b3-d06a-4d08-be1c-28596161f1dc"/>
    <ds:schemaRef ds:uri="http://purl.org/dc/elements/1.1/"/>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AccApp13_S2C2_Presentation_EEP_V1</Template>
  <TotalTime>4791</TotalTime>
  <Words>1927</Words>
  <Application>Microsoft Office PowerPoint</Application>
  <PresentationFormat>On-screen Show (16:9)</PresentationFormat>
  <Paragraphs>321</Paragraphs>
  <Slides>31</Slides>
  <Notes>12</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AccApp13_S2C2_Presentation_EEP_V1</vt:lpstr>
      <vt:lpstr>PowerPoint Presentation</vt:lpstr>
      <vt:lpstr>Outline</vt:lpstr>
      <vt:lpstr>The New IBA Single Room Proton Therapy Solution: ProteusONE</vt:lpstr>
      <vt:lpstr>The new compact gantry for pencil beam scanning</vt:lpstr>
      <vt:lpstr>How a Synchrocyclotron differs from a Cyclotron</vt:lpstr>
      <vt:lpstr>What is a Synchrocyclotron ?</vt:lpstr>
      <vt:lpstr>S2C2 overview</vt:lpstr>
      <vt:lpstr>S2C2 overview</vt:lpstr>
      <vt:lpstr>Magnetic circuit-modeling</vt:lpstr>
      <vt:lpstr>Magnetic circuit modeling</vt:lpstr>
      <vt:lpstr>Magnetic circuit</vt:lpstr>
      <vt:lpstr>Magnetic circuit: Centering of the cold mass (1)</vt:lpstr>
      <vt:lpstr>Magnetic circuit: centering of the cold mass (2)</vt:lpstr>
      <vt:lpstr>Magnetic circuit:</vt:lpstr>
      <vt:lpstr>Superconducting coil</vt:lpstr>
      <vt:lpstr>Superconducting coil</vt:lpstr>
      <vt:lpstr>Superconducting coil</vt:lpstr>
      <vt:lpstr>RF-system</vt:lpstr>
      <vt:lpstr>RF-system</vt:lpstr>
      <vt:lpstr>RF-system</vt:lpstr>
      <vt:lpstr>Ion source</vt:lpstr>
      <vt:lpstr>Ion source and central region</vt:lpstr>
      <vt:lpstr>Ion source and central region</vt:lpstr>
      <vt:lpstr>Layout of the extraction system</vt:lpstr>
      <vt:lpstr>Regenerative extraction based on 2Qh=2 resonance</vt:lpstr>
      <vt:lpstr>Extraction system</vt:lpstr>
      <vt:lpstr>Extraction system</vt:lpstr>
      <vt:lpstr>External beam line</vt:lpstr>
      <vt:lpstr>Status after assembly and installation in the </vt:lpstr>
      <vt:lpstr>Extracted beam</vt:lpstr>
      <vt:lpstr>Acknowledgements</vt:lpstr>
    </vt:vector>
  </TitlesOfParts>
  <Company>IBA GROUP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New IBA Superconducting Synchrocyclotron (S2C2) – from Modeling to Reality</dc:title>
  <dc:creator>Windows User</dc:creator>
  <cp:lastModifiedBy>Willem Kleeven</cp:lastModifiedBy>
  <cp:revision>258</cp:revision>
  <cp:lastPrinted>2013-09-12T17:05:44Z</cp:lastPrinted>
  <dcterms:created xsi:type="dcterms:W3CDTF">2013-07-01T08:21:53Z</dcterms:created>
  <dcterms:modified xsi:type="dcterms:W3CDTF">2014-03-06T09:21:49Z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isplay_urn:schemas-microsoft-com:office:office#Editor">
    <vt:lpwstr>System Account</vt:lpwstr>
  </property>
  <property fmtid="{D5CDD505-2E9C-101B-9397-08002B2CF9AE}" pid="3" name="xd_Signature">
    <vt:lpwstr/>
  </property>
  <property fmtid="{D5CDD505-2E9C-101B-9397-08002B2CF9AE}" pid="4" name="TemplateUrl">
    <vt:lpwstr/>
  </property>
  <property fmtid="{D5CDD505-2E9C-101B-9397-08002B2CF9AE}" pid="5" name="xd_ProgID">
    <vt:lpwstr/>
  </property>
  <property fmtid="{D5CDD505-2E9C-101B-9397-08002B2CF9AE}" pid="6" name="display_urn:schemas-microsoft-com:office:office#Author">
    <vt:lpwstr>System Account</vt:lpwstr>
  </property>
  <property fmtid="{D5CDD505-2E9C-101B-9397-08002B2CF9AE}" pid="7" name="_SourceUrl">
    <vt:lpwstr/>
  </property>
  <property fmtid="{D5CDD505-2E9C-101B-9397-08002B2CF9AE}" pid="8" name="Target Audiences">
    <vt:lpwstr/>
  </property>
  <property fmtid="{D5CDD505-2E9C-101B-9397-08002B2CF9AE}" pid="9" name="ContentTypeId">
    <vt:lpwstr>0x0101008F720EB1E0BA5D4AA9481933757C3D6B</vt:lpwstr>
  </property>
  <property fmtid="{D5CDD505-2E9C-101B-9397-08002B2CF9AE}" pid="10" name="_AdHocReviewCycleID">
    <vt:i4>-1717527205</vt:i4>
  </property>
  <property fmtid="{D5CDD505-2E9C-101B-9397-08002B2CF9AE}" pid="11" name="_NewReviewCycle">
    <vt:lpwstr/>
  </property>
  <property fmtid="{D5CDD505-2E9C-101B-9397-08002B2CF9AE}" pid="12" name="_EmailSubject">
    <vt:lpwstr>Final version of AccApp13 presentation and paper</vt:lpwstr>
  </property>
  <property fmtid="{D5CDD505-2E9C-101B-9397-08002B2CF9AE}" pid="13" name="_AuthorEmail">
    <vt:lpwstr>Emma.Pearson@iba-group.com</vt:lpwstr>
  </property>
  <property fmtid="{D5CDD505-2E9C-101B-9397-08002B2CF9AE}" pid="14" name="_AuthorEmailDisplayName">
    <vt:lpwstr>Emma Pearson</vt:lpwstr>
  </property>
</Properties>
</file>