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679" r:id="rId2"/>
    <p:sldId id="681" r:id="rId3"/>
    <p:sldId id="682" r:id="rId4"/>
    <p:sldId id="683" r:id="rId5"/>
    <p:sldId id="684" r:id="rId6"/>
    <p:sldId id="685" r:id="rId7"/>
    <p:sldId id="686" r:id="rId8"/>
    <p:sldId id="687" r:id="rId9"/>
    <p:sldId id="688" r:id="rId10"/>
    <p:sldId id="689" r:id="rId11"/>
    <p:sldId id="690" r:id="rId12"/>
    <p:sldId id="691" r:id="rId13"/>
    <p:sldId id="692" r:id="rId14"/>
    <p:sldId id="693" r:id="rId15"/>
    <p:sldId id="701" r:id="rId16"/>
    <p:sldId id="713" r:id="rId17"/>
    <p:sldId id="714" r:id="rId18"/>
    <p:sldId id="715" r:id="rId19"/>
    <p:sldId id="716" r:id="rId20"/>
    <p:sldId id="717" r:id="rId21"/>
    <p:sldId id="718" r:id="rId22"/>
    <p:sldId id="702" r:id="rId23"/>
    <p:sldId id="703" r:id="rId24"/>
    <p:sldId id="705" r:id="rId25"/>
    <p:sldId id="706" r:id="rId26"/>
    <p:sldId id="707" r:id="rId27"/>
    <p:sldId id="711" r:id="rId28"/>
    <p:sldId id="712" r:id="rId29"/>
    <p:sldId id="710" r:id="rId30"/>
  </p:sldIdLst>
  <p:sldSz cx="9144000" cy="6858000" type="screen4x3"/>
  <p:notesSz cx="9942513" cy="68119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3FA237"/>
    <a:srgbClr val="3333FF"/>
    <a:srgbClr val="FFFF66"/>
    <a:srgbClr val="FF8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1" autoAdjust="0"/>
    <p:restoredTop sz="94681" autoAdjust="0"/>
  </p:normalViewPr>
  <p:slideViewPr>
    <p:cSldViewPr>
      <p:cViewPr>
        <p:scale>
          <a:sx n="80" d="100"/>
          <a:sy n="80" d="100"/>
        </p:scale>
        <p:origin x="-187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10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>
                <a:solidFill>
                  <a:schemeClr val="tx1"/>
                </a:solidFill>
              </a:rPr>
              <a:t>Energy Spectrum 
Rhodotron TT300</a:t>
            </a:r>
          </a:p>
        </c:rich>
      </c:tx>
      <c:layout>
        <c:manualLayout>
          <c:xMode val="edge"/>
          <c:yMode val="edge"/>
          <c:x val="0.35164835164835168"/>
          <c:y val="0"/>
        </c:manualLayout>
      </c:layout>
      <c:overlay val="0"/>
      <c:spPr>
        <a:noFill/>
        <a:ln w="3150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8461538461538524"/>
          <c:y val="0.19736842105263191"/>
          <c:w val="0.77142857142857524"/>
          <c:h val="0.57631578947368423"/>
        </c:manualLayout>
      </c:layout>
      <c:scatterChart>
        <c:scatterStyle val="smoothMarker"/>
        <c:varyColors val="0"/>
        <c:ser>
          <c:idx val="0"/>
          <c:order val="0"/>
          <c:spPr>
            <a:ln w="47256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Sheet1!$A$1:$A$5</c:f>
              <c:numCache>
                <c:formatCode>General</c:formatCode>
                <c:ptCount val="5"/>
                <c:pt idx="0">
                  <c:v>9.7000000000000011</c:v>
                </c:pt>
                <c:pt idx="1">
                  <c:v>9.75</c:v>
                </c:pt>
                <c:pt idx="2">
                  <c:v>9.9500000000000028</c:v>
                </c:pt>
                <c:pt idx="3">
                  <c:v>10</c:v>
                </c:pt>
                <c:pt idx="4">
                  <c:v>10.050000000000002</c:v>
                </c:pt>
              </c:numCache>
            </c:numRef>
          </c:xVal>
          <c:yVal>
            <c:numRef>
              <c:f>Sheet1!$B$1:$B$5</c:f>
              <c:numCache>
                <c:formatCode>General</c:formatCode>
                <c:ptCount val="5"/>
                <c:pt idx="0">
                  <c:v>0.1</c:v>
                </c:pt>
                <c:pt idx="1">
                  <c:v>10</c:v>
                </c:pt>
                <c:pt idx="2">
                  <c:v>20</c:v>
                </c:pt>
                <c:pt idx="3">
                  <c:v>100</c:v>
                </c:pt>
                <c:pt idx="4">
                  <c:v>0.1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61248"/>
        <c:axId val="35863168"/>
      </c:scatterChart>
      <c:valAx>
        <c:axId val="35861248"/>
        <c:scaling>
          <c:orientation val="minMax"/>
          <c:max val="10.200000000000001"/>
          <c:min val="9.6"/>
        </c:scaling>
        <c:delete val="0"/>
        <c:axPos val="b"/>
        <c:title>
          <c:tx>
            <c:rich>
              <a:bodyPr/>
              <a:lstStyle/>
              <a:p>
                <a:pPr>
                  <a:defRPr sz="2233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MeV</a:t>
                </a:r>
              </a:p>
            </c:rich>
          </c:tx>
          <c:layout>
            <c:manualLayout>
              <c:xMode val="edge"/>
              <c:yMode val="edge"/>
              <c:x val="0.5054945054945057"/>
              <c:y val="0.89473684210526316"/>
            </c:manualLayout>
          </c:layout>
          <c:overlay val="0"/>
          <c:spPr>
            <a:noFill/>
            <a:ln w="31504">
              <a:noFill/>
            </a:ln>
          </c:spPr>
        </c:title>
        <c:numFmt formatCode="0.0" sourceLinked="0"/>
        <c:majorTickMark val="out"/>
        <c:minorTickMark val="out"/>
        <c:tickLblPos val="low"/>
        <c:spPr>
          <a:ln w="1575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fr-FR"/>
          </a:p>
        </c:txPr>
        <c:crossAx val="35863168"/>
        <c:crosses val="autoZero"/>
        <c:crossBetween val="midCat"/>
        <c:majorUnit val="0.1"/>
        <c:minorUnit val="0.05"/>
      </c:valAx>
      <c:valAx>
        <c:axId val="35863168"/>
        <c:scaling>
          <c:orientation val="minMax"/>
          <c:max val="105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2233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Relative Frequency</a:t>
                </a:r>
              </a:p>
            </c:rich>
          </c:tx>
          <c:layout>
            <c:manualLayout>
              <c:xMode val="edge"/>
              <c:yMode val="edge"/>
              <c:x val="0"/>
              <c:y val="0.21842105263157896"/>
            </c:manualLayout>
          </c:layout>
          <c:overlay val="0"/>
          <c:spPr>
            <a:noFill/>
            <a:ln w="31504">
              <a:noFill/>
            </a:ln>
          </c:spPr>
        </c:title>
        <c:numFmt formatCode="General" sourceLinked="0"/>
        <c:majorTickMark val="out"/>
        <c:minorTickMark val="out"/>
        <c:tickLblPos val="nextTo"/>
        <c:spPr>
          <a:ln w="3150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fr-FR"/>
          </a:p>
        </c:txPr>
        <c:crossAx val="35861248"/>
        <c:crossesAt val="9.6"/>
        <c:crossBetween val="midCat"/>
        <c:minorUnit val="10"/>
      </c:valAx>
      <c:spPr>
        <a:noFill/>
        <a:ln w="31504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2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721" y="2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r">
              <a:defRPr sz="1200"/>
            </a:lvl1pPr>
          </a:lstStyle>
          <a:p>
            <a:fld id="{D377EC65-E59F-4998-97B6-E950FD1150B6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70289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721" y="6470289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r">
              <a:defRPr sz="1200"/>
            </a:lvl1pPr>
          </a:lstStyle>
          <a:p>
            <a:fld id="{59BE8558-5BC2-43FC-B45F-4219C6E233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512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>
            <a:lvl1pPr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1502" y="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>
            <a:lvl1pPr algn="r"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11175"/>
            <a:ext cx="3408363" cy="255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685" y="3235909"/>
            <a:ext cx="7953147" cy="306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069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b" anchorCtr="0" compatLnSpc="1">
            <a:prstTxWarp prst="textNoShape">
              <a:avLst/>
            </a:prstTxWarp>
          </a:bodyPr>
          <a:lstStyle>
            <a:lvl1pPr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1502" y="647069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b" anchorCtr="0" compatLnSpc="1">
            <a:prstTxWarp prst="textNoShape">
              <a:avLst/>
            </a:prstTxWarp>
          </a:bodyPr>
          <a:lstStyle>
            <a:lvl1pPr algn="r" defTabSz="956733">
              <a:defRPr sz="1300" smtClean="0"/>
            </a:lvl1pPr>
          </a:lstStyle>
          <a:p>
            <a:pPr>
              <a:defRPr/>
            </a:pPr>
            <a:fld id="{84AC9C03-34BE-43B3-A0A2-95099A4D9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68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11537" cy="2557462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4731" y="3235521"/>
            <a:ext cx="7953060" cy="3066148"/>
          </a:xfrm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84550" y="598488"/>
            <a:ext cx="3173413" cy="2379662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7301" y="3236397"/>
            <a:ext cx="7287914" cy="3065224"/>
          </a:xfrm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7075" y="511175"/>
            <a:ext cx="3408363" cy="2555875"/>
          </a:xfrm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5013" y="515938"/>
            <a:ext cx="3392487" cy="2543175"/>
          </a:xfrm>
          <a:ln cap="flat">
            <a:solidFill>
              <a:schemeClr val="tx1"/>
            </a:solidFill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8293" y="3235682"/>
            <a:ext cx="7525930" cy="28678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rIns="90488"/>
          <a:lstStyle/>
          <a:p>
            <a:pPr eaLnBrk="1" hangingPunct="1"/>
            <a:endParaRPr lang="en-GB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FA2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716463" y="6338888"/>
            <a:ext cx="419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fr-FR" sz="1600" b="1">
                <a:solidFill>
                  <a:schemeClr val="bg1"/>
                </a:solidFill>
                <a:latin typeface="Univers 55" pitchFamily="34" charset="0"/>
              </a:rPr>
              <a:t>We protect, enhance and save lives.</a:t>
            </a:r>
            <a:endParaRPr lang="en-US" sz="1600">
              <a:solidFill>
                <a:schemeClr val="bg1"/>
              </a:solidFill>
              <a:latin typeface="Univers 55" pitchFamily="34" charset="0"/>
            </a:endParaRPr>
          </a:p>
        </p:txBody>
      </p:sp>
      <p:pic>
        <p:nvPicPr>
          <p:cNvPr id="6" name="Picture 11" descr="cible orang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5842000"/>
            <a:ext cx="1231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iba_WHITE-Partic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304800"/>
            <a:ext cx="13716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6300" y="2205038"/>
            <a:ext cx="4343400" cy="1143000"/>
          </a:xfrm>
          <a:noFill/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75" y="3692525"/>
            <a:ext cx="4267200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buFont typeface="Wingdings" pitchFamily="2" charset="2"/>
              <a:buNone/>
              <a:defRPr sz="2800">
                <a:latin typeface="Univers 55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E6E49-482E-4EED-9627-4C3A577A8B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152400"/>
            <a:ext cx="22479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5913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50B6-51FD-4D49-A7BB-3125A47DEF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648200"/>
          </a:xfrm>
        </p:spPr>
        <p:txBody>
          <a:bodyPr/>
          <a:lstStyle/>
          <a:p>
            <a:pPr lvl="0"/>
            <a:endParaRPr lang="fr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4259C-D1A3-40EF-80DE-91C1BB36C7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152400"/>
            <a:ext cx="8991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3182B-4447-4396-9A56-CFC4175878E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5F483-8225-4817-9047-A17680FCC7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C497F-C5EC-4AC2-9275-689F476F55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CD749-978F-4F1C-8E72-BD02A69D15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10721-E2DC-479A-87BE-64AA283EC5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7B7CA-704F-4ACE-8107-3868B2F060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FF235-501F-4B8A-8DD3-9E2FF4BC4A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39C4B-E7EC-42CF-AD1A-688BC20D019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C368-B6FF-4828-8470-7D8B12DD72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8ABB2-0C1D-4CB6-B9EA-72B543C45C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991600" cy="685800"/>
          </a:xfrm>
          <a:prstGeom prst="rect">
            <a:avLst/>
          </a:prstGeom>
          <a:solidFill>
            <a:srgbClr val="3FA23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FA237"/>
                </a:solidFill>
              </a:defRPr>
            </a:lvl1pPr>
          </a:lstStyle>
          <a:p>
            <a:pPr>
              <a:defRPr/>
            </a:pPr>
            <a:fld id="{B942DCFC-C7FC-4A3C-B8CB-8C2E3451A4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0" y="6400800"/>
            <a:ext cx="7848600" cy="0"/>
          </a:xfrm>
          <a:prstGeom prst="line">
            <a:avLst/>
          </a:prstGeom>
          <a:noFill/>
          <a:ln w="19050">
            <a:solidFill>
              <a:srgbClr val="4EAD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 rot="-5400000">
            <a:off x="-123031" y="6522244"/>
            <a:ext cx="4302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>
                <a:solidFill>
                  <a:srgbClr val="3FA237"/>
                </a:solidFill>
              </a:rPr>
              <a:t>© 2006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152400" cy="2286000"/>
          </a:xfrm>
          <a:prstGeom prst="rect">
            <a:avLst/>
          </a:prstGeom>
          <a:solidFill>
            <a:srgbClr val="FF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pic>
        <p:nvPicPr>
          <p:cNvPr id="7176" name="Picture 12" descr="RGB_IBAPT_MASTER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5842000"/>
            <a:ext cx="1447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5pPr>
      <a:lvl6pPr marL="4572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6pPr>
      <a:lvl7pPr marL="9144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7pPr>
      <a:lvl8pPr marL="13716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8pPr>
      <a:lvl9pPr marL="18288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:\My Documents\Bureau\Doc\Doc par machine\EB Rhodo\Iba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3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5011" name="Text Box 3"/>
          <p:cNvSpPr txBox="1">
            <a:spLocks noChangeArrowheads="1"/>
          </p:cNvSpPr>
          <p:nvPr/>
        </p:nvSpPr>
        <p:spPr bwMode="auto">
          <a:xfrm>
            <a:off x="0" y="4470400"/>
            <a:ext cx="9144000" cy="1631216"/>
          </a:xfrm>
          <a:prstGeom prst="rect">
            <a:avLst/>
          </a:prstGeom>
          <a:solidFill>
            <a:srgbClr val="69BE2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3600" dirty="0"/>
              <a:t>				</a:t>
            </a:r>
            <a:r>
              <a:rPr lang="fr-BE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rPr>
              <a:t>PART </a:t>
            </a:r>
            <a:r>
              <a:rPr lang="fr-BE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rPr>
              <a:t>V</a:t>
            </a:r>
            <a:r>
              <a:rPr lang="fr-BE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rPr>
              <a:t>: </a:t>
            </a:r>
          </a:p>
          <a:p>
            <a:pPr algn="ctr">
              <a:spcBef>
                <a:spcPct val="50000"/>
              </a:spcBef>
              <a:defRPr/>
            </a:pPr>
            <a:r>
              <a:rPr lang="fr-BE" altLang="fr-FR" sz="4000" dirty="0" err="1" smtClean="0">
                <a:solidFill>
                  <a:schemeClr val="bg1"/>
                </a:solidFill>
              </a:rPr>
              <a:t>Industrial</a:t>
            </a:r>
            <a:r>
              <a:rPr lang="fr-BE" altLang="fr-FR" sz="4000" dirty="0" smtClean="0">
                <a:solidFill>
                  <a:schemeClr val="bg1"/>
                </a:solidFill>
              </a:rPr>
              <a:t> Applications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nivers 45 Light" pitchFamily="34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479715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MID 42332</a:t>
            </a:r>
            <a:endParaRPr lang="fr-BE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tire with li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745" y="1071562"/>
            <a:ext cx="3790256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beam treatment of Tires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160462" y="836712"/>
            <a:ext cx="5892105" cy="5306913"/>
          </a:xfrm>
        </p:spPr>
        <p:txBody>
          <a:bodyPr/>
          <a:lstStyle/>
          <a:p>
            <a:r>
              <a:rPr lang="en-US" b="0" dirty="0" smtClean="0"/>
              <a:t>Reduction in material hence in the weight of the tire</a:t>
            </a:r>
          </a:p>
          <a:p>
            <a:r>
              <a:rPr lang="en-US" b="0" dirty="0" smtClean="0"/>
              <a:t>Relatively low cost synthetic rubber can be used instead of costly natural rubber without a loss in strength</a:t>
            </a:r>
          </a:p>
          <a:p>
            <a:r>
              <a:rPr lang="en-US" b="0" dirty="0" smtClean="0"/>
              <a:t>The radiation pre-vulcanization of body ply is achieved by simply passing the body ply sheet under the scan horn of an electron accelerator to expose the sheet to high-energy electrons</a:t>
            </a:r>
          </a:p>
          <a:p>
            <a:r>
              <a:rPr lang="en-US" b="0" dirty="0" smtClean="0"/>
              <a:t>Higher production rates</a:t>
            </a:r>
          </a:p>
          <a:p>
            <a:r>
              <a:rPr lang="en-US" b="0" dirty="0" smtClean="0"/>
              <a:t>Construction of green tires</a:t>
            </a:r>
          </a:p>
          <a:p>
            <a:r>
              <a:rPr lang="en-US" b="0" dirty="0" smtClean="0"/>
              <a:t>Reduction of production defects</a:t>
            </a:r>
          </a:p>
          <a:p>
            <a:endParaRPr lang="fr-BE" b="0" dirty="0" smtClean="0"/>
          </a:p>
        </p:txBody>
      </p:sp>
      <p:pic>
        <p:nvPicPr>
          <p:cNvPr id="23558" name="Picture 3" descr="defe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3481" y="3933056"/>
            <a:ext cx="3275023" cy="201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7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5 MeV Concept II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8297" y="2090514"/>
            <a:ext cx="21621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Polymer Cross-Linking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0462" y="836712"/>
            <a:ext cx="6355754" cy="21637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B050"/>
                </a:solidFill>
              </a:rPr>
              <a:t>Wires</a:t>
            </a:r>
            <a:r>
              <a:rPr lang="en-US" b="0" dirty="0" smtClean="0"/>
              <a:t> stand higher temperature after irradiation</a:t>
            </a:r>
          </a:p>
          <a:p>
            <a:pPr eaLnBrk="1" hangingPunct="1"/>
            <a:r>
              <a:rPr lang="en-US" dirty="0" smtClean="0">
                <a:solidFill>
                  <a:srgbClr val="00B050"/>
                </a:solidFill>
              </a:rPr>
              <a:t>Pipes</a:t>
            </a:r>
            <a:r>
              <a:rPr lang="en-US" b="0" dirty="0" smtClean="0"/>
              <a:t> for central heating and plumbing</a:t>
            </a:r>
          </a:p>
          <a:p>
            <a:pPr eaLnBrk="1" hangingPunct="1"/>
            <a:r>
              <a:rPr lang="en-US" dirty="0" err="1" smtClean="0">
                <a:solidFill>
                  <a:srgbClr val="00B050"/>
                </a:solidFill>
              </a:rPr>
              <a:t>Heatshrink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elastomers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b="0" dirty="0" smtClean="0"/>
              <a:t>are given a memory</a:t>
            </a:r>
          </a:p>
        </p:txBody>
      </p:sp>
      <p:pic>
        <p:nvPicPr>
          <p:cNvPr id="24582" name="Picture 5" descr="Cable non irradiated flam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187799"/>
            <a:ext cx="2240969" cy="290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6" descr="Shrinkab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861048"/>
            <a:ext cx="2524125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3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curing: X-ray Cured Carbon Fiber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idx="1"/>
          </p:nvPr>
        </p:nvSpPr>
        <p:spPr>
          <a:xfrm>
            <a:off x="164926" y="836712"/>
            <a:ext cx="8979074" cy="1295400"/>
          </a:xfrm>
        </p:spPr>
        <p:txBody>
          <a:bodyPr/>
          <a:lstStyle/>
          <a:p>
            <a:r>
              <a:rPr lang="fr-BE" b="0" dirty="0" smtClean="0"/>
              <a:t>Sports Car </a:t>
            </a:r>
            <a:r>
              <a:rPr lang="fr-BE" b="0" dirty="0" err="1" smtClean="0"/>
              <a:t>Fender</a:t>
            </a:r>
            <a:r>
              <a:rPr lang="fr-BE" b="0" dirty="0" smtClean="0"/>
              <a:t> made light, </a:t>
            </a:r>
            <a:r>
              <a:rPr lang="fr-BE" b="0" dirty="0" err="1" smtClean="0"/>
              <a:t>restistant</a:t>
            </a:r>
            <a:r>
              <a:rPr lang="fr-BE" b="0" dirty="0" smtClean="0"/>
              <a:t> and </a:t>
            </a:r>
            <a:r>
              <a:rPr lang="fr-BE" b="0" dirty="0" err="1" smtClean="0"/>
              <a:t>requiring</a:t>
            </a:r>
            <a:r>
              <a:rPr lang="fr-BE" b="0" dirty="0" smtClean="0"/>
              <a:t> </a:t>
            </a:r>
            <a:r>
              <a:rPr lang="fr-BE" b="0" dirty="0" err="1" smtClean="0"/>
              <a:t>less</a:t>
            </a:r>
            <a:r>
              <a:rPr lang="fr-BE" b="0" dirty="0" smtClean="0"/>
              <a:t> fuel</a:t>
            </a:r>
          </a:p>
        </p:txBody>
      </p:sp>
      <p:pic>
        <p:nvPicPr>
          <p:cNvPr id="25605" name="Picture 6" descr="Carbon fiber fender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79873"/>
            <a:ext cx="9143999" cy="359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7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E-beam irradiation improves SC switching speed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744416" y="4437112"/>
            <a:ext cx="4211960" cy="194421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/>
            <a:r>
              <a:rPr lang="en-US" sz="1800" dirty="0" smtClean="0"/>
              <a:t>power rectifiers	</a:t>
            </a:r>
          </a:p>
          <a:p>
            <a:pPr lvl="1" eaLnBrk="1" hangingPunct="1"/>
            <a:r>
              <a:rPr lang="en-US" sz="1800" dirty="0" smtClean="0"/>
              <a:t>IGBT’s</a:t>
            </a:r>
          </a:p>
          <a:p>
            <a:pPr lvl="1" eaLnBrk="1" hangingPunct="1"/>
            <a:r>
              <a:rPr lang="en-US" sz="1800" dirty="0" err="1" smtClean="0"/>
              <a:t>thyristors</a:t>
            </a:r>
            <a:r>
              <a:rPr lang="en-US" sz="1800" dirty="0" smtClean="0"/>
              <a:t>	</a:t>
            </a:r>
          </a:p>
          <a:p>
            <a:pPr lvl="1" eaLnBrk="1" hangingPunct="1"/>
            <a:r>
              <a:rPr lang="en-US" sz="1800" dirty="0" smtClean="0"/>
              <a:t>silicon-controlled rectifiers</a:t>
            </a:r>
          </a:p>
          <a:p>
            <a:pPr lvl="1" eaLnBrk="1" hangingPunct="1"/>
            <a:endParaRPr lang="fr-BE" sz="1400" dirty="0" smtClean="0"/>
          </a:p>
        </p:txBody>
      </p:sp>
      <p:sp>
        <p:nvSpPr>
          <p:cNvPr id="31749" name="Line 3"/>
          <p:cNvSpPr>
            <a:spLocks noChangeShapeType="1"/>
          </p:cNvSpPr>
          <p:nvPr/>
        </p:nvSpPr>
        <p:spPr bwMode="auto">
          <a:xfrm>
            <a:off x="0" y="1828800"/>
            <a:ext cx="9144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Line 4"/>
          <p:cNvSpPr>
            <a:spLocks noChangeShapeType="1"/>
          </p:cNvSpPr>
          <p:nvPr/>
        </p:nvSpPr>
        <p:spPr bwMode="auto">
          <a:xfrm>
            <a:off x="0" y="3352800"/>
            <a:ext cx="9144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562600" y="1066800"/>
            <a:ext cx="2743200" cy="2971800"/>
            <a:chOff x="336" y="672"/>
            <a:chExt cx="1728" cy="187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36" y="1152"/>
              <a:ext cx="1584" cy="960"/>
              <a:chOff x="480" y="1152"/>
              <a:chExt cx="1584" cy="960"/>
            </a:xfrm>
          </p:grpSpPr>
          <p:sp>
            <p:nvSpPr>
              <p:cNvPr id="31794" name="Line 7"/>
              <p:cNvSpPr>
                <a:spLocks noChangeShapeType="1"/>
              </p:cNvSpPr>
              <p:nvPr/>
            </p:nvSpPr>
            <p:spPr bwMode="auto">
              <a:xfrm>
                <a:off x="480" y="2112"/>
                <a:ext cx="7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5" name="Line 8"/>
              <p:cNvSpPr>
                <a:spLocks noChangeShapeType="1"/>
              </p:cNvSpPr>
              <p:nvPr/>
            </p:nvSpPr>
            <p:spPr bwMode="auto">
              <a:xfrm flipV="1">
                <a:off x="1248" y="1152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6" name="Line 9"/>
              <p:cNvSpPr>
                <a:spLocks noChangeShapeType="1"/>
              </p:cNvSpPr>
              <p:nvPr/>
            </p:nvSpPr>
            <p:spPr bwMode="auto">
              <a:xfrm>
                <a:off x="1248" y="1152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7" name="Line 10"/>
              <p:cNvSpPr>
                <a:spLocks noChangeShapeType="1"/>
              </p:cNvSpPr>
              <p:nvPr/>
            </p:nvSpPr>
            <p:spPr bwMode="auto">
              <a:xfrm>
                <a:off x="2064" y="1152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88" name="Arc 11"/>
            <p:cNvSpPr>
              <a:spLocks/>
            </p:cNvSpPr>
            <p:nvPr/>
          </p:nvSpPr>
          <p:spPr bwMode="auto">
            <a:xfrm flipH="1">
              <a:off x="1104" y="1152"/>
              <a:ext cx="144" cy="9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9" name="Arc 12"/>
            <p:cNvSpPr>
              <a:spLocks/>
            </p:cNvSpPr>
            <p:nvPr/>
          </p:nvSpPr>
          <p:spPr bwMode="auto">
            <a:xfrm flipH="1" flipV="1">
              <a:off x="1920" y="1152"/>
              <a:ext cx="144" cy="9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0" name="Line 13"/>
            <p:cNvSpPr>
              <a:spLocks noChangeShapeType="1"/>
            </p:cNvSpPr>
            <p:nvPr/>
          </p:nvSpPr>
          <p:spPr bwMode="auto">
            <a:xfrm flipV="1">
              <a:off x="1104" y="672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1" name="Line 14"/>
            <p:cNvSpPr>
              <a:spLocks noChangeShapeType="1"/>
            </p:cNvSpPr>
            <p:nvPr/>
          </p:nvSpPr>
          <p:spPr bwMode="auto">
            <a:xfrm flipV="1">
              <a:off x="1248" y="672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2" name="Line 15"/>
            <p:cNvSpPr>
              <a:spLocks noChangeShapeType="1"/>
            </p:cNvSpPr>
            <p:nvPr/>
          </p:nvSpPr>
          <p:spPr bwMode="auto">
            <a:xfrm flipV="1">
              <a:off x="2064" y="2064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3" name="Line 16"/>
            <p:cNvSpPr>
              <a:spLocks noChangeShapeType="1"/>
            </p:cNvSpPr>
            <p:nvPr/>
          </p:nvSpPr>
          <p:spPr bwMode="auto">
            <a:xfrm flipV="1">
              <a:off x="1920" y="2064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048000" y="1066800"/>
            <a:ext cx="2971800" cy="2971800"/>
            <a:chOff x="1920" y="672"/>
            <a:chExt cx="1872" cy="1872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1920" y="1152"/>
              <a:ext cx="1584" cy="960"/>
              <a:chOff x="480" y="1152"/>
              <a:chExt cx="1584" cy="960"/>
            </a:xfrm>
          </p:grpSpPr>
          <p:sp>
            <p:nvSpPr>
              <p:cNvPr id="31783" name="Line 19"/>
              <p:cNvSpPr>
                <a:spLocks noChangeShapeType="1"/>
              </p:cNvSpPr>
              <p:nvPr/>
            </p:nvSpPr>
            <p:spPr bwMode="auto">
              <a:xfrm>
                <a:off x="480" y="2112"/>
                <a:ext cx="7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4" name="Line 20"/>
              <p:cNvSpPr>
                <a:spLocks noChangeShapeType="1"/>
              </p:cNvSpPr>
              <p:nvPr/>
            </p:nvSpPr>
            <p:spPr bwMode="auto">
              <a:xfrm flipV="1">
                <a:off x="1248" y="1152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5" name="Line 21"/>
              <p:cNvSpPr>
                <a:spLocks noChangeShapeType="1"/>
              </p:cNvSpPr>
              <p:nvPr/>
            </p:nvSpPr>
            <p:spPr bwMode="auto">
              <a:xfrm>
                <a:off x="1248" y="1152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6" name="Line 22"/>
              <p:cNvSpPr>
                <a:spLocks noChangeShapeType="1"/>
              </p:cNvSpPr>
              <p:nvPr/>
            </p:nvSpPr>
            <p:spPr bwMode="auto">
              <a:xfrm>
                <a:off x="2064" y="1152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79" name="Arc 23"/>
            <p:cNvSpPr>
              <a:spLocks/>
            </p:cNvSpPr>
            <p:nvPr/>
          </p:nvSpPr>
          <p:spPr bwMode="auto">
            <a:xfrm flipH="1">
              <a:off x="2688" y="1152"/>
              <a:ext cx="288" cy="9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0" name="Line 24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1" name="Line 25"/>
            <p:cNvSpPr>
              <a:spLocks noChangeShapeType="1"/>
            </p:cNvSpPr>
            <p:nvPr/>
          </p:nvSpPr>
          <p:spPr bwMode="auto">
            <a:xfrm flipV="1">
              <a:off x="3504" y="2064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2" name="Line 26"/>
            <p:cNvSpPr>
              <a:spLocks noChangeShapeType="1"/>
            </p:cNvSpPr>
            <p:nvPr/>
          </p:nvSpPr>
          <p:spPr bwMode="auto">
            <a:xfrm flipV="1">
              <a:off x="2688" y="672"/>
              <a:ext cx="0" cy="48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3" name="Arc 27"/>
          <p:cNvSpPr>
            <a:spLocks/>
          </p:cNvSpPr>
          <p:nvPr/>
        </p:nvSpPr>
        <p:spPr bwMode="auto">
          <a:xfrm flipH="1" flipV="1">
            <a:off x="5562600" y="1905000"/>
            <a:ext cx="457200" cy="14478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28"/>
          <p:cNvSpPr>
            <a:spLocks noChangeShapeType="1"/>
          </p:cNvSpPr>
          <p:nvPr/>
        </p:nvSpPr>
        <p:spPr bwMode="auto">
          <a:xfrm flipV="1">
            <a:off x="4724400" y="10668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533400" y="1828800"/>
            <a:ext cx="2514600" cy="1524000"/>
            <a:chOff x="480" y="1152"/>
            <a:chExt cx="1584" cy="960"/>
          </a:xfrm>
        </p:grpSpPr>
        <p:sp>
          <p:nvSpPr>
            <p:cNvPr id="31774" name="Line 30"/>
            <p:cNvSpPr>
              <a:spLocks noChangeShapeType="1"/>
            </p:cNvSpPr>
            <p:nvPr/>
          </p:nvSpPr>
          <p:spPr bwMode="auto">
            <a:xfrm>
              <a:off x="480" y="2112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5" name="Line 31"/>
            <p:cNvSpPr>
              <a:spLocks noChangeShapeType="1"/>
            </p:cNvSpPr>
            <p:nvPr/>
          </p:nvSpPr>
          <p:spPr bwMode="auto">
            <a:xfrm flipV="1">
              <a:off x="1248" y="1152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6" name="Line 32"/>
            <p:cNvSpPr>
              <a:spLocks noChangeShapeType="1"/>
            </p:cNvSpPr>
            <p:nvPr/>
          </p:nvSpPr>
          <p:spPr bwMode="auto">
            <a:xfrm>
              <a:off x="1248" y="1152"/>
              <a:ext cx="8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>
              <a:off x="2064" y="1152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6" name="Arc 34"/>
          <p:cNvSpPr>
            <a:spLocks/>
          </p:cNvSpPr>
          <p:nvPr/>
        </p:nvSpPr>
        <p:spPr bwMode="auto">
          <a:xfrm flipH="1" flipV="1">
            <a:off x="3048000" y="1828800"/>
            <a:ext cx="609600" cy="152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Arc 35"/>
          <p:cNvSpPr>
            <a:spLocks/>
          </p:cNvSpPr>
          <p:nvPr/>
        </p:nvSpPr>
        <p:spPr bwMode="auto">
          <a:xfrm flipH="1">
            <a:off x="1752600" y="1828800"/>
            <a:ext cx="609600" cy="152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36"/>
          <p:cNvSpPr>
            <a:spLocks noChangeShapeType="1"/>
          </p:cNvSpPr>
          <p:nvPr/>
        </p:nvSpPr>
        <p:spPr bwMode="auto">
          <a:xfrm flipV="1">
            <a:off x="1752600" y="10668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37"/>
          <p:cNvSpPr>
            <a:spLocks noChangeShapeType="1"/>
          </p:cNvSpPr>
          <p:nvPr/>
        </p:nvSpPr>
        <p:spPr bwMode="auto">
          <a:xfrm flipV="1">
            <a:off x="3048000" y="33528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Line 38"/>
          <p:cNvSpPr>
            <a:spLocks noChangeShapeType="1"/>
          </p:cNvSpPr>
          <p:nvPr/>
        </p:nvSpPr>
        <p:spPr bwMode="auto">
          <a:xfrm flipV="1">
            <a:off x="3657600" y="33528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Line 39"/>
          <p:cNvSpPr>
            <a:spLocks noChangeShapeType="1"/>
          </p:cNvSpPr>
          <p:nvPr/>
        </p:nvSpPr>
        <p:spPr bwMode="auto">
          <a:xfrm flipV="1">
            <a:off x="2362200" y="10668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Line 40"/>
          <p:cNvSpPr>
            <a:spLocks noChangeShapeType="1"/>
          </p:cNvSpPr>
          <p:nvPr/>
        </p:nvSpPr>
        <p:spPr bwMode="auto">
          <a:xfrm>
            <a:off x="8077200" y="3352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Text Box 48"/>
          <p:cNvSpPr txBox="1">
            <a:spLocks noChangeArrowheads="1"/>
          </p:cNvSpPr>
          <p:nvPr/>
        </p:nvSpPr>
        <p:spPr bwMode="auto">
          <a:xfrm>
            <a:off x="6400800" y="882650"/>
            <a:ext cx="11572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T- 2XµSec</a:t>
            </a:r>
          </a:p>
        </p:txBody>
      </p:sp>
      <p:sp>
        <p:nvSpPr>
          <p:cNvPr id="31764" name="Text Box 49"/>
          <p:cNvSpPr txBox="1">
            <a:spLocks noChangeArrowheads="1"/>
          </p:cNvSpPr>
          <p:nvPr/>
        </p:nvSpPr>
        <p:spPr bwMode="auto">
          <a:xfrm>
            <a:off x="136525" y="3032125"/>
            <a:ext cx="5953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OFF</a:t>
            </a:r>
          </a:p>
        </p:txBody>
      </p:sp>
      <p:sp>
        <p:nvSpPr>
          <p:cNvPr id="31765" name="Text Box 50"/>
          <p:cNvSpPr txBox="1">
            <a:spLocks noChangeArrowheads="1"/>
          </p:cNvSpPr>
          <p:nvPr/>
        </p:nvSpPr>
        <p:spPr bwMode="auto">
          <a:xfrm>
            <a:off x="152400" y="1431925"/>
            <a:ext cx="4921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ON</a:t>
            </a:r>
          </a:p>
        </p:txBody>
      </p:sp>
      <p:sp>
        <p:nvSpPr>
          <p:cNvPr id="31766" name="Text Box 54"/>
          <p:cNvSpPr txBox="1">
            <a:spLocks noChangeArrowheads="1"/>
          </p:cNvSpPr>
          <p:nvPr/>
        </p:nvSpPr>
        <p:spPr bwMode="auto">
          <a:xfrm>
            <a:off x="609600" y="2354263"/>
            <a:ext cx="6715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Volts</a:t>
            </a:r>
          </a:p>
        </p:txBody>
      </p:sp>
      <p:sp>
        <p:nvSpPr>
          <p:cNvPr id="31767" name="Line 55"/>
          <p:cNvSpPr>
            <a:spLocks noChangeShapeType="1"/>
          </p:cNvSpPr>
          <p:nvPr/>
        </p:nvSpPr>
        <p:spPr bwMode="auto">
          <a:xfrm flipV="1">
            <a:off x="914400" y="1828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Line 56"/>
          <p:cNvSpPr>
            <a:spLocks noChangeShapeType="1"/>
          </p:cNvSpPr>
          <p:nvPr/>
        </p:nvSpPr>
        <p:spPr bwMode="auto">
          <a:xfrm>
            <a:off x="914400" y="25908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Text Box 58"/>
          <p:cNvSpPr txBox="1">
            <a:spLocks noChangeArrowheads="1"/>
          </p:cNvSpPr>
          <p:nvPr/>
        </p:nvSpPr>
        <p:spPr bwMode="auto">
          <a:xfrm>
            <a:off x="1652588" y="838200"/>
            <a:ext cx="7921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TµSec</a:t>
            </a:r>
            <a:endParaRPr lang="en-US" sz="1600">
              <a:solidFill>
                <a:schemeClr val="tx1"/>
              </a:solidFill>
              <a:latin typeface="Silicon"/>
            </a:endParaRPr>
          </a:p>
        </p:txBody>
      </p:sp>
      <p:sp>
        <p:nvSpPr>
          <p:cNvPr id="31770" name="Text Box 59"/>
          <p:cNvSpPr txBox="1">
            <a:spLocks noChangeArrowheads="1"/>
          </p:cNvSpPr>
          <p:nvPr/>
        </p:nvSpPr>
        <p:spPr bwMode="auto">
          <a:xfrm>
            <a:off x="4038600" y="882650"/>
            <a:ext cx="10429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T- XµSec</a:t>
            </a:r>
          </a:p>
        </p:txBody>
      </p:sp>
      <p:sp>
        <p:nvSpPr>
          <p:cNvPr id="31771" name="TextBox 59"/>
          <p:cNvSpPr txBox="1">
            <a:spLocks noChangeArrowheads="1"/>
          </p:cNvSpPr>
          <p:nvPr/>
        </p:nvSpPr>
        <p:spPr bwMode="auto">
          <a:xfrm>
            <a:off x="1785938" y="3357563"/>
            <a:ext cx="11890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B050"/>
                </a:solidFill>
                <a:latin typeface="Arial" pitchFamily="34" charset="0"/>
              </a:rPr>
              <a:t>no added </a:t>
            </a:r>
          </a:p>
          <a:p>
            <a:pPr algn="ctr"/>
            <a:r>
              <a:rPr lang="en-US" sz="1600">
                <a:solidFill>
                  <a:srgbClr val="00B050"/>
                </a:solidFill>
                <a:latin typeface="Arial" pitchFamily="34" charset="0"/>
              </a:rPr>
              <a:t>irradiation</a:t>
            </a:r>
            <a:endParaRPr lang="fr-BE" sz="1600">
              <a:solidFill>
                <a:srgbClr val="00B050"/>
              </a:solidFill>
            </a:endParaRPr>
          </a:p>
        </p:txBody>
      </p:sp>
      <p:sp>
        <p:nvSpPr>
          <p:cNvPr id="31772" name="TextBox 60"/>
          <p:cNvSpPr txBox="1">
            <a:spLocks noChangeArrowheads="1"/>
          </p:cNvSpPr>
          <p:nvPr/>
        </p:nvSpPr>
        <p:spPr bwMode="auto">
          <a:xfrm>
            <a:off x="3905250" y="3357563"/>
            <a:ext cx="2125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B050"/>
                </a:solidFill>
                <a:latin typeface="Arial" pitchFamily="34" charset="0"/>
              </a:rPr>
              <a:t>X kGy</a:t>
            </a:r>
          </a:p>
          <a:p>
            <a:pPr algn="ctr"/>
            <a:r>
              <a:rPr lang="en-US" sz="1600" b="0">
                <a:solidFill>
                  <a:srgbClr val="00B050"/>
                </a:solidFill>
                <a:latin typeface="Arial" pitchFamily="34" charset="0"/>
              </a:rPr>
              <a:t>of e-beam irradiation </a:t>
            </a:r>
            <a:endParaRPr lang="fr-BE" sz="1600" b="0">
              <a:solidFill>
                <a:srgbClr val="00B050"/>
              </a:solidFill>
            </a:endParaRPr>
          </a:p>
        </p:txBody>
      </p:sp>
      <p:sp>
        <p:nvSpPr>
          <p:cNvPr id="31773" name="TextBox 61"/>
          <p:cNvSpPr txBox="1">
            <a:spLocks noChangeArrowheads="1"/>
          </p:cNvSpPr>
          <p:nvPr/>
        </p:nvSpPr>
        <p:spPr bwMode="auto">
          <a:xfrm>
            <a:off x="6429375" y="3357563"/>
            <a:ext cx="2124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B050"/>
                </a:solidFill>
                <a:latin typeface="Arial" pitchFamily="34" charset="0"/>
              </a:rPr>
              <a:t>2X kGy </a:t>
            </a:r>
          </a:p>
          <a:p>
            <a:pPr algn="ctr"/>
            <a:r>
              <a:rPr lang="en-US" sz="1600" b="0">
                <a:solidFill>
                  <a:srgbClr val="00B050"/>
                </a:solidFill>
                <a:latin typeface="Arial" pitchFamily="34" charset="0"/>
              </a:rPr>
              <a:t>of e-beam irradiation </a:t>
            </a:r>
            <a:endParaRPr lang="fr-BE" sz="1600" b="0">
              <a:solidFill>
                <a:srgbClr val="00B050"/>
              </a:solidFill>
            </a:endParaRPr>
          </a:p>
        </p:txBody>
      </p: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288032" y="4437112"/>
            <a:ext cx="4211960" cy="193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Typical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semicondutors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fast recovery diodes	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power diodes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FF8000"/>
              </a:buClr>
              <a:buFont typeface="Wingdings" pitchFamily="2" charset="2"/>
              <a:buChar char="n"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Bipolar power transistors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FF8000"/>
              </a:buClr>
              <a:buFont typeface="Wingdings" pitchFamily="2" charset="2"/>
              <a:buChar char="n"/>
            </a:pPr>
            <a:r>
              <a:rPr lang="en-US" sz="1800" dirty="0" smtClean="0"/>
              <a:t>power MOSFETs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401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Microfiltration membranes by heavy ions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160462" y="836712"/>
            <a:ext cx="8983538" cy="2448272"/>
          </a:xfrm>
        </p:spPr>
        <p:txBody>
          <a:bodyPr/>
          <a:lstStyle/>
          <a:p>
            <a:r>
              <a:rPr lang="en-US" b="0" dirty="0" smtClean="0"/>
              <a:t>Heavy ion beams are used to produce track-etched microfiltration membranes, commercialized </a:t>
            </a:r>
            <a:r>
              <a:rPr lang="en-US" b="0" dirty="0" err="1" smtClean="0"/>
              <a:t>i.a</a:t>
            </a:r>
            <a:r>
              <a:rPr lang="en-US" b="0" dirty="0" smtClean="0"/>
              <a:t>. under the brand name “</a:t>
            </a:r>
            <a:r>
              <a:rPr lang="en-US" b="0" dirty="0" err="1" smtClean="0"/>
              <a:t>Cyclopore</a:t>
            </a:r>
            <a:r>
              <a:rPr lang="en-US" b="0" dirty="0" smtClean="0"/>
              <a:t>”</a:t>
            </a:r>
          </a:p>
          <a:p>
            <a:r>
              <a:rPr lang="en-US" b="0" dirty="0" smtClean="0"/>
              <a:t>In these membranes, tracks of slow, heavy ions crossing a sheet of polymer are chemically etched, giving cylindrical pores of very accurate diameter</a:t>
            </a:r>
          </a:p>
          <a:p>
            <a:endParaRPr lang="en-US" b="0" dirty="0" smtClean="0"/>
          </a:p>
        </p:txBody>
      </p:sp>
      <p:pic>
        <p:nvPicPr>
          <p:cNvPr id="41988" name="Picture 7" descr="Track etched membranes"/>
          <p:cNvPicPr>
            <a:picLocks noChangeArrowheads="1"/>
          </p:cNvPicPr>
          <p:nvPr/>
        </p:nvPicPr>
        <p:blipFill>
          <a:blip r:embed="rId2" cstate="print"/>
          <a:srcRect t="10833" r="1817" b="10833"/>
          <a:stretch>
            <a:fillRect/>
          </a:stretch>
        </p:blipFill>
        <p:spPr bwMode="auto">
          <a:xfrm>
            <a:off x="4428384" y="3429000"/>
            <a:ext cx="360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9" descr="membrane track-etched microporeu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29000"/>
            <a:ext cx="360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2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power E-beam accelerators: 1) the </a:t>
            </a:r>
            <a:r>
              <a:rPr lang="en-US" dirty="0" err="1" smtClean="0"/>
              <a:t>Rhodotron</a:t>
            </a:r>
            <a:endParaRPr lang="fr-BE" dirty="0"/>
          </a:p>
        </p:txBody>
      </p:sp>
      <p:pic>
        <p:nvPicPr>
          <p:cNvPr id="5" name="Picture 7" descr="D:\My Documents\Bureau\Doc\Doc par machine\EB Rhodo\rhodotron cut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80528" y="1772816"/>
            <a:ext cx="5215815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60" y="836712"/>
            <a:ext cx="8964488" cy="3744416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fr-BE" dirty="0" err="1" smtClean="0"/>
              <a:t>Typical</a:t>
            </a:r>
            <a:r>
              <a:rPr lang="fr-BE" dirty="0" smtClean="0"/>
              <a:t> applications of the </a:t>
            </a:r>
            <a:r>
              <a:rPr lang="fr-BE" dirty="0" err="1" smtClean="0"/>
              <a:t>Rhodotron</a:t>
            </a:r>
            <a:r>
              <a:rPr lang="fr-BE" dirty="0" smtClean="0"/>
              <a:t>: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896544" y="1637184"/>
            <a:ext cx="4427984" cy="488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Modification of polymers</a:t>
            </a:r>
          </a:p>
          <a:p>
            <a:pPr marL="742950" marR="0" lvl="1" indent="-285750" algn="l" defTabSz="914400" rtl="0" eaLnBrk="0" fontAlgn="base" latinLnBrk="0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Sterilization of medical devices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Preservation of foods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Treatment of waste materials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Gemstones and semiconductors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729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011738" y="1509713"/>
            <a:ext cx="1050925" cy="3451225"/>
            <a:chOff x="3552" y="951"/>
            <a:chExt cx="744" cy="2174"/>
          </a:xfrm>
          <a:solidFill>
            <a:schemeClr val="tx1"/>
          </a:solidFill>
        </p:grpSpPr>
        <p:sp>
          <p:nvSpPr>
            <p:cNvPr id="11314" name="Line 3"/>
            <p:cNvSpPr>
              <a:spLocks noChangeShapeType="1"/>
            </p:cNvSpPr>
            <p:nvPr/>
          </p:nvSpPr>
          <p:spPr bwMode="auto">
            <a:xfrm flipH="1">
              <a:off x="3641" y="2649"/>
              <a:ext cx="277" cy="147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15" name="Line 4"/>
            <p:cNvSpPr>
              <a:spLocks noChangeShapeType="1"/>
            </p:cNvSpPr>
            <p:nvPr/>
          </p:nvSpPr>
          <p:spPr bwMode="auto">
            <a:xfrm flipH="1">
              <a:off x="3735" y="2345"/>
              <a:ext cx="183" cy="96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16" name="Line 5"/>
            <p:cNvSpPr>
              <a:spLocks noChangeShapeType="1"/>
            </p:cNvSpPr>
            <p:nvPr/>
          </p:nvSpPr>
          <p:spPr bwMode="auto">
            <a:xfrm flipH="1">
              <a:off x="3552" y="2930"/>
              <a:ext cx="366" cy="195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17" name="Oval 6"/>
            <p:cNvSpPr>
              <a:spLocks noChangeArrowheads="1"/>
            </p:cNvSpPr>
            <p:nvPr/>
          </p:nvSpPr>
          <p:spPr bwMode="auto">
            <a:xfrm>
              <a:off x="3900" y="2014"/>
              <a:ext cx="46" cy="4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BE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930" y="951"/>
              <a:ext cx="366" cy="779"/>
              <a:chOff x="3930" y="951"/>
              <a:chExt cx="366" cy="779"/>
            </a:xfrm>
            <a:grpFill/>
          </p:grpSpPr>
          <p:sp>
            <p:nvSpPr>
              <p:cNvPr id="11319" name="Line 8"/>
              <p:cNvSpPr>
                <a:spLocks noChangeShapeType="1"/>
              </p:cNvSpPr>
              <p:nvPr/>
            </p:nvSpPr>
            <p:spPr bwMode="auto">
              <a:xfrm flipV="1">
                <a:off x="3931" y="1280"/>
                <a:ext cx="277" cy="147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20" name="Line 9"/>
              <p:cNvSpPr>
                <a:spLocks noChangeShapeType="1"/>
              </p:cNvSpPr>
              <p:nvPr/>
            </p:nvSpPr>
            <p:spPr bwMode="auto">
              <a:xfrm flipV="1">
                <a:off x="3931" y="1634"/>
                <a:ext cx="183" cy="96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21" name="Line 10"/>
              <p:cNvSpPr>
                <a:spLocks noChangeShapeType="1"/>
              </p:cNvSpPr>
              <p:nvPr/>
            </p:nvSpPr>
            <p:spPr bwMode="auto">
              <a:xfrm flipV="1">
                <a:off x="3930" y="951"/>
                <a:ext cx="366" cy="195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21507" name="Group 12"/>
          <p:cNvGrpSpPr>
            <a:grpSpLocks/>
          </p:cNvGrpSpPr>
          <p:nvPr/>
        </p:nvGrpSpPr>
        <p:grpSpPr bwMode="auto">
          <a:xfrm>
            <a:off x="1828800" y="5257800"/>
            <a:ext cx="5405438" cy="1189038"/>
            <a:chOff x="1569" y="3322"/>
            <a:chExt cx="3342" cy="749"/>
          </a:xfrm>
        </p:grpSpPr>
        <p:sp>
          <p:nvSpPr>
            <p:cNvPr id="21549" name="Line 13"/>
            <p:cNvSpPr>
              <a:spLocks noChangeShapeType="1"/>
            </p:cNvSpPr>
            <p:nvPr/>
          </p:nvSpPr>
          <p:spPr bwMode="auto">
            <a:xfrm>
              <a:off x="4081" y="3357"/>
              <a:ext cx="11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stealth" w="med" len="med"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50" name="Line 14"/>
            <p:cNvSpPr>
              <a:spLocks noChangeShapeType="1"/>
            </p:cNvSpPr>
            <p:nvPr/>
          </p:nvSpPr>
          <p:spPr bwMode="auto">
            <a:xfrm>
              <a:off x="2488" y="3357"/>
              <a:ext cx="11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stealth" w="med" len="med"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51" name="Rectangle 15"/>
            <p:cNvSpPr>
              <a:spLocks noChangeArrowheads="1"/>
            </p:cNvSpPr>
            <p:nvPr/>
          </p:nvSpPr>
          <p:spPr bwMode="auto">
            <a:xfrm>
              <a:off x="1569" y="3322"/>
              <a:ext cx="334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2800">
                  <a:latin typeface="Times New Roman" pitchFamily="18" charset="0"/>
                </a:rPr>
                <a:t>Electric (E) and magnetic (B) fields in Rhodotron coaxial cavity</a:t>
              </a:r>
            </a:p>
          </p:txBody>
        </p:sp>
      </p:grpSp>
      <p:grpSp>
        <p:nvGrpSpPr>
          <p:cNvPr id="21508" name="Group 16"/>
          <p:cNvGrpSpPr>
            <a:grpSpLocks/>
          </p:cNvGrpSpPr>
          <p:nvPr/>
        </p:nvGrpSpPr>
        <p:grpSpPr bwMode="auto">
          <a:xfrm>
            <a:off x="2863850" y="1412875"/>
            <a:ext cx="3365500" cy="3630613"/>
            <a:chOff x="2029" y="890"/>
            <a:chExt cx="2385" cy="2287"/>
          </a:xfrm>
        </p:grpSpPr>
        <p:sp>
          <p:nvSpPr>
            <p:cNvPr id="21526" name="Oval 17"/>
            <p:cNvSpPr>
              <a:spLocks noChangeArrowheads="1"/>
            </p:cNvSpPr>
            <p:nvPr/>
          </p:nvSpPr>
          <p:spPr bwMode="auto">
            <a:xfrm>
              <a:off x="2030" y="2676"/>
              <a:ext cx="2383" cy="50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  <p:sp>
          <p:nvSpPr>
            <p:cNvPr id="21527" name="Line 18"/>
            <p:cNvSpPr>
              <a:spLocks noChangeShapeType="1"/>
            </p:cNvSpPr>
            <p:nvPr/>
          </p:nvSpPr>
          <p:spPr bwMode="auto">
            <a:xfrm>
              <a:off x="2029" y="1146"/>
              <a:ext cx="0" cy="17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8" name="Line 19"/>
            <p:cNvSpPr>
              <a:spLocks noChangeShapeType="1"/>
            </p:cNvSpPr>
            <p:nvPr/>
          </p:nvSpPr>
          <p:spPr bwMode="auto">
            <a:xfrm>
              <a:off x="4414" y="1146"/>
              <a:ext cx="0" cy="17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grpSp>
          <p:nvGrpSpPr>
            <p:cNvPr id="21529" name="Group 20"/>
            <p:cNvGrpSpPr>
              <a:grpSpLocks/>
            </p:cNvGrpSpPr>
            <p:nvPr/>
          </p:nvGrpSpPr>
          <p:grpSpPr bwMode="auto">
            <a:xfrm>
              <a:off x="2518" y="993"/>
              <a:ext cx="1419" cy="2063"/>
              <a:chOff x="2518" y="993"/>
              <a:chExt cx="1419" cy="2063"/>
            </a:xfrm>
          </p:grpSpPr>
          <p:sp>
            <p:nvSpPr>
              <p:cNvPr id="21542" name="Oval 21"/>
              <p:cNvSpPr>
                <a:spLocks noChangeArrowheads="1"/>
              </p:cNvSpPr>
              <p:nvPr/>
            </p:nvSpPr>
            <p:spPr bwMode="auto">
              <a:xfrm>
                <a:off x="2518" y="1288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3" name="Oval 22"/>
              <p:cNvSpPr>
                <a:spLocks noChangeArrowheads="1"/>
              </p:cNvSpPr>
              <p:nvPr/>
            </p:nvSpPr>
            <p:spPr bwMode="auto">
              <a:xfrm>
                <a:off x="2518" y="993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4" name="Oval 23"/>
              <p:cNvSpPr>
                <a:spLocks noChangeArrowheads="1"/>
              </p:cNvSpPr>
              <p:nvPr/>
            </p:nvSpPr>
            <p:spPr bwMode="auto">
              <a:xfrm>
                <a:off x="2518" y="1583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5" name="Oval 24"/>
              <p:cNvSpPr>
                <a:spLocks noChangeArrowheads="1"/>
              </p:cNvSpPr>
              <p:nvPr/>
            </p:nvSpPr>
            <p:spPr bwMode="auto">
              <a:xfrm>
                <a:off x="2531" y="1890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6" name="Oval 25"/>
              <p:cNvSpPr>
                <a:spLocks noChangeArrowheads="1"/>
              </p:cNvSpPr>
              <p:nvPr/>
            </p:nvSpPr>
            <p:spPr bwMode="auto">
              <a:xfrm>
                <a:off x="2518" y="2173"/>
                <a:ext cx="1406" cy="30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7" name="Oval 26"/>
              <p:cNvSpPr>
                <a:spLocks noChangeArrowheads="1"/>
              </p:cNvSpPr>
              <p:nvPr/>
            </p:nvSpPr>
            <p:spPr bwMode="auto">
              <a:xfrm>
                <a:off x="2518" y="2468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8" name="Oval 27"/>
              <p:cNvSpPr>
                <a:spLocks noChangeArrowheads="1"/>
              </p:cNvSpPr>
              <p:nvPr/>
            </p:nvSpPr>
            <p:spPr bwMode="auto">
              <a:xfrm>
                <a:off x="2518" y="2762"/>
                <a:ext cx="1406" cy="29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</p:grpSp>
        <p:grpSp>
          <p:nvGrpSpPr>
            <p:cNvPr id="21530" name="Group 28"/>
            <p:cNvGrpSpPr>
              <a:grpSpLocks/>
            </p:cNvGrpSpPr>
            <p:nvPr/>
          </p:nvGrpSpPr>
          <p:grpSpPr bwMode="auto">
            <a:xfrm>
              <a:off x="2880" y="1068"/>
              <a:ext cx="688" cy="1914"/>
              <a:chOff x="2880" y="1068"/>
              <a:chExt cx="688" cy="1914"/>
            </a:xfrm>
          </p:grpSpPr>
          <p:sp>
            <p:nvSpPr>
              <p:cNvPr id="21539" name="Oval 29"/>
              <p:cNvSpPr>
                <a:spLocks noChangeArrowheads="1"/>
              </p:cNvSpPr>
              <p:nvPr/>
            </p:nvSpPr>
            <p:spPr bwMode="auto">
              <a:xfrm flipH="1">
                <a:off x="2880" y="2838"/>
                <a:ext cx="682" cy="144"/>
              </a:xfrm>
              <a:prstGeom prst="ellipse">
                <a:avLst/>
              </a:prstGeom>
              <a:gradFill rotWithShape="0">
                <a:gsLst>
                  <a:gs pos="0">
                    <a:srgbClr val="1A8BAF"/>
                  </a:gs>
                  <a:gs pos="100000">
                    <a:srgbClr val="007EA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0" name="Rectangle 30"/>
              <p:cNvSpPr>
                <a:spLocks noChangeArrowheads="1"/>
              </p:cNvSpPr>
              <p:nvPr/>
            </p:nvSpPr>
            <p:spPr bwMode="auto">
              <a:xfrm>
                <a:off x="2885" y="1125"/>
                <a:ext cx="683" cy="1770"/>
              </a:xfrm>
              <a:prstGeom prst="rect">
                <a:avLst/>
              </a:prstGeom>
              <a:gradFill rotWithShape="0">
                <a:gsLst>
                  <a:gs pos="0">
                    <a:srgbClr val="1A8BAF"/>
                  </a:gs>
                  <a:gs pos="100000">
                    <a:srgbClr val="007EA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1541" name="Oval 31"/>
              <p:cNvSpPr>
                <a:spLocks noChangeArrowheads="1"/>
              </p:cNvSpPr>
              <p:nvPr/>
            </p:nvSpPr>
            <p:spPr bwMode="auto">
              <a:xfrm flipH="1">
                <a:off x="2880" y="1068"/>
                <a:ext cx="682" cy="144"/>
              </a:xfrm>
              <a:prstGeom prst="ellipse">
                <a:avLst/>
              </a:prstGeom>
              <a:solidFill>
                <a:srgbClr val="0074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</p:grpSp>
        <p:grpSp>
          <p:nvGrpSpPr>
            <p:cNvPr id="21531" name="Group 32"/>
            <p:cNvGrpSpPr>
              <a:grpSpLocks/>
            </p:cNvGrpSpPr>
            <p:nvPr/>
          </p:nvGrpSpPr>
          <p:grpSpPr bwMode="auto">
            <a:xfrm>
              <a:off x="2875" y="1270"/>
              <a:ext cx="691" cy="1495"/>
              <a:chOff x="2875" y="1270"/>
              <a:chExt cx="691" cy="1495"/>
            </a:xfrm>
          </p:grpSpPr>
          <p:sp>
            <p:nvSpPr>
              <p:cNvPr id="21533" name="Freeform 33"/>
              <p:cNvSpPr>
                <a:spLocks/>
              </p:cNvSpPr>
              <p:nvPr/>
            </p:nvSpPr>
            <p:spPr bwMode="auto">
              <a:xfrm>
                <a:off x="2875" y="1565"/>
                <a:ext cx="691" cy="21"/>
              </a:xfrm>
              <a:custGeom>
                <a:avLst/>
                <a:gdLst>
                  <a:gd name="T0" fmla="*/ 0 w 691"/>
                  <a:gd name="T1" fmla="*/ 0 h 21"/>
                  <a:gd name="T2" fmla="*/ 97 w 691"/>
                  <a:gd name="T3" fmla="*/ 7 h 21"/>
                  <a:gd name="T4" fmla="*/ 142 w 691"/>
                  <a:gd name="T5" fmla="*/ 12 h 21"/>
                  <a:gd name="T6" fmla="*/ 177 w 691"/>
                  <a:gd name="T7" fmla="*/ 15 h 21"/>
                  <a:gd name="T8" fmla="*/ 194 w 691"/>
                  <a:gd name="T9" fmla="*/ 15 h 21"/>
                  <a:gd name="T10" fmla="*/ 199 w 691"/>
                  <a:gd name="T11" fmla="*/ 15 h 21"/>
                  <a:gd name="T12" fmla="*/ 211 w 691"/>
                  <a:gd name="T13" fmla="*/ 15 h 21"/>
                  <a:gd name="T14" fmla="*/ 222 w 691"/>
                  <a:gd name="T15" fmla="*/ 15 h 21"/>
                  <a:gd name="T16" fmla="*/ 251 w 691"/>
                  <a:gd name="T17" fmla="*/ 17 h 21"/>
                  <a:gd name="T18" fmla="*/ 285 w 691"/>
                  <a:gd name="T19" fmla="*/ 17 h 21"/>
                  <a:gd name="T20" fmla="*/ 319 w 691"/>
                  <a:gd name="T21" fmla="*/ 20 h 21"/>
                  <a:gd name="T22" fmla="*/ 348 w 691"/>
                  <a:gd name="T23" fmla="*/ 20 h 21"/>
                  <a:gd name="T24" fmla="*/ 382 w 691"/>
                  <a:gd name="T25" fmla="*/ 20 h 21"/>
                  <a:gd name="T26" fmla="*/ 416 w 691"/>
                  <a:gd name="T27" fmla="*/ 20 h 21"/>
                  <a:gd name="T28" fmla="*/ 445 w 691"/>
                  <a:gd name="T29" fmla="*/ 17 h 21"/>
                  <a:gd name="T30" fmla="*/ 473 w 691"/>
                  <a:gd name="T31" fmla="*/ 15 h 21"/>
                  <a:gd name="T32" fmla="*/ 525 w 691"/>
                  <a:gd name="T33" fmla="*/ 12 h 21"/>
                  <a:gd name="T34" fmla="*/ 570 w 691"/>
                  <a:gd name="T35" fmla="*/ 10 h 21"/>
                  <a:gd name="T36" fmla="*/ 622 w 691"/>
                  <a:gd name="T37" fmla="*/ 7 h 21"/>
                  <a:gd name="T38" fmla="*/ 639 w 691"/>
                  <a:gd name="T39" fmla="*/ 5 h 21"/>
                  <a:gd name="T40" fmla="*/ 656 w 691"/>
                  <a:gd name="T41" fmla="*/ 5 h 21"/>
                  <a:gd name="T42" fmla="*/ 679 w 691"/>
                  <a:gd name="T43" fmla="*/ 2 h 21"/>
                  <a:gd name="T44" fmla="*/ 690 w 691"/>
                  <a:gd name="T45" fmla="*/ 0 h 2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1"/>
                  <a:gd name="T71" fmla="*/ 691 w 691"/>
                  <a:gd name="T72" fmla="*/ 21 h 2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1">
                    <a:moveTo>
                      <a:pt x="0" y="0"/>
                    </a:moveTo>
                    <a:lnTo>
                      <a:pt x="97" y="7"/>
                    </a:lnTo>
                    <a:lnTo>
                      <a:pt x="142" y="12"/>
                    </a:lnTo>
                    <a:lnTo>
                      <a:pt x="177" y="15"/>
                    </a:lnTo>
                    <a:lnTo>
                      <a:pt x="194" y="15"/>
                    </a:lnTo>
                    <a:lnTo>
                      <a:pt x="199" y="15"/>
                    </a:lnTo>
                    <a:lnTo>
                      <a:pt x="211" y="15"/>
                    </a:lnTo>
                    <a:lnTo>
                      <a:pt x="222" y="15"/>
                    </a:lnTo>
                    <a:lnTo>
                      <a:pt x="251" y="17"/>
                    </a:lnTo>
                    <a:lnTo>
                      <a:pt x="285" y="17"/>
                    </a:lnTo>
                    <a:lnTo>
                      <a:pt x="319" y="20"/>
                    </a:lnTo>
                    <a:lnTo>
                      <a:pt x="348" y="20"/>
                    </a:lnTo>
                    <a:lnTo>
                      <a:pt x="382" y="20"/>
                    </a:lnTo>
                    <a:lnTo>
                      <a:pt x="416" y="20"/>
                    </a:lnTo>
                    <a:lnTo>
                      <a:pt x="445" y="17"/>
                    </a:lnTo>
                    <a:lnTo>
                      <a:pt x="473" y="15"/>
                    </a:lnTo>
                    <a:lnTo>
                      <a:pt x="525" y="12"/>
                    </a:lnTo>
                    <a:lnTo>
                      <a:pt x="570" y="10"/>
                    </a:lnTo>
                    <a:lnTo>
                      <a:pt x="622" y="7"/>
                    </a:lnTo>
                    <a:lnTo>
                      <a:pt x="639" y="5"/>
                    </a:lnTo>
                    <a:lnTo>
                      <a:pt x="656" y="5"/>
                    </a:lnTo>
                    <a:lnTo>
                      <a:pt x="679" y="2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1534" name="Freeform 34"/>
              <p:cNvSpPr>
                <a:spLocks/>
              </p:cNvSpPr>
              <p:nvPr/>
            </p:nvSpPr>
            <p:spPr bwMode="auto">
              <a:xfrm>
                <a:off x="2875" y="1270"/>
                <a:ext cx="691" cy="22"/>
              </a:xfrm>
              <a:custGeom>
                <a:avLst/>
                <a:gdLst>
                  <a:gd name="T0" fmla="*/ 0 w 691"/>
                  <a:gd name="T1" fmla="*/ 0 h 22"/>
                  <a:gd name="T2" fmla="*/ 97 w 691"/>
                  <a:gd name="T3" fmla="*/ 9 h 22"/>
                  <a:gd name="T4" fmla="*/ 142 w 691"/>
                  <a:gd name="T5" fmla="*/ 13 h 22"/>
                  <a:gd name="T6" fmla="*/ 177 w 691"/>
                  <a:gd name="T7" fmla="*/ 15 h 22"/>
                  <a:gd name="T8" fmla="*/ 194 w 691"/>
                  <a:gd name="T9" fmla="*/ 17 h 22"/>
                  <a:gd name="T10" fmla="*/ 199 w 691"/>
                  <a:gd name="T11" fmla="*/ 17 h 22"/>
                  <a:gd name="T12" fmla="*/ 211 w 691"/>
                  <a:gd name="T13" fmla="*/ 17 h 22"/>
                  <a:gd name="T14" fmla="*/ 222 w 691"/>
                  <a:gd name="T15" fmla="*/ 17 h 22"/>
                  <a:gd name="T16" fmla="*/ 251 w 691"/>
                  <a:gd name="T17" fmla="*/ 19 h 22"/>
                  <a:gd name="T18" fmla="*/ 285 w 691"/>
                  <a:gd name="T19" fmla="*/ 19 h 22"/>
                  <a:gd name="T20" fmla="*/ 319 w 691"/>
                  <a:gd name="T21" fmla="*/ 21 h 22"/>
                  <a:gd name="T22" fmla="*/ 348 w 691"/>
                  <a:gd name="T23" fmla="*/ 21 h 22"/>
                  <a:gd name="T24" fmla="*/ 382 w 691"/>
                  <a:gd name="T25" fmla="*/ 21 h 22"/>
                  <a:gd name="T26" fmla="*/ 416 w 691"/>
                  <a:gd name="T27" fmla="*/ 21 h 22"/>
                  <a:gd name="T28" fmla="*/ 445 w 691"/>
                  <a:gd name="T29" fmla="*/ 19 h 22"/>
                  <a:gd name="T30" fmla="*/ 473 w 691"/>
                  <a:gd name="T31" fmla="*/ 17 h 22"/>
                  <a:gd name="T32" fmla="*/ 525 w 691"/>
                  <a:gd name="T33" fmla="*/ 15 h 22"/>
                  <a:gd name="T34" fmla="*/ 570 w 691"/>
                  <a:gd name="T35" fmla="*/ 11 h 22"/>
                  <a:gd name="T36" fmla="*/ 622 w 691"/>
                  <a:gd name="T37" fmla="*/ 9 h 22"/>
                  <a:gd name="T38" fmla="*/ 639 w 691"/>
                  <a:gd name="T39" fmla="*/ 7 h 22"/>
                  <a:gd name="T40" fmla="*/ 656 w 691"/>
                  <a:gd name="T41" fmla="*/ 4 h 22"/>
                  <a:gd name="T42" fmla="*/ 679 w 691"/>
                  <a:gd name="T43" fmla="*/ 2 h 22"/>
                  <a:gd name="T44" fmla="*/ 690 w 691"/>
                  <a:gd name="T45" fmla="*/ 0 h 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2"/>
                  <a:gd name="T71" fmla="*/ 691 w 691"/>
                  <a:gd name="T72" fmla="*/ 22 h 2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2">
                    <a:moveTo>
                      <a:pt x="0" y="0"/>
                    </a:moveTo>
                    <a:lnTo>
                      <a:pt x="97" y="9"/>
                    </a:lnTo>
                    <a:lnTo>
                      <a:pt x="142" y="13"/>
                    </a:lnTo>
                    <a:lnTo>
                      <a:pt x="177" y="15"/>
                    </a:lnTo>
                    <a:lnTo>
                      <a:pt x="194" y="17"/>
                    </a:lnTo>
                    <a:lnTo>
                      <a:pt x="199" y="17"/>
                    </a:lnTo>
                    <a:lnTo>
                      <a:pt x="211" y="17"/>
                    </a:lnTo>
                    <a:lnTo>
                      <a:pt x="222" y="17"/>
                    </a:lnTo>
                    <a:lnTo>
                      <a:pt x="251" y="19"/>
                    </a:lnTo>
                    <a:lnTo>
                      <a:pt x="285" y="19"/>
                    </a:lnTo>
                    <a:lnTo>
                      <a:pt x="319" y="21"/>
                    </a:lnTo>
                    <a:lnTo>
                      <a:pt x="348" y="21"/>
                    </a:lnTo>
                    <a:lnTo>
                      <a:pt x="382" y="21"/>
                    </a:lnTo>
                    <a:lnTo>
                      <a:pt x="416" y="21"/>
                    </a:lnTo>
                    <a:lnTo>
                      <a:pt x="445" y="19"/>
                    </a:lnTo>
                    <a:lnTo>
                      <a:pt x="473" y="17"/>
                    </a:lnTo>
                    <a:lnTo>
                      <a:pt x="525" y="15"/>
                    </a:lnTo>
                    <a:lnTo>
                      <a:pt x="570" y="11"/>
                    </a:lnTo>
                    <a:lnTo>
                      <a:pt x="622" y="9"/>
                    </a:lnTo>
                    <a:lnTo>
                      <a:pt x="639" y="7"/>
                    </a:lnTo>
                    <a:lnTo>
                      <a:pt x="656" y="4"/>
                    </a:lnTo>
                    <a:lnTo>
                      <a:pt x="679" y="2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1535" name="Freeform 35"/>
              <p:cNvSpPr>
                <a:spLocks/>
              </p:cNvSpPr>
              <p:nvPr/>
            </p:nvSpPr>
            <p:spPr bwMode="auto">
              <a:xfrm>
                <a:off x="2875" y="1859"/>
                <a:ext cx="691" cy="22"/>
              </a:xfrm>
              <a:custGeom>
                <a:avLst/>
                <a:gdLst>
                  <a:gd name="T0" fmla="*/ 0 w 691"/>
                  <a:gd name="T1" fmla="*/ 0 h 22"/>
                  <a:gd name="T2" fmla="*/ 97 w 691"/>
                  <a:gd name="T3" fmla="*/ 9 h 22"/>
                  <a:gd name="T4" fmla="*/ 142 w 691"/>
                  <a:gd name="T5" fmla="*/ 12 h 22"/>
                  <a:gd name="T6" fmla="*/ 177 w 691"/>
                  <a:gd name="T7" fmla="*/ 15 h 22"/>
                  <a:gd name="T8" fmla="*/ 194 w 691"/>
                  <a:gd name="T9" fmla="*/ 15 h 22"/>
                  <a:gd name="T10" fmla="*/ 199 w 691"/>
                  <a:gd name="T11" fmla="*/ 18 h 22"/>
                  <a:gd name="T12" fmla="*/ 211 w 691"/>
                  <a:gd name="T13" fmla="*/ 18 h 22"/>
                  <a:gd name="T14" fmla="*/ 222 w 691"/>
                  <a:gd name="T15" fmla="*/ 18 h 22"/>
                  <a:gd name="T16" fmla="*/ 251 w 691"/>
                  <a:gd name="T17" fmla="*/ 18 h 22"/>
                  <a:gd name="T18" fmla="*/ 285 w 691"/>
                  <a:gd name="T19" fmla="*/ 21 h 22"/>
                  <a:gd name="T20" fmla="*/ 319 w 691"/>
                  <a:gd name="T21" fmla="*/ 21 h 22"/>
                  <a:gd name="T22" fmla="*/ 348 w 691"/>
                  <a:gd name="T23" fmla="*/ 21 h 22"/>
                  <a:gd name="T24" fmla="*/ 382 w 691"/>
                  <a:gd name="T25" fmla="*/ 21 h 22"/>
                  <a:gd name="T26" fmla="*/ 416 w 691"/>
                  <a:gd name="T27" fmla="*/ 21 h 22"/>
                  <a:gd name="T28" fmla="*/ 445 w 691"/>
                  <a:gd name="T29" fmla="*/ 21 h 22"/>
                  <a:gd name="T30" fmla="*/ 473 w 691"/>
                  <a:gd name="T31" fmla="*/ 18 h 22"/>
                  <a:gd name="T32" fmla="*/ 525 w 691"/>
                  <a:gd name="T33" fmla="*/ 15 h 22"/>
                  <a:gd name="T34" fmla="*/ 570 w 691"/>
                  <a:gd name="T35" fmla="*/ 12 h 22"/>
                  <a:gd name="T36" fmla="*/ 622 w 691"/>
                  <a:gd name="T37" fmla="*/ 9 h 22"/>
                  <a:gd name="T38" fmla="*/ 639 w 691"/>
                  <a:gd name="T39" fmla="*/ 6 h 22"/>
                  <a:gd name="T40" fmla="*/ 656 w 691"/>
                  <a:gd name="T41" fmla="*/ 6 h 22"/>
                  <a:gd name="T42" fmla="*/ 679 w 691"/>
                  <a:gd name="T43" fmla="*/ 3 h 22"/>
                  <a:gd name="T44" fmla="*/ 690 w 691"/>
                  <a:gd name="T45" fmla="*/ 0 h 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2"/>
                  <a:gd name="T71" fmla="*/ 691 w 691"/>
                  <a:gd name="T72" fmla="*/ 22 h 2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2">
                    <a:moveTo>
                      <a:pt x="0" y="0"/>
                    </a:moveTo>
                    <a:lnTo>
                      <a:pt x="97" y="9"/>
                    </a:lnTo>
                    <a:lnTo>
                      <a:pt x="142" y="12"/>
                    </a:lnTo>
                    <a:lnTo>
                      <a:pt x="177" y="15"/>
                    </a:lnTo>
                    <a:lnTo>
                      <a:pt x="194" y="15"/>
                    </a:lnTo>
                    <a:lnTo>
                      <a:pt x="199" y="18"/>
                    </a:lnTo>
                    <a:lnTo>
                      <a:pt x="211" y="18"/>
                    </a:lnTo>
                    <a:lnTo>
                      <a:pt x="222" y="18"/>
                    </a:lnTo>
                    <a:lnTo>
                      <a:pt x="251" y="18"/>
                    </a:lnTo>
                    <a:lnTo>
                      <a:pt x="285" y="21"/>
                    </a:lnTo>
                    <a:lnTo>
                      <a:pt x="319" y="21"/>
                    </a:lnTo>
                    <a:lnTo>
                      <a:pt x="348" y="21"/>
                    </a:lnTo>
                    <a:lnTo>
                      <a:pt x="382" y="21"/>
                    </a:lnTo>
                    <a:lnTo>
                      <a:pt x="416" y="21"/>
                    </a:lnTo>
                    <a:lnTo>
                      <a:pt x="445" y="21"/>
                    </a:lnTo>
                    <a:lnTo>
                      <a:pt x="473" y="18"/>
                    </a:lnTo>
                    <a:lnTo>
                      <a:pt x="525" y="15"/>
                    </a:lnTo>
                    <a:lnTo>
                      <a:pt x="570" y="12"/>
                    </a:lnTo>
                    <a:lnTo>
                      <a:pt x="622" y="9"/>
                    </a:lnTo>
                    <a:lnTo>
                      <a:pt x="639" y="6"/>
                    </a:lnTo>
                    <a:lnTo>
                      <a:pt x="656" y="6"/>
                    </a:lnTo>
                    <a:lnTo>
                      <a:pt x="679" y="3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1536" name="Freeform 36"/>
              <p:cNvSpPr>
                <a:spLocks/>
              </p:cNvSpPr>
              <p:nvPr/>
            </p:nvSpPr>
            <p:spPr bwMode="auto">
              <a:xfrm>
                <a:off x="2875" y="2153"/>
                <a:ext cx="691" cy="22"/>
              </a:xfrm>
              <a:custGeom>
                <a:avLst/>
                <a:gdLst>
                  <a:gd name="T0" fmla="*/ 0 w 691"/>
                  <a:gd name="T1" fmla="*/ 0 h 22"/>
                  <a:gd name="T2" fmla="*/ 97 w 691"/>
                  <a:gd name="T3" fmla="*/ 7 h 22"/>
                  <a:gd name="T4" fmla="*/ 142 w 691"/>
                  <a:gd name="T5" fmla="*/ 11 h 22"/>
                  <a:gd name="T6" fmla="*/ 177 w 691"/>
                  <a:gd name="T7" fmla="*/ 14 h 22"/>
                  <a:gd name="T8" fmla="*/ 194 w 691"/>
                  <a:gd name="T9" fmla="*/ 18 h 22"/>
                  <a:gd name="T10" fmla="*/ 199 w 691"/>
                  <a:gd name="T11" fmla="*/ 18 h 22"/>
                  <a:gd name="T12" fmla="*/ 211 w 691"/>
                  <a:gd name="T13" fmla="*/ 18 h 22"/>
                  <a:gd name="T14" fmla="*/ 222 w 691"/>
                  <a:gd name="T15" fmla="*/ 18 h 22"/>
                  <a:gd name="T16" fmla="*/ 251 w 691"/>
                  <a:gd name="T17" fmla="*/ 18 h 22"/>
                  <a:gd name="T18" fmla="*/ 285 w 691"/>
                  <a:gd name="T19" fmla="*/ 21 h 22"/>
                  <a:gd name="T20" fmla="*/ 319 w 691"/>
                  <a:gd name="T21" fmla="*/ 21 h 22"/>
                  <a:gd name="T22" fmla="*/ 348 w 691"/>
                  <a:gd name="T23" fmla="*/ 21 h 22"/>
                  <a:gd name="T24" fmla="*/ 382 w 691"/>
                  <a:gd name="T25" fmla="*/ 21 h 22"/>
                  <a:gd name="T26" fmla="*/ 416 w 691"/>
                  <a:gd name="T27" fmla="*/ 21 h 22"/>
                  <a:gd name="T28" fmla="*/ 445 w 691"/>
                  <a:gd name="T29" fmla="*/ 21 h 22"/>
                  <a:gd name="T30" fmla="*/ 473 w 691"/>
                  <a:gd name="T31" fmla="*/ 18 h 22"/>
                  <a:gd name="T32" fmla="*/ 525 w 691"/>
                  <a:gd name="T33" fmla="*/ 14 h 22"/>
                  <a:gd name="T34" fmla="*/ 570 w 691"/>
                  <a:gd name="T35" fmla="*/ 11 h 22"/>
                  <a:gd name="T36" fmla="*/ 622 w 691"/>
                  <a:gd name="T37" fmla="*/ 7 h 22"/>
                  <a:gd name="T38" fmla="*/ 639 w 691"/>
                  <a:gd name="T39" fmla="*/ 7 h 22"/>
                  <a:gd name="T40" fmla="*/ 656 w 691"/>
                  <a:gd name="T41" fmla="*/ 4 h 22"/>
                  <a:gd name="T42" fmla="*/ 679 w 691"/>
                  <a:gd name="T43" fmla="*/ 4 h 22"/>
                  <a:gd name="T44" fmla="*/ 690 w 691"/>
                  <a:gd name="T45" fmla="*/ 0 h 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2"/>
                  <a:gd name="T71" fmla="*/ 691 w 691"/>
                  <a:gd name="T72" fmla="*/ 22 h 2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2">
                    <a:moveTo>
                      <a:pt x="0" y="0"/>
                    </a:moveTo>
                    <a:lnTo>
                      <a:pt x="97" y="7"/>
                    </a:lnTo>
                    <a:lnTo>
                      <a:pt x="142" y="11"/>
                    </a:lnTo>
                    <a:lnTo>
                      <a:pt x="177" y="14"/>
                    </a:lnTo>
                    <a:lnTo>
                      <a:pt x="194" y="18"/>
                    </a:lnTo>
                    <a:lnTo>
                      <a:pt x="199" y="18"/>
                    </a:lnTo>
                    <a:lnTo>
                      <a:pt x="211" y="18"/>
                    </a:lnTo>
                    <a:lnTo>
                      <a:pt x="222" y="18"/>
                    </a:lnTo>
                    <a:lnTo>
                      <a:pt x="251" y="18"/>
                    </a:lnTo>
                    <a:lnTo>
                      <a:pt x="285" y="21"/>
                    </a:lnTo>
                    <a:lnTo>
                      <a:pt x="319" y="21"/>
                    </a:lnTo>
                    <a:lnTo>
                      <a:pt x="348" y="21"/>
                    </a:lnTo>
                    <a:lnTo>
                      <a:pt x="382" y="21"/>
                    </a:lnTo>
                    <a:lnTo>
                      <a:pt x="416" y="21"/>
                    </a:lnTo>
                    <a:lnTo>
                      <a:pt x="445" y="21"/>
                    </a:lnTo>
                    <a:lnTo>
                      <a:pt x="473" y="18"/>
                    </a:lnTo>
                    <a:lnTo>
                      <a:pt x="525" y="14"/>
                    </a:lnTo>
                    <a:lnTo>
                      <a:pt x="570" y="11"/>
                    </a:lnTo>
                    <a:lnTo>
                      <a:pt x="622" y="7"/>
                    </a:lnTo>
                    <a:lnTo>
                      <a:pt x="639" y="7"/>
                    </a:lnTo>
                    <a:lnTo>
                      <a:pt x="656" y="4"/>
                    </a:lnTo>
                    <a:lnTo>
                      <a:pt x="679" y="4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1537" name="Freeform 37"/>
              <p:cNvSpPr>
                <a:spLocks/>
              </p:cNvSpPr>
              <p:nvPr/>
            </p:nvSpPr>
            <p:spPr bwMode="auto">
              <a:xfrm>
                <a:off x="2875" y="2449"/>
                <a:ext cx="691" cy="21"/>
              </a:xfrm>
              <a:custGeom>
                <a:avLst/>
                <a:gdLst>
                  <a:gd name="T0" fmla="*/ 0 w 691"/>
                  <a:gd name="T1" fmla="*/ 0 h 21"/>
                  <a:gd name="T2" fmla="*/ 97 w 691"/>
                  <a:gd name="T3" fmla="*/ 8 h 21"/>
                  <a:gd name="T4" fmla="*/ 142 w 691"/>
                  <a:gd name="T5" fmla="*/ 12 h 21"/>
                  <a:gd name="T6" fmla="*/ 177 w 691"/>
                  <a:gd name="T7" fmla="*/ 12 h 21"/>
                  <a:gd name="T8" fmla="*/ 194 w 691"/>
                  <a:gd name="T9" fmla="*/ 16 h 21"/>
                  <a:gd name="T10" fmla="*/ 199 w 691"/>
                  <a:gd name="T11" fmla="*/ 16 h 21"/>
                  <a:gd name="T12" fmla="*/ 211 w 691"/>
                  <a:gd name="T13" fmla="*/ 16 h 21"/>
                  <a:gd name="T14" fmla="*/ 222 w 691"/>
                  <a:gd name="T15" fmla="*/ 16 h 21"/>
                  <a:gd name="T16" fmla="*/ 251 w 691"/>
                  <a:gd name="T17" fmla="*/ 16 h 21"/>
                  <a:gd name="T18" fmla="*/ 285 w 691"/>
                  <a:gd name="T19" fmla="*/ 20 h 21"/>
                  <a:gd name="T20" fmla="*/ 319 w 691"/>
                  <a:gd name="T21" fmla="*/ 20 h 21"/>
                  <a:gd name="T22" fmla="*/ 348 w 691"/>
                  <a:gd name="T23" fmla="*/ 20 h 21"/>
                  <a:gd name="T24" fmla="*/ 382 w 691"/>
                  <a:gd name="T25" fmla="*/ 20 h 21"/>
                  <a:gd name="T26" fmla="*/ 416 w 691"/>
                  <a:gd name="T27" fmla="*/ 20 h 21"/>
                  <a:gd name="T28" fmla="*/ 445 w 691"/>
                  <a:gd name="T29" fmla="*/ 20 h 21"/>
                  <a:gd name="T30" fmla="*/ 473 w 691"/>
                  <a:gd name="T31" fmla="*/ 16 h 21"/>
                  <a:gd name="T32" fmla="*/ 525 w 691"/>
                  <a:gd name="T33" fmla="*/ 12 h 21"/>
                  <a:gd name="T34" fmla="*/ 570 w 691"/>
                  <a:gd name="T35" fmla="*/ 8 h 21"/>
                  <a:gd name="T36" fmla="*/ 622 w 691"/>
                  <a:gd name="T37" fmla="*/ 8 h 21"/>
                  <a:gd name="T38" fmla="*/ 639 w 691"/>
                  <a:gd name="T39" fmla="*/ 4 h 21"/>
                  <a:gd name="T40" fmla="*/ 656 w 691"/>
                  <a:gd name="T41" fmla="*/ 4 h 21"/>
                  <a:gd name="T42" fmla="*/ 679 w 691"/>
                  <a:gd name="T43" fmla="*/ 0 h 21"/>
                  <a:gd name="T44" fmla="*/ 690 w 691"/>
                  <a:gd name="T45" fmla="*/ 0 h 2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1"/>
                  <a:gd name="T71" fmla="*/ 691 w 691"/>
                  <a:gd name="T72" fmla="*/ 21 h 2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1">
                    <a:moveTo>
                      <a:pt x="0" y="0"/>
                    </a:moveTo>
                    <a:lnTo>
                      <a:pt x="97" y="8"/>
                    </a:lnTo>
                    <a:lnTo>
                      <a:pt x="142" y="12"/>
                    </a:lnTo>
                    <a:lnTo>
                      <a:pt x="177" y="12"/>
                    </a:lnTo>
                    <a:lnTo>
                      <a:pt x="194" y="16"/>
                    </a:lnTo>
                    <a:lnTo>
                      <a:pt x="199" y="16"/>
                    </a:lnTo>
                    <a:lnTo>
                      <a:pt x="211" y="16"/>
                    </a:lnTo>
                    <a:lnTo>
                      <a:pt x="222" y="16"/>
                    </a:lnTo>
                    <a:lnTo>
                      <a:pt x="251" y="16"/>
                    </a:lnTo>
                    <a:lnTo>
                      <a:pt x="285" y="20"/>
                    </a:lnTo>
                    <a:lnTo>
                      <a:pt x="319" y="20"/>
                    </a:lnTo>
                    <a:lnTo>
                      <a:pt x="348" y="20"/>
                    </a:lnTo>
                    <a:lnTo>
                      <a:pt x="382" y="20"/>
                    </a:lnTo>
                    <a:lnTo>
                      <a:pt x="416" y="20"/>
                    </a:lnTo>
                    <a:lnTo>
                      <a:pt x="445" y="20"/>
                    </a:lnTo>
                    <a:lnTo>
                      <a:pt x="473" y="16"/>
                    </a:lnTo>
                    <a:lnTo>
                      <a:pt x="525" y="12"/>
                    </a:lnTo>
                    <a:lnTo>
                      <a:pt x="570" y="8"/>
                    </a:lnTo>
                    <a:lnTo>
                      <a:pt x="622" y="8"/>
                    </a:lnTo>
                    <a:lnTo>
                      <a:pt x="639" y="4"/>
                    </a:lnTo>
                    <a:lnTo>
                      <a:pt x="656" y="4"/>
                    </a:lnTo>
                    <a:lnTo>
                      <a:pt x="679" y="0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1538" name="Freeform 38"/>
              <p:cNvSpPr>
                <a:spLocks/>
              </p:cNvSpPr>
              <p:nvPr/>
            </p:nvSpPr>
            <p:spPr bwMode="auto">
              <a:xfrm>
                <a:off x="2875" y="2742"/>
                <a:ext cx="691" cy="23"/>
              </a:xfrm>
              <a:custGeom>
                <a:avLst/>
                <a:gdLst>
                  <a:gd name="T0" fmla="*/ 0 w 691"/>
                  <a:gd name="T1" fmla="*/ 0 h 23"/>
                  <a:gd name="T2" fmla="*/ 97 w 691"/>
                  <a:gd name="T3" fmla="*/ 9 h 23"/>
                  <a:gd name="T4" fmla="*/ 142 w 691"/>
                  <a:gd name="T5" fmla="*/ 13 h 23"/>
                  <a:gd name="T6" fmla="*/ 177 w 691"/>
                  <a:gd name="T7" fmla="*/ 18 h 23"/>
                  <a:gd name="T8" fmla="*/ 194 w 691"/>
                  <a:gd name="T9" fmla="*/ 18 h 23"/>
                  <a:gd name="T10" fmla="*/ 199 w 691"/>
                  <a:gd name="T11" fmla="*/ 18 h 23"/>
                  <a:gd name="T12" fmla="*/ 211 w 691"/>
                  <a:gd name="T13" fmla="*/ 18 h 23"/>
                  <a:gd name="T14" fmla="*/ 222 w 691"/>
                  <a:gd name="T15" fmla="*/ 18 h 23"/>
                  <a:gd name="T16" fmla="*/ 251 w 691"/>
                  <a:gd name="T17" fmla="*/ 18 h 23"/>
                  <a:gd name="T18" fmla="*/ 285 w 691"/>
                  <a:gd name="T19" fmla="*/ 22 h 23"/>
                  <a:gd name="T20" fmla="*/ 319 w 691"/>
                  <a:gd name="T21" fmla="*/ 22 h 23"/>
                  <a:gd name="T22" fmla="*/ 348 w 691"/>
                  <a:gd name="T23" fmla="*/ 22 h 23"/>
                  <a:gd name="T24" fmla="*/ 382 w 691"/>
                  <a:gd name="T25" fmla="*/ 22 h 23"/>
                  <a:gd name="T26" fmla="*/ 416 w 691"/>
                  <a:gd name="T27" fmla="*/ 22 h 23"/>
                  <a:gd name="T28" fmla="*/ 445 w 691"/>
                  <a:gd name="T29" fmla="*/ 22 h 23"/>
                  <a:gd name="T30" fmla="*/ 473 w 691"/>
                  <a:gd name="T31" fmla="*/ 18 h 23"/>
                  <a:gd name="T32" fmla="*/ 525 w 691"/>
                  <a:gd name="T33" fmla="*/ 18 h 23"/>
                  <a:gd name="T34" fmla="*/ 570 w 691"/>
                  <a:gd name="T35" fmla="*/ 13 h 23"/>
                  <a:gd name="T36" fmla="*/ 622 w 691"/>
                  <a:gd name="T37" fmla="*/ 9 h 23"/>
                  <a:gd name="T38" fmla="*/ 639 w 691"/>
                  <a:gd name="T39" fmla="*/ 9 h 23"/>
                  <a:gd name="T40" fmla="*/ 656 w 691"/>
                  <a:gd name="T41" fmla="*/ 4 h 23"/>
                  <a:gd name="T42" fmla="*/ 679 w 691"/>
                  <a:gd name="T43" fmla="*/ 4 h 23"/>
                  <a:gd name="T44" fmla="*/ 690 w 691"/>
                  <a:gd name="T45" fmla="*/ 0 h 2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91"/>
                  <a:gd name="T70" fmla="*/ 0 h 23"/>
                  <a:gd name="T71" fmla="*/ 691 w 691"/>
                  <a:gd name="T72" fmla="*/ 23 h 2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91" h="23">
                    <a:moveTo>
                      <a:pt x="0" y="0"/>
                    </a:moveTo>
                    <a:lnTo>
                      <a:pt x="97" y="9"/>
                    </a:lnTo>
                    <a:lnTo>
                      <a:pt x="142" y="13"/>
                    </a:lnTo>
                    <a:lnTo>
                      <a:pt x="177" y="18"/>
                    </a:lnTo>
                    <a:lnTo>
                      <a:pt x="194" y="18"/>
                    </a:lnTo>
                    <a:lnTo>
                      <a:pt x="199" y="18"/>
                    </a:lnTo>
                    <a:lnTo>
                      <a:pt x="211" y="18"/>
                    </a:lnTo>
                    <a:lnTo>
                      <a:pt x="222" y="18"/>
                    </a:lnTo>
                    <a:lnTo>
                      <a:pt x="251" y="18"/>
                    </a:lnTo>
                    <a:lnTo>
                      <a:pt x="285" y="22"/>
                    </a:lnTo>
                    <a:lnTo>
                      <a:pt x="319" y="22"/>
                    </a:lnTo>
                    <a:lnTo>
                      <a:pt x="348" y="22"/>
                    </a:lnTo>
                    <a:lnTo>
                      <a:pt x="382" y="22"/>
                    </a:lnTo>
                    <a:lnTo>
                      <a:pt x="416" y="22"/>
                    </a:lnTo>
                    <a:lnTo>
                      <a:pt x="445" y="22"/>
                    </a:lnTo>
                    <a:lnTo>
                      <a:pt x="473" y="18"/>
                    </a:lnTo>
                    <a:lnTo>
                      <a:pt x="525" y="18"/>
                    </a:lnTo>
                    <a:lnTo>
                      <a:pt x="570" y="13"/>
                    </a:lnTo>
                    <a:lnTo>
                      <a:pt x="622" y="9"/>
                    </a:lnTo>
                    <a:lnTo>
                      <a:pt x="639" y="9"/>
                    </a:lnTo>
                    <a:lnTo>
                      <a:pt x="656" y="4"/>
                    </a:lnTo>
                    <a:lnTo>
                      <a:pt x="679" y="4"/>
                    </a:lnTo>
                    <a:lnTo>
                      <a:pt x="69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  <p:sp>
          <p:nvSpPr>
            <p:cNvPr id="21532" name="Oval 39"/>
            <p:cNvSpPr>
              <a:spLocks noChangeArrowheads="1"/>
            </p:cNvSpPr>
            <p:nvPr/>
          </p:nvSpPr>
          <p:spPr bwMode="auto">
            <a:xfrm>
              <a:off x="2030" y="890"/>
              <a:ext cx="2383" cy="50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</p:grpSp>
      <p:grpSp>
        <p:nvGrpSpPr>
          <p:cNvPr id="21509" name="Group 40"/>
          <p:cNvGrpSpPr>
            <a:grpSpLocks/>
          </p:cNvGrpSpPr>
          <p:nvPr/>
        </p:nvGrpSpPr>
        <p:grpSpPr bwMode="auto">
          <a:xfrm>
            <a:off x="2928938" y="2225675"/>
            <a:ext cx="1131887" cy="2103438"/>
            <a:chOff x="2076" y="1402"/>
            <a:chExt cx="802" cy="1325"/>
          </a:xfrm>
        </p:grpSpPr>
        <p:sp>
          <p:nvSpPr>
            <p:cNvPr id="21519" name="Line 41"/>
            <p:cNvSpPr>
              <a:spLocks noChangeShapeType="1"/>
            </p:cNvSpPr>
            <p:nvPr/>
          </p:nvSpPr>
          <p:spPr bwMode="auto">
            <a:xfrm flipH="1">
              <a:off x="2484" y="2727"/>
              <a:ext cx="394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0" name="Line 42"/>
            <p:cNvSpPr>
              <a:spLocks noChangeShapeType="1"/>
            </p:cNvSpPr>
            <p:nvPr/>
          </p:nvSpPr>
          <p:spPr bwMode="auto">
            <a:xfrm flipH="1">
              <a:off x="2352" y="2506"/>
              <a:ext cx="526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1" name="Line 43"/>
            <p:cNvSpPr>
              <a:spLocks noChangeShapeType="1"/>
            </p:cNvSpPr>
            <p:nvPr/>
          </p:nvSpPr>
          <p:spPr bwMode="auto">
            <a:xfrm flipH="1">
              <a:off x="2217" y="2285"/>
              <a:ext cx="661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2" name="Line 44"/>
            <p:cNvSpPr>
              <a:spLocks noChangeShapeType="1"/>
            </p:cNvSpPr>
            <p:nvPr/>
          </p:nvSpPr>
          <p:spPr bwMode="auto">
            <a:xfrm flipH="1">
              <a:off x="2076" y="2064"/>
              <a:ext cx="802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3" name="Line 45"/>
            <p:cNvSpPr>
              <a:spLocks noChangeShapeType="1"/>
            </p:cNvSpPr>
            <p:nvPr/>
          </p:nvSpPr>
          <p:spPr bwMode="auto">
            <a:xfrm flipH="1">
              <a:off x="2483" y="1402"/>
              <a:ext cx="394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4" name="Line 46"/>
            <p:cNvSpPr>
              <a:spLocks noChangeShapeType="1"/>
            </p:cNvSpPr>
            <p:nvPr/>
          </p:nvSpPr>
          <p:spPr bwMode="auto">
            <a:xfrm flipH="1">
              <a:off x="2351" y="1622"/>
              <a:ext cx="526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525" name="Line 47"/>
            <p:cNvSpPr>
              <a:spLocks noChangeShapeType="1"/>
            </p:cNvSpPr>
            <p:nvPr/>
          </p:nvSpPr>
          <p:spPr bwMode="auto">
            <a:xfrm flipH="1">
              <a:off x="2217" y="1843"/>
              <a:ext cx="661" cy="0"/>
            </a:xfrm>
            <a:prstGeom prst="line">
              <a:avLst/>
            </a:prstGeom>
            <a:noFill/>
            <a:ln w="508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21510" name="Group 48"/>
          <p:cNvGrpSpPr>
            <a:grpSpLocks/>
          </p:cNvGrpSpPr>
          <p:nvPr/>
        </p:nvGrpSpPr>
        <p:grpSpPr bwMode="auto">
          <a:xfrm>
            <a:off x="2057400" y="2968625"/>
            <a:ext cx="347663" cy="515938"/>
            <a:chOff x="1603" y="1870"/>
            <a:chExt cx="246" cy="325"/>
          </a:xfrm>
        </p:grpSpPr>
        <p:sp>
          <p:nvSpPr>
            <p:cNvPr id="21517" name="Rectangle 49"/>
            <p:cNvSpPr>
              <a:spLocks noChangeArrowheads="1"/>
            </p:cNvSpPr>
            <p:nvPr/>
          </p:nvSpPr>
          <p:spPr bwMode="auto">
            <a:xfrm>
              <a:off x="1603" y="1870"/>
              <a:ext cx="246" cy="325"/>
            </a:xfrm>
            <a:prstGeom prst="rect">
              <a:avLst/>
            </a:prstGeom>
            <a:noFill/>
            <a:ln w="9525">
              <a:solidFill>
                <a:srgbClr val="3FA23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2800" b="1">
                  <a:solidFill>
                    <a:srgbClr val="3FA237"/>
                  </a:solidFill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21518" name="Line 50"/>
            <p:cNvSpPr>
              <a:spLocks noChangeShapeType="1"/>
            </p:cNvSpPr>
            <p:nvPr/>
          </p:nvSpPr>
          <p:spPr bwMode="auto">
            <a:xfrm>
              <a:off x="1665" y="1903"/>
              <a:ext cx="127" cy="0"/>
            </a:xfrm>
            <a:prstGeom prst="line">
              <a:avLst/>
            </a:prstGeom>
            <a:noFill/>
            <a:ln w="12700">
              <a:solidFill>
                <a:srgbClr val="3FA237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21511" name="Group 52"/>
          <p:cNvGrpSpPr>
            <a:grpSpLocks/>
          </p:cNvGrpSpPr>
          <p:nvPr/>
        </p:nvGrpSpPr>
        <p:grpSpPr bwMode="auto">
          <a:xfrm>
            <a:off x="5715000" y="2994025"/>
            <a:ext cx="347663" cy="515938"/>
            <a:chOff x="3985" y="1886"/>
            <a:chExt cx="246" cy="325"/>
          </a:xfrm>
        </p:grpSpPr>
        <p:sp>
          <p:nvSpPr>
            <p:cNvPr id="21515" name="Rectangle 53"/>
            <p:cNvSpPr>
              <a:spLocks noChangeArrowheads="1"/>
            </p:cNvSpPr>
            <p:nvPr/>
          </p:nvSpPr>
          <p:spPr bwMode="auto">
            <a:xfrm>
              <a:off x="3985" y="1886"/>
              <a:ext cx="246" cy="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280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1516" name="Line 54"/>
            <p:cNvSpPr>
              <a:spLocks noChangeShapeType="1"/>
            </p:cNvSpPr>
            <p:nvPr/>
          </p:nvSpPr>
          <p:spPr bwMode="auto">
            <a:xfrm>
              <a:off x="4044" y="1919"/>
              <a:ext cx="1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21512" name="Line 55"/>
          <p:cNvSpPr>
            <a:spLocks noChangeShapeType="1"/>
          </p:cNvSpPr>
          <p:nvPr/>
        </p:nvSpPr>
        <p:spPr bwMode="auto">
          <a:xfrm>
            <a:off x="3276600" y="5257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1513" name="Line 56"/>
          <p:cNvSpPr>
            <a:spLocks noChangeShapeType="1"/>
          </p:cNvSpPr>
          <p:nvPr/>
        </p:nvSpPr>
        <p:spPr bwMode="auto">
          <a:xfrm>
            <a:off x="5867400" y="5257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1514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6728657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 rot="4500000">
            <a:off x="5657056" y="3067844"/>
            <a:ext cx="1335088" cy="6667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 rot="900000">
            <a:off x="4452938" y="1568450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 rot="18900000">
            <a:off x="2693988" y="2057400"/>
            <a:ext cx="1185862" cy="75088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 rot="2700000">
            <a:off x="2597150" y="5064125"/>
            <a:ext cx="1335088" cy="6683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 rot="20700000">
            <a:off x="4429125" y="5521325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grpSp>
        <p:nvGrpSpPr>
          <p:cNvPr id="22535" name="Group 9"/>
          <p:cNvGrpSpPr>
            <a:grpSpLocks/>
          </p:cNvGrpSpPr>
          <p:nvPr/>
        </p:nvGrpSpPr>
        <p:grpSpPr bwMode="auto">
          <a:xfrm>
            <a:off x="3117850" y="1895475"/>
            <a:ext cx="3263900" cy="4073525"/>
            <a:chOff x="2209" y="1194"/>
            <a:chExt cx="2313" cy="2566"/>
          </a:xfrm>
        </p:grpSpPr>
        <p:grpSp>
          <p:nvGrpSpPr>
            <p:cNvPr id="22557" name="Group 10"/>
            <p:cNvGrpSpPr>
              <a:grpSpLocks/>
            </p:cNvGrpSpPr>
            <p:nvPr/>
          </p:nvGrpSpPr>
          <p:grpSpPr bwMode="auto">
            <a:xfrm>
              <a:off x="2209" y="1194"/>
              <a:ext cx="2313" cy="2566"/>
              <a:chOff x="2209" y="1194"/>
              <a:chExt cx="2313" cy="2566"/>
            </a:xfrm>
          </p:grpSpPr>
          <p:sp>
            <p:nvSpPr>
              <p:cNvPr id="22559" name="Oval 11"/>
              <p:cNvSpPr>
                <a:spLocks noChangeArrowheads="1"/>
              </p:cNvSpPr>
              <p:nvPr/>
            </p:nvSpPr>
            <p:spPr bwMode="auto">
              <a:xfrm>
                <a:off x="2577" y="1819"/>
                <a:ext cx="1316" cy="131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2560" name="Line 12"/>
              <p:cNvSpPr>
                <a:spLocks noChangeShapeType="1"/>
              </p:cNvSpPr>
              <p:nvPr/>
            </p:nvSpPr>
            <p:spPr bwMode="auto">
              <a:xfrm>
                <a:off x="3234" y="1381"/>
                <a:ext cx="0" cy="219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1" name="Line 13"/>
              <p:cNvSpPr>
                <a:spLocks noChangeShapeType="1"/>
              </p:cNvSpPr>
              <p:nvPr/>
            </p:nvSpPr>
            <p:spPr bwMode="auto">
              <a:xfrm>
                <a:off x="2688" y="1525"/>
                <a:ext cx="1098" cy="19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2" name="Line 14"/>
              <p:cNvSpPr>
                <a:spLocks noChangeShapeType="1"/>
              </p:cNvSpPr>
              <p:nvPr/>
            </p:nvSpPr>
            <p:spPr bwMode="auto">
              <a:xfrm>
                <a:off x="2287" y="1932"/>
                <a:ext cx="1902" cy="10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3" name="Line 15"/>
              <p:cNvSpPr>
                <a:spLocks noChangeShapeType="1"/>
              </p:cNvSpPr>
              <p:nvPr/>
            </p:nvSpPr>
            <p:spPr bwMode="auto">
              <a:xfrm flipV="1">
                <a:off x="2683" y="1523"/>
                <a:ext cx="1102" cy="191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4" name="Line 16"/>
              <p:cNvSpPr>
                <a:spLocks noChangeShapeType="1"/>
              </p:cNvSpPr>
              <p:nvPr/>
            </p:nvSpPr>
            <p:spPr bwMode="auto">
              <a:xfrm flipV="1">
                <a:off x="2284" y="1929"/>
                <a:ext cx="1903" cy="10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5" name="Freeform 17"/>
              <p:cNvSpPr>
                <a:spLocks/>
              </p:cNvSpPr>
              <p:nvPr/>
            </p:nvSpPr>
            <p:spPr bwMode="auto">
              <a:xfrm>
                <a:off x="4188" y="1917"/>
                <a:ext cx="334" cy="564"/>
              </a:xfrm>
              <a:custGeom>
                <a:avLst/>
                <a:gdLst>
                  <a:gd name="T0" fmla="*/ 0 w 334"/>
                  <a:gd name="T1" fmla="*/ 11 h 564"/>
                  <a:gd name="T2" fmla="*/ 44 w 334"/>
                  <a:gd name="T3" fmla="*/ 0 h 564"/>
                  <a:gd name="T4" fmla="*/ 87 w 334"/>
                  <a:gd name="T5" fmla="*/ 0 h 564"/>
                  <a:gd name="T6" fmla="*/ 109 w 334"/>
                  <a:gd name="T7" fmla="*/ 7 h 564"/>
                  <a:gd name="T8" fmla="*/ 130 w 334"/>
                  <a:gd name="T9" fmla="*/ 11 h 564"/>
                  <a:gd name="T10" fmla="*/ 145 w 334"/>
                  <a:gd name="T11" fmla="*/ 19 h 564"/>
                  <a:gd name="T12" fmla="*/ 159 w 334"/>
                  <a:gd name="T13" fmla="*/ 23 h 564"/>
                  <a:gd name="T14" fmla="*/ 174 w 334"/>
                  <a:gd name="T15" fmla="*/ 23 h 564"/>
                  <a:gd name="T16" fmla="*/ 181 w 334"/>
                  <a:gd name="T17" fmla="*/ 31 h 564"/>
                  <a:gd name="T18" fmla="*/ 196 w 334"/>
                  <a:gd name="T19" fmla="*/ 39 h 564"/>
                  <a:gd name="T20" fmla="*/ 210 w 334"/>
                  <a:gd name="T21" fmla="*/ 51 h 564"/>
                  <a:gd name="T22" fmla="*/ 224 w 334"/>
                  <a:gd name="T23" fmla="*/ 67 h 564"/>
                  <a:gd name="T24" fmla="*/ 239 w 334"/>
                  <a:gd name="T25" fmla="*/ 79 h 564"/>
                  <a:gd name="T26" fmla="*/ 246 w 334"/>
                  <a:gd name="T27" fmla="*/ 87 h 564"/>
                  <a:gd name="T28" fmla="*/ 246 w 334"/>
                  <a:gd name="T29" fmla="*/ 91 h 564"/>
                  <a:gd name="T30" fmla="*/ 253 w 334"/>
                  <a:gd name="T31" fmla="*/ 99 h 564"/>
                  <a:gd name="T32" fmla="*/ 268 w 334"/>
                  <a:gd name="T33" fmla="*/ 115 h 564"/>
                  <a:gd name="T34" fmla="*/ 282 w 334"/>
                  <a:gd name="T35" fmla="*/ 134 h 564"/>
                  <a:gd name="T36" fmla="*/ 297 w 334"/>
                  <a:gd name="T37" fmla="*/ 154 h 564"/>
                  <a:gd name="T38" fmla="*/ 304 w 334"/>
                  <a:gd name="T39" fmla="*/ 178 h 564"/>
                  <a:gd name="T40" fmla="*/ 311 w 334"/>
                  <a:gd name="T41" fmla="*/ 202 h 564"/>
                  <a:gd name="T42" fmla="*/ 319 w 334"/>
                  <a:gd name="T43" fmla="*/ 226 h 564"/>
                  <a:gd name="T44" fmla="*/ 326 w 334"/>
                  <a:gd name="T45" fmla="*/ 242 h 564"/>
                  <a:gd name="T46" fmla="*/ 326 w 334"/>
                  <a:gd name="T47" fmla="*/ 261 h 564"/>
                  <a:gd name="T48" fmla="*/ 333 w 334"/>
                  <a:gd name="T49" fmla="*/ 305 h 564"/>
                  <a:gd name="T50" fmla="*/ 326 w 334"/>
                  <a:gd name="T51" fmla="*/ 353 h 564"/>
                  <a:gd name="T52" fmla="*/ 319 w 334"/>
                  <a:gd name="T53" fmla="*/ 396 h 564"/>
                  <a:gd name="T54" fmla="*/ 297 w 334"/>
                  <a:gd name="T55" fmla="*/ 440 h 564"/>
                  <a:gd name="T56" fmla="*/ 290 w 334"/>
                  <a:gd name="T57" fmla="*/ 460 h 564"/>
                  <a:gd name="T58" fmla="*/ 275 w 334"/>
                  <a:gd name="T59" fmla="*/ 476 h 564"/>
                  <a:gd name="T60" fmla="*/ 246 w 334"/>
                  <a:gd name="T61" fmla="*/ 503 h 564"/>
                  <a:gd name="T62" fmla="*/ 217 w 334"/>
                  <a:gd name="T63" fmla="*/ 527 h 564"/>
                  <a:gd name="T64" fmla="*/ 181 w 334"/>
                  <a:gd name="T65" fmla="*/ 547 h 564"/>
                  <a:gd name="T66" fmla="*/ 159 w 334"/>
                  <a:gd name="T67" fmla="*/ 555 h 564"/>
                  <a:gd name="T68" fmla="*/ 145 w 334"/>
                  <a:gd name="T69" fmla="*/ 563 h 5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34"/>
                  <a:gd name="T106" fmla="*/ 0 h 564"/>
                  <a:gd name="T107" fmla="*/ 334 w 334"/>
                  <a:gd name="T108" fmla="*/ 564 h 5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34" h="564">
                    <a:moveTo>
                      <a:pt x="0" y="11"/>
                    </a:moveTo>
                    <a:lnTo>
                      <a:pt x="44" y="0"/>
                    </a:lnTo>
                    <a:lnTo>
                      <a:pt x="87" y="0"/>
                    </a:lnTo>
                    <a:lnTo>
                      <a:pt x="109" y="7"/>
                    </a:lnTo>
                    <a:lnTo>
                      <a:pt x="130" y="11"/>
                    </a:lnTo>
                    <a:lnTo>
                      <a:pt x="145" y="19"/>
                    </a:lnTo>
                    <a:lnTo>
                      <a:pt x="159" y="23"/>
                    </a:lnTo>
                    <a:lnTo>
                      <a:pt x="174" y="23"/>
                    </a:lnTo>
                    <a:lnTo>
                      <a:pt x="181" y="31"/>
                    </a:lnTo>
                    <a:lnTo>
                      <a:pt x="196" y="39"/>
                    </a:lnTo>
                    <a:lnTo>
                      <a:pt x="210" y="51"/>
                    </a:lnTo>
                    <a:lnTo>
                      <a:pt x="224" y="67"/>
                    </a:lnTo>
                    <a:lnTo>
                      <a:pt x="239" y="79"/>
                    </a:lnTo>
                    <a:lnTo>
                      <a:pt x="246" y="87"/>
                    </a:lnTo>
                    <a:lnTo>
                      <a:pt x="246" y="91"/>
                    </a:lnTo>
                    <a:lnTo>
                      <a:pt x="253" y="99"/>
                    </a:lnTo>
                    <a:lnTo>
                      <a:pt x="268" y="115"/>
                    </a:lnTo>
                    <a:lnTo>
                      <a:pt x="282" y="134"/>
                    </a:lnTo>
                    <a:lnTo>
                      <a:pt x="297" y="154"/>
                    </a:lnTo>
                    <a:lnTo>
                      <a:pt x="304" y="178"/>
                    </a:lnTo>
                    <a:lnTo>
                      <a:pt x="311" y="202"/>
                    </a:lnTo>
                    <a:lnTo>
                      <a:pt x="319" y="226"/>
                    </a:lnTo>
                    <a:lnTo>
                      <a:pt x="326" y="242"/>
                    </a:lnTo>
                    <a:lnTo>
                      <a:pt x="326" y="261"/>
                    </a:lnTo>
                    <a:lnTo>
                      <a:pt x="333" y="305"/>
                    </a:lnTo>
                    <a:lnTo>
                      <a:pt x="326" y="353"/>
                    </a:lnTo>
                    <a:lnTo>
                      <a:pt x="319" y="396"/>
                    </a:lnTo>
                    <a:lnTo>
                      <a:pt x="297" y="440"/>
                    </a:lnTo>
                    <a:lnTo>
                      <a:pt x="290" y="460"/>
                    </a:lnTo>
                    <a:lnTo>
                      <a:pt x="275" y="476"/>
                    </a:lnTo>
                    <a:lnTo>
                      <a:pt x="246" y="503"/>
                    </a:lnTo>
                    <a:lnTo>
                      <a:pt x="217" y="527"/>
                    </a:lnTo>
                    <a:lnTo>
                      <a:pt x="181" y="547"/>
                    </a:lnTo>
                    <a:lnTo>
                      <a:pt x="159" y="555"/>
                    </a:lnTo>
                    <a:lnTo>
                      <a:pt x="145" y="563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6" name="Freeform 18"/>
              <p:cNvSpPr>
                <a:spLocks/>
              </p:cNvSpPr>
              <p:nvPr/>
            </p:nvSpPr>
            <p:spPr bwMode="auto">
              <a:xfrm>
                <a:off x="3233" y="1194"/>
                <a:ext cx="566" cy="333"/>
              </a:xfrm>
              <a:custGeom>
                <a:avLst/>
                <a:gdLst>
                  <a:gd name="T0" fmla="*/ 0 w 566"/>
                  <a:gd name="T1" fmla="*/ 183 h 333"/>
                  <a:gd name="T2" fmla="*/ 6 w 566"/>
                  <a:gd name="T3" fmla="*/ 164 h 333"/>
                  <a:gd name="T4" fmla="*/ 12 w 566"/>
                  <a:gd name="T5" fmla="*/ 144 h 333"/>
                  <a:gd name="T6" fmla="*/ 24 w 566"/>
                  <a:gd name="T7" fmla="*/ 122 h 333"/>
                  <a:gd name="T8" fmla="*/ 36 w 566"/>
                  <a:gd name="T9" fmla="*/ 100 h 333"/>
                  <a:gd name="T10" fmla="*/ 55 w 566"/>
                  <a:gd name="T11" fmla="*/ 83 h 333"/>
                  <a:gd name="T12" fmla="*/ 73 w 566"/>
                  <a:gd name="T13" fmla="*/ 66 h 333"/>
                  <a:gd name="T14" fmla="*/ 85 w 566"/>
                  <a:gd name="T15" fmla="*/ 59 h 333"/>
                  <a:gd name="T16" fmla="*/ 91 w 566"/>
                  <a:gd name="T17" fmla="*/ 51 h 333"/>
                  <a:gd name="T18" fmla="*/ 103 w 566"/>
                  <a:gd name="T19" fmla="*/ 44 h 333"/>
                  <a:gd name="T20" fmla="*/ 109 w 566"/>
                  <a:gd name="T21" fmla="*/ 37 h 333"/>
                  <a:gd name="T22" fmla="*/ 121 w 566"/>
                  <a:gd name="T23" fmla="*/ 29 h 333"/>
                  <a:gd name="T24" fmla="*/ 140 w 566"/>
                  <a:gd name="T25" fmla="*/ 22 h 333"/>
                  <a:gd name="T26" fmla="*/ 164 w 566"/>
                  <a:gd name="T27" fmla="*/ 17 h 333"/>
                  <a:gd name="T28" fmla="*/ 182 w 566"/>
                  <a:gd name="T29" fmla="*/ 12 h 333"/>
                  <a:gd name="T30" fmla="*/ 194 w 566"/>
                  <a:gd name="T31" fmla="*/ 7 h 333"/>
                  <a:gd name="T32" fmla="*/ 206 w 566"/>
                  <a:gd name="T33" fmla="*/ 5 h 333"/>
                  <a:gd name="T34" fmla="*/ 231 w 566"/>
                  <a:gd name="T35" fmla="*/ 2 h 333"/>
                  <a:gd name="T36" fmla="*/ 249 w 566"/>
                  <a:gd name="T37" fmla="*/ 0 h 333"/>
                  <a:gd name="T38" fmla="*/ 279 w 566"/>
                  <a:gd name="T39" fmla="*/ 0 h 333"/>
                  <a:gd name="T40" fmla="*/ 304 w 566"/>
                  <a:gd name="T41" fmla="*/ 2 h 333"/>
                  <a:gd name="T42" fmla="*/ 322 w 566"/>
                  <a:gd name="T43" fmla="*/ 5 h 333"/>
                  <a:gd name="T44" fmla="*/ 334 w 566"/>
                  <a:gd name="T45" fmla="*/ 7 h 333"/>
                  <a:gd name="T46" fmla="*/ 346 w 566"/>
                  <a:gd name="T47" fmla="*/ 12 h 333"/>
                  <a:gd name="T48" fmla="*/ 389 w 566"/>
                  <a:gd name="T49" fmla="*/ 24 h 333"/>
                  <a:gd name="T50" fmla="*/ 407 w 566"/>
                  <a:gd name="T51" fmla="*/ 32 h 333"/>
                  <a:gd name="T52" fmla="*/ 425 w 566"/>
                  <a:gd name="T53" fmla="*/ 44 h 333"/>
                  <a:gd name="T54" fmla="*/ 443 w 566"/>
                  <a:gd name="T55" fmla="*/ 56 h 333"/>
                  <a:gd name="T56" fmla="*/ 462 w 566"/>
                  <a:gd name="T57" fmla="*/ 71 h 333"/>
                  <a:gd name="T58" fmla="*/ 498 w 566"/>
                  <a:gd name="T59" fmla="*/ 102 h 333"/>
                  <a:gd name="T60" fmla="*/ 510 w 566"/>
                  <a:gd name="T61" fmla="*/ 120 h 333"/>
                  <a:gd name="T62" fmla="*/ 522 w 566"/>
                  <a:gd name="T63" fmla="*/ 139 h 333"/>
                  <a:gd name="T64" fmla="*/ 541 w 566"/>
                  <a:gd name="T65" fmla="*/ 178 h 333"/>
                  <a:gd name="T66" fmla="*/ 553 w 566"/>
                  <a:gd name="T67" fmla="*/ 215 h 333"/>
                  <a:gd name="T68" fmla="*/ 565 w 566"/>
                  <a:gd name="T69" fmla="*/ 251 h 333"/>
                  <a:gd name="T70" fmla="*/ 565 w 566"/>
                  <a:gd name="T71" fmla="*/ 273 h 333"/>
                  <a:gd name="T72" fmla="*/ 559 w 566"/>
                  <a:gd name="T73" fmla="*/ 295 h 333"/>
                  <a:gd name="T74" fmla="*/ 559 w 566"/>
                  <a:gd name="T75" fmla="*/ 317 h 333"/>
                  <a:gd name="T76" fmla="*/ 553 w 566"/>
                  <a:gd name="T77" fmla="*/ 332 h 33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566"/>
                  <a:gd name="T118" fmla="*/ 0 h 333"/>
                  <a:gd name="T119" fmla="*/ 566 w 566"/>
                  <a:gd name="T120" fmla="*/ 333 h 333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566" h="333">
                    <a:moveTo>
                      <a:pt x="0" y="183"/>
                    </a:moveTo>
                    <a:lnTo>
                      <a:pt x="6" y="164"/>
                    </a:lnTo>
                    <a:lnTo>
                      <a:pt x="12" y="144"/>
                    </a:lnTo>
                    <a:lnTo>
                      <a:pt x="24" y="122"/>
                    </a:lnTo>
                    <a:lnTo>
                      <a:pt x="36" y="100"/>
                    </a:lnTo>
                    <a:lnTo>
                      <a:pt x="55" y="83"/>
                    </a:lnTo>
                    <a:lnTo>
                      <a:pt x="73" y="66"/>
                    </a:lnTo>
                    <a:lnTo>
                      <a:pt x="85" y="59"/>
                    </a:lnTo>
                    <a:lnTo>
                      <a:pt x="91" y="51"/>
                    </a:lnTo>
                    <a:lnTo>
                      <a:pt x="103" y="44"/>
                    </a:lnTo>
                    <a:lnTo>
                      <a:pt x="109" y="37"/>
                    </a:lnTo>
                    <a:lnTo>
                      <a:pt x="121" y="29"/>
                    </a:lnTo>
                    <a:lnTo>
                      <a:pt x="140" y="22"/>
                    </a:lnTo>
                    <a:lnTo>
                      <a:pt x="164" y="17"/>
                    </a:lnTo>
                    <a:lnTo>
                      <a:pt x="182" y="12"/>
                    </a:lnTo>
                    <a:lnTo>
                      <a:pt x="194" y="7"/>
                    </a:lnTo>
                    <a:lnTo>
                      <a:pt x="206" y="5"/>
                    </a:lnTo>
                    <a:lnTo>
                      <a:pt x="231" y="2"/>
                    </a:lnTo>
                    <a:lnTo>
                      <a:pt x="249" y="0"/>
                    </a:lnTo>
                    <a:lnTo>
                      <a:pt x="279" y="0"/>
                    </a:lnTo>
                    <a:lnTo>
                      <a:pt x="304" y="2"/>
                    </a:lnTo>
                    <a:lnTo>
                      <a:pt x="322" y="5"/>
                    </a:lnTo>
                    <a:lnTo>
                      <a:pt x="334" y="7"/>
                    </a:lnTo>
                    <a:lnTo>
                      <a:pt x="346" y="12"/>
                    </a:lnTo>
                    <a:lnTo>
                      <a:pt x="389" y="24"/>
                    </a:lnTo>
                    <a:lnTo>
                      <a:pt x="407" y="32"/>
                    </a:lnTo>
                    <a:lnTo>
                      <a:pt x="425" y="44"/>
                    </a:lnTo>
                    <a:lnTo>
                      <a:pt x="443" y="56"/>
                    </a:lnTo>
                    <a:lnTo>
                      <a:pt x="462" y="71"/>
                    </a:lnTo>
                    <a:lnTo>
                      <a:pt x="498" y="102"/>
                    </a:lnTo>
                    <a:lnTo>
                      <a:pt x="510" y="120"/>
                    </a:lnTo>
                    <a:lnTo>
                      <a:pt x="522" y="139"/>
                    </a:lnTo>
                    <a:lnTo>
                      <a:pt x="541" y="178"/>
                    </a:lnTo>
                    <a:lnTo>
                      <a:pt x="553" y="215"/>
                    </a:lnTo>
                    <a:lnTo>
                      <a:pt x="565" y="251"/>
                    </a:lnTo>
                    <a:lnTo>
                      <a:pt x="565" y="273"/>
                    </a:lnTo>
                    <a:lnTo>
                      <a:pt x="559" y="295"/>
                    </a:lnTo>
                    <a:lnTo>
                      <a:pt x="559" y="317"/>
                    </a:lnTo>
                    <a:lnTo>
                      <a:pt x="553" y="332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7" name="Freeform 19"/>
              <p:cNvSpPr>
                <a:spLocks/>
              </p:cNvSpPr>
              <p:nvPr/>
            </p:nvSpPr>
            <p:spPr bwMode="auto">
              <a:xfrm>
                <a:off x="2209" y="1451"/>
                <a:ext cx="478" cy="475"/>
              </a:xfrm>
              <a:custGeom>
                <a:avLst/>
                <a:gdLst>
                  <a:gd name="T0" fmla="*/ 69 w 478"/>
                  <a:gd name="T1" fmla="*/ 474 h 475"/>
                  <a:gd name="T2" fmla="*/ 56 w 478"/>
                  <a:gd name="T3" fmla="*/ 459 h 475"/>
                  <a:gd name="T4" fmla="*/ 43 w 478"/>
                  <a:gd name="T5" fmla="*/ 443 h 475"/>
                  <a:gd name="T6" fmla="*/ 30 w 478"/>
                  <a:gd name="T7" fmla="*/ 422 h 475"/>
                  <a:gd name="T8" fmla="*/ 17 w 478"/>
                  <a:gd name="T9" fmla="*/ 400 h 475"/>
                  <a:gd name="T10" fmla="*/ 9 w 478"/>
                  <a:gd name="T11" fmla="*/ 379 h 475"/>
                  <a:gd name="T12" fmla="*/ 4 w 478"/>
                  <a:gd name="T13" fmla="*/ 357 h 475"/>
                  <a:gd name="T14" fmla="*/ 0 w 478"/>
                  <a:gd name="T15" fmla="*/ 342 h 475"/>
                  <a:gd name="T16" fmla="*/ 0 w 478"/>
                  <a:gd name="T17" fmla="*/ 329 h 475"/>
                  <a:gd name="T18" fmla="*/ 0 w 478"/>
                  <a:gd name="T19" fmla="*/ 320 h 475"/>
                  <a:gd name="T20" fmla="*/ 0 w 478"/>
                  <a:gd name="T21" fmla="*/ 308 h 475"/>
                  <a:gd name="T22" fmla="*/ 0 w 478"/>
                  <a:gd name="T23" fmla="*/ 292 h 475"/>
                  <a:gd name="T24" fmla="*/ 0 w 478"/>
                  <a:gd name="T25" fmla="*/ 274 h 475"/>
                  <a:gd name="T26" fmla="*/ 4 w 478"/>
                  <a:gd name="T27" fmla="*/ 255 h 475"/>
                  <a:gd name="T28" fmla="*/ 9 w 478"/>
                  <a:gd name="T29" fmla="*/ 234 h 475"/>
                  <a:gd name="T30" fmla="*/ 13 w 478"/>
                  <a:gd name="T31" fmla="*/ 221 h 475"/>
                  <a:gd name="T32" fmla="*/ 17 w 478"/>
                  <a:gd name="T33" fmla="*/ 209 h 475"/>
                  <a:gd name="T34" fmla="*/ 26 w 478"/>
                  <a:gd name="T35" fmla="*/ 188 h 475"/>
                  <a:gd name="T36" fmla="*/ 39 w 478"/>
                  <a:gd name="T37" fmla="*/ 166 h 475"/>
                  <a:gd name="T38" fmla="*/ 52 w 478"/>
                  <a:gd name="T39" fmla="*/ 148 h 475"/>
                  <a:gd name="T40" fmla="*/ 64 w 478"/>
                  <a:gd name="T41" fmla="*/ 126 h 475"/>
                  <a:gd name="T42" fmla="*/ 77 w 478"/>
                  <a:gd name="T43" fmla="*/ 107 h 475"/>
                  <a:gd name="T44" fmla="*/ 95 w 478"/>
                  <a:gd name="T45" fmla="*/ 89 h 475"/>
                  <a:gd name="T46" fmla="*/ 125 w 478"/>
                  <a:gd name="T47" fmla="*/ 64 h 475"/>
                  <a:gd name="T48" fmla="*/ 142 w 478"/>
                  <a:gd name="T49" fmla="*/ 52 h 475"/>
                  <a:gd name="T50" fmla="*/ 159 w 478"/>
                  <a:gd name="T51" fmla="*/ 40 h 475"/>
                  <a:gd name="T52" fmla="*/ 206 w 478"/>
                  <a:gd name="T53" fmla="*/ 21 h 475"/>
                  <a:gd name="T54" fmla="*/ 228 w 478"/>
                  <a:gd name="T55" fmla="*/ 12 h 475"/>
                  <a:gd name="T56" fmla="*/ 249 w 478"/>
                  <a:gd name="T57" fmla="*/ 6 h 475"/>
                  <a:gd name="T58" fmla="*/ 292 w 478"/>
                  <a:gd name="T59" fmla="*/ 0 h 475"/>
                  <a:gd name="T60" fmla="*/ 335 w 478"/>
                  <a:gd name="T61" fmla="*/ 3 h 475"/>
                  <a:gd name="T62" fmla="*/ 374 w 478"/>
                  <a:gd name="T63" fmla="*/ 9 h 475"/>
                  <a:gd name="T64" fmla="*/ 413 w 478"/>
                  <a:gd name="T65" fmla="*/ 24 h 475"/>
                  <a:gd name="T66" fmla="*/ 430 w 478"/>
                  <a:gd name="T67" fmla="*/ 37 h 475"/>
                  <a:gd name="T68" fmla="*/ 447 w 478"/>
                  <a:gd name="T69" fmla="*/ 49 h 475"/>
                  <a:gd name="T70" fmla="*/ 464 w 478"/>
                  <a:gd name="T71" fmla="*/ 61 h 475"/>
                  <a:gd name="T72" fmla="*/ 477 w 478"/>
                  <a:gd name="T73" fmla="*/ 71 h 47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78"/>
                  <a:gd name="T112" fmla="*/ 0 h 475"/>
                  <a:gd name="T113" fmla="*/ 478 w 478"/>
                  <a:gd name="T114" fmla="*/ 475 h 47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78" h="475">
                    <a:moveTo>
                      <a:pt x="69" y="474"/>
                    </a:moveTo>
                    <a:lnTo>
                      <a:pt x="56" y="459"/>
                    </a:lnTo>
                    <a:lnTo>
                      <a:pt x="43" y="443"/>
                    </a:lnTo>
                    <a:lnTo>
                      <a:pt x="30" y="422"/>
                    </a:lnTo>
                    <a:lnTo>
                      <a:pt x="17" y="400"/>
                    </a:lnTo>
                    <a:lnTo>
                      <a:pt x="9" y="379"/>
                    </a:lnTo>
                    <a:lnTo>
                      <a:pt x="4" y="357"/>
                    </a:lnTo>
                    <a:lnTo>
                      <a:pt x="0" y="342"/>
                    </a:lnTo>
                    <a:lnTo>
                      <a:pt x="0" y="329"/>
                    </a:lnTo>
                    <a:lnTo>
                      <a:pt x="0" y="320"/>
                    </a:lnTo>
                    <a:lnTo>
                      <a:pt x="0" y="308"/>
                    </a:lnTo>
                    <a:lnTo>
                      <a:pt x="0" y="292"/>
                    </a:lnTo>
                    <a:lnTo>
                      <a:pt x="0" y="274"/>
                    </a:lnTo>
                    <a:lnTo>
                      <a:pt x="4" y="255"/>
                    </a:lnTo>
                    <a:lnTo>
                      <a:pt x="9" y="234"/>
                    </a:lnTo>
                    <a:lnTo>
                      <a:pt x="13" y="221"/>
                    </a:lnTo>
                    <a:lnTo>
                      <a:pt x="17" y="209"/>
                    </a:lnTo>
                    <a:lnTo>
                      <a:pt x="26" y="188"/>
                    </a:lnTo>
                    <a:lnTo>
                      <a:pt x="39" y="166"/>
                    </a:lnTo>
                    <a:lnTo>
                      <a:pt x="52" y="148"/>
                    </a:lnTo>
                    <a:lnTo>
                      <a:pt x="64" y="126"/>
                    </a:lnTo>
                    <a:lnTo>
                      <a:pt x="77" y="107"/>
                    </a:lnTo>
                    <a:lnTo>
                      <a:pt x="95" y="89"/>
                    </a:lnTo>
                    <a:lnTo>
                      <a:pt x="125" y="64"/>
                    </a:lnTo>
                    <a:lnTo>
                      <a:pt x="142" y="52"/>
                    </a:lnTo>
                    <a:lnTo>
                      <a:pt x="159" y="40"/>
                    </a:lnTo>
                    <a:lnTo>
                      <a:pt x="206" y="21"/>
                    </a:lnTo>
                    <a:lnTo>
                      <a:pt x="228" y="12"/>
                    </a:lnTo>
                    <a:lnTo>
                      <a:pt x="249" y="6"/>
                    </a:lnTo>
                    <a:lnTo>
                      <a:pt x="292" y="0"/>
                    </a:lnTo>
                    <a:lnTo>
                      <a:pt x="335" y="3"/>
                    </a:lnTo>
                    <a:lnTo>
                      <a:pt x="374" y="9"/>
                    </a:lnTo>
                    <a:lnTo>
                      <a:pt x="413" y="24"/>
                    </a:lnTo>
                    <a:lnTo>
                      <a:pt x="430" y="37"/>
                    </a:lnTo>
                    <a:lnTo>
                      <a:pt x="447" y="49"/>
                    </a:lnTo>
                    <a:lnTo>
                      <a:pt x="464" y="61"/>
                    </a:lnTo>
                    <a:lnTo>
                      <a:pt x="477" y="71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8" name="Freeform 20"/>
              <p:cNvSpPr>
                <a:spLocks/>
              </p:cNvSpPr>
              <p:nvPr/>
            </p:nvSpPr>
            <p:spPr bwMode="auto">
              <a:xfrm>
                <a:off x="2211" y="3027"/>
                <a:ext cx="473" cy="477"/>
              </a:xfrm>
              <a:custGeom>
                <a:avLst/>
                <a:gdLst>
                  <a:gd name="T0" fmla="*/ 472 w 473"/>
                  <a:gd name="T1" fmla="*/ 403 h 477"/>
                  <a:gd name="T2" fmla="*/ 459 w 473"/>
                  <a:gd name="T3" fmla="*/ 420 h 477"/>
                  <a:gd name="T4" fmla="*/ 442 w 473"/>
                  <a:gd name="T5" fmla="*/ 431 h 477"/>
                  <a:gd name="T6" fmla="*/ 420 w 473"/>
                  <a:gd name="T7" fmla="*/ 442 h 477"/>
                  <a:gd name="T8" fmla="*/ 399 w 473"/>
                  <a:gd name="T9" fmla="*/ 454 h 477"/>
                  <a:gd name="T10" fmla="*/ 378 w 473"/>
                  <a:gd name="T11" fmla="*/ 465 h 477"/>
                  <a:gd name="T12" fmla="*/ 365 w 473"/>
                  <a:gd name="T13" fmla="*/ 465 h 477"/>
                  <a:gd name="T14" fmla="*/ 356 w 473"/>
                  <a:gd name="T15" fmla="*/ 470 h 477"/>
                  <a:gd name="T16" fmla="*/ 339 w 473"/>
                  <a:gd name="T17" fmla="*/ 470 h 477"/>
                  <a:gd name="T18" fmla="*/ 326 w 473"/>
                  <a:gd name="T19" fmla="*/ 470 h 477"/>
                  <a:gd name="T20" fmla="*/ 317 w 473"/>
                  <a:gd name="T21" fmla="*/ 476 h 477"/>
                  <a:gd name="T22" fmla="*/ 305 w 473"/>
                  <a:gd name="T23" fmla="*/ 476 h 477"/>
                  <a:gd name="T24" fmla="*/ 287 w 473"/>
                  <a:gd name="T25" fmla="*/ 476 h 477"/>
                  <a:gd name="T26" fmla="*/ 270 w 473"/>
                  <a:gd name="T27" fmla="*/ 470 h 477"/>
                  <a:gd name="T28" fmla="*/ 253 w 473"/>
                  <a:gd name="T29" fmla="*/ 470 h 477"/>
                  <a:gd name="T30" fmla="*/ 232 w 473"/>
                  <a:gd name="T31" fmla="*/ 465 h 477"/>
                  <a:gd name="T32" fmla="*/ 219 w 473"/>
                  <a:gd name="T33" fmla="*/ 459 h 477"/>
                  <a:gd name="T34" fmla="*/ 206 w 473"/>
                  <a:gd name="T35" fmla="*/ 454 h 477"/>
                  <a:gd name="T36" fmla="*/ 184 w 473"/>
                  <a:gd name="T37" fmla="*/ 448 h 477"/>
                  <a:gd name="T38" fmla="*/ 163 w 473"/>
                  <a:gd name="T39" fmla="*/ 437 h 477"/>
                  <a:gd name="T40" fmla="*/ 146 w 473"/>
                  <a:gd name="T41" fmla="*/ 426 h 477"/>
                  <a:gd name="T42" fmla="*/ 124 w 473"/>
                  <a:gd name="T43" fmla="*/ 409 h 477"/>
                  <a:gd name="T44" fmla="*/ 107 w 473"/>
                  <a:gd name="T45" fmla="*/ 392 h 477"/>
                  <a:gd name="T46" fmla="*/ 86 w 473"/>
                  <a:gd name="T47" fmla="*/ 375 h 477"/>
                  <a:gd name="T48" fmla="*/ 64 w 473"/>
                  <a:gd name="T49" fmla="*/ 347 h 477"/>
                  <a:gd name="T50" fmla="*/ 38 w 473"/>
                  <a:gd name="T51" fmla="*/ 313 h 477"/>
                  <a:gd name="T52" fmla="*/ 17 w 473"/>
                  <a:gd name="T53" fmla="*/ 269 h 477"/>
                  <a:gd name="T54" fmla="*/ 8 w 473"/>
                  <a:gd name="T55" fmla="*/ 246 h 477"/>
                  <a:gd name="T56" fmla="*/ 4 w 473"/>
                  <a:gd name="T57" fmla="*/ 224 h 477"/>
                  <a:gd name="T58" fmla="*/ 0 w 473"/>
                  <a:gd name="T59" fmla="*/ 179 h 477"/>
                  <a:gd name="T60" fmla="*/ 0 w 473"/>
                  <a:gd name="T61" fmla="*/ 134 h 477"/>
                  <a:gd name="T62" fmla="*/ 8 w 473"/>
                  <a:gd name="T63" fmla="*/ 100 h 477"/>
                  <a:gd name="T64" fmla="*/ 21 w 473"/>
                  <a:gd name="T65" fmla="*/ 61 h 477"/>
                  <a:gd name="T66" fmla="*/ 34 w 473"/>
                  <a:gd name="T67" fmla="*/ 44 h 477"/>
                  <a:gd name="T68" fmla="*/ 47 w 473"/>
                  <a:gd name="T69" fmla="*/ 28 h 477"/>
                  <a:gd name="T70" fmla="*/ 60 w 473"/>
                  <a:gd name="T71" fmla="*/ 11 h 477"/>
                  <a:gd name="T72" fmla="*/ 68 w 473"/>
                  <a:gd name="T73" fmla="*/ 0 h 47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73"/>
                  <a:gd name="T112" fmla="*/ 0 h 477"/>
                  <a:gd name="T113" fmla="*/ 473 w 473"/>
                  <a:gd name="T114" fmla="*/ 477 h 47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73" h="477">
                    <a:moveTo>
                      <a:pt x="472" y="403"/>
                    </a:moveTo>
                    <a:lnTo>
                      <a:pt x="459" y="420"/>
                    </a:lnTo>
                    <a:lnTo>
                      <a:pt x="442" y="431"/>
                    </a:lnTo>
                    <a:lnTo>
                      <a:pt x="420" y="442"/>
                    </a:lnTo>
                    <a:lnTo>
                      <a:pt x="399" y="454"/>
                    </a:lnTo>
                    <a:lnTo>
                      <a:pt x="378" y="465"/>
                    </a:lnTo>
                    <a:lnTo>
                      <a:pt x="365" y="465"/>
                    </a:lnTo>
                    <a:lnTo>
                      <a:pt x="356" y="470"/>
                    </a:lnTo>
                    <a:lnTo>
                      <a:pt x="339" y="470"/>
                    </a:lnTo>
                    <a:lnTo>
                      <a:pt x="326" y="470"/>
                    </a:lnTo>
                    <a:lnTo>
                      <a:pt x="317" y="476"/>
                    </a:lnTo>
                    <a:lnTo>
                      <a:pt x="305" y="476"/>
                    </a:lnTo>
                    <a:lnTo>
                      <a:pt x="287" y="476"/>
                    </a:lnTo>
                    <a:lnTo>
                      <a:pt x="270" y="470"/>
                    </a:lnTo>
                    <a:lnTo>
                      <a:pt x="253" y="470"/>
                    </a:lnTo>
                    <a:lnTo>
                      <a:pt x="232" y="465"/>
                    </a:lnTo>
                    <a:lnTo>
                      <a:pt x="219" y="459"/>
                    </a:lnTo>
                    <a:lnTo>
                      <a:pt x="206" y="454"/>
                    </a:lnTo>
                    <a:lnTo>
                      <a:pt x="184" y="448"/>
                    </a:lnTo>
                    <a:lnTo>
                      <a:pt x="163" y="437"/>
                    </a:lnTo>
                    <a:lnTo>
                      <a:pt x="146" y="426"/>
                    </a:lnTo>
                    <a:lnTo>
                      <a:pt x="124" y="409"/>
                    </a:lnTo>
                    <a:lnTo>
                      <a:pt x="107" y="392"/>
                    </a:lnTo>
                    <a:lnTo>
                      <a:pt x="86" y="375"/>
                    </a:lnTo>
                    <a:lnTo>
                      <a:pt x="64" y="347"/>
                    </a:lnTo>
                    <a:lnTo>
                      <a:pt x="38" y="313"/>
                    </a:lnTo>
                    <a:lnTo>
                      <a:pt x="17" y="269"/>
                    </a:lnTo>
                    <a:lnTo>
                      <a:pt x="8" y="246"/>
                    </a:lnTo>
                    <a:lnTo>
                      <a:pt x="4" y="224"/>
                    </a:lnTo>
                    <a:lnTo>
                      <a:pt x="0" y="179"/>
                    </a:lnTo>
                    <a:lnTo>
                      <a:pt x="0" y="134"/>
                    </a:lnTo>
                    <a:lnTo>
                      <a:pt x="8" y="100"/>
                    </a:lnTo>
                    <a:lnTo>
                      <a:pt x="21" y="61"/>
                    </a:lnTo>
                    <a:lnTo>
                      <a:pt x="34" y="44"/>
                    </a:lnTo>
                    <a:lnTo>
                      <a:pt x="47" y="28"/>
                    </a:lnTo>
                    <a:lnTo>
                      <a:pt x="60" y="11"/>
                    </a:lnTo>
                    <a:lnTo>
                      <a:pt x="68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2569" name="Freeform 21"/>
              <p:cNvSpPr>
                <a:spLocks/>
              </p:cNvSpPr>
              <p:nvPr/>
            </p:nvSpPr>
            <p:spPr bwMode="auto">
              <a:xfrm>
                <a:off x="3232" y="3422"/>
                <a:ext cx="566" cy="338"/>
              </a:xfrm>
              <a:custGeom>
                <a:avLst/>
                <a:gdLst>
                  <a:gd name="T0" fmla="*/ 553 w 566"/>
                  <a:gd name="T1" fmla="*/ 0 h 338"/>
                  <a:gd name="T2" fmla="*/ 559 w 566"/>
                  <a:gd name="T3" fmla="*/ 18 h 338"/>
                  <a:gd name="T4" fmla="*/ 565 w 566"/>
                  <a:gd name="T5" fmla="*/ 42 h 338"/>
                  <a:gd name="T6" fmla="*/ 565 w 566"/>
                  <a:gd name="T7" fmla="*/ 66 h 338"/>
                  <a:gd name="T8" fmla="*/ 565 w 566"/>
                  <a:gd name="T9" fmla="*/ 90 h 338"/>
                  <a:gd name="T10" fmla="*/ 559 w 566"/>
                  <a:gd name="T11" fmla="*/ 114 h 338"/>
                  <a:gd name="T12" fmla="*/ 553 w 566"/>
                  <a:gd name="T13" fmla="*/ 133 h 338"/>
                  <a:gd name="T14" fmla="*/ 547 w 566"/>
                  <a:gd name="T15" fmla="*/ 151 h 338"/>
                  <a:gd name="T16" fmla="*/ 541 w 566"/>
                  <a:gd name="T17" fmla="*/ 163 h 338"/>
                  <a:gd name="T18" fmla="*/ 541 w 566"/>
                  <a:gd name="T19" fmla="*/ 175 h 338"/>
                  <a:gd name="T20" fmla="*/ 535 w 566"/>
                  <a:gd name="T21" fmla="*/ 181 h 338"/>
                  <a:gd name="T22" fmla="*/ 529 w 566"/>
                  <a:gd name="T23" fmla="*/ 193 h 338"/>
                  <a:gd name="T24" fmla="*/ 516 w 566"/>
                  <a:gd name="T25" fmla="*/ 211 h 338"/>
                  <a:gd name="T26" fmla="*/ 498 w 566"/>
                  <a:gd name="T27" fmla="*/ 223 h 338"/>
                  <a:gd name="T28" fmla="*/ 486 w 566"/>
                  <a:gd name="T29" fmla="*/ 241 h 338"/>
                  <a:gd name="T30" fmla="*/ 480 w 566"/>
                  <a:gd name="T31" fmla="*/ 253 h 338"/>
                  <a:gd name="T32" fmla="*/ 468 w 566"/>
                  <a:gd name="T33" fmla="*/ 259 h 338"/>
                  <a:gd name="T34" fmla="*/ 450 w 566"/>
                  <a:gd name="T35" fmla="*/ 271 h 338"/>
                  <a:gd name="T36" fmla="*/ 431 w 566"/>
                  <a:gd name="T37" fmla="*/ 283 h 338"/>
                  <a:gd name="T38" fmla="*/ 413 w 566"/>
                  <a:gd name="T39" fmla="*/ 295 h 338"/>
                  <a:gd name="T40" fmla="*/ 389 w 566"/>
                  <a:gd name="T41" fmla="*/ 307 h 338"/>
                  <a:gd name="T42" fmla="*/ 365 w 566"/>
                  <a:gd name="T43" fmla="*/ 319 h 338"/>
                  <a:gd name="T44" fmla="*/ 358 w 566"/>
                  <a:gd name="T45" fmla="*/ 319 h 338"/>
                  <a:gd name="T46" fmla="*/ 340 w 566"/>
                  <a:gd name="T47" fmla="*/ 325 h 338"/>
                  <a:gd name="T48" fmla="*/ 304 w 566"/>
                  <a:gd name="T49" fmla="*/ 331 h 338"/>
                  <a:gd name="T50" fmla="*/ 261 w 566"/>
                  <a:gd name="T51" fmla="*/ 337 h 338"/>
                  <a:gd name="T52" fmla="*/ 213 w 566"/>
                  <a:gd name="T53" fmla="*/ 331 h 338"/>
                  <a:gd name="T54" fmla="*/ 164 w 566"/>
                  <a:gd name="T55" fmla="*/ 325 h 338"/>
                  <a:gd name="T56" fmla="*/ 128 w 566"/>
                  <a:gd name="T57" fmla="*/ 307 h 338"/>
                  <a:gd name="T58" fmla="*/ 91 w 566"/>
                  <a:gd name="T59" fmla="*/ 283 h 338"/>
                  <a:gd name="T60" fmla="*/ 61 w 566"/>
                  <a:gd name="T61" fmla="*/ 259 h 338"/>
                  <a:gd name="T62" fmla="*/ 36 w 566"/>
                  <a:gd name="T63" fmla="*/ 229 h 338"/>
                  <a:gd name="T64" fmla="*/ 12 w 566"/>
                  <a:gd name="T65" fmla="*/ 187 h 338"/>
                  <a:gd name="T66" fmla="*/ 6 w 566"/>
                  <a:gd name="T67" fmla="*/ 169 h 338"/>
                  <a:gd name="T68" fmla="*/ 0 w 566"/>
                  <a:gd name="T69" fmla="*/ 157 h 33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66"/>
                  <a:gd name="T106" fmla="*/ 0 h 338"/>
                  <a:gd name="T107" fmla="*/ 566 w 566"/>
                  <a:gd name="T108" fmla="*/ 338 h 33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66" h="338">
                    <a:moveTo>
                      <a:pt x="553" y="0"/>
                    </a:moveTo>
                    <a:lnTo>
                      <a:pt x="559" y="18"/>
                    </a:lnTo>
                    <a:lnTo>
                      <a:pt x="565" y="42"/>
                    </a:lnTo>
                    <a:lnTo>
                      <a:pt x="565" y="66"/>
                    </a:lnTo>
                    <a:lnTo>
                      <a:pt x="565" y="90"/>
                    </a:lnTo>
                    <a:lnTo>
                      <a:pt x="559" y="114"/>
                    </a:lnTo>
                    <a:lnTo>
                      <a:pt x="553" y="133"/>
                    </a:lnTo>
                    <a:lnTo>
                      <a:pt x="547" y="151"/>
                    </a:lnTo>
                    <a:lnTo>
                      <a:pt x="541" y="163"/>
                    </a:lnTo>
                    <a:lnTo>
                      <a:pt x="541" y="175"/>
                    </a:lnTo>
                    <a:lnTo>
                      <a:pt x="535" y="181"/>
                    </a:lnTo>
                    <a:lnTo>
                      <a:pt x="529" y="193"/>
                    </a:lnTo>
                    <a:lnTo>
                      <a:pt x="516" y="211"/>
                    </a:lnTo>
                    <a:lnTo>
                      <a:pt x="498" y="223"/>
                    </a:lnTo>
                    <a:lnTo>
                      <a:pt x="486" y="241"/>
                    </a:lnTo>
                    <a:lnTo>
                      <a:pt x="480" y="253"/>
                    </a:lnTo>
                    <a:lnTo>
                      <a:pt x="468" y="259"/>
                    </a:lnTo>
                    <a:lnTo>
                      <a:pt x="450" y="271"/>
                    </a:lnTo>
                    <a:lnTo>
                      <a:pt x="431" y="283"/>
                    </a:lnTo>
                    <a:lnTo>
                      <a:pt x="413" y="295"/>
                    </a:lnTo>
                    <a:lnTo>
                      <a:pt x="389" y="307"/>
                    </a:lnTo>
                    <a:lnTo>
                      <a:pt x="365" y="319"/>
                    </a:lnTo>
                    <a:lnTo>
                      <a:pt x="358" y="319"/>
                    </a:lnTo>
                    <a:lnTo>
                      <a:pt x="340" y="325"/>
                    </a:lnTo>
                    <a:lnTo>
                      <a:pt x="304" y="331"/>
                    </a:lnTo>
                    <a:lnTo>
                      <a:pt x="261" y="337"/>
                    </a:lnTo>
                    <a:lnTo>
                      <a:pt x="213" y="331"/>
                    </a:lnTo>
                    <a:lnTo>
                      <a:pt x="164" y="325"/>
                    </a:lnTo>
                    <a:lnTo>
                      <a:pt x="128" y="307"/>
                    </a:lnTo>
                    <a:lnTo>
                      <a:pt x="91" y="283"/>
                    </a:lnTo>
                    <a:lnTo>
                      <a:pt x="61" y="259"/>
                    </a:lnTo>
                    <a:lnTo>
                      <a:pt x="36" y="229"/>
                    </a:lnTo>
                    <a:lnTo>
                      <a:pt x="12" y="187"/>
                    </a:lnTo>
                    <a:lnTo>
                      <a:pt x="6" y="169"/>
                    </a:lnTo>
                    <a:lnTo>
                      <a:pt x="0" y="157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  <p:sp>
          <p:nvSpPr>
            <p:cNvPr id="22558" name="Oval 22"/>
            <p:cNvSpPr>
              <a:spLocks noChangeArrowheads="1"/>
            </p:cNvSpPr>
            <p:nvPr/>
          </p:nvSpPr>
          <p:spPr bwMode="auto">
            <a:xfrm flipH="1">
              <a:off x="3110" y="2353"/>
              <a:ext cx="248" cy="24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</p:grpSp>
      <p:sp>
        <p:nvSpPr>
          <p:cNvPr id="22536" name="Rectangle 23"/>
          <p:cNvSpPr>
            <a:spLocks noChangeArrowheads="1"/>
          </p:cNvSpPr>
          <p:nvPr/>
        </p:nvSpPr>
        <p:spPr bwMode="auto">
          <a:xfrm rot="1800000">
            <a:off x="6091238" y="4913313"/>
            <a:ext cx="1187450" cy="7493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2537" name="Line 24"/>
          <p:cNvSpPr>
            <a:spLocks noChangeShapeType="1"/>
          </p:cNvSpPr>
          <p:nvPr/>
        </p:nvSpPr>
        <p:spPr bwMode="auto">
          <a:xfrm flipH="1" flipV="1">
            <a:off x="5378450" y="4456113"/>
            <a:ext cx="787400" cy="512762"/>
          </a:xfrm>
          <a:prstGeom prst="line">
            <a:avLst/>
          </a:prstGeom>
          <a:noFill/>
          <a:ln w="50800">
            <a:solidFill>
              <a:srgbClr val="FF8000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2538" name="Line 25"/>
          <p:cNvSpPr>
            <a:spLocks noChangeShapeType="1"/>
          </p:cNvSpPr>
          <p:nvPr/>
        </p:nvSpPr>
        <p:spPr bwMode="auto">
          <a:xfrm>
            <a:off x="6350" y="3937000"/>
            <a:ext cx="60975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2539" name="AutoShape 26"/>
          <p:cNvSpPr>
            <a:spLocks noChangeArrowheads="1"/>
          </p:cNvSpPr>
          <p:nvPr/>
        </p:nvSpPr>
        <p:spPr bwMode="auto">
          <a:xfrm rot="-5400000">
            <a:off x="1642269" y="3852069"/>
            <a:ext cx="219075" cy="166687"/>
          </a:xfrm>
          <a:prstGeom prst="triangle">
            <a:avLst>
              <a:gd name="adj" fmla="val 49954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2540" name="AutoShape 27"/>
          <p:cNvSpPr>
            <a:spLocks noChangeArrowheads="1"/>
          </p:cNvSpPr>
          <p:nvPr/>
        </p:nvSpPr>
        <p:spPr bwMode="auto">
          <a:xfrm rot="-5400000">
            <a:off x="252412" y="3852863"/>
            <a:ext cx="219075" cy="165100"/>
          </a:xfrm>
          <a:prstGeom prst="triangle">
            <a:avLst>
              <a:gd name="adj" fmla="val 49954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grpSp>
        <p:nvGrpSpPr>
          <p:cNvPr id="22541" name="Group 28"/>
          <p:cNvGrpSpPr>
            <a:grpSpLocks/>
          </p:cNvGrpSpPr>
          <p:nvPr/>
        </p:nvGrpSpPr>
        <p:grpSpPr bwMode="auto">
          <a:xfrm>
            <a:off x="3402013" y="3348038"/>
            <a:ext cx="347662" cy="363537"/>
            <a:chOff x="2411" y="2109"/>
            <a:chExt cx="246" cy="229"/>
          </a:xfrm>
        </p:grpSpPr>
        <p:sp>
          <p:nvSpPr>
            <p:cNvPr id="22553" name="Rectangle 29"/>
            <p:cNvSpPr>
              <a:spLocks noChangeArrowheads="1"/>
            </p:cNvSpPr>
            <p:nvPr/>
          </p:nvSpPr>
          <p:spPr bwMode="auto">
            <a:xfrm rot="1800000">
              <a:off x="2411" y="2109"/>
              <a:ext cx="246" cy="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1800" b="1">
                  <a:latin typeface="Times New Roman" pitchFamily="18" charset="0"/>
                </a:rPr>
                <a:t>E</a:t>
              </a:r>
            </a:p>
          </p:txBody>
        </p:sp>
        <p:grpSp>
          <p:nvGrpSpPr>
            <p:cNvPr id="22554" name="Group 30"/>
            <p:cNvGrpSpPr>
              <a:grpSpLocks/>
            </p:cNvGrpSpPr>
            <p:nvPr/>
          </p:nvGrpSpPr>
          <p:grpSpPr bwMode="auto">
            <a:xfrm>
              <a:off x="2543" y="2137"/>
              <a:ext cx="67" cy="44"/>
              <a:chOff x="2543" y="2137"/>
              <a:chExt cx="67" cy="44"/>
            </a:xfrm>
          </p:grpSpPr>
          <p:sp>
            <p:nvSpPr>
              <p:cNvPr id="22555" name="AutoShape 31"/>
              <p:cNvSpPr>
                <a:spLocks noChangeArrowheads="1"/>
              </p:cNvSpPr>
              <p:nvPr/>
            </p:nvSpPr>
            <p:spPr bwMode="auto">
              <a:xfrm rot="7200000">
                <a:off x="2584" y="2155"/>
                <a:ext cx="29" cy="23"/>
              </a:xfrm>
              <a:prstGeom prst="triangle">
                <a:avLst>
                  <a:gd name="adj" fmla="val 49954"/>
                </a:avLst>
              </a:prstGeom>
              <a:solidFill>
                <a:srgbClr val="0099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2556" name="Line 32"/>
              <p:cNvSpPr>
                <a:spLocks noChangeShapeType="1"/>
              </p:cNvSpPr>
              <p:nvPr/>
            </p:nvSpPr>
            <p:spPr bwMode="auto">
              <a:xfrm>
                <a:off x="2543" y="2137"/>
                <a:ext cx="55" cy="2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sp>
        <p:nvSpPr>
          <p:cNvPr id="22542" name="Rectangle 33"/>
          <p:cNvSpPr>
            <a:spLocks noChangeArrowheads="1"/>
          </p:cNvSpPr>
          <p:nvPr/>
        </p:nvSpPr>
        <p:spPr bwMode="auto">
          <a:xfrm>
            <a:off x="6510338" y="5043488"/>
            <a:ext cx="347662" cy="51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2800">
                <a:latin typeface="Times New Roman" pitchFamily="18" charset="0"/>
              </a:rPr>
              <a:t>G</a:t>
            </a:r>
          </a:p>
        </p:txBody>
      </p:sp>
      <p:sp>
        <p:nvSpPr>
          <p:cNvPr id="22543" name="Line 34"/>
          <p:cNvSpPr>
            <a:spLocks noChangeShapeType="1"/>
          </p:cNvSpPr>
          <p:nvPr/>
        </p:nvSpPr>
        <p:spPr bwMode="auto">
          <a:xfrm flipH="1">
            <a:off x="5516563" y="4316413"/>
            <a:ext cx="357187" cy="703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3311525" y="1938338"/>
            <a:ext cx="347663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1" hangingPunct="1">
              <a:spcBef>
                <a:spcPct val="100000"/>
              </a:spcBef>
              <a:defRPr/>
            </a:pPr>
            <a:r>
              <a:rPr lang="en-GB" sz="1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D</a:t>
            </a:r>
          </a:p>
        </p:txBody>
      </p:sp>
      <p:grpSp>
        <p:nvGrpSpPr>
          <p:cNvPr id="22545" name="Group 37"/>
          <p:cNvGrpSpPr>
            <a:grpSpLocks/>
          </p:cNvGrpSpPr>
          <p:nvPr/>
        </p:nvGrpSpPr>
        <p:grpSpPr bwMode="auto">
          <a:xfrm>
            <a:off x="5173663" y="4518025"/>
            <a:ext cx="346075" cy="363538"/>
            <a:chOff x="3666" y="2846"/>
            <a:chExt cx="246" cy="229"/>
          </a:xfrm>
        </p:grpSpPr>
        <p:sp>
          <p:nvSpPr>
            <p:cNvPr id="22549" name="Rectangle 38"/>
            <p:cNvSpPr>
              <a:spLocks noChangeArrowheads="1"/>
            </p:cNvSpPr>
            <p:nvPr/>
          </p:nvSpPr>
          <p:spPr bwMode="auto">
            <a:xfrm rot="1800000">
              <a:off x="3666" y="2846"/>
              <a:ext cx="246" cy="229"/>
            </a:xfrm>
            <a:prstGeom prst="rect">
              <a:avLst/>
            </a:prstGeom>
            <a:noFill/>
            <a:ln w="9525">
              <a:solidFill>
                <a:srgbClr val="3FA23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1800" b="1">
                  <a:solidFill>
                    <a:srgbClr val="3FA237"/>
                  </a:solidFill>
                  <a:latin typeface="Times New Roman" pitchFamily="18" charset="0"/>
                </a:rPr>
                <a:t>E</a:t>
              </a:r>
            </a:p>
          </p:txBody>
        </p:sp>
        <p:grpSp>
          <p:nvGrpSpPr>
            <p:cNvPr id="22550" name="Group 39"/>
            <p:cNvGrpSpPr>
              <a:grpSpLocks/>
            </p:cNvGrpSpPr>
            <p:nvPr/>
          </p:nvGrpSpPr>
          <p:grpSpPr bwMode="auto">
            <a:xfrm>
              <a:off x="3798" y="2874"/>
              <a:ext cx="67" cy="44"/>
              <a:chOff x="3798" y="2874"/>
              <a:chExt cx="67" cy="44"/>
            </a:xfrm>
          </p:grpSpPr>
          <p:sp>
            <p:nvSpPr>
              <p:cNvPr id="22551" name="AutoShape 40"/>
              <p:cNvSpPr>
                <a:spLocks noChangeArrowheads="1"/>
              </p:cNvSpPr>
              <p:nvPr/>
            </p:nvSpPr>
            <p:spPr bwMode="auto">
              <a:xfrm rot="7200000">
                <a:off x="3839" y="2892"/>
                <a:ext cx="29" cy="23"/>
              </a:xfrm>
              <a:prstGeom prst="triangle">
                <a:avLst>
                  <a:gd name="adj" fmla="val 49954"/>
                </a:avLst>
              </a:prstGeom>
              <a:solidFill>
                <a:srgbClr val="009900"/>
              </a:solidFill>
              <a:ln w="25400">
                <a:solidFill>
                  <a:srgbClr val="3FA237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2552" name="Line 41"/>
              <p:cNvSpPr>
                <a:spLocks noChangeShapeType="1"/>
              </p:cNvSpPr>
              <p:nvPr/>
            </p:nvSpPr>
            <p:spPr bwMode="auto">
              <a:xfrm>
                <a:off x="3798" y="2874"/>
                <a:ext cx="55" cy="29"/>
              </a:xfrm>
              <a:prstGeom prst="line">
                <a:avLst/>
              </a:prstGeom>
              <a:noFill/>
              <a:ln w="12700">
                <a:solidFill>
                  <a:srgbClr val="3FA237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sp>
        <p:nvSpPr>
          <p:cNvPr id="22546" name="Line 42"/>
          <p:cNvSpPr>
            <a:spLocks noChangeShapeType="1"/>
          </p:cNvSpPr>
          <p:nvPr/>
        </p:nvSpPr>
        <p:spPr bwMode="auto">
          <a:xfrm flipH="1" flipV="1">
            <a:off x="4672013" y="4117975"/>
            <a:ext cx="614362" cy="398463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2547" name="Line 43"/>
          <p:cNvSpPr>
            <a:spLocks noChangeShapeType="1"/>
          </p:cNvSpPr>
          <p:nvPr/>
        </p:nvSpPr>
        <p:spPr bwMode="auto">
          <a:xfrm>
            <a:off x="3733800" y="3508375"/>
            <a:ext cx="614363" cy="398463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2548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34249858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738" y="1198563"/>
            <a:ext cx="4716462" cy="554037"/>
          </a:xfrm>
          <a:noFill/>
        </p:spPr>
        <p:txBody>
          <a:bodyPr lIns="90488" rIns="90488"/>
          <a:lstStyle/>
          <a:p>
            <a:pPr marL="0" indent="0" eaLnBrk="1" hangingPunct="1">
              <a:spcBef>
                <a:spcPct val="100000"/>
              </a:spcBef>
              <a:buFont typeface="Wingdings" pitchFamily="2" charset="2"/>
              <a:buNone/>
            </a:pPr>
            <a:r>
              <a:rPr lang="en-US" altLang="fr-FR" smtClean="0"/>
              <a:t>Operating principle (2)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92100" y="5334000"/>
            <a:ext cx="2298700" cy="769938"/>
          </a:xfrm>
          <a:prstGeom prst="rect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eaLnBrk="1" hangingPunct="1">
              <a:spcBef>
                <a:spcPct val="100000"/>
              </a:spcBef>
            </a:pPr>
            <a:r>
              <a:rPr lang="en-GB" altLang="fr-FR" sz="2000">
                <a:solidFill>
                  <a:srgbClr val="FFFFFF"/>
                </a:solidFill>
                <a:latin typeface="Times New Roman" pitchFamily="18" charset="0"/>
              </a:rPr>
              <a:t>Inversion of the electrical field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 rot="4500000">
            <a:off x="5657056" y="3067844"/>
            <a:ext cx="1335088" cy="6667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 rot="900000">
            <a:off x="4452938" y="1568450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 rot="18900000">
            <a:off x="2693988" y="2057400"/>
            <a:ext cx="1185862" cy="75088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 rot="2700000">
            <a:off x="2597150" y="5064125"/>
            <a:ext cx="1335088" cy="6683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 rot="20700000">
            <a:off x="4429125" y="5521325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23561" name="Oval 10"/>
          <p:cNvSpPr>
            <a:spLocks noChangeArrowheads="1"/>
          </p:cNvSpPr>
          <p:nvPr/>
        </p:nvSpPr>
        <p:spPr bwMode="auto">
          <a:xfrm>
            <a:off x="3636963" y="2887663"/>
            <a:ext cx="1855787" cy="20891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4564063" y="2192338"/>
            <a:ext cx="0" cy="3489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3792538" y="2420938"/>
            <a:ext cx="1549400" cy="3025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3227388" y="3067050"/>
            <a:ext cx="2965450" cy="1922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V="1">
            <a:off x="3786188" y="2417763"/>
            <a:ext cx="1554162" cy="3032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V="1">
            <a:off x="3222625" y="3062288"/>
            <a:ext cx="2686050" cy="1739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7" name="Freeform 16"/>
          <p:cNvSpPr>
            <a:spLocks/>
          </p:cNvSpPr>
          <p:nvPr/>
        </p:nvSpPr>
        <p:spPr bwMode="auto">
          <a:xfrm>
            <a:off x="5910263" y="3043238"/>
            <a:ext cx="471487" cy="895350"/>
          </a:xfrm>
          <a:custGeom>
            <a:avLst/>
            <a:gdLst>
              <a:gd name="T0" fmla="*/ 0 w 334"/>
              <a:gd name="T1" fmla="*/ 2147483647 h 564"/>
              <a:gd name="T2" fmla="*/ 2147483647 w 334"/>
              <a:gd name="T3" fmla="*/ 0 h 564"/>
              <a:gd name="T4" fmla="*/ 2147483647 w 334"/>
              <a:gd name="T5" fmla="*/ 0 h 564"/>
              <a:gd name="T6" fmla="*/ 2147483647 w 334"/>
              <a:gd name="T7" fmla="*/ 2147483647 h 564"/>
              <a:gd name="T8" fmla="*/ 2147483647 w 334"/>
              <a:gd name="T9" fmla="*/ 2147483647 h 564"/>
              <a:gd name="T10" fmla="*/ 2147483647 w 334"/>
              <a:gd name="T11" fmla="*/ 2147483647 h 564"/>
              <a:gd name="T12" fmla="*/ 2147483647 w 334"/>
              <a:gd name="T13" fmla="*/ 2147483647 h 564"/>
              <a:gd name="T14" fmla="*/ 2147483647 w 334"/>
              <a:gd name="T15" fmla="*/ 2147483647 h 564"/>
              <a:gd name="T16" fmla="*/ 2147483647 w 334"/>
              <a:gd name="T17" fmla="*/ 2147483647 h 564"/>
              <a:gd name="T18" fmla="*/ 2147483647 w 334"/>
              <a:gd name="T19" fmla="*/ 2147483647 h 564"/>
              <a:gd name="T20" fmla="*/ 2147483647 w 334"/>
              <a:gd name="T21" fmla="*/ 2147483647 h 564"/>
              <a:gd name="T22" fmla="*/ 2147483647 w 334"/>
              <a:gd name="T23" fmla="*/ 2147483647 h 564"/>
              <a:gd name="T24" fmla="*/ 2147483647 w 334"/>
              <a:gd name="T25" fmla="*/ 2147483647 h 564"/>
              <a:gd name="T26" fmla="*/ 2147483647 w 334"/>
              <a:gd name="T27" fmla="*/ 2147483647 h 564"/>
              <a:gd name="T28" fmla="*/ 2147483647 w 334"/>
              <a:gd name="T29" fmla="*/ 2147483647 h 564"/>
              <a:gd name="T30" fmla="*/ 2147483647 w 334"/>
              <a:gd name="T31" fmla="*/ 2147483647 h 564"/>
              <a:gd name="T32" fmla="*/ 2147483647 w 334"/>
              <a:gd name="T33" fmla="*/ 2147483647 h 564"/>
              <a:gd name="T34" fmla="*/ 2147483647 w 334"/>
              <a:gd name="T35" fmla="*/ 2147483647 h 564"/>
              <a:gd name="T36" fmla="*/ 2147483647 w 334"/>
              <a:gd name="T37" fmla="*/ 2147483647 h 564"/>
              <a:gd name="T38" fmla="*/ 2147483647 w 334"/>
              <a:gd name="T39" fmla="*/ 2147483647 h 564"/>
              <a:gd name="T40" fmla="*/ 2147483647 w 334"/>
              <a:gd name="T41" fmla="*/ 2147483647 h 564"/>
              <a:gd name="T42" fmla="*/ 2147483647 w 334"/>
              <a:gd name="T43" fmla="*/ 2147483647 h 564"/>
              <a:gd name="T44" fmla="*/ 2147483647 w 334"/>
              <a:gd name="T45" fmla="*/ 2147483647 h 564"/>
              <a:gd name="T46" fmla="*/ 2147483647 w 334"/>
              <a:gd name="T47" fmla="*/ 2147483647 h 564"/>
              <a:gd name="T48" fmla="*/ 2147483647 w 334"/>
              <a:gd name="T49" fmla="*/ 2147483647 h 564"/>
              <a:gd name="T50" fmla="*/ 2147483647 w 334"/>
              <a:gd name="T51" fmla="*/ 2147483647 h 564"/>
              <a:gd name="T52" fmla="*/ 2147483647 w 334"/>
              <a:gd name="T53" fmla="*/ 2147483647 h 564"/>
              <a:gd name="T54" fmla="*/ 2147483647 w 334"/>
              <a:gd name="T55" fmla="*/ 2147483647 h 564"/>
              <a:gd name="T56" fmla="*/ 2147483647 w 334"/>
              <a:gd name="T57" fmla="*/ 2147483647 h 564"/>
              <a:gd name="T58" fmla="*/ 2147483647 w 334"/>
              <a:gd name="T59" fmla="*/ 2147483647 h 564"/>
              <a:gd name="T60" fmla="*/ 2147483647 w 334"/>
              <a:gd name="T61" fmla="*/ 2147483647 h 564"/>
              <a:gd name="T62" fmla="*/ 2147483647 w 334"/>
              <a:gd name="T63" fmla="*/ 2147483647 h 564"/>
              <a:gd name="T64" fmla="*/ 2147483647 w 334"/>
              <a:gd name="T65" fmla="*/ 2147483647 h 564"/>
              <a:gd name="T66" fmla="*/ 2147483647 w 334"/>
              <a:gd name="T67" fmla="*/ 2147483647 h 564"/>
              <a:gd name="T68" fmla="*/ 2147483647 w 334"/>
              <a:gd name="T69" fmla="*/ 2147483647 h 5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34"/>
              <a:gd name="T106" fmla="*/ 0 h 564"/>
              <a:gd name="T107" fmla="*/ 334 w 334"/>
              <a:gd name="T108" fmla="*/ 564 h 56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34" h="564">
                <a:moveTo>
                  <a:pt x="0" y="11"/>
                </a:moveTo>
                <a:lnTo>
                  <a:pt x="44" y="0"/>
                </a:lnTo>
                <a:lnTo>
                  <a:pt x="87" y="0"/>
                </a:lnTo>
                <a:lnTo>
                  <a:pt x="109" y="7"/>
                </a:lnTo>
                <a:lnTo>
                  <a:pt x="130" y="11"/>
                </a:lnTo>
                <a:lnTo>
                  <a:pt x="145" y="19"/>
                </a:lnTo>
                <a:lnTo>
                  <a:pt x="159" y="23"/>
                </a:lnTo>
                <a:lnTo>
                  <a:pt x="174" y="23"/>
                </a:lnTo>
                <a:lnTo>
                  <a:pt x="181" y="31"/>
                </a:lnTo>
                <a:lnTo>
                  <a:pt x="196" y="39"/>
                </a:lnTo>
                <a:lnTo>
                  <a:pt x="210" y="51"/>
                </a:lnTo>
                <a:lnTo>
                  <a:pt x="224" y="67"/>
                </a:lnTo>
                <a:lnTo>
                  <a:pt x="239" y="79"/>
                </a:lnTo>
                <a:lnTo>
                  <a:pt x="246" y="87"/>
                </a:lnTo>
                <a:lnTo>
                  <a:pt x="246" y="91"/>
                </a:lnTo>
                <a:lnTo>
                  <a:pt x="253" y="99"/>
                </a:lnTo>
                <a:lnTo>
                  <a:pt x="268" y="115"/>
                </a:lnTo>
                <a:lnTo>
                  <a:pt x="282" y="134"/>
                </a:lnTo>
                <a:lnTo>
                  <a:pt x="297" y="154"/>
                </a:lnTo>
                <a:lnTo>
                  <a:pt x="304" y="178"/>
                </a:lnTo>
                <a:lnTo>
                  <a:pt x="311" y="202"/>
                </a:lnTo>
                <a:lnTo>
                  <a:pt x="319" y="226"/>
                </a:lnTo>
                <a:lnTo>
                  <a:pt x="326" y="242"/>
                </a:lnTo>
                <a:lnTo>
                  <a:pt x="326" y="261"/>
                </a:lnTo>
                <a:lnTo>
                  <a:pt x="333" y="305"/>
                </a:lnTo>
                <a:lnTo>
                  <a:pt x="326" y="353"/>
                </a:lnTo>
                <a:lnTo>
                  <a:pt x="319" y="396"/>
                </a:lnTo>
                <a:lnTo>
                  <a:pt x="297" y="440"/>
                </a:lnTo>
                <a:lnTo>
                  <a:pt x="290" y="460"/>
                </a:lnTo>
                <a:lnTo>
                  <a:pt x="275" y="476"/>
                </a:lnTo>
                <a:lnTo>
                  <a:pt x="246" y="503"/>
                </a:lnTo>
                <a:lnTo>
                  <a:pt x="217" y="527"/>
                </a:lnTo>
                <a:lnTo>
                  <a:pt x="181" y="547"/>
                </a:lnTo>
                <a:lnTo>
                  <a:pt x="159" y="555"/>
                </a:lnTo>
                <a:lnTo>
                  <a:pt x="145" y="563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8" name="Freeform 17"/>
          <p:cNvSpPr>
            <a:spLocks/>
          </p:cNvSpPr>
          <p:nvPr/>
        </p:nvSpPr>
        <p:spPr bwMode="auto">
          <a:xfrm>
            <a:off x="4562475" y="1895475"/>
            <a:ext cx="798513" cy="528638"/>
          </a:xfrm>
          <a:custGeom>
            <a:avLst/>
            <a:gdLst>
              <a:gd name="T0" fmla="*/ 0 w 566"/>
              <a:gd name="T1" fmla="*/ 2147483647 h 333"/>
              <a:gd name="T2" fmla="*/ 2147483647 w 566"/>
              <a:gd name="T3" fmla="*/ 2147483647 h 333"/>
              <a:gd name="T4" fmla="*/ 2147483647 w 566"/>
              <a:gd name="T5" fmla="*/ 2147483647 h 333"/>
              <a:gd name="T6" fmla="*/ 2147483647 w 566"/>
              <a:gd name="T7" fmla="*/ 2147483647 h 333"/>
              <a:gd name="T8" fmla="*/ 2147483647 w 566"/>
              <a:gd name="T9" fmla="*/ 2147483647 h 333"/>
              <a:gd name="T10" fmla="*/ 2147483647 w 566"/>
              <a:gd name="T11" fmla="*/ 2147483647 h 333"/>
              <a:gd name="T12" fmla="*/ 2147483647 w 566"/>
              <a:gd name="T13" fmla="*/ 2147483647 h 333"/>
              <a:gd name="T14" fmla="*/ 2147483647 w 566"/>
              <a:gd name="T15" fmla="*/ 2147483647 h 333"/>
              <a:gd name="T16" fmla="*/ 2147483647 w 566"/>
              <a:gd name="T17" fmla="*/ 2147483647 h 333"/>
              <a:gd name="T18" fmla="*/ 2147483647 w 566"/>
              <a:gd name="T19" fmla="*/ 2147483647 h 333"/>
              <a:gd name="T20" fmla="*/ 2147483647 w 566"/>
              <a:gd name="T21" fmla="*/ 2147483647 h 333"/>
              <a:gd name="T22" fmla="*/ 2147483647 w 566"/>
              <a:gd name="T23" fmla="*/ 2147483647 h 333"/>
              <a:gd name="T24" fmla="*/ 2147483647 w 566"/>
              <a:gd name="T25" fmla="*/ 2147483647 h 333"/>
              <a:gd name="T26" fmla="*/ 2147483647 w 566"/>
              <a:gd name="T27" fmla="*/ 2147483647 h 333"/>
              <a:gd name="T28" fmla="*/ 2147483647 w 566"/>
              <a:gd name="T29" fmla="*/ 2147483647 h 333"/>
              <a:gd name="T30" fmla="*/ 2147483647 w 566"/>
              <a:gd name="T31" fmla="*/ 2147483647 h 333"/>
              <a:gd name="T32" fmla="*/ 2147483647 w 566"/>
              <a:gd name="T33" fmla="*/ 2147483647 h 333"/>
              <a:gd name="T34" fmla="*/ 2147483647 w 566"/>
              <a:gd name="T35" fmla="*/ 2147483647 h 333"/>
              <a:gd name="T36" fmla="*/ 2147483647 w 566"/>
              <a:gd name="T37" fmla="*/ 0 h 333"/>
              <a:gd name="T38" fmla="*/ 2147483647 w 566"/>
              <a:gd name="T39" fmla="*/ 0 h 333"/>
              <a:gd name="T40" fmla="*/ 2147483647 w 566"/>
              <a:gd name="T41" fmla="*/ 2147483647 h 333"/>
              <a:gd name="T42" fmla="*/ 2147483647 w 566"/>
              <a:gd name="T43" fmla="*/ 2147483647 h 333"/>
              <a:gd name="T44" fmla="*/ 2147483647 w 566"/>
              <a:gd name="T45" fmla="*/ 2147483647 h 333"/>
              <a:gd name="T46" fmla="*/ 2147483647 w 566"/>
              <a:gd name="T47" fmla="*/ 2147483647 h 333"/>
              <a:gd name="T48" fmla="*/ 2147483647 w 566"/>
              <a:gd name="T49" fmla="*/ 2147483647 h 333"/>
              <a:gd name="T50" fmla="*/ 2147483647 w 566"/>
              <a:gd name="T51" fmla="*/ 2147483647 h 333"/>
              <a:gd name="T52" fmla="*/ 2147483647 w 566"/>
              <a:gd name="T53" fmla="*/ 2147483647 h 333"/>
              <a:gd name="T54" fmla="*/ 2147483647 w 566"/>
              <a:gd name="T55" fmla="*/ 2147483647 h 333"/>
              <a:gd name="T56" fmla="*/ 2147483647 w 566"/>
              <a:gd name="T57" fmla="*/ 2147483647 h 333"/>
              <a:gd name="T58" fmla="*/ 2147483647 w 566"/>
              <a:gd name="T59" fmla="*/ 2147483647 h 333"/>
              <a:gd name="T60" fmla="*/ 2147483647 w 566"/>
              <a:gd name="T61" fmla="*/ 2147483647 h 333"/>
              <a:gd name="T62" fmla="*/ 2147483647 w 566"/>
              <a:gd name="T63" fmla="*/ 2147483647 h 333"/>
              <a:gd name="T64" fmla="*/ 2147483647 w 566"/>
              <a:gd name="T65" fmla="*/ 2147483647 h 333"/>
              <a:gd name="T66" fmla="*/ 2147483647 w 566"/>
              <a:gd name="T67" fmla="*/ 2147483647 h 333"/>
              <a:gd name="T68" fmla="*/ 2147483647 w 566"/>
              <a:gd name="T69" fmla="*/ 2147483647 h 333"/>
              <a:gd name="T70" fmla="*/ 2147483647 w 566"/>
              <a:gd name="T71" fmla="*/ 2147483647 h 333"/>
              <a:gd name="T72" fmla="*/ 2147483647 w 566"/>
              <a:gd name="T73" fmla="*/ 2147483647 h 333"/>
              <a:gd name="T74" fmla="*/ 2147483647 w 566"/>
              <a:gd name="T75" fmla="*/ 2147483647 h 333"/>
              <a:gd name="T76" fmla="*/ 2147483647 w 566"/>
              <a:gd name="T77" fmla="*/ 2147483647 h 3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6"/>
              <a:gd name="T118" fmla="*/ 0 h 333"/>
              <a:gd name="T119" fmla="*/ 566 w 566"/>
              <a:gd name="T120" fmla="*/ 333 h 3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6" h="333">
                <a:moveTo>
                  <a:pt x="0" y="183"/>
                </a:moveTo>
                <a:lnTo>
                  <a:pt x="6" y="164"/>
                </a:lnTo>
                <a:lnTo>
                  <a:pt x="12" y="144"/>
                </a:lnTo>
                <a:lnTo>
                  <a:pt x="24" y="122"/>
                </a:lnTo>
                <a:lnTo>
                  <a:pt x="36" y="100"/>
                </a:lnTo>
                <a:lnTo>
                  <a:pt x="55" y="83"/>
                </a:lnTo>
                <a:lnTo>
                  <a:pt x="73" y="66"/>
                </a:lnTo>
                <a:lnTo>
                  <a:pt x="85" y="59"/>
                </a:lnTo>
                <a:lnTo>
                  <a:pt x="91" y="51"/>
                </a:lnTo>
                <a:lnTo>
                  <a:pt x="103" y="44"/>
                </a:lnTo>
                <a:lnTo>
                  <a:pt x="109" y="37"/>
                </a:lnTo>
                <a:lnTo>
                  <a:pt x="121" y="29"/>
                </a:lnTo>
                <a:lnTo>
                  <a:pt x="140" y="22"/>
                </a:lnTo>
                <a:lnTo>
                  <a:pt x="164" y="17"/>
                </a:lnTo>
                <a:lnTo>
                  <a:pt x="182" y="12"/>
                </a:lnTo>
                <a:lnTo>
                  <a:pt x="194" y="7"/>
                </a:lnTo>
                <a:lnTo>
                  <a:pt x="206" y="5"/>
                </a:lnTo>
                <a:lnTo>
                  <a:pt x="231" y="2"/>
                </a:lnTo>
                <a:lnTo>
                  <a:pt x="249" y="0"/>
                </a:lnTo>
                <a:lnTo>
                  <a:pt x="279" y="0"/>
                </a:lnTo>
                <a:lnTo>
                  <a:pt x="304" y="2"/>
                </a:lnTo>
                <a:lnTo>
                  <a:pt x="322" y="5"/>
                </a:lnTo>
                <a:lnTo>
                  <a:pt x="334" y="7"/>
                </a:lnTo>
                <a:lnTo>
                  <a:pt x="346" y="12"/>
                </a:lnTo>
                <a:lnTo>
                  <a:pt x="389" y="24"/>
                </a:lnTo>
                <a:lnTo>
                  <a:pt x="407" y="32"/>
                </a:lnTo>
                <a:lnTo>
                  <a:pt x="425" y="44"/>
                </a:lnTo>
                <a:lnTo>
                  <a:pt x="443" y="56"/>
                </a:lnTo>
                <a:lnTo>
                  <a:pt x="462" y="71"/>
                </a:lnTo>
                <a:lnTo>
                  <a:pt x="498" y="102"/>
                </a:lnTo>
                <a:lnTo>
                  <a:pt x="510" y="120"/>
                </a:lnTo>
                <a:lnTo>
                  <a:pt x="522" y="139"/>
                </a:lnTo>
                <a:lnTo>
                  <a:pt x="541" y="178"/>
                </a:lnTo>
                <a:lnTo>
                  <a:pt x="553" y="215"/>
                </a:lnTo>
                <a:lnTo>
                  <a:pt x="565" y="251"/>
                </a:lnTo>
                <a:lnTo>
                  <a:pt x="565" y="273"/>
                </a:lnTo>
                <a:lnTo>
                  <a:pt x="559" y="295"/>
                </a:lnTo>
                <a:lnTo>
                  <a:pt x="559" y="317"/>
                </a:lnTo>
                <a:lnTo>
                  <a:pt x="553" y="332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69" name="Freeform 18"/>
          <p:cNvSpPr>
            <a:spLocks/>
          </p:cNvSpPr>
          <p:nvPr/>
        </p:nvSpPr>
        <p:spPr bwMode="auto">
          <a:xfrm>
            <a:off x="3117850" y="2303463"/>
            <a:ext cx="673100" cy="754062"/>
          </a:xfrm>
          <a:custGeom>
            <a:avLst/>
            <a:gdLst>
              <a:gd name="T0" fmla="*/ 2147483647 w 478"/>
              <a:gd name="T1" fmla="*/ 2147483647 h 475"/>
              <a:gd name="T2" fmla="*/ 2147483647 w 478"/>
              <a:gd name="T3" fmla="*/ 2147483647 h 475"/>
              <a:gd name="T4" fmla="*/ 2147483647 w 478"/>
              <a:gd name="T5" fmla="*/ 2147483647 h 475"/>
              <a:gd name="T6" fmla="*/ 2147483647 w 478"/>
              <a:gd name="T7" fmla="*/ 2147483647 h 475"/>
              <a:gd name="T8" fmla="*/ 2147483647 w 478"/>
              <a:gd name="T9" fmla="*/ 2147483647 h 475"/>
              <a:gd name="T10" fmla="*/ 2147483647 w 478"/>
              <a:gd name="T11" fmla="*/ 2147483647 h 475"/>
              <a:gd name="T12" fmla="*/ 2147483647 w 478"/>
              <a:gd name="T13" fmla="*/ 2147483647 h 475"/>
              <a:gd name="T14" fmla="*/ 0 w 478"/>
              <a:gd name="T15" fmla="*/ 2147483647 h 475"/>
              <a:gd name="T16" fmla="*/ 0 w 478"/>
              <a:gd name="T17" fmla="*/ 2147483647 h 475"/>
              <a:gd name="T18" fmla="*/ 0 w 478"/>
              <a:gd name="T19" fmla="*/ 2147483647 h 475"/>
              <a:gd name="T20" fmla="*/ 0 w 478"/>
              <a:gd name="T21" fmla="*/ 2147483647 h 475"/>
              <a:gd name="T22" fmla="*/ 0 w 478"/>
              <a:gd name="T23" fmla="*/ 2147483647 h 475"/>
              <a:gd name="T24" fmla="*/ 0 w 478"/>
              <a:gd name="T25" fmla="*/ 2147483647 h 475"/>
              <a:gd name="T26" fmla="*/ 2147483647 w 478"/>
              <a:gd name="T27" fmla="*/ 2147483647 h 475"/>
              <a:gd name="T28" fmla="*/ 2147483647 w 478"/>
              <a:gd name="T29" fmla="*/ 2147483647 h 475"/>
              <a:gd name="T30" fmla="*/ 2147483647 w 478"/>
              <a:gd name="T31" fmla="*/ 2147483647 h 475"/>
              <a:gd name="T32" fmla="*/ 2147483647 w 478"/>
              <a:gd name="T33" fmla="*/ 2147483647 h 475"/>
              <a:gd name="T34" fmla="*/ 2147483647 w 478"/>
              <a:gd name="T35" fmla="*/ 2147483647 h 475"/>
              <a:gd name="T36" fmla="*/ 2147483647 w 478"/>
              <a:gd name="T37" fmla="*/ 2147483647 h 475"/>
              <a:gd name="T38" fmla="*/ 2147483647 w 478"/>
              <a:gd name="T39" fmla="*/ 2147483647 h 475"/>
              <a:gd name="T40" fmla="*/ 2147483647 w 478"/>
              <a:gd name="T41" fmla="*/ 2147483647 h 475"/>
              <a:gd name="T42" fmla="*/ 2147483647 w 478"/>
              <a:gd name="T43" fmla="*/ 2147483647 h 475"/>
              <a:gd name="T44" fmla="*/ 2147483647 w 478"/>
              <a:gd name="T45" fmla="*/ 2147483647 h 475"/>
              <a:gd name="T46" fmla="*/ 2147483647 w 478"/>
              <a:gd name="T47" fmla="*/ 2147483647 h 475"/>
              <a:gd name="T48" fmla="*/ 2147483647 w 478"/>
              <a:gd name="T49" fmla="*/ 2147483647 h 475"/>
              <a:gd name="T50" fmla="*/ 2147483647 w 478"/>
              <a:gd name="T51" fmla="*/ 2147483647 h 475"/>
              <a:gd name="T52" fmla="*/ 2147483647 w 478"/>
              <a:gd name="T53" fmla="*/ 2147483647 h 475"/>
              <a:gd name="T54" fmla="*/ 2147483647 w 478"/>
              <a:gd name="T55" fmla="*/ 2147483647 h 475"/>
              <a:gd name="T56" fmla="*/ 2147483647 w 478"/>
              <a:gd name="T57" fmla="*/ 2147483647 h 475"/>
              <a:gd name="T58" fmla="*/ 2147483647 w 478"/>
              <a:gd name="T59" fmla="*/ 0 h 475"/>
              <a:gd name="T60" fmla="*/ 2147483647 w 478"/>
              <a:gd name="T61" fmla="*/ 2147483647 h 475"/>
              <a:gd name="T62" fmla="*/ 2147483647 w 478"/>
              <a:gd name="T63" fmla="*/ 2147483647 h 475"/>
              <a:gd name="T64" fmla="*/ 2147483647 w 478"/>
              <a:gd name="T65" fmla="*/ 2147483647 h 475"/>
              <a:gd name="T66" fmla="*/ 2147483647 w 478"/>
              <a:gd name="T67" fmla="*/ 2147483647 h 475"/>
              <a:gd name="T68" fmla="*/ 2147483647 w 478"/>
              <a:gd name="T69" fmla="*/ 2147483647 h 475"/>
              <a:gd name="T70" fmla="*/ 2147483647 w 478"/>
              <a:gd name="T71" fmla="*/ 2147483647 h 475"/>
              <a:gd name="T72" fmla="*/ 2147483647 w 478"/>
              <a:gd name="T73" fmla="*/ 2147483647 h 47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8"/>
              <a:gd name="T112" fmla="*/ 0 h 475"/>
              <a:gd name="T113" fmla="*/ 478 w 478"/>
              <a:gd name="T114" fmla="*/ 475 h 47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8" h="475">
                <a:moveTo>
                  <a:pt x="69" y="474"/>
                </a:moveTo>
                <a:lnTo>
                  <a:pt x="56" y="459"/>
                </a:lnTo>
                <a:lnTo>
                  <a:pt x="43" y="443"/>
                </a:lnTo>
                <a:lnTo>
                  <a:pt x="30" y="422"/>
                </a:lnTo>
                <a:lnTo>
                  <a:pt x="17" y="400"/>
                </a:lnTo>
                <a:lnTo>
                  <a:pt x="9" y="379"/>
                </a:lnTo>
                <a:lnTo>
                  <a:pt x="4" y="357"/>
                </a:lnTo>
                <a:lnTo>
                  <a:pt x="0" y="342"/>
                </a:lnTo>
                <a:lnTo>
                  <a:pt x="0" y="329"/>
                </a:lnTo>
                <a:lnTo>
                  <a:pt x="0" y="320"/>
                </a:lnTo>
                <a:lnTo>
                  <a:pt x="0" y="308"/>
                </a:lnTo>
                <a:lnTo>
                  <a:pt x="0" y="292"/>
                </a:lnTo>
                <a:lnTo>
                  <a:pt x="0" y="274"/>
                </a:lnTo>
                <a:lnTo>
                  <a:pt x="4" y="255"/>
                </a:lnTo>
                <a:lnTo>
                  <a:pt x="9" y="234"/>
                </a:lnTo>
                <a:lnTo>
                  <a:pt x="13" y="221"/>
                </a:lnTo>
                <a:lnTo>
                  <a:pt x="17" y="209"/>
                </a:lnTo>
                <a:lnTo>
                  <a:pt x="26" y="188"/>
                </a:lnTo>
                <a:lnTo>
                  <a:pt x="39" y="166"/>
                </a:lnTo>
                <a:lnTo>
                  <a:pt x="52" y="148"/>
                </a:lnTo>
                <a:lnTo>
                  <a:pt x="64" y="126"/>
                </a:lnTo>
                <a:lnTo>
                  <a:pt x="77" y="107"/>
                </a:lnTo>
                <a:lnTo>
                  <a:pt x="95" y="89"/>
                </a:lnTo>
                <a:lnTo>
                  <a:pt x="125" y="64"/>
                </a:lnTo>
                <a:lnTo>
                  <a:pt x="142" y="52"/>
                </a:lnTo>
                <a:lnTo>
                  <a:pt x="159" y="40"/>
                </a:lnTo>
                <a:lnTo>
                  <a:pt x="206" y="21"/>
                </a:lnTo>
                <a:lnTo>
                  <a:pt x="228" y="12"/>
                </a:lnTo>
                <a:lnTo>
                  <a:pt x="249" y="6"/>
                </a:lnTo>
                <a:lnTo>
                  <a:pt x="292" y="0"/>
                </a:lnTo>
                <a:lnTo>
                  <a:pt x="335" y="3"/>
                </a:lnTo>
                <a:lnTo>
                  <a:pt x="374" y="9"/>
                </a:lnTo>
                <a:lnTo>
                  <a:pt x="413" y="24"/>
                </a:lnTo>
                <a:lnTo>
                  <a:pt x="430" y="37"/>
                </a:lnTo>
                <a:lnTo>
                  <a:pt x="447" y="49"/>
                </a:lnTo>
                <a:lnTo>
                  <a:pt x="464" y="61"/>
                </a:lnTo>
                <a:lnTo>
                  <a:pt x="477" y="7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70" name="Freeform 19"/>
          <p:cNvSpPr>
            <a:spLocks/>
          </p:cNvSpPr>
          <p:nvPr/>
        </p:nvSpPr>
        <p:spPr bwMode="auto">
          <a:xfrm>
            <a:off x="3119438" y="4805363"/>
            <a:ext cx="668337" cy="757237"/>
          </a:xfrm>
          <a:custGeom>
            <a:avLst/>
            <a:gdLst>
              <a:gd name="T0" fmla="*/ 2147483647 w 473"/>
              <a:gd name="T1" fmla="*/ 2147483647 h 477"/>
              <a:gd name="T2" fmla="*/ 2147483647 w 473"/>
              <a:gd name="T3" fmla="*/ 2147483647 h 477"/>
              <a:gd name="T4" fmla="*/ 2147483647 w 473"/>
              <a:gd name="T5" fmla="*/ 2147483647 h 477"/>
              <a:gd name="T6" fmla="*/ 2147483647 w 473"/>
              <a:gd name="T7" fmla="*/ 2147483647 h 477"/>
              <a:gd name="T8" fmla="*/ 2147483647 w 473"/>
              <a:gd name="T9" fmla="*/ 2147483647 h 477"/>
              <a:gd name="T10" fmla="*/ 2147483647 w 473"/>
              <a:gd name="T11" fmla="*/ 2147483647 h 477"/>
              <a:gd name="T12" fmla="*/ 2147483647 w 473"/>
              <a:gd name="T13" fmla="*/ 2147483647 h 477"/>
              <a:gd name="T14" fmla="*/ 2147483647 w 473"/>
              <a:gd name="T15" fmla="*/ 2147483647 h 477"/>
              <a:gd name="T16" fmla="*/ 2147483647 w 473"/>
              <a:gd name="T17" fmla="*/ 2147483647 h 477"/>
              <a:gd name="T18" fmla="*/ 2147483647 w 473"/>
              <a:gd name="T19" fmla="*/ 2147483647 h 477"/>
              <a:gd name="T20" fmla="*/ 2147483647 w 473"/>
              <a:gd name="T21" fmla="*/ 2147483647 h 477"/>
              <a:gd name="T22" fmla="*/ 2147483647 w 473"/>
              <a:gd name="T23" fmla="*/ 2147483647 h 477"/>
              <a:gd name="T24" fmla="*/ 2147483647 w 473"/>
              <a:gd name="T25" fmla="*/ 2147483647 h 477"/>
              <a:gd name="T26" fmla="*/ 2147483647 w 473"/>
              <a:gd name="T27" fmla="*/ 2147483647 h 477"/>
              <a:gd name="T28" fmla="*/ 2147483647 w 473"/>
              <a:gd name="T29" fmla="*/ 2147483647 h 477"/>
              <a:gd name="T30" fmla="*/ 2147483647 w 473"/>
              <a:gd name="T31" fmla="*/ 2147483647 h 477"/>
              <a:gd name="T32" fmla="*/ 2147483647 w 473"/>
              <a:gd name="T33" fmla="*/ 2147483647 h 477"/>
              <a:gd name="T34" fmla="*/ 2147483647 w 473"/>
              <a:gd name="T35" fmla="*/ 2147483647 h 477"/>
              <a:gd name="T36" fmla="*/ 2147483647 w 473"/>
              <a:gd name="T37" fmla="*/ 2147483647 h 477"/>
              <a:gd name="T38" fmla="*/ 2147483647 w 473"/>
              <a:gd name="T39" fmla="*/ 2147483647 h 477"/>
              <a:gd name="T40" fmla="*/ 2147483647 w 473"/>
              <a:gd name="T41" fmla="*/ 2147483647 h 477"/>
              <a:gd name="T42" fmla="*/ 2147483647 w 473"/>
              <a:gd name="T43" fmla="*/ 2147483647 h 477"/>
              <a:gd name="T44" fmla="*/ 2147483647 w 473"/>
              <a:gd name="T45" fmla="*/ 2147483647 h 477"/>
              <a:gd name="T46" fmla="*/ 2147483647 w 473"/>
              <a:gd name="T47" fmla="*/ 2147483647 h 477"/>
              <a:gd name="T48" fmla="*/ 2147483647 w 473"/>
              <a:gd name="T49" fmla="*/ 2147483647 h 477"/>
              <a:gd name="T50" fmla="*/ 2147483647 w 473"/>
              <a:gd name="T51" fmla="*/ 2147483647 h 477"/>
              <a:gd name="T52" fmla="*/ 2147483647 w 473"/>
              <a:gd name="T53" fmla="*/ 2147483647 h 477"/>
              <a:gd name="T54" fmla="*/ 2147483647 w 473"/>
              <a:gd name="T55" fmla="*/ 2147483647 h 477"/>
              <a:gd name="T56" fmla="*/ 2147483647 w 473"/>
              <a:gd name="T57" fmla="*/ 2147483647 h 477"/>
              <a:gd name="T58" fmla="*/ 0 w 473"/>
              <a:gd name="T59" fmla="*/ 2147483647 h 477"/>
              <a:gd name="T60" fmla="*/ 0 w 473"/>
              <a:gd name="T61" fmla="*/ 2147483647 h 477"/>
              <a:gd name="T62" fmla="*/ 2147483647 w 473"/>
              <a:gd name="T63" fmla="*/ 2147483647 h 477"/>
              <a:gd name="T64" fmla="*/ 2147483647 w 473"/>
              <a:gd name="T65" fmla="*/ 2147483647 h 477"/>
              <a:gd name="T66" fmla="*/ 2147483647 w 473"/>
              <a:gd name="T67" fmla="*/ 2147483647 h 477"/>
              <a:gd name="T68" fmla="*/ 2147483647 w 473"/>
              <a:gd name="T69" fmla="*/ 2147483647 h 477"/>
              <a:gd name="T70" fmla="*/ 2147483647 w 473"/>
              <a:gd name="T71" fmla="*/ 2147483647 h 477"/>
              <a:gd name="T72" fmla="*/ 2147483647 w 473"/>
              <a:gd name="T73" fmla="*/ 0 h 4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3"/>
              <a:gd name="T112" fmla="*/ 0 h 477"/>
              <a:gd name="T113" fmla="*/ 473 w 473"/>
              <a:gd name="T114" fmla="*/ 477 h 4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3" h="477">
                <a:moveTo>
                  <a:pt x="472" y="403"/>
                </a:moveTo>
                <a:lnTo>
                  <a:pt x="459" y="420"/>
                </a:lnTo>
                <a:lnTo>
                  <a:pt x="442" y="431"/>
                </a:lnTo>
                <a:lnTo>
                  <a:pt x="420" y="442"/>
                </a:lnTo>
                <a:lnTo>
                  <a:pt x="399" y="454"/>
                </a:lnTo>
                <a:lnTo>
                  <a:pt x="378" y="465"/>
                </a:lnTo>
                <a:lnTo>
                  <a:pt x="365" y="465"/>
                </a:lnTo>
                <a:lnTo>
                  <a:pt x="356" y="470"/>
                </a:lnTo>
                <a:lnTo>
                  <a:pt x="339" y="470"/>
                </a:lnTo>
                <a:lnTo>
                  <a:pt x="326" y="470"/>
                </a:lnTo>
                <a:lnTo>
                  <a:pt x="317" y="476"/>
                </a:lnTo>
                <a:lnTo>
                  <a:pt x="305" y="476"/>
                </a:lnTo>
                <a:lnTo>
                  <a:pt x="287" y="476"/>
                </a:lnTo>
                <a:lnTo>
                  <a:pt x="270" y="470"/>
                </a:lnTo>
                <a:lnTo>
                  <a:pt x="253" y="470"/>
                </a:lnTo>
                <a:lnTo>
                  <a:pt x="232" y="465"/>
                </a:lnTo>
                <a:lnTo>
                  <a:pt x="219" y="459"/>
                </a:lnTo>
                <a:lnTo>
                  <a:pt x="206" y="454"/>
                </a:lnTo>
                <a:lnTo>
                  <a:pt x="184" y="448"/>
                </a:lnTo>
                <a:lnTo>
                  <a:pt x="163" y="437"/>
                </a:lnTo>
                <a:lnTo>
                  <a:pt x="146" y="426"/>
                </a:lnTo>
                <a:lnTo>
                  <a:pt x="124" y="409"/>
                </a:lnTo>
                <a:lnTo>
                  <a:pt x="107" y="392"/>
                </a:lnTo>
                <a:lnTo>
                  <a:pt x="86" y="375"/>
                </a:lnTo>
                <a:lnTo>
                  <a:pt x="64" y="347"/>
                </a:lnTo>
                <a:lnTo>
                  <a:pt x="38" y="313"/>
                </a:lnTo>
                <a:lnTo>
                  <a:pt x="17" y="269"/>
                </a:lnTo>
                <a:lnTo>
                  <a:pt x="8" y="246"/>
                </a:lnTo>
                <a:lnTo>
                  <a:pt x="4" y="224"/>
                </a:lnTo>
                <a:lnTo>
                  <a:pt x="0" y="179"/>
                </a:lnTo>
                <a:lnTo>
                  <a:pt x="0" y="134"/>
                </a:lnTo>
                <a:lnTo>
                  <a:pt x="8" y="100"/>
                </a:lnTo>
                <a:lnTo>
                  <a:pt x="21" y="61"/>
                </a:lnTo>
                <a:lnTo>
                  <a:pt x="34" y="44"/>
                </a:lnTo>
                <a:lnTo>
                  <a:pt x="47" y="28"/>
                </a:lnTo>
                <a:lnTo>
                  <a:pt x="60" y="11"/>
                </a:lnTo>
                <a:lnTo>
                  <a:pt x="68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71" name="Freeform 20"/>
          <p:cNvSpPr>
            <a:spLocks/>
          </p:cNvSpPr>
          <p:nvPr/>
        </p:nvSpPr>
        <p:spPr bwMode="auto">
          <a:xfrm>
            <a:off x="4560888" y="5432425"/>
            <a:ext cx="798512" cy="536575"/>
          </a:xfrm>
          <a:custGeom>
            <a:avLst/>
            <a:gdLst>
              <a:gd name="T0" fmla="*/ 2147483647 w 566"/>
              <a:gd name="T1" fmla="*/ 0 h 338"/>
              <a:gd name="T2" fmla="*/ 2147483647 w 566"/>
              <a:gd name="T3" fmla="*/ 2147483647 h 338"/>
              <a:gd name="T4" fmla="*/ 2147483647 w 566"/>
              <a:gd name="T5" fmla="*/ 2147483647 h 338"/>
              <a:gd name="T6" fmla="*/ 2147483647 w 566"/>
              <a:gd name="T7" fmla="*/ 2147483647 h 338"/>
              <a:gd name="T8" fmla="*/ 2147483647 w 566"/>
              <a:gd name="T9" fmla="*/ 2147483647 h 338"/>
              <a:gd name="T10" fmla="*/ 2147483647 w 566"/>
              <a:gd name="T11" fmla="*/ 2147483647 h 338"/>
              <a:gd name="T12" fmla="*/ 2147483647 w 566"/>
              <a:gd name="T13" fmla="*/ 2147483647 h 338"/>
              <a:gd name="T14" fmla="*/ 2147483647 w 566"/>
              <a:gd name="T15" fmla="*/ 2147483647 h 338"/>
              <a:gd name="T16" fmla="*/ 2147483647 w 566"/>
              <a:gd name="T17" fmla="*/ 2147483647 h 338"/>
              <a:gd name="T18" fmla="*/ 2147483647 w 566"/>
              <a:gd name="T19" fmla="*/ 2147483647 h 338"/>
              <a:gd name="T20" fmla="*/ 2147483647 w 566"/>
              <a:gd name="T21" fmla="*/ 2147483647 h 338"/>
              <a:gd name="T22" fmla="*/ 2147483647 w 566"/>
              <a:gd name="T23" fmla="*/ 2147483647 h 338"/>
              <a:gd name="T24" fmla="*/ 2147483647 w 566"/>
              <a:gd name="T25" fmla="*/ 2147483647 h 338"/>
              <a:gd name="T26" fmla="*/ 2147483647 w 566"/>
              <a:gd name="T27" fmla="*/ 2147483647 h 338"/>
              <a:gd name="T28" fmla="*/ 2147483647 w 566"/>
              <a:gd name="T29" fmla="*/ 2147483647 h 338"/>
              <a:gd name="T30" fmla="*/ 2147483647 w 566"/>
              <a:gd name="T31" fmla="*/ 2147483647 h 338"/>
              <a:gd name="T32" fmla="*/ 2147483647 w 566"/>
              <a:gd name="T33" fmla="*/ 2147483647 h 338"/>
              <a:gd name="T34" fmla="*/ 2147483647 w 566"/>
              <a:gd name="T35" fmla="*/ 2147483647 h 338"/>
              <a:gd name="T36" fmla="*/ 2147483647 w 566"/>
              <a:gd name="T37" fmla="*/ 2147483647 h 338"/>
              <a:gd name="T38" fmla="*/ 2147483647 w 566"/>
              <a:gd name="T39" fmla="*/ 2147483647 h 338"/>
              <a:gd name="T40" fmla="*/ 2147483647 w 566"/>
              <a:gd name="T41" fmla="*/ 2147483647 h 338"/>
              <a:gd name="T42" fmla="*/ 2147483647 w 566"/>
              <a:gd name="T43" fmla="*/ 2147483647 h 338"/>
              <a:gd name="T44" fmla="*/ 2147483647 w 566"/>
              <a:gd name="T45" fmla="*/ 2147483647 h 338"/>
              <a:gd name="T46" fmla="*/ 2147483647 w 566"/>
              <a:gd name="T47" fmla="*/ 2147483647 h 338"/>
              <a:gd name="T48" fmla="*/ 2147483647 w 566"/>
              <a:gd name="T49" fmla="*/ 2147483647 h 338"/>
              <a:gd name="T50" fmla="*/ 2147483647 w 566"/>
              <a:gd name="T51" fmla="*/ 2147483647 h 338"/>
              <a:gd name="T52" fmla="*/ 2147483647 w 566"/>
              <a:gd name="T53" fmla="*/ 2147483647 h 338"/>
              <a:gd name="T54" fmla="*/ 2147483647 w 566"/>
              <a:gd name="T55" fmla="*/ 2147483647 h 338"/>
              <a:gd name="T56" fmla="*/ 2147483647 w 566"/>
              <a:gd name="T57" fmla="*/ 2147483647 h 338"/>
              <a:gd name="T58" fmla="*/ 2147483647 w 566"/>
              <a:gd name="T59" fmla="*/ 2147483647 h 338"/>
              <a:gd name="T60" fmla="*/ 2147483647 w 566"/>
              <a:gd name="T61" fmla="*/ 2147483647 h 338"/>
              <a:gd name="T62" fmla="*/ 2147483647 w 566"/>
              <a:gd name="T63" fmla="*/ 2147483647 h 338"/>
              <a:gd name="T64" fmla="*/ 2147483647 w 566"/>
              <a:gd name="T65" fmla="*/ 2147483647 h 338"/>
              <a:gd name="T66" fmla="*/ 2147483647 w 566"/>
              <a:gd name="T67" fmla="*/ 2147483647 h 338"/>
              <a:gd name="T68" fmla="*/ 0 w 566"/>
              <a:gd name="T69" fmla="*/ 2147483647 h 3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66"/>
              <a:gd name="T106" fmla="*/ 0 h 338"/>
              <a:gd name="T107" fmla="*/ 566 w 566"/>
              <a:gd name="T108" fmla="*/ 338 h 33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66" h="338">
                <a:moveTo>
                  <a:pt x="553" y="0"/>
                </a:moveTo>
                <a:lnTo>
                  <a:pt x="559" y="18"/>
                </a:lnTo>
                <a:lnTo>
                  <a:pt x="565" y="42"/>
                </a:lnTo>
                <a:lnTo>
                  <a:pt x="565" y="66"/>
                </a:lnTo>
                <a:lnTo>
                  <a:pt x="565" y="90"/>
                </a:lnTo>
                <a:lnTo>
                  <a:pt x="559" y="114"/>
                </a:lnTo>
                <a:lnTo>
                  <a:pt x="553" y="133"/>
                </a:lnTo>
                <a:lnTo>
                  <a:pt x="547" y="151"/>
                </a:lnTo>
                <a:lnTo>
                  <a:pt x="541" y="163"/>
                </a:lnTo>
                <a:lnTo>
                  <a:pt x="541" y="175"/>
                </a:lnTo>
                <a:lnTo>
                  <a:pt x="535" y="181"/>
                </a:lnTo>
                <a:lnTo>
                  <a:pt x="529" y="193"/>
                </a:lnTo>
                <a:lnTo>
                  <a:pt x="516" y="211"/>
                </a:lnTo>
                <a:lnTo>
                  <a:pt x="498" y="223"/>
                </a:lnTo>
                <a:lnTo>
                  <a:pt x="486" y="241"/>
                </a:lnTo>
                <a:lnTo>
                  <a:pt x="480" y="253"/>
                </a:lnTo>
                <a:lnTo>
                  <a:pt x="468" y="259"/>
                </a:lnTo>
                <a:lnTo>
                  <a:pt x="450" y="271"/>
                </a:lnTo>
                <a:lnTo>
                  <a:pt x="431" y="283"/>
                </a:lnTo>
                <a:lnTo>
                  <a:pt x="413" y="295"/>
                </a:lnTo>
                <a:lnTo>
                  <a:pt x="389" y="307"/>
                </a:lnTo>
                <a:lnTo>
                  <a:pt x="365" y="319"/>
                </a:lnTo>
                <a:lnTo>
                  <a:pt x="358" y="319"/>
                </a:lnTo>
                <a:lnTo>
                  <a:pt x="340" y="325"/>
                </a:lnTo>
                <a:lnTo>
                  <a:pt x="304" y="331"/>
                </a:lnTo>
                <a:lnTo>
                  <a:pt x="261" y="337"/>
                </a:lnTo>
                <a:lnTo>
                  <a:pt x="213" y="331"/>
                </a:lnTo>
                <a:lnTo>
                  <a:pt x="164" y="325"/>
                </a:lnTo>
                <a:lnTo>
                  <a:pt x="128" y="307"/>
                </a:lnTo>
                <a:lnTo>
                  <a:pt x="91" y="283"/>
                </a:lnTo>
                <a:lnTo>
                  <a:pt x="61" y="259"/>
                </a:lnTo>
                <a:lnTo>
                  <a:pt x="36" y="229"/>
                </a:lnTo>
                <a:lnTo>
                  <a:pt x="12" y="187"/>
                </a:lnTo>
                <a:lnTo>
                  <a:pt x="6" y="169"/>
                </a:lnTo>
                <a:lnTo>
                  <a:pt x="0" y="157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72" name="Oval 21"/>
          <p:cNvSpPr>
            <a:spLocks noChangeArrowheads="1"/>
          </p:cNvSpPr>
          <p:nvPr/>
        </p:nvSpPr>
        <p:spPr bwMode="auto">
          <a:xfrm flipH="1">
            <a:off x="4387850" y="3735388"/>
            <a:ext cx="350838" cy="39211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3573" name="Rectangle 22"/>
          <p:cNvSpPr>
            <a:spLocks noChangeArrowheads="1"/>
          </p:cNvSpPr>
          <p:nvPr/>
        </p:nvSpPr>
        <p:spPr bwMode="auto">
          <a:xfrm rot="1800000">
            <a:off x="6091238" y="4913313"/>
            <a:ext cx="1187450" cy="7493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grpSp>
        <p:nvGrpSpPr>
          <p:cNvPr id="23574" name="Group 23"/>
          <p:cNvGrpSpPr>
            <a:grpSpLocks/>
          </p:cNvGrpSpPr>
          <p:nvPr/>
        </p:nvGrpSpPr>
        <p:grpSpPr bwMode="auto">
          <a:xfrm>
            <a:off x="6350" y="3825875"/>
            <a:ext cx="6097588" cy="219075"/>
            <a:chOff x="5" y="2410"/>
            <a:chExt cx="4321" cy="138"/>
          </a:xfrm>
        </p:grpSpPr>
        <p:sp>
          <p:nvSpPr>
            <p:cNvPr id="23580" name="Line 24"/>
            <p:cNvSpPr>
              <a:spLocks noChangeShapeType="1"/>
            </p:cNvSpPr>
            <p:nvPr/>
          </p:nvSpPr>
          <p:spPr bwMode="auto">
            <a:xfrm>
              <a:off x="5" y="2480"/>
              <a:ext cx="432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3581" name="AutoShape 25"/>
            <p:cNvSpPr>
              <a:spLocks noChangeArrowheads="1"/>
            </p:cNvSpPr>
            <p:nvPr/>
          </p:nvSpPr>
          <p:spPr bwMode="auto">
            <a:xfrm rot="-5400000">
              <a:off x="1173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  <p:sp>
          <p:nvSpPr>
            <p:cNvPr id="23582" name="AutoShape 26"/>
            <p:cNvSpPr>
              <a:spLocks noChangeArrowheads="1"/>
            </p:cNvSpPr>
            <p:nvPr/>
          </p:nvSpPr>
          <p:spPr bwMode="auto">
            <a:xfrm rot="-5400000">
              <a:off x="188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</p:grpSp>
      <p:sp>
        <p:nvSpPr>
          <p:cNvPr id="23575" name="Rectangle 27"/>
          <p:cNvSpPr>
            <a:spLocks noChangeArrowheads="1"/>
          </p:cNvSpPr>
          <p:nvPr/>
        </p:nvSpPr>
        <p:spPr bwMode="auto">
          <a:xfrm>
            <a:off x="6510338" y="5043488"/>
            <a:ext cx="347662" cy="51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2800">
                <a:latin typeface="Times New Roman" pitchFamily="18" charset="0"/>
              </a:rPr>
              <a:t>G</a:t>
            </a:r>
          </a:p>
        </p:txBody>
      </p:sp>
      <p:sp>
        <p:nvSpPr>
          <p:cNvPr id="23576" name="Line 28"/>
          <p:cNvSpPr>
            <a:spLocks noChangeShapeType="1"/>
          </p:cNvSpPr>
          <p:nvPr/>
        </p:nvSpPr>
        <p:spPr bwMode="auto">
          <a:xfrm flipH="1">
            <a:off x="5516563" y="4316413"/>
            <a:ext cx="357187" cy="703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3311525" y="1938338"/>
            <a:ext cx="347663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1" hangingPunct="1">
              <a:spcBef>
                <a:spcPct val="100000"/>
              </a:spcBef>
              <a:defRPr/>
            </a:pPr>
            <a:r>
              <a:rPr lang="en-GB" sz="1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D</a:t>
            </a:r>
          </a:p>
        </p:txBody>
      </p:sp>
      <p:sp>
        <p:nvSpPr>
          <p:cNvPr id="32798" name="Line 30"/>
          <p:cNvSpPr>
            <a:spLocks noChangeShapeType="1"/>
          </p:cNvSpPr>
          <p:nvPr/>
        </p:nvSpPr>
        <p:spPr bwMode="auto">
          <a:xfrm flipH="1" flipV="1">
            <a:off x="4286250" y="3786188"/>
            <a:ext cx="334963" cy="220662"/>
          </a:xfrm>
          <a:prstGeom prst="line">
            <a:avLst/>
          </a:prstGeom>
          <a:noFill/>
          <a:ln w="50800">
            <a:solidFill>
              <a:srgbClr val="FF8000"/>
            </a:solidFill>
            <a:round/>
            <a:headEnd type="none" w="sm" len="sm"/>
            <a:tailEnd type="stealth" w="med" len="med"/>
          </a:ln>
          <a:effectLst>
            <a:outerShdw dist="38100" dir="5400000" algn="ctr" rotWithShape="0">
              <a:srgbClr val="000000"/>
            </a:outerShdw>
          </a:effectLst>
        </p:spPr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23579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19894755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 rot="4500000">
            <a:off x="5657056" y="3067844"/>
            <a:ext cx="1335088" cy="6667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 rot="900000">
            <a:off x="4452938" y="1568450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 rot="18900000">
            <a:off x="2693988" y="2057400"/>
            <a:ext cx="1185862" cy="75088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 rot="2700000">
            <a:off x="2597150" y="4981575"/>
            <a:ext cx="1335088" cy="6683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 rot="20700000">
            <a:off x="4429125" y="5410200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24583" name="Oval 9"/>
          <p:cNvSpPr>
            <a:spLocks noChangeArrowheads="1"/>
          </p:cNvSpPr>
          <p:nvPr/>
        </p:nvSpPr>
        <p:spPr bwMode="auto">
          <a:xfrm>
            <a:off x="3636963" y="2887663"/>
            <a:ext cx="1855787" cy="20891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4584" name="Line 10"/>
          <p:cNvSpPr>
            <a:spLocks noChangeShapeType="1"/>
          </p:cNvSpPr>
          <p:nvPr/>
        </p:nvSpPr>
        <p:spPr bwMode="auto">
          <a:xfrm>
            <a:off x="4564063" y="2192338"/>
            <a:ext cx="0" cy="3489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85" name="Line 11"/>
          <p:cNvSpPr>
            <a:spLocks noChangeShapeType="1"/>
          </p:cNvSpPr>
          <p:nvPr/>
        </p:nvSpPr>
        <p:spPr bwMode="auto">
          <a:xfrm>
            <a:off x="3792538" y="2420938"/>
            <a:ext cx="1549400" cy="3025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86" name="Line 12"/>
          <p:cNvSpPr>
            <a:spLocks noChangeShapeType="1"/>
          </p:cNvSpPr>
          <p:nvPr/>
        </p:nvSpPr>
        <p:spPr bwMode="auto">
          <a:xfrm>
            <a:off x="3227388" y="3067050"/>
            <a:ext cx="2965450" cy="1922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87" name="Line 13"/>
          <p:cNvSpPr>
            <a:spLocks noChangeShapeType="1"/>
          </p:cNvSpPr>
          <p:nvPr/>
        </p:nvSpPr>
        <p:spPr bwMode="auto">
          <a:xfrm flipV="1">
            <a:off x="3786188" y="2417763"/>
            <a:ext cx="1554162" cy="3032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88" name="Line 14"/>
          <p:cNvSpPr>
            <a:spLocks noChangeShapeType="1"/>
          </p:cNvSpPr>
          <p:nvPr/>
        </p:nvSpPr>
        <p:spPr bwMode="auto">
          <a:xfrm flipV="1">
            <a:off x="3222625" y="3062288"/>
            <a:ext cx="2686050" cy="1739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89" name="Freeform 15"/>
          <p:cNvSpPr>
            <a:spLocks/>
          </p:cNvSpPr>
          <p:nvPr/>
        </p:nvSpPr>
        <p:spPr bwMode="auto">
          <a:xfrm>
            <a:off x="5910263" y="3043238"/>
            <a:ext cx="471487" cy="895350"/>
          </a:xfrm>
          <a:custGeom>
            <a:avLst/>
            <a:gdLst>
              <a:gd name="T0" fmla="*/ 0 w 334"/>
              <a:gd name="T1" fmla="*/ 2147483647 h 564"/>
              <a:gd name="T2" fmla="*/ 2147483647 w 334"/>
              <a:gd name="T3" fmla="*/ 0 h 564"/>
              <a:gd name="T4" fmla="*/ 2147483647 w 334"/>
              <a:gd name="T5" fmla="*/ 0 h 564"/>
              <a:gd name="T6" fmla="*/ 2147483647 w 334"/>
              <a:gd name="T7" fmla="*/ 2147483647 h 564"/>
              <a:gd name="T8" fmla="*/ 2147483647 w 334"/>
              <a:gd name="T9" fmla="*/ 2147483647 h 564"/>
              <a:gd name="T10" fmla="*/ 2147483647 w 334"/>
              <a:gd name="T11" fmla="*/ 2147483647 h 564"/>
              <a:gd name="T12" fmla="*/ 2147483647 w 334"/>
              <a:gd name="T13" fmla="*/ 2147483647 h 564"/>
              <a:gd name="T14" fmla="*/ 2147483647 w 334"/>
              <a:gd name="T15" fmla="*/ 2147483647 h 564"/>
              <a:gd name="T16" fmla="*/ 2147483647 w 334"/>
              <a:gd name="T17" fmla="*/ 2147483647 h 564"/>
              <a:gd name="T18" fmla="*/ 2147483647 w 334"/>
              <a:gd name="T19" fmla="*/ 2147483647 h 564"/>
              <a:gd name="T20" fmla="*/ 2147483647 w 334"/>
              <a:gd name="T21" fmla="*/ 2147483647 h 564"/>
              <a:gd name="T22" fmla="*/ 2147483647 w 334"/>
              <a:gd name="T23" fmla="*/ 2147483647 h 564"/>
              <a:gd name="T24" fmla="*/ 2147483647 w 334"/>
              <a:gd name="T25" fmla="*/ 2147483647 h 564"/>
              <a:gd name="T26" fmla="*/ 2147483647 w 334"/>
              <a:gd name="T27" fmla="*/ 2147483647 h 564"/>
              <a:gd name="T28" fmla="*/ 2147483647 w 334"/>
              <a:gd name="T29" fmla="*/ 2147483647 h 564"/>
              <a:gd name="T30" fmla="*/ 2147483647 w 334"/>
              <a:gd name="T31" fmla="*/ 2147483647 h 564"/>
              <a:gd name="T32" fmla="*/ 2147483647 w 334"/>
              <a:gd name="T33" fmla="*/ 2147483647 h 564"/>
              <a:gd name="T34" fmla="*/ 2147483647 w 334"/>
              <a:gd name="T35" fmla="*/ 2147483647 h 564"/>
              <a:gd name="T36" fmla="*/ 2147483647 w 334"/>
              <a:gd name="T37" fmla="*/ 2147483647 h 564"/>
              <a:gd name="T38" fmla="*/ 2147483647 w 334"/>
              <a:gd name="T39" fmla="*/ 2147483647 h 564"/>
              <a:gd name="T40" fmla="*/ 2147483647 w 334"/>
              <a:gd name="T41" fmla="*/ 2147483647 h 564"/>
              <a:gd name="T42" fmla="*/ 2147483647 w 334"/>
              <a:gd name="T43" fmla="*/ 2147483647 h 564"/>
              <a:gd name="T44" fmla="*/ 2147483647 w 334"/>
              <a:gd name="T45" fmla="*/ 2147483647 h 564"/>
              <a:gd name="T46" fmla="*/ 2147483647 w 334"/>
              <a:gd name="T47" fmla="*/ 2147483647 h 564"/>
              <a:gd name="T48" fmla="*/ 2147483647 w 334"/>
              <a:gd name="T49" fmla="*/ 2147483647 h 564"/>
              <a:gd name="T50" fmla="*/ 2147483647 w 334"/>
              <a:gd name="T51" fmla="*/ 2147483647 h 564"/>
              <a:gd name="T52" fmla="*/ 2147483647 w 334"/>
              <a:gd name="T53" fmla="*/ 2147483647 h 564"/>
              <a:gd name="T54" fmla="*/ 2147483647 w 334"/>
              <a:gd name="T55" fmla="*/ 2147483647 h 564"/>
              <a:gd name="T56" fmla="*/ 2147483647 w 334"/>
              <a:gd name="T57" fmla="*/ 2147483647 h 564"/>
              <a:gd name="T58" fmla="*/ 2147483647 w 334"/>
              <a:gd name="T59" fmla="*/ 2147483647 h 564"/>
              <a:gd name="T60" fmla="*/ 2147483647 w 334"/>
              <a:gd name="T61" fmla="*/ 2147483647 h 564"/>
              <a:gd name="T62" fmla="*/ 2147483647 w 334"/>
              <a:gd name="T63" fmla="*/ 2147483647 h 564"/>
              <a:gd name="T64" fmla="*/ 2147483647 w 334"/>
              <a:gd name="T65" fmla="*/ 2147483647 h 564"/>
              <a:gd name="T66" fmla="*/ 2147483647 w 334"/>
              <a:gd name="T67" fmla="*/ 2147483647 h 564"/>
              <a:gd name="T68" fmla="*/ 2147483647 w 334"/>
              <a:gd name="T69" fmla="*/ 2147483647 h 5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34"/>
              <a:gd name="T106" fmla="*/ 0 h 564"/>
              <a:gd name="T107" fmla="*/ 334 w 334"/>
              <a:gd name="T108" fmla="*/ 564 h 56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34" h="564">
                <a:moveTo>
                  <a:pt x="0" y="11"/>
                </a:moveTo>
                <a:lnTo>
                  <a:pt x="44" y="0"/>
                </a:lnTo>
                <a:lnTo>
                  <a:pt x="87" y="0"/>
                </a:lnTo>
                <a:lnTo>
                  <a:pt x="109" y="7"/>
                </a:lnTo>
                <a:lnTo>
                  <a:pt x="130" y="11"/>
                </a:lnTo>
                <a:lnTo>
                  <a:pt x="145" y="19"/>
                </a:lnTo>
                <a:lnTo>
                  <a:pt x="159" y="23"/>
                </a:lnTo>
                <a:lnTo>
                  <a:pt x="174" y="23"/>
                </a:lnTo>
                <a:lnTo>
                  <a:pt x="181" y="31"/>
                </a:lnTo>
                <a:lnTo>
                  <a:pt x="196" y="39"/>
                </a:lnTo>
                <a:lnTo>
                  <a:pt x="210" y="51"/>
                </a:lnTo>
                <a:lnTo>
                  <a:pt x="224" y="67"/>
                </a:lnTo>
                <a:lnTo>
                  <a:pt x="239" y="79"/>
                </a:lnTo>
                <a:lnTo>
                  <a:pt x="246" y="87"/>
                </a:lnTo>
                <a:lnTo>
                  <a:pt x="246" y="91"/>
                </a:lnTo>
                <a:lnTo>
                  <a:pt x="253" y="99"/>
                </a:lnTo>
                <a:lnTo>
                  <a:pt x="268" y="115"/>
                </a:lnTo>
                <a:lnTo>
                  <a:pt x="282" y="134"/>
                </a:lnTo>
                <a:lnTo>
                  <a:pt x="297" y="154"/>
                </a:lnTo>
                <a:lnTo>
                  <a:pt x="304" y="178"/>
                </a:lnTo>
                <a:lnTo>
                  <a:pt x="311" y="202"/>
                </a:lnTo>
                <a:lnTo>
                  <a:pt x="319" y="226"/>
                </a:lnTo>
                <a:lnTo>
                  <a:pt x="326" y="242"/>
                </a:lnTo>
                <a:lnTo>
                  <a:pt x="326" y="261"/>
                </a:lnTo>
                <a:lnTo>
                  <a:pt x="333" y="305"/>
                </a:lnTo>
                <a:lnTo>
                  <a:pt x="326" y="353"/>
                </a:lnTo>
                <a:lnTo>
                  <a:pt x="319" y="396"/>
                </a:lnTo>
                <a:lnTo>
                  <a:pt x="297" y="440"/>
                </a:lnTo>
                <a:lnTo>
                  <a:pt x="290" y="460"/>
                </a:lnTo>
                <a:lnTo>
                  <a:pt x="275" y="476"/>
                </a:lnTo>
                <a:lnTo>
                  <a:pt x="246" y="503"/>
                </a:lnTo>
                <a:lnTo>
                  <a:pt x="217" y="527"/>
                </a:lnTo>
                <a:lnTo>
                  <a:pt x="181" y="547"/>
                </a:lnTo>
                <a:lnTo>
                  <a:pt x="159" y="555"/>
                </a:lnTo>
                <a:lnTo>
                  <a:pt x="145" y="563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90" name="Freeform 16"/>
          <p:cNvSpPr>
            <a:spLocks/>
          </p:cNvSpPr>
          <p:nvPr/>
        </p:nvSpPr>
        <p:spPr bwMode="auto">
          <a:xfrm>
            <a:off x="4562475" y="1895475"/>
            <a:ext cx="798513" cy="528638"/>
          </a:xfrm>
          <a:custGeom>
            <a:avLst/>
            <a:gdLst>
              <a:gd name="T0" fmla="*/ 0 w 566"/>
              <a:gd name="T1" fmla="*/ 2147483647 h 333"/>
              <a:gd name="T2" fmla="*/ 2147483647 w 566"/>
              <a:gd name="T3" fmla="*/ 2147483647 h 333"/>
              <a:gd name="T4" fmla="*/ 2147483647 w 566"/>
              <a:gd name="T5" fmla="*/ 2147483647 h 333"/>
              <a:gd name="T6" fmla="*/ 2147483647 w 566"/>
              <a:gd name="T7" fmla="*/ 2147483647 h 333"/>
              <a:gd name="T8" fmla="*/ 2147483647 w 566"/>
              <a:gd name="T9" fmla="*/ 2147483647 h 333"/>
              <a:gd name="T10" fmla="*/ 2147483647 w 566"/>
              <a:gd name="T11" fmla="*/ 2147483647 h 333"/>
              <a:gd name="T12" fmla="*/ 2147483647 w 566"/>
              <a:gd name="T13" fmla="*/ 2147483647 h 333"/>
              <a:gd name="T14" fmla="*/ 2147483647 w 566"/>
              <a:gd name="T15" fmla="*/ 2147483647 h 333"/>
              <a:gd name="T16" fmla="*/ 2147483647 w 566"/>
              <a:gd name="T17" fmla="*/ 2147483647 h 333"/>
              <a:gd name="T18" fmla="*/ 2147483647 w 566"/>
              <a:gd name="T19" fmla="*/ 2147483647 h 333"/>
              <a:gd name="T20" fmla="*/ 2147483647 w 566"/>
              <a:gd name="T21" fmla="*/ 2147483647 h 333"/>
              <a:gd name="T22" fmla="*/ 2147483647 w 566"/>
              <a:gd name="T23" fmla="*/ 2147483647 h 333"/>
              <a:gd name="T24" fmla="*/ 2147483647 w 566"/>
              <a:gd name="T25" fmla="*/ 2147483647 h 333"/>
              <a:gd name="T26" fmla="*/ 2147483647 w 566"/>
              <a:gd name="T27" fmla="*/ 2147483647 h 333"/>
              <a:gd name="T28" fmla="*/ 2147483647 w 566"/>
              <a:gd name="T29" fmla="*/ 2147483647 h 333"/>
              <a:gd name="T30" fmla="*/ 2147483647 w 566"/>
              <a:gd name="T31" fmla="*/ 2147483647 h 333"/>
              <a:gd name="T32" fmla="*/ 2147483647 w 566"/>
              <a:gd name="T33" fmla="*/ 2147483647 h 333"/>
              <a:gd name="T34" fmla="*/ 2147483647 w 566"/>
              <a:gd name="T35" fmla="*/ 2147483647 h 333"/>
              <a:gd name="T36" fmla="*/ 2147483647 w 566"/>
              <a:gd name="T37" fmla="*/ 0 h 333"/>
              <a:gd name="T38" fmla="*/ 2147483647 w 566"/>
              <a:gd name="T39" fmla="*/ 0 h 333"/>
              <a:gd name="T40" fmla="*/ 2147483647 w 566"/>
              <a:gd name="T41" fmla="*/ 2147483647 h 333"/>
              <a:gd name="T42" fmla="*/ 2147483647 w 566"/>
              <a:gd name="T43" fmla="*/ 2147483647 h 333"/>
              <a:gd name="T44" fmla="*/ 2147483647 w 566"/>
              <a:gd name="T45" fmla="*/ 2147483647 h 333"/>
              <a:gd name="T46" fmla="*/ 2147483647 w 566"/>
              <a:gd name="T47" fmla="*/ 2147483647 h 333"/>
              <a:gd name="T48" fmla="*/ 2147483647 w 566"/>
              <a:gd name="T49" fmla="*/ 2147483647 h 333"/>
              <a:gd name="T50" fmla="*/ 2147483647 w 566"/>
              <a:gd name="T51" fmla="*/ 2147483647 h 333"/>
              <a:gd name="T52" fmla="*/ 2147483647 w 566"/>
              <a:gd name="T53" fmla="*/ 2147483647 h 333"/>
              <a:gd name="T54" fmla="*/ 2147483647 w 566"/>
              <a:gd name="T55" fmla="*/ 2147483647 h 333"/>
              <a:gd name="T56" fmla="*/ 2147483647 w 566"/>
              <a:gd name="T57" fmla="*/ 2147483647 h 333"/>
              <a:gd name="T58" fmla="*/ 2147483647 w 566"/>
              <a:gd name="T59" fmla="*/ 2147483647 h 333"/>
              <a:gd name="T60" fmla="*/ 2147483647 w 566"/>
              <a:gd name="T61" fmla="*/ 2147483647 h 333"/>
              <a:gd name="T62" fmla="*/ 2147483647 w 566"/>
              <a:gd name="T63" fmla="*/ 2147483647 h 333"/>
              <a:gd name="T64" fmla="*/ 2147483647 w 566"/>
              <a:gd name="T65" fmla="*/ 2147483647 h 333"/>
              <a:gd name="T66" fmla="*/ 2147483647 w 566"/>
              <a:gd name="T67" fmla="*/ 2147483647 h 333"/>
              <a:gd name="T68" fmla="*/ 2147483647 w 566"/>
              <a:gd name="T69" fmla="*/ 2147483647 h 333"/>
              <a:gd name="T70" fmla="*/ 2147483647 w 566"/>
              <a:gd name="T71" fmla="*/ 2147483647 h 333"/>
              <a:gd name="T72" fmla="*/ 2147483647 w 566"/>
              <a:gd name="T73" fmla="*/ 2147483647 h 333"/>
              <a:gd name="T74" fmla="*/ 2147483647 w 566"/>
              <a:gd name="T75" fmla="*/ 2147483647 h 333"/>
              <a:gd name="T76" fmla="*/ 2147483647 w 566"/>
              <a:gd name="T77" fmla="*/ 2147483647 h 3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6"/>
              <a:gd name="T118" fmla="*/ 0 h 333"/>
              <a:gd name="T119" fmla="*/ 566 w 566"/>
              <a:gd name="T120" fmla="*/ 333 h 3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6" h="333">
                <a:moveTo>
                  <a:pt x="0" y="183"/>
                </a:moveTo>
                <a:lnTo>
                  <a:pt x="6" y="164"/>
                </a:lnTo>
                <a:lnTo>
                  <a:pt x="12" y="144"/>
                </a:lnTo>
                <a:lnTo>
                  <a:pt x="24" y="122"/>
                </a:lnTo>
                <a:lnTo>
                  <a:pt x="36" y="100"/>
                </a:lnTo>
                <a:lnTo>
                  <a:pt x="55" y="83"/>
                </a:lnTo>
                <a:lnTo>
                  <a:pt x="73" y="66"/>
                </a:lnTo>
                <a:lnTo>
                  <a:pt x="85" y="59"/>
                </a:lnTo>
                <a:lnTo>
                  <a:pt x="91" y="51"/>
                </a:lnTo>
                <a:lnTo>
                  <a:pt x="103" y="44"/>
                </a:lnTo>
                <a:lnTo>
                  <a:pt x="109" y="37"/>
                </a:lnTo>
                <a:lnTo>
                  <a:pt x="121" y="29"/>
                </a:lnTo>
                <a:lnTo>
                  <a:pt x="140" y="22"/>
                </a:lnTo>
                <a:lnTo>
                  <a:pt x="164" y="17"/>
                </a:lnTo>
                <a:lnTo>
                  <a:pt x="182" y="12"/>
                </a:lnTo>
                <a:lnTo>
                  <a:pt x="194" y="7"/>
                </a:lnTo>
                <a:lnTo>
                  <a:pt x="206" y="5"/>
                </a:lnTo>
                <a:lnTo>
                  <a:pt x="231" y="2"/>
                </a:lnTo>
                <a:lnTo>
                  <a:pt x="249" y="0"/>
                </a:lnTo>
                <a:lnTo>
                  <a:pt x="279" y="0"/>
                </a:lnTo>
                <a:lnTo>
                  <a:pt x="304" y="2"/>
                </a:lnTo>
                <a:lnTo>
                  <a:pt x="322" y="5"/>
                </a:lnTo>
                <a:lnTo>
                  <a:pt x="334" y="7"/>
                </a:lnTo>
                <a:lnTo>
                  <a:pt x="346" y="12"/>
                </a:lnTo>
                <a:lnTo>
                  <a:pt x="389" y="24"/>
                </a:lnTo>
                <a:lnTo>
                  <a:pt x="407" y="32"/>
                </a:lnTo>
                <a:lnTo>
                  <a:pt x="425" y="44"/>
                </a:lnTo>
                <a:lnTo>
                  <a:pt x="443" y="56"/>
                </a:lnTo>
                <a:lnTo>
                  <a:pt x="462" y="71"/>
                </a:lnTo>
                <a:lnTo>
                  <a:pt x="498" y="102"/>
                </a:lnTo>
                <a:lnTo>
                  <a:pt x="510" y="120"/>
                </a:lnTo>
                <a:lnTo>
                  <a:pt x="522" y="139"/>
                </a:lnTo>
                <a:lnTo>
                  <a:pt x="541" y="178"/>
                </a:lnTo>
                <a:lnTo>
                  <a:pt x="553" y="215"/>
                </a:lnTo>
                <a:lnTo>
                  <a:pt x="565" y="251"/>
                </a:lnTo>
                <a:lnTo>
                  <a:pt x="565" y="273"/>
                </a:lnTo>
                <a:lnTo>
                  <a:pt x="559" y="295"/>
                </a:lnTo>
                <a:lnTo>
                  <a:pt x="559" y="317"/>
                </a:lnTo>
                <a:lnTo>
                  <a:pt x="553" y="332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91" name="Freeform 17"/>
          <p:cNvSpPr>
            <a:spLocks/>
          </p:cNvSpPr>
          <p:nvPr/>
        </p:nvSpPr>
        <p:spPr bwMode="auto">
          <a:xfrm>
            <a:off x="3117850" y="2303463"/>
            <a:ext cx="673100" cy="754062"/>
          </a:xfrm>
          <a:custGeom>
            <a:avLst/>
            <a:gdLst>
              <a:gd name="T0" fmla="*/ 2147483647 w 478"/>
              <a:gd name="T1" fmla="*/ 2147483647 h 475"/>
              <a:gd name="T2" fmla="*/ 2147483647 w 478"/>
              <a:gd name="T3" fmla="*/ 2147483647 h 475"/>
              <a:gd name="T4" fmla="*/ 2147483647 w 478"/>
              <a:gd name="T5" fmla="*/ 2147483647 h 475"/>
              <a:gd name="T6" fmla="*/ 2147483647 w 478"/>
              <a:gd name="T7" fmla="*/ 2147483647 h 475"/>
              <a:gd name="T8" fmla="*/ 2147483647 w 478"/>
              <a:gd name="T9" fmla="*/ 2147483647 h 475"/>
              <a:gd name="T10" fmla="*/ 2147483647 w 478"/>
              <a:gd name="T11" fmla="*/ 2147483647 h 475"/>
              <a:gd name="T12" fmla="*/ 2147483647 w 478"/>
              <a:gd name="T13" fmla="*/ 2147483647 h 475"/>
              <a:gd name="T14" fmla="*/ 0 w 478"/>
              <a:gd name="T15" fmla="*/ 2147483647 h 475"/>
              <a:gd name="T16" fmla="*/ 0 w 478"/>
              <a:gd name="T17" fmla="*/ 2147483647 h 475"/>
              <a:gd name="T18" fmla="*/ 0 w 478"/>
              <a:gd name="T19" fmla="*/ 2147483647 h 475"/>
              <a:gd name="T20" fmla="*/ 0 w 478"/>
              <a:gd name="T21" fmla="*/ 2147483647 h 475"/>
              <a:gd name="T22" fmla="*/ 0 w 478"/>
              <a:gd name="T23" fmla="*/ 2147483647 h 475"/>
              <a:gd name="T24" fmla="*/ 0 w 478"/>
              <a:gd name="T25" fmla="*/ 2147483647 h 475"/>
              <a:gd name="T26" fmla="*/ 2147483647 w 478"/>
              <a:gd name="T27" fmla="*/ 2147483647 h 475"/>
              <a:gd name="T28" fmla="*/ 2147483647 w 478"/>
              <a:gd name="T29" fmla="*/ 2147483647 h 475"/>
              <a:gd name="T30" fmla="*/ 2147483647 w 478"/>
              <a:gd name="T31" fmla="*/ 2147483647 h 475"/>
              <a:gd name="T32" fmla="*/ 2147483647 w 478"/>
              <a:gd name="T33" fmla="*/ 2147483647 h 475"/>
              <a:gd name="T34" fmla="*/ 2147483647 w 478"/>
              <a:gd name="T35" fmla="*/ 2147483647 h 475"/>
              <a:gd name="T36" fmla="*/ 2147483647 w 478"/>
              <a:gd name="T37" fmla="*/ 2147483647 h 475"/>
              <a:gd name="T38" fmla="*/ 2147483647 w 478"/>
              <a:gd name="T39" fmla="*/ 2147483647 h 475"/>
              <a:gd name="T40" fmla="*/ 2147483647 w 478"/>
              <a:gd name="T41" fmla="*/ 2147483647 h 475"/>
              <a:gd name="T42" fmla="*/ 2147483647 w 478"/>
              <a:gd name="T43" fmla="*/ 2147483647 h 475"/>
              <a:gd name="T44" fmla="*/ 2147483647 w 478"/>
              <a:gd name="T45" fmla="*/ 2147483647 h 475"/>
              <a:gd name="T46" fmla="*/ 2147483647 w 478"/>
              <a:gd name="T47" fmla="*/ 2147483647 h 475"/>
              <a:gd name="T48" fmla="*/ 2147483647 w 478"/>
              <a:gd name="T49" fmla="*/ 2147483647 h 475"/>
              <a:gd name="T50" fmla="*/ 2147483647 w 478"/>
              <a:gd name="T51" fmla="*/ 2147483647 h 475"/>
              <a:gd name="T52" fmla="*/ 2147483647 w 478"/>
              <a:gd name="T53" fmla="*/ 2147483647 h 475"/>
              <a:gd name="T54" fmla="*/ 2147483647 w 478"/>
              <a:gd name="T55" fmla="*/ 2147483647 h 475"/>
              <a:gd name="T56" fmla="*/ 2147483647 w 478"/>
              <a:gd name="T57" fmla="*/ 2147483647 h 475"/>
              <a:gd name="T58" fmla="*/ 2147483647 w 478"/>
              <a:gd name="T59" fmla="*/ 0 h 475"/>
              <a:gd name="T60" fmla="*/ 2147483647 w 478"/>
              <a:gd name="T61" fmla="*/ 2147483647 h 475"/>
              <a:gd name="T62" fmla="*/ 2147483647 w 478"/>
              <a:gd name="T63" fmla="*/ 2147483647 h 475"/>
              <a:gd name="T64" fmla="*/ 2147483647 w 478"/>
              <a:gd name="T65" fmla="*/ 2147483647 h 475"/>
              <a:gd name="T66" fmla="*/ 2147483647 w 478"/>
              <a:gd name="T67" fmla="*/ 2147483647 h 475"/>
              <a:gd name="T68" fmla="*/ 2147483647 w 478"/>
              <a:gd name="T69" fmla="*/ 2147483647 h 475"/>
              <a:gd name="T70" fmla="*/ 2147483647 w 478"/>
              <a:gd name="T71" fmla="*/ 2147483647 h 475"/>
              <a:gd name="T72" fmla="*/ 2147483647 w 478"/>
              <a:gd name="T73" fmla="*/ 2147483647 h 47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8"/>
              <a:gd name="T112" fmla="*/ 0 h 475"/>
              <a:gd name="T113" fmla="*/ 478 w 478"/>
              <a:gd name="T114" fmla="*/ 475 h 47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8" h="475">
                <a:moveTo>
                  <a:pt x="69" y="474"/>
                </a:moveTo>
                <a:lnTo>
                  <a:pt x="56" y="459"/>
                </a:lnTo>
                <a:lnTo>
                  <a:pt x="43" y="443"/>
                </a:lnTo>
                <a:lnTo>
                  <a:pt x="30" y="422"/>
                </a:lnTo>
                <a:lnTo>
                  <a:pt x="17" y="400"/>
                </a:lnTo>
                <a:lnTo>
                  <a:pt x="9" y="379"/>
                </a:lnTo>
                <a:lnTo>
                  <a:pt x="4" y="357"/>
                </a:lnTo>
                <a:lnTo>
                  <a:pt x="0" y="342"/>
                </a:lnTo>
                <a:lnTo>
                  <a:pt x="0" y="329"/>
                </a:lnTo>
                <a:lnTo>
                  <a:pt x="0" y="320"/>
                </a:lnTo>
                <a:lnTo>
                  <a:pt x="0" y="308"/>
                </a:lnTo>
                <a:lnTo>
                  <a:pt x="0" y="292"/>
                </a:lnTo>
                <a:lnTo>
                  <a:pt x="0" y="274"/>
                </a:lnTo>
                <a:lnTo>
                  <a:pt x="4" y="255"/>
                </a:lnTo>
                <a:lnTo>
                  <a:pt x="9" y="234"/>
                </a:lnTo>
                <a:lnTo>
                  <a:pt x="13" y="221"/>
                </a:lnTo>
                <a:lnTo>
                  <a:pt x="17" y="209"/>
                </a:lnTo>
                <a:lnTo>
                  <a:pt x="26" y="188"/>
                </a:lnTo>
                <a:lnTo>
                  <a:pt x="39" y="166"/>
                </a:lnTo>
                <a:lnTo>
                  <a:pt x="52" y="148"/>
                </a:lnTo>
                <a:lnTo>
                  <a:pt x="64" y="126"/>
                </a:lnTo>
                <a:lnTo>
                  <a:pt x="77" y="107"/>
                </a:lnTo>
                <a:lnTo>
                  <a:pt x="95" y="89"/>
                </a:lnTo>
                <a:lnTo>
                  <a:pt x="125" y="64"/>
                </a:lnTo>
                <a:lnTo>
                  <a:pt x="142" y="52"/>
                </a:lnTo>
                <a:lnTo>
                  <a:pt x="159" y="40"/>
                </a:lnTo>
                <a:lnTo>
                  <a:pt x="206" y="21"/>
                </a:lnTo>
                <a:lnTo>
                  <a:pt x="228" y="12"/>
                </a:lnTo>
                <a:lnTo>
                  <a:pt x="249" y="6"/>
                </a:lnTo>
                <a:lnTo>
                  <a:pt x="292" y="0"/>
                </a:lnTo>
                <a:lnTo>
                  <a:pt x="335" y="3"/>
                </a:lnTo>
                <a:lnTo>
                  <a:pt x="374" y="9"/>
                </a:lnTo>
                <a:lnTo>
                  <a:pt x="413" y="24"/>
                </a:lnTo>
                <a:lnTo>
                  <a:pt x="430" y="37"/>
                </a:lnTo>
                <a:lnTo>
                  <a:pt x="447" y="49"/>
                </a:lnTo>
                <a:lnTo>
                  <a:pt x="464" y="61"/>
                </a:lnTo>
                <a:lnTo>
                  <a:pt x="477" y="7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92" name="Freeform 18"/>
          <p:cNvSpPr>
            <a:spLocks/>
          </p:cNvSpPr>
          <p:nvPr/>
        </p:nvSpPr>
        <p:spPr bwMode="auto">
          <a:xfrm>
            <a:off x="3119438" y="4805363"/>
            <a:ext cx="668337" cy="757237"/>
          </a:xfrm>
          <a:custGeom>
            <a:avLst/>
            <a:gdLst>
              <a:gd name="T0" fmla="*/ 2147483647 w 473"/>
              <a:gd name="T1" fmla="*/ 2147483647 h 477"/>
              <a:gd name="T2" fmla="*/ 2147483647 w 473"/>
              <a:gd name="T3" fmla="*/ 2147483647 h 477"/>
              <a:gd name="T4" fmla="*/ 2147483647 w 473"/>
              <a:gd name="T5" fmla="*/ 2147483647 h 477"/>
              <a:gd name="T6" fmla="*/ 2147483647 w 473"/>
              <a:gd name="T7" fmla="*/ 2147483647 h 477"/>
              <a:gd name="T8" fmla="*/ 2147483647 w 473"/>
              <a:gd name="T9" fmla="*/ 2147483647 h 477"/>
              <a:gd name="T10" fmla="*/ 2147483647 w 473"/>
              <a:gd name="T11" fmla="*/ 2147483647 h 477"/>
              <a:gd name="T12" fmla="*/ 2147483647 w 473"/>
              <a:gd name="T13" fmla="*/ 2147483647 h 477"/>
              <a:gd name="T14" fmla="*/ 2147483647 w 473"/>
              <a:gd name="T15" fmla="*/ 2147483647 h 477"/>
              <a:gd name="T16" fmla="*/ 2147483647 w 473"/>
              <a:gd name="T17" fmla="*/ 2147483647 h 477"/>
              <a:gd name="T18" fmla="*/ 2147483647 w 473"/>
              <a:gd name="T19" fmla="*/ 2147483647 h 477"/>
              <a:gd name="T20" fmla="*/ 2147483647 w 473"/>
              <a:gd name="T21" fmla="*/ 2147483647 h 477"/>
              <a:gd name="T22" fmla="*/ 2147483647 w 473"/>
              <a:gd name="T23" fmla="*/ 2147483647 h 477"/>
              <a:gd name="T24" fmla="*/ 2147483647 w 473"/>
              <a:gd name="T25" fmla="*/ 2147483647 h 477"/>
              <a:gd name="T26" fmla="*/ 2147483647 w 473"/>
              <a:gd name="T27" fmla="*/ 2147483647 h 477"/>
              <a:gd name="T28" fmla="*/ 2147483647 w 473"/>
              <a:gd name="T29" fmla="*/ 2147483647 h 477"/>
              <a:gd name="T30" fmla="*/ 2147483647 w 473"/>
              <a:gd name="T31" fmla="*/ 2147483647 h 477"/>
              <a:gd name="T32" fmla="*/ 2147483647 w 473"/>
              <a:gd name="T33" fmla="*/ 2147483647 h 477"/>
              <a:gd name="T34" fmla="*/ 2147483647 w 473"/>
              <a:gd name="T35" fmla="*/ 2147483647 h 477"/>
              <a:gd name="T36" fmla="*/ 2147483647 w 473"/>
              <a:gd name="T37" fmla="*/ 2147483647 h 477"/>
              <a:gd name="T38" fmla="*/ 2147483647 w 473"/>
              <a:gd name="T39" fmla="*/ 2147483647 h 477"/>
              <a:gd name="T40" fmla="*/ 2147483647 w 473"/>
              <a:gd name="T41" fmla="*/ 2147483647 h 477"/>
              <a:gd name="T42" fmla="*/ 2147483647 w 473"/>
              <a:gd name="T43" fmla="*/ 2147483647 h 477"/>
              <a:gd name="T44" fmla="*/ 2147483647 w 473"/>
              <a:gd name="T45" fmla="*/ 2147483647 h 477"/>
              <a:gd name="T46" fmla="*/ 2147483647 w 473"/>
              <a:gd name="T47" fmla="*/ 2147483647 h 477"/>
              <a:gd name="T48" fmla="*/ 2147483647 w 473"/>
              <a:gd name="T49" fmla="*/ 2147483647 h 477"/>
              <a:gd name="T50" fmla="*/ 2147483647 w 473"/>
              <a:gd name="T51" fmla="*/ 2147483647 h 477"/>
              <a:gd name="T52" fmla="*/ 2147483647 w 473"/>
              <a:gd name="T53" fmla="*/ 2147483647 h 477"/>
              <a:gd name="T54" fmla="*/ 2147483647 w 473"/>
              <a:gd name="T55" fmla="*/ 2147483647 h 477"/>
              <a:gd name="T56" fmla="*/ 2147483647 w 473"/>
              <a:gd name="T57" fmla="*/ 2147483647 h 477"/>
              <a:gd name="T58" fmla="*/ 0 w 473"/>
              <a:gd name="T59" fmla="*/ 2147483647 h 477"/>
              <a:gd name="T60" fmla="*/ 0 w 473"/>
              <a:gd name="T61" fmla="*/ 2147483647 h 477"/>
              <a:gd name="T62" fmla="*/ 2147483647 w 473"/>
              <a:gd name="T63" fmla="*/ 2147483647 h 477"/>
              <a:gd name="T64" fmla="*/ 2147483647 w 473"/>
              <a:gd name="T65" fmla="*/ 2147483647 h 477"/>
              <a:gd name="T66" fmla="*/ 2147483647 w 473"/>
              <a:gd name="T67" fmla="*/ 2147483647 h 477"/>
              <a:gd name="T68" fmla="*/ 2147483647 w 473"/>
              <a:gd name="T69" fmla="*/ 2147483647 h 477"/>
              <a:gd name="T70" fmla="*/ 2147483647 w 473"/>
              <a:gd name="T71" fmla="*/ 2147483647 h 477"/>
              <a:gd name="T72" fmla="*/ 2147483647 w 473"/>
              <a:gd name="T73" fmla="*/ 0 h 4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3"/>
              <a:gd name="T112" fmla="*/ 0 h 477"/>
              <a:gd name="T113" fmla="*/ 473 w 473"/>
              <a:gd name="T114" fmla="*/ 477 h 4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3" h="477">
                <a:moveTo>
                  <a:pt x="472" y="403"/>
                </a:moveTo>
                <a:lnTo>
                  <a:pt x="459" y="420"/>
                </a:lnTo>
                <a:lnTo>
                  <a:pt x="442" y="431"/>
                </a:lnTo>
                <a:lnTo>
                  <a:pt x="420" y="442"/>
                </a:lnTo>
                <a:lnTo>
                  <a:pt x="399" y="454"/>
                </a:lnTo>
                <a:lnTo>
                  <a:pt x="378" y="465"/>
                </a:lnTo>
                <a:lnTo>
                  <a:pt x="365" y="465"/>
                </a:lnTo>
                <a:lnTo>
                  <a:pt x="356" y="470"/>
                </a:lnTo>
                <a:lnTo>
                  <a:pt x="339" y="470"/>
                </a:lnTo>
                <a:lnTo>
                  <a:pt x="326" y="470"/>
                </a:lnTo>
                <a:lnTo>
                  <a:pt x="317" y="476"/>
                </a:lnTo>
                <a:lnTo>
                  <a:pt x="305" y="476"/>
                </a:lnTo>
                <a:lnTo>
                  <a:pt x="287" y="476"/>
                </a:lnTo>
                <a:lnTo>
                  <a:pt x="270" y="470"/>
                </a:lnTo>
                <a:lnTo>
                  <a:pt x="253" y="470"/>
                </a:lnTo>
                <a:lnTo>
                  <a:pt x="232" y="465"/>
                </a:lnTo>
                <a:lnTo>
                  <a:pt x="219" y="459"/>
                </a:lnTo>
                <a:lnTo>
                  <a:pt x="206" y="454"/>
                </a:lnTo>
                <a:lnTo>
                  <a:pt x="184" y="448"/>
                </a:lnTo>
                <a:lnTo>
                  <a:pt x="163" y="437"/>
                </a:lnTo>
                <a:lnTo>
                  <a:pt x="146" y="426"/>
                </a:lnTo>
                <a:lnTo>
                  <a:pt x="124" y="409"/>
                </a:lnTo>
                <a:lnTo>
                  <a:pt x="107" y="392"/>
                </a:lnTo>
                <a:lnTo>
                  <a:pt x="86" y="375"/>
                </a:lnTo>
                <a:lnTo>
                  <a:pt x="64" y="347"/>
                </a:lnTo>
                <a:lnTo>
                  <a:pt x="38" y="313"/>
                </a:lnTo>
                <a:lnTo>
                  <a:pt x="17" y="269"/>
                </a:lnTo>
                <a:lnTo>
                  <a:pt x="8" y="246"/>
                </a:lnTo>
                <a:lnTo>
                  <a:pt x="4" y="224"/>
                </a:lnTo>
                <a:lnTo>
                  <a:pt x="0" y="179"/>
                </a:lnTo>
                <a:lnTo>
                  <a:pt x="0" y="134"/>
                </a:lnTo>
                <a:lnTo>
                  <a:pt x="8" y="100"/>
                </a:lnTo>
                <a:lnTo>
                  <a:pt x="21" y="61"/>
                </a:lnTo>
                <a:lnTo>
                  <a:pt x="34" y="44"/>
                </a:lnTo>
                <a:lnTo>
                  <a:pt x="47" y="28"/>
                </a:lnTo>
                <a:lnTo>
                  <a:pt x="60" y="11"/>
                </a:lnTo>
                <a:lnTo>
                  <a:pt x="68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93" name="Freeform 19"/>
          <p:cNvSpPr>
            <a:spLocks/>
          </p:cNvSpPr>
          <p:nvPr/>
        </p:nvSpPr>
        <p:spPr bwMode="auto">
          <a:xfrm>
            <a:off x="4560888" y="5432425"/>
            <a:ext cx="798512" cy="536575"/>
          </a:xfrm>
          <a:custGeom>
            <a:avLst/>
            <a:gdLst>
              <a:gd name="T0" fmla="*/ 2147483647 w 566"/>
              <a:gd name="T1" fmla="*/ 0 h 338"/>
              <a:gd name="T2" fmla="*/ 2147483647 w 566"/>
              <a:gd name="T3" fmla="*/ 2147483647 h 338"/>
              <a:gd name="T4" fmla="*/ 2147483647 w 566"/>
              <a:gd name="T5" fmla="*/ 2147483647 h 338"/>
              <a:gd name="T6" fmla="*/ 2147483647 w 566"/>
              <a:gd name="T7" fmla="*/ 2147483647 h 338"/>
              <a:gd name="T8" fmla="*/ 2147483647 w 566"/>
              <a:gd name="T9" fmla="*/ 2147483647 h 338"/>
              <a:gd name="T10" fmla="*/ 2147483647 w 566"/>
              <a:gd name="T11" fmla="*/ 2147483647 h 338"/>
              <a:gd name="T12" fmla="*/ 2147483647 w 566"/>
              <a:gd name="T13" fmla="*/ 2147483647 h 338"/>
              <a:gd name="T14" fmla="*/ 2147483647 w 566"/>
              <a:gd name="T15" fmla="*/ 2147483647 h 338"/>
              <a:gd name="T16" fmla="*/ 2147483647 w 566"/>
              <a:gd name="T17" fmla="*/ 2147483647 h 338"/>
              <a:gd name="T18" fmla="*/ 2147483647 w 566"/>
              <a:gd name="T19" fmla="*/ 2147483647 h 338"/>
              <a:gd name="T20" fmla="*/ 2147483647 w 566"/>
              <a:gd name="T21" fmla="*/ 2147483647 h 338"/>
              <a:gd name="T22" fmla="*/ 2147483647 w 566"/>
              <a:gd name="T23" fmla="*/ 2147483647 h 338"/>
              <a:gd name="T24" fmla="*/ 2147483647 w 566"/>
              <a:gd name="T25" fmla="*/ 2147483647 h 338"/>
              <a:gd name="T26" fmla="*/ 2147483647 w 566"/>
              <a:gd name="T27" fmla="*/ 2147483647 h 338"/>
              <a:gd name="T28" fmla="*/ 2147483647 w 566"/>
              <a:gd name="T29" fmla="*/ 2147483647 h 338"/>
              <a:gd name="T30" fmla="*/ 2147483647 w 566"/>
              <a:gd name="T31" fmla="*/ 2147483647 h 338"/>
              <a:gd name="T32" fmla="*/ 2147483647 w 566"/>
              <a:gd name="T33" fmla="*/ 2147483647 h 338"/>
              <a:gd name="T34" fmla="*/ 2147483647 w 566"/>
              <a:gd name="T35" fmla="*/ 2147483647 h 338"/>
              <a:gd name="T36" fmla="*/ 2147483647 w 566"/>
              <a:gd name="T37" fmla="*/ 2147483647 h 338"/>
              <a:gd name="T38" fmla="*/ 2147483647 w 566"/>
              <a:gd name="T39" fmla="*/ 2147483647 h 338"/>
              <a:gd name="T40" fmla="*/ 2147483647 w 566"/>
              <a:gd name="T41" fmla="*/ 2147483647 h 338"/>
              <a:gd name="T42" fmla="*/ 2147483647 w 566"/>
              <a:gd name="T43" fmla="*/ 2147483647 h 338"/>
              <a:gd name="T44" fmla="*/ 2147483647 w 566"/>
              <a:gd name="T45" fmla="*/ 2147483647 h 338"/>
              <a:gd name="T46" fmla="*/ 2147483647 w 566"/>
              <a:gd name="T47" fmla="*/ 2147483647 h 338"/>
              <a:gd name="T48" fmla="*/ 2147483647 w 566"/>
              <a:gd name="T49" fmla="*/ 2147483647 h 338"/>
              <a:gd name="T50" fmla="*/ 2147483647 w 566"/>
              <a:gd name="T51" fmla="*/ 2147483647 h 338"/>
              <a:gd name="T52" fmla="*/ 2147483647 w 566"/>
              <a:gd name="T53" fmla="*/ 2147483647 h 338"/>
              <a:gd name="T54" fmla="*/ 2147483647 w 566"/>
              <a:gd name="T55" fmla="*/ 2147483647 h 338"/>
              <a:gd name="T56" fmla="*/ 2147483647 w 566"/>
              <a:gd name="T57" fmla="*/ 2147483647 h 338"/>
              <a:gd name="T58" fmla="*/ 2147483647 w 566"/>
              <a:gd name="T59" fmla="*/ 2147483647 h 338"/>
              <a:gd name="T60" fmla="*/ 2147483647 w 566"/>
              <a:gd name="T61" fmla="*/ 2147483647 h 338"/>
              <a:gd name="T62" fmla="*/ 2147483647 w 566"/>
              <a:gd name="T63" fmla="*/ 2147483647 h 338"/>
              <a:gd name="T64" fmla="*/ 2147483647 w 566"/>
              <a:gd name="T65" fmla="*/ 2147483647 h 338"/>
              <a:gd name="T66" fmla="*/ 2147483647 w 566"/>
              <a:gd name="T67" fmla="*/ 2147483647 h 338"/>
              <a:gd name="T68" fmla="*/ 0 w 566"/>
              <a:gd name="T69" fmla="*/ 2147483647 h 3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66"/>
              <a:gd name="T106" fmla="*/ 0 h 338"/>
              <a:gd name="T107" fmla="*/ 566 w 566"/>
              <a:gd name="T108" fmla="*/ 338 h 33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66" h="338">
                <a:moveTo>
                  <a:pt x="553" y="0"/>
                </a:moveTo>
                <a:lnTo>
                  <a:pt x="559" y="18"/>
                </a:lnTo>
                <a:lnTo>
                  <a:pt x="565" y="42"/>
                </a:lnTo>
                <a:lnTo>
                  <a:pt x="565" y="66"/>
                </a:lnTo>
                <a:lnTo>
                  <a:pt x="565" y="90"/>
                </a:lnTo>
                <a:lnTo>
                  <a:pt x="559" y="114"/>
                </a:lnTo>
                <a:lnTo>
                  <a:pt x="553" y="133"/>
                </a:lnTo>
                <a:lnTo>
                  <a:pt x="547" y="151"/>
                </a:lnTo>
                <a:lnTo>
                  <a:pt x="541" y="163"/>
                </a:lnTo>
                <a:lnTo>
                  <a:pt x="541" y="175"/>
                </a:lnTo>
                <a:lnTo>
                  <a:pt x="535" y="181"/>
                </a:lnTo>
                <a:lnTo>
                  <a:pt x="529" y="193"/>
                </a:lnTo>
                <a:lnTo>
                  <a:pt x="516" y="211"/>
                </a:lnTo>
                <a:lnTo>
                  <a:pt x="498" y="223"/>
                </a:lnTo>
                <a:lnTo>
                  <a:pt x="486" y="241"/>
                </a:lnTo>
                <a:lnTo>
                  <a:pt x="480" y="253"/>
                </a:lnTo>
                <a:lnTo>
                  <a:pt x="468" y="259"/>
                </a:lnTo>
                <a:lnTo>
                  <a:pt x="450" y="271"/>
                </a:lnTo>
                <a:lnTo>
                  <a:pt x="431" y="283"/>
                </a:lnTo>
                <a:lnTo>
                  <a:pt x="413" y="295"/>
                </a:lnTo>
                <a:lnTo>
                  <a:pt x="389" y="307"/>
                </a:lnTo>
                <a:lnTo>
                  <a:pt x="365" y="319"/>
                </a:lnTo>
                <a:lnTo>
                  <a:pt x="358" y="319"/>
                </a:lnTo>
                <a:lnTo>
                  <a:pt x="340" y="325"/>
                </a:lnTo>
                <a:lnTo>
                  <a:pt x="304" y="331"/>
                </a:lnTo>
                <a:lnTo>
                  <a:pt x="261" y="337"/>
                </a:lnTo>
                <a:lnTo>
                  <a:pt x="213" y="331"/>
                </a:lnTo>
                <a:lnTo>
                  <a:pt x="164" y="325"/>
                </a:lnTo>
                <a:lnTo>
                  <a:pt x="128" y="307"/>
                </a:lnTo>
                <a:lnTo>
                  <a:pt x="91" y="283"/>
                </a:lnTo>
                <a:lnTo>
                  <a:pt x="61" y="259"/>
                </a:lnTo>
                <a:lnTo>
                  <a:pt x="36" y="229"/>
                </a:lnTo>
                <a:lnTo>
                  <a:pt x="12" y="187"/>
                </a:lnTo>
                <a:lnTo>
                  <a:pt x="6" y="169"/>
                </a:lnTo>
                <a:lnTo>
                  <a:pt x="0" y="157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594" name="Oval 20"/>
          <p:cNvSpPr>
            <a:spLocks noChangeArrowheads="1"/>
          </p:cNvSpPr>
          <p:nvPr/>
        </p:nvSpPr>
        <p:spPr bwMode="auto">
          <a:xfrm flipH="1">
            <a:off x="4387850" y="3735388"/>
            <a:ext cx="350838" cy="39211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4595" name="Rectangle 21"/>
          <p:cNvSpPr>
            <a:spLocks noChangeArrowheads="1"/>
          </p:cNvSpPr>
          <p:nvPr/>
        </p:nvSpPr>
        <p:spPr bwMode="auto">
          <a:xfrm rot="1800000">
            <a:off x="6091238" y="4913313"/>
            <a:ext cx="1187450" cy="7493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grpSp>
        <p:nvGrpSpPr>
          <p:cNvPr id="24596" name="Group 22"/>
          <p:cNvGrpSpPr>
            <a:grpSpLocks/>
          </p:cNvGrpSpPr>
          <p:nvPr/>
        </p:nvGrpSpPr>
        <p:grpSpPr bwMode="auto">
          <a:xfrm>
            <a:off x="6350" y="3825875"/>
            <a:ext cx="6097588" cy="219075"/>
            <a:chOff x="5" y="2410"/>
            <a:chExt cx="4321" cy="138"/>
          </a:xfrm>
        </p:grpSpPr>
        <p:sp>
          <p:nvSpPr>
            <p:cNvPr id="24614" name="Line 23"/>
            <p:cNvSpPr>
              <a:spLocks noChangeShapeType="1"/>
            </p:cNvSpPr>
            <p:nvPr/>
          </p:nvSpPr>
          <p:spPr bwMode="auto">
            <a:xfrm>
              <a:off x="5" y="2480"/>
              <a:ext cx="432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4615" name="AutoShape 24"/>
            <p:cNvSpPr>
              <a:spLocks noChangeArrowheads="1"/>
            </p:cNvSpPr>
            <p:nvPr/>
          </p:nvSpPr>
          <p:spPr bwMode="auto">
            <a:xfrm rot="-5400000">
              <a:off x="1173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  <p:sp>
          <p:nvSpPr>
            <p:cNvPr id="24616" name="AutoShape 25"/>
            <p:cNvSpPr>
              <a:spLocks noChangeArrowheads="1"/>
            </p:cNvSpPr>
            <p:nvPr/>
          </p:nvSpPr>
          <p:spPr bwMode="auto">
            <a:xfrm rot="-5400000">
              <a:off x="188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</p:grpSp>
      <p:sp>
        <p:nvSpPr>
          <p:cNvPr id="24597" name="Rectangle 26"/>
          <p:cNvSpPr>
            <a:spLocks noChangeArrowheads="1"/>
          </p:cNvSpPr>
          <p:nvPr/>
        </p:nvSpPr>
        <p:spPr bwMode="auto">
          <a:xfrm>
            <a:off x="6510338" y="5043488"/>
            <a:ext cx="347662" cy="51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2800">
                <a:latin typeface="Times New Roman" pitchFamily="18" charset="0"/>
              </a:rPr>
              <a:t>G</a:t>
            </a:r>
          </a:p>
        </p:txBody>
      </p:sp>
      <p:sp>
        <p:nvSpPr>
          <p:cNvPr id="24598" name="Line 27"/>
          <p:cNvSpPr>
            <a:spLocks noChangeShapeType="1"/>
          </p:cNvSpPr>
          <p:nvPr/>
        </p:nvSpPr>
        <p:spPr bwMode="auto">
          <a:xfrm flipH="1">
            <a:off x="5516563" y="4316413"/>
            <a:ext cx="357187" cy="703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3311525" y="1938338"/>
            <a:ext cx="347663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1" hangingPunct="1">
              <a:spcBef>
                <a:spcPct val="100000"/>
              </a:spcBef>
              <a:defRPr/>
            </a:pPr>
            <a:r>
              <a:rPr lang="en-GB" sz="1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D</a:t>
            </a:r>
          </a:p>
        </p:txBody>
      </p:sp>
      <p:sp>
        <p:nvSpPr>
          <p:cNvPr id="24600" name="Line 29"/>
          <p:cNvSpPr>
            <a:spLocks noChangeShapeType="1"/>
          </p:cNvSpPr>
          <p:nvPr/>
        </p:nvSpPr>
        <p:spPr bwMode="auto">
          <a:xfrm flipH="1" flipV="1">
            <a:off x="3790950" y="3417888"/>
            <a:ext cx="588963" cy="384175"/>
          </a:xfrm>
          <a:prstGeom prst="line">
            <a:avLst/>
          </a:prstGeom>
          <a:noFill/>
          <a:ln w="50800">
            <a:solidFill>
              <a:srgbClr val="FF8000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601" name="Line 30"/>
          <p:cNvSpPr>
            <a:spLocks noChangeShapeType="1"/>
          </p:cNvSpPr>
          <p:nvPr/>
        </p:nvSpPr>
        <p:spPr bwMode="auto">
          <a:xfrm flipH="1" flipV="1">
            <a:off x="3705225" y="3562350"/>
            <a:ext cx="614363" cy="398463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4602" name="Line 31"/>
          <p:cNvSpPr>
            <a:spLocks noChangeShapeType="1"/>
          </p:cNvSpPr>
          <p:nvPr/>
        </p:nvSpPr>
        <p:spPr bwMode="auto">
          <a:xfrm>
            <a:off x="4667250" y="4195763"/>
            <a:ext cx="614363" cy="398462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grpSp>
        <p:nvGrpSpPr>
          <p:cNvPr id="24603" name="Group 33"/>
          <p:cNvGrpSpPr>
            <a:grpSpLocks/>
          </p:cNvGrpSpPr>
          <p:nvPr/>
        </p:nvGrpSpPr>
        <p:grpSpPr bwMode="auto">
          <a:xfrm>
            <a:off x="3360738" y="3419475"/>
            <a:ext cx="347662" cy="363538"/>
            <a:chOff x="2382" y="2154"/>
            <a:chExt cx="246" cy="229"/>
          </a:xfrm>
        </p:grpSpPr>
        <p:sp>
          <p:nvSpPr>
            <p:cNvPr id="24610" name="Rectangle 34"/>
            <p:cNvSpPr>
              <a:spLocks noChangeArrowheads="1"/>
            </p:cNvSpPr>
            <p:nvPr/>
          </p:nvSpPr>
          <p:spPr bwMode="auto">
            <a:xfrm rot="1800000">
              <a:off x="2382" y="2154"/>
              <a:ext cx="246" cy="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1800" b="1">
                  <a:solidFill>
                    <a:srgbClr val="00B400"/>
                  </a:solidFill>
                  <a:latin typeface="Times New Roman" pitchFamily="18" charset="0"/>
                </a:rPr>
                <a:t>E</a:t>
              </a:r>
            </a:p>
          </p:txBody>
        </p:sp>
        <p:grpSp>
          <p:nvGrpSpPr>
            <p:cNvPr id="24611" name="Group 35"/>
            <p:cNvGrpSpPr>
              <a:grpSpLocks/>
            </p:cNvGrpSpPr>
            <p:nvPr/>
          </p:nvGrpSpPr>
          <p:grpSpPr bwMode="auto">
            <a:xfrm>
              <a:off x="2514" y="2182"/>
              <a:ext cx="67" cy="44"/>
              <a:chOff x="2514" y="2182"/>
              <a:chExt cx="67" cy="44"/>
            </a:xfrm>
          </p:grpSpPr>
          <p:sp>
            <p:nvSpPr>
              <p:cNvPr id="24612" name="AutoShape 36"/>
              <p:cNvSpPr>
                <a:spLocks noChangeArrowheads="1"/>
              </p:cNvSpPr>
              <p:nvPr/>
            </p:nvSpPr>
            <p:spPr bwMode="auto">
              <a:xfrm rot="7200000">
                <a:off x="2555" y="2200"/>
                <a:ext cx="29" cy="23"/>
              </a:xfrm>
              <a:prstGeom prst="triangle">
                <a:avLst>
                  <a:gd name="adj" fmla="val 49954"/>
                </a:avLst>
              </a:prstGeom>
              <a:solidFill>
                <a:srgbClr val="009900"/>
              </a:solidFill>
              <a:ln w="25400">
                <a:solidFill>
                  <a:srgbClr val="3FA237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4613" name="Line 37"/>
              <p:cNvSpPr>
                <a:spLocks noChangeShapeType="1"/>
              </p:cNvSpPr>
              <p:nvPr/>
            </p:nvSpPr>
            <p:spPr bwMode="auto">
              <a:xfrm>
                <a:off x="2514" y="2182"/>
                <a:ext cx="55" cy="29"/>
              </a:xfrm>
              <a:prstGeom prst="line">
                <a:avLst/>
              </a:prstGeom>
              <a:noFill/>
              <a:ln w="12700">
                <a:solidFill>
                  <a:srgbClr val="3FA237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grpSp>
        <p:nvGrpSpPr>
          <p:cNvPr id="24604" name="Group 38"/>
          <p:cNvGrpSpPr>
            <a:grpSpLocks/>
          </p:cNvGrpSpPr>
          <p:nvPr/>
        </p:nvGrpSpPr>
        <p:grpSpPr bwMode="auto">
          <a:xfrm>
            <a:off x="5157788" y="4584700"/>
            <a:ext cx="347662" cy="363538"/>
            <a:chOff x="3655" y="2888"/>
            <a:chExt cx="246" cy="229"/>
          </a:xfrm>
        </p:grpSpPr>
        <p:sp>
          <p:nvSpPr>
            <p:cNvPr id="24606" name="Rectangle 39"/>
            <p:cNvSpPr>
              <a:spLocks noChangeArrowheads="1"/>
            </p:cNvSpPr>
            <p:nvPr/>
          </p:nvSpPr>
          <p:spPr bwMode="auto">
            <a:xfrm rot="1800000">
              <a:off x="3655" y="2888"/>
              <a:ext cx="246" cy="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pPr algn="ctr" eaLnBrk="1" hangingPunct="1">
                <a:spcBef>
                  <a:spcPct val="100000"/>
                </a:spcBef>
              </a:pPr>
              <a:r>
                <a:rPr lang="en-GB" altLang="fr-FR" sz="1800" b="1">
                  <a:solidFill>
                    <a:srgbClr val="00B400"/>
                  </a:solidFill>
                  <a:latin typeface="Times New Roman" pitchFamily="18" charset="0"/>
                </a:rPr>
                <a:t>E</a:t>
              </a:r>
            </a:p>
          </p:txBody>
        </p:sp>
        <p:grpSp>
          <p:nvGrpSpPr>
            <p:cNvPr id="24607" name="Group 40"/>
            <p:cNvGrpSpPr>
              <a:grpSpLocks/>
            </p:cNvGrpSpPr>
            <p:nvPr/>
          </p:nvGrpSpPr>
          <p:grpSpPr bwMode="auto">
            <a:xfrm>
              <a:off x="3787" y="2916"/>
              <a:ext cx="67" cy="44"/>
              <a:chOff x="3787" y="2916"/>
              <a:chExt cx="67" cy="44"/>
            </a:xfrm>
          </p:grpSpPr>
          <p:sp>
            <p:nvSpPr>
              <p:cNvPr id="24608" name="AutoShape 41"/>
              <p:cNvSpPr>
                <a:spLocks noChangeArrowheads="1"/>
              </p:cNvSpPr>
              <p:nvPr/>
            </p:nvSpPr>
            <p:spPr bwMode="auto">
              <a:xfrm rot="7200000">
                <a:off x="3828" y="2934"/>
                <a:ext cx="29" cy="23"/>
              </a:xfrm>
              <a:prstGeom prst="triangle">
                <a:avLst>
                  <a:gd name="adj" fmla="val 49954"/>
                </a:avLst>
              </a:prstGeom>
              <a:solidFill>
                <a:srgbClr val="009900"/>
              </a:solidFill>
              <a:ln w="25400">
                <a:solidFill>
                  <a:srgbClr val="3FA237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endParaRPr lang="fr-BE" altLang="fr-FR"/>
              </a:p>
            </p:txBody>
          </p:sp>
          <p:sp>
            <p:nvSpPr>
              <p:cNvPr id="24609" name="Line 42"/>
              <p:cNvSpPr>
                <a:spLocks noChangeShapeType="1"/>
              </p:cNvSpPr>
              <p:nvPr/>
            </p:nvSpPr>
            <p:spPr bwMode="auto">
              <a:xfrm>
                <a:off x="3787" y="2916"/>
                <a:ext cx="55" cy="29"/>
              </a:xfrm>
              <a:prstGeom prst="line">
                <a:avLst/>
              </a:prstGeom>
              <a:noFill/>
              <a:ln w="12700">
                <a:solidFill>
                  <a:srgbClr val="3FA237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sp>
        <p:nvSpPr>
          <p:cNvPr id="24605" name="Title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12028993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Industrial Applications of Accelerators?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0462" y="836712"/>
            <a:ext cx="8983538" cy="5544616"/>
          </a:xfrm>
        </p:spPr>
        <p:txBody>
          <a:bodyPr/>
          <a:lstStyle/>
          <a:p>
            <a:r>
              <a:rPr lang="en-US" b="0" dirty="0" smtClean="0"/>
              <a:t>Generally, high energy particle beams induce nuclear reactions and activation</a:t>
            </a:r>
          </a:p>
          <a:p>
            <a:r>
              <a:rPr lang="en-US" b="0" dirty="0" smtClean="0"/>
              <a:t>In contrast, in industrial applications, nuclear reactions and activation are undesirable and avoided, but other effects of ionizing radiations are researched</a:t>
            </a:r>
          </a:p>
          <a:p>
            <a:r>
              <a:rPr lang="en-US" b="0" dirty="0" smtClean="0"/>
              <a:t>These desired effects include:</a:t>
            </a:r>
          </a:p>
          <a:p>
            <a:pPr lvl="1"/>
            <a:r>
              <a:rPr lang="en-US" dirty="0" smtClean="0"/>
              <a:t>Sterilization</a:t>
            </a:r>
          </a:p>
          <a:p>
            <a:pPr lvl="1"/>
            <a:r>
              <a:rPr lang="en-US" dirty="0" smtClean="0"/>
              <a:t>Cross linking of polymers</a:t>
            </a:r>
          </a:p>
          <a:p>
            <a:pPr lvl="1"/>
            <a:r>
              <a:rPr lang="en-US" dirty="0" smtClean="0"/>
              <a:t>Curing of composite materials</a:t>
            </a:r>
          </a:p>
          <a:p>
            <a:pPr lvl="1"/>
            <a:r>
              <a:rPr lang="en-US" dirty="0" smtClean="0"/>
              <a:t>Modification of crystals</a:t>
            </a:r>
          </a:p>
          <a:p>
            <a:pPr lvl="1"/>
            <a:r>
              <a:rPr lang="en-US" dirty="0" smtClean="0"/>
              <a:t>Improvement of semi conductors</a:t>
            </a:r>
          </a:p>
          <a:p>
            <a:pPr lvl="1"/>
            <a:r>
              <a:rPr lang="en-US" dirty="0" smtClean="0"/>
              <a:t>Beam aided chemical reactions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49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ChangeArrowheads="1"/>
          </p:cNvSpPr>
          <p:nvPr/>
        </p:nvSpPr>
        <p:spPr bwMode="auto">
          <a:xfrm rot="4500000">
            <a:off x="5657056" y="3067844"/>
            <a:ext cx="1335088" cy="6667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 rot="900000">
            <a:off x="4452938" y="1568450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 rot="18900000">
            <a:off x="2693988" y="2057400"/>
            <a:ext cx="1185862" cy="75088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 rot="2700000">
            <a:off x="2597150" y="5064125"/>
            <a:ext cx="1335088" cy="6683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 rot="20700000">
            <a:off x="4429125" y="5521325"/>
            <a:ext cx="1187450" cy="7493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25607" name="Oval 10"/>
          <p:cNvSpPr>
            <a:spLocks noChangeArrowheads="1"/>
          </p:cNvSpPr>
          <p:nvPr/>
        </p:nvSpPr>
        <p:spPr bwMode="auto">
          <a:xfrm>
            <a:off x="3636963" y="2887663"/>
            <a:ext cx="1855787" cy="20891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>
            <a:off x="4564063" y="2192338"/>
            <a:ext cx="0" cy="3489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3792538" y="2420938"/>
            <a:ext cx="1549400" cy="3025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3227388" y="3067050"/>
            <a:ext cx="2990850" cy="1939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1" name="Line 14"/>
          <p:cNvSpPr>
            <a:spLocks noChangeShapeType="1"/>
          </p:cNvSpPr>
          <p:nvPr/>
        </p:nvSpPr>
        <p:spPr bwMode="auto">
          <a:xfrm flipV="1">
            <a:off x="3786188" y="2417763"/>
            <a:ext cx="1554162" cy="3032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2" name="Line 15"/>
          <p:cNvSpPr>
            <a:spLocks noChangeShapeType="1"/>
          </p:cNvSpPr>
          <p:nvPr/>
        </p:nvSpPr>
        <p:spPr bwMode="auto">
          <a:xfrm flipV="1">
            <a:off x="3222625" y="3062288"/>
            <a:ext cx="2686050" cy="1739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3" name="Freeform 16"/>
          <p:cNvSpPr>
            <a:spLocks/>
          </p:cNvSpPr>
          <p:nvPr/>
        </p:nvSpPr>
        <p:spPr bwMode="auto">
          <a:xfrm>
            <a:off x="5910263" y="3043238"/>
            <a:ext cx="471487" cy="895350"/>
          </a:xfrm>
          <a:custGeom>
            <a:avLst/>
            <a:gdLst>
              <a:gd name="T0" fmla="*/ 0 w 334"/>
              <a:gd name="T1" fmla="*/ 2147483647 h 564"/>
              <a:gd name="T2" fmla="*/ 2147483647 w 334"/>
              <a:gd name="T3" fmla="*/ 0 h 564"/>
              <a:gd name="T4" fmla="*/ 2147483647 w 334"/>
              <a:gd name="T5" fmla="*/ 0 h 564"/>
              <a:gd name="T6" fmla="*/ 2147483647 w 334"/>
              <a:gd name="T7" fmla="*/ 2147483647 h 564"/>
              <a:gd name="T8" fmla="*/ 2147483647 w 334"/>
              <a:gd name="T9" fmla="*/ 2147483647 h 564"/>
              <a:gd name="T10" fmla="*/ 2147483647 w 334"/>
              <a:gd name="T11" fmla="*/ 2147483647 h 564"/>
              <a:gd name="T12" fmla="*/ 2147483647 w 334"/>
              <a:gd name="T13" fmla="*/ 2147483647 h 564"/>
              <a:gd name="T14" fmla="*/ 2147483647 w 334"/>
              <a:gd name="T15" fmla="*/ 2147483647 h 564"/>
              <a:gd name="T16" fmla="*/ 2147483647 w 334"/>
              <a:gd name="T17" fmla="*/ 2147483647 h 564"/>
              <a:gd name="T18" fmla="*/ 2147483647 w 334"/>
              <a:gd name="T19" fmla="*/ 2147483647 h 564"/>
              <a:gd name="T20" fmla="*/ 2147483647 w 334"/>
              <a:gd name="T21" fmla="*/ 2147483647 h 564"/>
              <a:gd name="T22" fmla="*/ 2147483647 w 334"/>
              <a:gd name="T23" fmla="*/ 2147483647 h 564"/>
              <a:gd name="T24" fmla="*/ 2147483647 w 334"/>
              <a:gd name="T25" fmla="*/ 2147483647 h 564"/>
              <a:gd name="T26" fmla="*/ 2147483647 w 334"/>
              <a:gd name="T27" fmla="*/ 2147483647 h 564"/>
              <a:gd name="T28" fmla="*/ 2147483647 w 334"/>
              <a:gd name="T29" fmla="*/ 2147483647 h 564"/>
              <a:gd name="T30" fmla="*/ 2147483647 w 334"/>
              <a:gd name="T31" fmla="*/ 2147483647 h 564"/>
              <a:gd name="T32" fmla="*/ 2147483647 w 334"/>
              <a:gd name="T33" fmla="*/ 2147483647 h 564"/>
              <a:gd name="T34" fmla="*/ 2147483647 w 334"/>
              <a:gd name="T35" fmla="*/ 2147483647 h 564"/>
              <a:gd name="T36" fmla="*/ 2147483647 w 334"/>
              <a:gd name="T37" fmla="*/ 2147483647 h 564"/>
              <a:gd name="T38" fmla="*/ 2147483647 w 334"/>
              <a:gd name="T39" fmla="*/ 2147483647 h 564"/>
              <a:gd name="T40" fmla="*/ 2147483647 w 334"/>
              <a:gd name="T41" fmla="*/ 2147483647 h 564"/>
              <a:gd name="T42" fmla="*/ 2147483647 w 334"/>
              <a:gd name="T43" fmla="*/ 2147483647 h 564"/>
              <a:gd name="T44" fmla="*/ 2147483647 w 334"/>
              <a:gd name="T45" fmla="*/ 2147483647 h 564"/>
              <a:gd name="T46" fmla="*/ 2147483647 w 334"/>
              <a:gd name="T47" fmla="*/ 2147483647 h 564"/>
              <a:gd name="T48" fmla="*/ 2147483647 w 334"/>
              <a:gd name="T49" fmla="*/ 2147483647 h 564"/>
              <a:gd name="T50" fmla="*/ 2147483647 w 334"/>
              <a:gd name="T51" fmla="*/ 2147483647 h 564"/>
              <a:gd name="T52" fmla="*/ 2147483647 w 334"/>
              <a:gd name="T53" fmla="*/ 2147483647 h 564"/>
              <a:gd name="T54" fmla="*/ 2147483647 w 334"/>
              <a:gd name="T55" fmla="*/ 2147483647 h 564"/>
              <a:gd name="T56" fmla="*/ 2147483647 w 334"/>
              <a:gd name="T57" fmla="*/ 2147483647 h 564"/>
              <a:gd name="T58" fmla="*/ 2147483647 w 334"/>
              <a:gd name="T59" fmla="*/ 2147483647 h 564"/>
              <a:gd name="T60" fmla="*/ 2147483647 w 334"/>
              <a:gd name="T61" fmla="*/ 2147483647 h 564"/>
              <a:gd name="T62" fmla="*/ 2147483647 w 334"/>
              <a:gd name="T63" fmla="*/ 2147483647 h 564"/>
              <a:gd name="T64" fmla="*/ 2147483647 w 334"/>
              <a:gd name="T65" fmla="*/ 2147483647 h 564"/>
              <a:gd name="T66" fmla="*/ 2147483647 w 334"/>
              <a:gd name="T67" fmla="*/ 2147483647 h 564"/>
              <a:gd name="T68" fmla="*/ 2147483647 w 334"/>
              <a:gd name="T69" fmla="*/ 2147483647 h 5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34"/>
              <a:gd name="T106" fmla="*/ 0 h 564"/>
              <a:gd name="T107" fmla="*/ 334 w 334"/>
              <a:gd name="T108" fmla="*/ 564 h 56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34" h="564">
                <a:moveTo>
                  <a:pt x="0" y="11"/>
                </a:moveTo>
                <a:lnTo>
                  <a:pt x="44" y="0"/>
                </a:lnTo>
                <a:lnTo>
                  <a:pt x="87" y="0"/>
                </a:lnTo>
                <a:lnTo>
                  <a:pt x="109" y="7"/>
                </a:lnTo>
                <a:lnTo>
                  <a:pt x="130" y="11"/>
                </a:lnTo>
                <a:lnTo>
                  <a:pt x="145" y="19"/>
                </a:lnTo>
                <a:lnTo>
                  <a:pt x="159" y="23"/>
                </a:lnTo>
                <a:lnTo>
                  <a:pt x="174" y="23"/>
                </a:lnTo>
                <a:lnTo>
                  <a:pt x="181" y="31"/>
                </a:lnTo>
                <a:lnTo>
                  <a:pt x="196" y="39"/>
                </a:lnTo>
                <a:lnTo>
                  <a:pt x="210" y="51"/>
                </a:lnTo>
                <a:lnTo>
                  <a:pt x="224" y="67"/>
                </a:lnTo>
                <a:lnTo>
                  <a:pt x="239" y="79"/>
                </a:lnTo>
                <a:lnTo>
                  <a:pt x="246" y="87"/>
                </a:lnTo>
                <a:lnTo>
                  <a:pt x="246" y="91"/>
                </a:lnTo>
                <a:lnTo>
                  <a:pt x="253" y="99"/>
                </a:lnTo>
                <a:lnTo>
                  <a:pt x="268" y="115"/>
                </a:lnTo>
                <a:lnTo>
                  <a:pt x="282" y="134"/>
                </a:lnTo>
                <a:lnTo>
                  <a:pt x="297" y="154"/>
                </a:lnTo>
                <a:lnTo>
                  <a:pt x="304" y="178"/>
                </a:lnTo>
                <a:lnTo>
                  <a:pt x="311" y="202"/>
                </a:lnTo>
                <a:lnTo>
                  <a:pt x="319" y="226"/>
                </a:lnTo>
                <a:lnTo>
                  <a:pt x="326" y="242"/>
                </a:lnTo>
                <a:lnTo>
                  <a:pt x="326" y="261"/>
                </a:lnTo>
                <a:lnTo>
                  <a:pt x="333" y="305"/>
                </a:lnTo>
                <a:lnTo>
                  <a:pt x="326" y="353"/>
                </a:lnTo>
                <a:lnTo>
                  <a:pt x="319" y="396"/>
                </a:lnTo>
                <a:lnTo>
                  <a:pt x="297" y="440"/>
                </a:lnTo>
                <a:lnTo>
                  <a:pt x="290" y="460"/>
                </a:lnTo>
                <a:lnTo>
                  <a:pt x="275" y="476"/>
                </a:lnTo>
                <a:lnTo>
                  <a:pt x="246" y="503"/>
                </a:lnTo>
                <a:lnTo>
                  <a:pt x="217" y="527"/>
                </a:lnTo>
                <a:lnTo>
                  <a:pt x="181" y="547"/>
                </a:lnTo>
                <a:lnTo>
                  <a:pt x="159" y="555"/>
                </a:lnTo>
                <a:lnTo>
                  <a:pt x="145" y="563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4" name="Freeform 17"/>
          <p:cNvSpPr>
            <a:spLocks/>
          </p:cNvSpPr>
          <p:nvPr/>
        </p:nvSpPr>
        <p:spPr bwMode="auto">
          <a:xfrm>
            <a:off x="4562475" y="1895475"/>
            <a:ext cx="798513" cy="528638"/>
          </a:xfrm>
          <a:custGeom>
            <a:avLst/>
            <a:gdLst>
              <a:gd name="T0" fmla="*/ 0 w 566"/>
              <a:gd name="T1" fmla="*/ 2147483647 h 333"/>
              <a:gd name="T2" fmla="*/ 2147483647 w 566"/>
              <a:gd name="T3" fmla="*/ 2147483647 h 333"/>
              <a:gd name="T4" fmla="*/ 2147483647 w 566"/>
              <a:gd name="T5" fmla="*/ 2147483647 h 333"/>
              <a:gd name="T6" fmla="*/ 2147483647 w 566"/>
              <a:gd name="T7" fmla="*/ 2147483647 h 333"/>
              <a:gd name="T8" fmla="*/ 2147483647 w 566"/>
              <a:gd name="T9" fmla="*/ 2147483647 h 333"/>
              <a:gd name="T10" fmla="*/ 2147483647 w 566"/>
              <a:gd name="T11" fmla="*/ 2147483647 h 333"/>
              <a:gd name="T12" fmla="*/ 2147483647 w 566"/>
              <a:gd name="T13" fmla="*/ 2147483647 h 333"/>
              <a:gd name="T14" fmla="*/ 2147483647 w 566"/>
              <a:gd name="T15" fmla="*/ 2147483647 h 333"/>
              <a:gd name="T16" fmla="*/ 2147483647 w 566"/>
              <a:gd name="T17" fmla="*/ 2147483647 h 333"/>
              <a:gd name="T18" fmla="*/ 2147483647 w 566"/>
              <a:gd name="T19" fmla="*/ 2147483647 h 333"/>
              <a:gd name="T20" fmla="*/ 2147483647 w 566"/>
              <a:gd name="T21" fmla="*/ 2147483647 h 333"/>
              <a:gd name="T22" fmla="*/ 2147483647 w 566"/>
              <a:gd name="T23" fmla="*/ 2147483647 h 333"/>
              <a:gd name="T24" fmla="*/ 2147483647 w 566"/>
              <a:gd name="T25" fmla="*/ 2147483647 h 333"/>
              <a:gd name="T26" fmla="*/ 2147483647 w 566"/>
              <a:gd name="T27" fmla="*/ 2147483647 h 333"/>
              <a:gd name="T28" fmla="*/ 2147483647 w 566"/>
              <a:gd name="T29" fmla="*/ 2147483647 h 333"/>
              <a:gd name="T30" fmla="*/ 2147483647 w 566"/>
              <a:gd name="T31" fmla="*/ 2147483647 h 333"/>
              <a:gd name="T32" fmla="*/ 2147483647 w 566"/>
              <a:gd name="T33" fmla="*/ 2147483647 h 333"/>
              <a:gd name="T34" fmla="*/ 2147483647 w 566"/>
              <a:gd name="T35" fmla="*/ 2147483647 h 333"/>
              <a:gd name="T36" fmla="*/ 2147483647 w 566"/>
              <a:gd name="T37" fmla="*/ 0 h 333"/>
              <a:gd name="T38" fmla="*/ 2147483647 w 566"/>
              <a:gd name="T39" fmla="*/ 0 h 333"/>
              <a:gd name="T40" fmla="*/ 2147483647 w 566"/>
              <a:gd name="T41" fmla="*/ 2147483647 h 333"/>
              <a:gd name="T42" fmla="*/ 2147483647 w 566"/>
              <a:gd name="T43" fmla="*/ 2147483647 h 333"/>
              <a:gd name="T44" fmla="*/ 2147483647 w 566"/>
              <a:gd name="T45" fmla="*/ 2147483647 h 333"/>
              <a:gd name="T46" fmla="*/ 2147483647 w 566"/>
              <a:gd name="T47" fmla="*/ 2147483647 h 333"/>
              <a:gd name="T48" fmla="*/ 2147483647 w 566"/>
              <a:gd name="T49" fmla="*/ 2147483647 h 333"/>
              <a:gd name="T50" fmla="*/ 2147483647 w 566"/>
              <a:gd name="T51" fmla="*/ 2147483647 h 333"/>
              <a:gd name="T52" fmla="*/ 2147483647 w 566"/>
              <a:gd name="T53" fmla="*/ 2147483647 h 333"/>
              <a:gd name="T54" fmla="*/ 2147483647 w 566"/>
              <a:gd name="T55" fmla="*/ 2147483647 h 333"/>
              <a:gd name="T56" fmla="*/ 2147483647 w 566"/>
              <a:gd name="T57" fmla="*/ 2147483647 h 333"/>
              <a:gd name="T58" fmla="*/ 2147483647 w 566"/>
              <a:gd name="T59" fmla="*/ 2147483647 h 333"/>
              <a:gd name="T60" fmla="*/ 2147483647 w 566"/>
              <a:gd name="T61" fmla="*/ 2147483647 h 333"/>
              <a:gd name="T62" fmla="*/ 2147483647 w 566"/>
              <a:gd name="T63" fmla="*/ 2147483647 h 333"/>
              <a:gd name="T64" fmla="*/ 2147483647 w 566"/>
              <a:gd name="T65" fmla="*/ 2147483647 h 333"/>
              <a:gd name="T66" fmla="*/ 2147483647 w 566"/>
              <a:gd name="T67" fmla="*/ 2147483647 h 333"/>
              <a:gd name="T68" fmla="*/ 2147483647 w 566"/>
              <a:gd name="T69" fmla="*/ 2147483647 h 333"/>
              <a:gd name="T70" fmla="*/ 2147483647 w 566"/>
              <a:gd name="T71" fmla="*/ 2147483647 h 333"/>
              <a:gd name="T72" fmla="*/ 2147483647 w 566"/>
              <a:gd name="T73" fmla="*/ 2147483647 h 333"/>
              <a:gd name="T74" fmla="*/ 2147483647 w 566"/>
              <a:gd name="T75" fmla="*/ 2147483647 h 333"/>
              <a:gd name="T76" fmla="*/ 2147483647 w 566"/>
              <a:gd name="T77" fmla="*/ 2147483647 h 3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6"/>
              <a:gd name="T118" fmla="*/ 0 h 333"/>
              <a:gd name="T119" fmla="*/ 566 w 566"/>
              <a:gd name="T120" fmla="*/ 333 h 3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6" h="333">
                <a:moveTo>
                  <a:pt x="0" y="183"/>
                </a:moveTo>
                <a:lnTo>
                  <a:pt x="6" y="164"/>
                </a:lnTo>
                <a:lnTo>
                  <a:pt x="12" y="144"/>
                </a:lnTo>
                <a:lnTo>
                  <a:pt x="24" y="122"/>
                </a:lnTo>
                <a:lnTo>
                  <a:pt x="36" y="100"/>
                </a:lnTo>
                <a:lnTo>
                  <a:pt x="55" y="83"/>
                </a:lnTo>
                <a:lnTo>
                  <a:pt x="73" y="66"/>
                </a:lnTo>
                <a:lnTo>
                  <a:pt x="85" y="59"/>
                </a:lnTo>
                <a:lnTo>
                  <a:pt x="91" y="51"/>
                </a:lnTo>
                <a:lnTo>
                  <a:pt x="103" y="44"/>
                </a:lnTo>
                <a:lnTo>
                  <a:pt x="109" y="37"/>
                </a:lnTo>
                <a:lnTo>
                  <a:pt x="121" y="29"/>
                </a:lnTo>
                <a:lnTo>
                  <a:pt x="140" y="22"/>
                </a:lnTo>
                <a:lnTo>
                  <a:pt x="164" y="17"/>
                </a:lnTo>
                <a:lnTo>
                  <a:pt x="182" y="12"/>
                </a:lnTo>
                <a:lnTo>
                  <a:pt x="194" y="7"/>
                </a:lnTo>
                <a:lnTo>
                  <a:pt x="206" y="5"/>
                </a:lnTo>
                <a:lnTo>
                  <a:pt x="231" y="2"/>
                </a:lnTo>
                <a:lnTo>
                  <a:pt x="249" y="0"/>
                </a:lnTo>
                <a:lnTo>
                  <a:pt x="279" y="0"/>
                </a:lnTo>
                <a:lnTo>
                  <a:pt x="304" y="2"/>
                </a:lnTo>
                <a:lnTo>
                  <a:pt x="322" y="5"/>
                </a:lnTo>
                <a:lnTo>
                  <a:pt x="334" y="7"/>
                </a:lnTo>
                <a:lnTo>
                  <a:pt x="346" y="12"/>
                </a:lnTo>
                <a:lnTo>
                  <a:pt x="389" y="24"/>
                </a:lnTo>
                <a:lnTo>
                  <a:pt x="407" y="32"/>
                </a:lnTo>
                <a:lnTo>
                  <a:pt x="425" y="44"/>
                </a:lnTo>
                <a:lnTo>
                  <a:pt x="443" y="56"/>
                </a:lnTo>
                <a:lnTo>
                  <a:pt x="462" y="71"/>
                </a:lnTo>
                <a:lnTo>
                  <a:pt x="498" y="102"/>
                </a:lnTo>
                <a:lnTo>
                  <a:pt x="510" y="120"/>
                </a:lnTo>
                <a:lnTo>
                  <a:pt x="522" y="139"/>
                </a:lnTo>
                <a:lnTo>
                  <a:pt x="541" y="178"/>
                </a:lnTo>
                <a:lnTo>
                  <a:pt x="553" y="215"/>
                </a:lnTo>
                <a:lnTo>
                  <a:pt x="565" y="251"/>
                </a:lnTo>
                <a:lnTo>
                  <a:pt x="565" y="273"/>
                </a:lnTo>
                <a:lnTo>
                  <a:pt x="559" y="295"/>
                </a:lnTo>
                <a:lnTo>
                  <a:pt x="559" y="317"/>
                </a:lnTo>
                <a:lnTo>
                  <a:pt x="553" y="332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5" name="Freeform 18"/>
          <p:cNvSpPr>
            <a:spLocks/>
          </p:cNvSpPr>
          <p:nvPr/>
        </p:nvSpPr>
        <p:spPr bwMode="auto">
          <a:xfrm>
            <a:off x="3117850" y="2303463"/>
            <a:ext cx="673100" cy="754062"/>
          </a:xfrm>
          <a:custGeom>
            <a:avLst/>
            <a:gdLst>
              <a:gd name="T0" fmla="*/ 2147483647 w 478"/>
              <a:gd name="T1" fmla="*/ 2147483647 h 475"/>
              <a:gd name="T2" fmla="*/ 2147483647 w 478"/>
              <a:gd name="T3" fmla="*/ 2147483647 h 475"/>
              <a:gd name="T4" fmla="*/ 2147483647 w 478"/>
              <a:gd name="T5" fmla="*/ 2147483647 h 475"/>
              <a:gd name="T6" fmla="*/ 2147483647 w 478"/>
              <a:gd name="T7" fmla="*/ 2147483647 h 475"/>
              <a:gd name="T8" fmla="*/ 2147483647 w 478"/>
              <a:gd name="T9" fmla="*/ 2147483647 h 475"/>
              <a:gd name="T10" fmla="*/ 2147483647 w 478"/>
              <a:gd name="T11" fmla="*/ 2147483647 h 475"/>
              <a:gd name="T12" fmla="*/ 2147483647 w 478"/>
              <a:gd name="T13" fmla="*/ 2147483647 h 475"/>
              <a:gd name="T14" fmla="*/ 0 w 478"/>
              <a:gd name="T15" fmla="*/ 2147483647 h 475"/>
              <a:gd name="T16" fmla="*/ 0 w 478"/>
              <a:gd name="T17" fmla="*/ 2147483647 h 475"/>
              <a:gd name="T18" fmla="*/ 0 w 478"/>
              <a:gd name="T19" fmla="*/ 2147483647 h 475"/>
              <a:gd name="T20" fmla="*/ 0 w 478"/>
              <a:gd name="T21" fmla="*/ 2147483647 h 475"/>
              <a:gd name="T22" fmla="*/ 0 w 478"/>
              <a:gd name="T23" fmla="*/ 2147483647 h 475"/>
              <a:gd name="T24" fmla="*/ 0 w 478"/>
              <a:gd name="T25" fmla="*/ 2147483647 h 475"/>
              <a:gd name="T26" fmla="*/ 2147483647 w 478"/>
              <a:gd name="T27" fmla="*/ 2147483647 h 475"/>
              <a:gd name="T28" fmla="*/ 2147483647 w 478"/>
              <a:gd name="T29" fmla="*/ 2147483647 h 475"/>
              <a:gd name="T30" fmla="*/ 2147483647 w 478"/>
              <a:gd name="T31" fmla="*/ 2147483647 h 475"/>
              <a:gd name="T32" fmla="*/ 2147483647 w 478"/>
              <a:gd name="T33" fmla="*/ 2147483647 h 475"/>
              <a:gd name="T34" fmla="*/ 2147483647 w 478"/>
              <a:gd name="T35" fmla="*/ 2147483647 h 475"/>
              <a:gd name="T36" fmla="*/ 2147483647 w 478"/>
              <a:gd name="T37" fmla="*/ 2147483647 h 475"/>
              <a:gd name="T38" fmla="*/ 2147483647 w 478"/>
              <a:gd name="T39" fmla="*/ 2147483647 h 475"/>
              <a:gd name="T40" fmla="*/ 2147483647 w 478"/>
              <a:gd name="T41" fmla="*/ 2147483647 h 475"/>
              <a:gd name="T42" fmla="*/ 2147483647 w 478"/>
              <a:gd name="T43" fmla="*/ 2147483647 h 475"/>
              <a:gd name="T44" fmla="*/ 2147483647 w 478"/>
              <a:gd name="T45" fmla="*/ 2147483647 h 475"/>
              <a:gd name="T46" fmla="*/ 2147483647 w 478"/>
              <a:gd name="T47" fmla="*/ 2147483647 h 475"/>
              <a:gd name="T48" fmla="*/ 2147483647 w 478"/>
              <a:gd name="T49" fmla="*/ 2147483647 h 475"/>
              <a:gd name="T50" fmla="*/ 2147483647 w 478"/>
              <a:gd name="T51" fmla="*/ 2147483647 h 475"/>
              <a:gd name="T52" fmla="*/ 2147483647 w 478"/>
              <a:gd name="T53" fmla="*/ 2147483647 h 475"/>
              <a:gd name="T54" fmla="*/ 2147483647 w 478"/>
              <a:gd name="T55" fmla="*/ 2147483647 h 475"/>
              <a:gd name="T56" fmla="*/ 2147483647 w 478"/>
              <a:gd name="T57" fmla="*/ 2147483647 h 475"/>
              <a:gd name="T58" fmla="*/ 2147483647 w 478"/>
              <a:gd name="T59" fmla="*/ 0 h 475"/>
              <a:gd name="T60" fmla="*/ 2147483647 w 478"/>
              <a:gd name="T61" fmla="*/ 2147483647 h 475"/>
              <a:gd name="T62" fmla="*/ 2147483647 w 478"/>
              <a:gd name="T63" fmla="*/ 2147483647 h 475"/>
              <a:gd name="T64" fmla="*/ 2147483647 w 478"/>
              <a:gd name="T65" fmla="*/ 2147483647 h 475"/>
              <a:gd name="T66" fmla="*/ 2147483647 w 478"/>
              <a:gd name="T67" fmla="*/ 2147483647 h 475"/>
              <a:gd name="T68" fmla="*/ 2147483647 w 478"/>
              <a:gd name="T69" fmla="*/ 2147483647 h 475"/>
              <a:gd name="T70" fmla="*/ 2147483647 w 478"/>
              <a:gd name="T71" fmla="*/ 2147483647 h 475"/>
              <a:gd name="T72" fmla="*/ 2147483647 w 478"/>
              <a:gd name="T73" fmla="*/ 2147483647 h 47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8"/>
              <a:gd name="T112" fmla="*/ 0 h 475"/>
              <a:gd name="T113" fmla="*/ 478 w 478"/>
              <a:gd name="T114" fmla="*/ 475 h 47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8" h="475">
                <a:moveTo>
                  <a:pt x="69" y="474"/>
                </a:moveTo>
                <a:lnTo>
                  <a:pt x="56" y="459"/>
                </a:lnTo>
                <a:lnTo>
                  <a:pt x="43" y="443"/>
                </a:lnTo>
                <a:lnTo>
                  <a:pt x="30" y="422"/>
                </a:lnTo>
                <a:lnTo>
                  <a:pt x="17" y="400"/>
                </a:lnTo>
                <a:lnTo>
                  <a:pt x="9" y="379"/>
                </a:lnTo>
                <a:lnTo>
                  <a:pt x="4" y="357"/>
                </a:lnTo>
                <a:lnTo>
                  <a:pt x="0" y="342"/>
                </a:lnTo>
                <a:lnTo>
                  <a:pt x="0" y="329"/>
                </a:lnTo>
                <a:lnTo>
                  <a:pt x="0" y="320"/>
                </a:lnTo>
                <a:lnTo>
                  <a:pt x="0" y="308"/>
                </a:lnTo>
                <a:lnTo>
                  <a:pt x="0" y="292"/>
                </a:lnTo>
                <a:lnTo>
                  <a:pt x="0" y="274"/>
                </a:lnTo>
                <a:lnTo>
                  <a:pt x="4" y="255"/>
                </a:lnTo>
                <a:lnTo>
                  <a:pt x="9" y="234"/>
                </a:lnTo>
                <a:lnTo>
                  <a:pt x="13" y="221"/>
                </a:lnTo>
                <a:lnTo>
                  <a:pt x="17" y="209"/>
                </a:lnTo>
                <a:lnTo>
                  <a:pt x="26" y="188"/>
                </a:lnTo>
                <a:lnTo>
                  <a:pt x="39" y="166"/>
                </a:lnTo>
                <a:lnTo>
                  <a:pt x="52" y="148"/>
                </a:lnTo>
                <a:lnTo>
                  <a:pt x="64" y="126"/>
                </a:lnTo>
                <a:lnTo>
                  <a:pt x="77" y="107"/>
                </a:lnTo>
                <a:lnTo>
                  <a:pt x="95" y="89"/>
                </a:lnTo>
                <a:lnTo>
                  <a:pt x="125" y="64"/>
                </a:lnTo>
                <a:lnTo>
                  <a:pt x="142" y="52"/>
                </a:lnTo>
                <a:lnTo>
                  <a:pt x="159" y="40"/>
                </a:lnTo>
                <a:lnTo>
                  <a:pt x="206" y="21"/>
                </a:lnTo>
                <a:lnTo>
                  <a:pt x="228" y="12"/>
                </a:lnTo>
                <a:lnTo>
                  <a:pt x="249" y="6"/>
                </a:lnTo>
                <a:lnTo>
                  <a:pt x="292" y="0"/>
                </a:lnTo>
                <a:lnTo>
                  <a:pt x="335" y="3"/>
                </a:lnTo>
                <a:lnTo>
                  <a:pt x="374" y="9"/>
                </a:lnTo>
                <a:lnTo>
                  <a:pt x="413" y="24"/>
                </a:lnTo>
                <a:lnTo>
                  <a:pt x="430" y="37"/>
                </a:lnTo>
                <a:lnTo>
                  <a:pt x="447" y="49"/>
                </a:lnTo>
                <a:lnTo>
                  <a:pt x="464" y="61"/>
                </a:lnTo>
                <a:lnTo>
                  <a:pt x="477" y="7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6" name="Freeform 19"/>
          <p:cNvSpPr>
            <a:spLocks/>
          </p:cNvSpPr>
          <p:nvPr/>
        </p:nvSpPr>
        <p:spPr bwMode="auto">
          <a:xfrm>
            <a:off x="3119438" y="4805363"/>
            <a:ext cx="668337" cy="757237"/>
          </a:xfrm>
          <a:custGeom>
            <a:avLst/>
            <a:gdLst>
              <a:gd name="T0" fmla="*/ 2147483647 w 473"/>
              <a:gd name="T1" fmla="*/ 2147483647 h 477"/>
              <a:gd name="T2" fmla="*/ 2147483647 w 473"/>
              <a:gd name="T3" fmla="*/ 2147483647 h 477"/>
              <a:gd name="T4" fmla="*/ 2147483647 w 473"/>
              <a:gd name="T5" fmla="*/ 2147483647 h 477"/>
              <a:gd name="T6" fmla="*/ 2147483647 w 473"/>
              <a:gd name="T7" fmla="*/ 2147483647 h 477"/>
              <a:gd name="T8" fmla="*/ 2147483647 w 473"/>
              <a:gd name="T9" fmla="*/ 2147483647 h 477"/>
              <a:gd name="T10" fmla="*/ 2147483647 w 473"/>
              <a:gd name="T11" fmla="*/ 2147483647 h 477"/>
              <a:gd name="T12" fmla="*/ 2147483647 w 473"/>
              <a:gd name="T13" fmla="*/ 2147483647 h 477"/>
              <a:gd name="T14" fmla="*/ 2147483647 w 473"/>
              <a:gd name="T15" fmla="*/ 2147483647 h 477"/>
              <a:gd name="T16" fmla="*/ 2147483647 w 473"/>
              <a:gd name="T17" fmla="*/ 2147483647 h 477"/>
              <a:gd name="T18" fmla="*/ 2147483647 w 473"/>
              <a:gd name="T19" fmla="*/ 2147483647 h 477"/>
              <a:gd name="T20" fmla="*/ 2147483647 w 473"/>
              <a:gd name="T21" fmla="*/ 2147483647 h 477"/>
              <a:gd name="T22" fmla="*/ 2147483647 w 473"/>
              <a:gd name="T23" fmla="*/ 2147483647 h 477"/>
              <a:gd name="T24" fmla="*/ 2147483647 w 473"/>
              <a:gd name="T25" fmla="*/ 2147483647 h 477"/>
              <a:gd name="T26" fmla="*/ 2147483647 w 473"/>
              <a:gd name="T27" fmla="*/ 2147483647 h 477"/>
              <a:gd name="T28" fmla="*/ 2147483647 w 473"/>
              <a:gd name="T29" fmla="*/ 2147483647 h 477"/>
              <a:gd name="T30" fmla="*/ 2147483647 w 473"/>
              <a:gd name="T31" fmla="*/ 2147483647 h 477"/>
              <a:gd name="T32" fmla="*/ 2147483647 w 473"/>
              <a:gd name="T33" fmla="*/ 2147483647 h 477"/>
              <a:gd name="T34" fmla="*/ 2147483647 w 473"/>
              <a:gd name="T35" fmla="*/ 2147483647 h 477"/>
              <a:gd name="T36" fmla="*/ 2147483647 w 473"/>
              <a:gd name="T37" fmla="*/ 2147483647 h 477"/>
              <a:gd name="T38" fmla="*/ 2147483647 w 473"/>
              <a:gd name="T39" fmla="*/ 2147483647 h 477"/>
              <a:gd name="T40" fmla="*/ 2147483647 w 473"/>
              <a:gd name="T41" fmla="*/ 2147483647 h 477"/>
              <a:gd name="T42" fmla="*/ 2147483647 w 473"/>
              <a:gd name="T43" fmla="*/ 2147483647 h 477"/>
              <a:gd name="T44" fmla="*/ 2147483647 w 473"/>
              <a:gd name="T45" fmla="*/ 2147483647 h 477"/>
              <a:gd name="T46" fmla="*/ 2147483647 w 473"/>
              <a:gd name="T47" fmla="*/ 2147483647 h 477"/>
              <a:gd name="T48" fmla="*/ 2147483647 w 473"/>
              <a:gd name="T49" fmla="*/ 2147483647 h 477"/>
              <a:gd name="T50" fmla="*/ 2147483647 w 473"/>
              <a:gd name="T51" fmla="*/ 2147483647 h 477"/>
              <a:gd name="T52" fmla="*/ 2147483647 w 473"/>
              <a:gd name="T53" fmla="*/ 2147483647 h 477"/>
              <a:gd name="T54" fmla="*/ 2147483647 w 473"/>
              <a:gd name="T55" fmla="*/ 2147483647 h 477"/>
              <a:gd name="T56" fmla="*/ 2147483647 w 473"/>
              <a:gd name="T57" fmla="*/ 2147483647 h 477"/>
              <a:gd name="T58" fmla="*/ 0 w 473"/>
              <a:gd name="T59" fmla="*/ 2147483647 h 477"/>
              <a:gd name="T60" fmla="*/ 0 w 473"/>
              <a:gd name="T61" fmla="*/ 2147483647 h 477"/>
              <a:gd name="T62" fmla="*/ 2147483647 w 473"/>
              <a:gd name="T63" fmla="*/ 2147483647 h 477"/>
              <a:gd name="T64" fmla="*/ 2147483647 w 473"/>
              <a:gd name="T65" fmla="*/ 2147483647 h 477"/>
              <a:gd name="T66" fmla="*/ 2147483647 w 473"/>
              <a:gd name="T67" fmla="*/ 2147483647 h 477"/>
              <a:gd name="T68" fmla="*/ 2147483647 w 473"/>
              <a:gd name="T69" fmla="*/ 2147483647 h 477"/>
              <a:gd name="T70" fmla="*/ 2147483647 w 473"/>
              <a:gd name="T71" fmla="*/ 2147483647 h 477"/>
              <a:gd name="T72" fmla="*/ 2147483647 w 473"/>
              <a:gd name="T73" fmla="*/ 0 h 4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3"/>
              <a:gd name="T112" fmla="*/ 0 h 477"/>
              <a:gd name="T113" fmla="*/ 473 w 473"/>
              <a:gd name="T114" fmla="*/ 477 h 4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3" h="477">
                <a:moveTo>
                  <a:pt x="472" y="403"/>
                </a:moveTo>
                <a:lnTo>
                  <a:pt x="459" y="420"/>
                </a:lnTo>
                <a:lnTo>
                  <a:pt x="442" y="431"/>
                </a:lnTo>
                <a:lnTo>
                  <a:pt x="420" y="442"/>
                </a:lnTo>
                <a:lnTo>
                  <a:pt x="399" y="454"/>
                </a:lnTo>
                <a:lnTo>
                  <a:pt x="378" y="465"/>
                </a:lnTo>
                <a:lnTo>
                  <a:pt x="365" y="465"/>
                </a:lnTo>
                <a:lnTo>
                  <a:pt x="356" y="470"/>
                </a:lnTo>
                <a:lnTo>
                  <a:pt x="339" y="470"/>
                </a:lnTo>
                <a:lnTo>
                  <a:pt x="326" y="470"/>
                </a:lnTo>
                <a:lnTo>
                  <a:pt x="317" y="476"/>
                </a:lnTo>
                <a:lnTo>
                  <a:pt x="305" y="476"/>
                </a:lnTo>
                <a:lnTo>
                  <a:pt x="287" y="476"/>
                </a:lnTo>
                <a:lnTo>
                  <a:pt x="270" y="470"/>
                </a:lnTo>
                <a:lnTo>
                  <a:pt x="253" y="470"/>
                </a:lnTo>
                <a:lnTo>
                  <a:pt x="232" y="465"/>
                </a:lnTo>
                <a:lnTo>
                  <a:pt x="219" y="459"/>
                </a:lnTo>
                <a:lnTo>
                  <a:pt x="206" y="454"/>
                </a:lnTo>
                <a:lnTo>
                  <a:pt x="184" y="448"/>
                </a:lnTo>
                <a:lnTo>
                  <a:pt x="163" y="437"/>
                </a:lnTo>
                <a:lnTo>
                  <a:pt x="146" y="426"/>
                </a:lnTo>
                <a:lnTo>
                  <a:pt x="124" y="409"/>
                </a:lnTo>
                <a:lnTo>
                  <a:pt x="107" y="392"/>
                </a:lnTo>
                <a:lnTo>
                  <a:pt x="86" y="375"/>
                </a:lnTo>
                <a:lnTo>
                  <a:pt x="64" y="347"/>
                </a:lnTo>
                <a:lnTo>
                  <a:pt x="38" y="313"/>
                </a:lnTo>
                <a:lnTo>
                  <a:pt x="17" y="269"/>
                </a:lnTo>
                <a:lnTo>
                  <a:pt x="8" y="246"/>
                </a:lnTo>
                <a:lnTo>
                  <a:pt x="4" y="224"/>
                </a:lnTo>
                <a:lnTo>
                  <a:pt x="0" y="179"/>
                </a:lnTo>
                <a:lnTo>
                  <a:pt x="0" y="134"/>
                </a:lnTo>
                <a:lnTo>
                  <a:pt x="8" y="100"/>
                </a:lnTo>
                <a:lnTo>
                  <a:pt x="21" y="61"/>
                </a:lnTo>
                <a:lnTo>
                  <a:pt x="34" y="44"/>
                </a:lnTo>
                <a:lnTo>
                  <a:pt x="47" y="28"/>
                </a:lnTo>
                <a:lnTo>
                  <a:pt x="60" y="11"/>
                </a:lnTo>
                <a:lnTo>
                  <a:pt x="68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7" name="Freeform 20"/>
          <p:cNvSpPr>
            <a:spLocks/>
          </p:cNvSpPr>
          <p:nvPr/>
        </p:nvSpPr>
        <p:spPr bwMode="auto">
          <a:xfrm>
            <a:off x="4560888" y="5432425"/>
            <a:ext cx="798512" cy="536575"/>
          </a:xfrm>
          <a:custGeom>
            <a:avLst/>
            <a:gdLst>
              <a:gd name="T0" fmla="*/ 2147483647 w 566"/>
              <a:gd name="T1" fmla="*/ 0 h 338"/>
              <a:gd name="T2" fmla="*/ 2147483647 w 566"/>
              <a:gd name="T3" fmla="*/ 2147483647 h 338"/>
              <a:gd name="T4" fmla="*/ 2147483647 w 566"/>
              <a:gd name="T5" fmla="*/ 2147483647 h 338"/>
              <a:gd name="T6" fmla="*/ 2147483647 w 566"/>
              <a:gd name="T7" fmla="*/ 2147483647 h 338"/>
              <a:gd name="T8" fmla="*/ 2147483647 w 566"/>
              <a:gd name="T9" fmla="*/ 2147483647 h 338"/>
              <a:gd name="T10" fmla="*/ 2147483647 w 566"/>
              <a:gd name="T11" fmla="*/ 2147483647 h 338"/>
              <a:gd name="T12" fmla="*/ 2147483647 w 566"/>
              <a:gd name="T13" fmla="*/ 2147483647 h 338"/>
              <a:gd name="T14" fmla="*/ 2147483647 w 566"/>
              <a:gd name="T15" fmla="*/ 2147483647 h 338"/>
              <a:gd name="T16" fmla="*/ 2147483647 w 566"/>
              <a:gd name="T17" fmla="*/ 2147483647 h 338"/>
              <a:gd name="T18" fmla="*/ 2147483647 w 566"/>
              <a:gd name="T19" fmla="*/ 2147483647 h 338"/>
              <a:gd name="T20" fmla="*/ 2147483647 w 566"/>
              <a:gd name="T21" fmla="*/ 2147483647 h 338"/>
              <a:gd name="T22" fmla="*/ 2147483647 w 566"/>
              <a:gd name="T23" fmla="*/ 2147483647 h 338"/>
              <a:gd name="T24" fmla="*/ 2147483647 w 566"/>
              <a:gd name="T25" fmla="*/ 2147483647 h 338"/>
              <a:gd name="T26" fmla="*/ 2147483647 w 566"/>
              <a:gd name="T27" fmla="*/ 2147483647 h 338"/>
              <a:gd name="T28" fmla="*/ 2147483647 w 566"/>
              <a:gd name="T29" fmla="*/ 2147483647 h 338"/>
              <a:gd name="T30" fmla="*/ 2147483647 w 566"/>
              <a:gd name="T31" fmla="*/ 2147483647 h 338"/>
              <a:gd name="T32" fmla="*/ 2147483647 w 566"/>
              <a:gd name="T33" fmla="*/ 2147483647 h 338"/>
              <a:gd name="T34" fmla="*/ 2147483647 w 566"/>
              <a:gd name="T35" fmla="*/ 2147483647 h 338"/>
              <a:gd name="T36" fmla="*/ 2147483647 w 566"/>
              <a:gd name="T37" fmla="*/ 2147483647 h 338"/>
              <a:gd name="T38" fmla="*/ 2147483647 w 566"/>
              <a:gd name="T39" fmla="*/ 2147483647 h 338"/>
              <a:gd name="T40" fmla="*/ 2147483647 w 566"/>
              <a:gd name="T41" fmla="*/ 2147483647 h 338"/>
              <a:gd name="T42" fmla="*/ 2147483647 w 566"/>
              <a:gd name="T43" fmla="*/ 2147483647 h 338"/>
              <a:gd name="T44" fmla="*/ 2147483647 w 566"/>
              <a:gd name="T45" fmla="*/ 2147483647 h 338"/>
              <a:gd name="T46" fmla="*/ 2147483647 w 566"/>
              <a:gd name="T47" fmla="*/ 2147483647 h 338"/>
              <a:gd name="T48" fmla="*/ 2147483647 w 566"/>
              <a:gd name="T49" fmla="*/ 2147483647 h 338"/>
              <a:gd name="T50" fmla="*/ 2147483647 w 566"/>
              <a:gd name="T51" fmla="*/ 2147483647 h 338"/>
              <a:gd name="T52" fmla="*/ 2147483647 w 566"/>
              <a:gd name="T53" fmla="*/ 2147483647 h 338"/>
              <a:gd name="T54" fmla="*/ 2147483647 w 566"/>
              <a:gd name="T55" fmla="*/ 2147483647 h 338"/>
              <a:gd name="T56" fmla="*/ 2147483647 w 566"/>
              <a:gd name="T57" fmla="*/ 2147483647 h 338"/>
              <a:gd name="T58" fmla="*/ 2147483647 w 566"/>
              <a:gd name="T59" fmla="*/ 2147483647 h 338"/>
              <a:gd name="T60" fmla="*/ 2147483647 w 566"/>
              <a:gd name="T61" fmla="*/ 2147483647 h 338"/>
              <a:gd name="T62" fmla="*/ 2147483647 w 566"/>
              <a:gd name="T63" fmla="*/ 2147483647 h 338"/>
              <a:gd name="T64" fmla="*/ 2147483647 w 566"/>
              <a:gd name="T65" fmla="*/ 2147483647 h 338"/>
              <a:gd name="T66" fmla="*/ 2147483647 w 566"/>
              <a:gd name="T67" fmla="*/ 2147483647 h 338"/>
              <a:gd name="T68" fmla="*/ 0 w 566"/>
              <a:gd name="T69" fmla="*/ 2147483647 h 3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66"/>
              <a:gd name="T106" fmla="*/ 0 h 338"/>
              <a:gd name="T107" fmla="*/ 566 w 566"/>
              <a:gd name="T108" fmla="*/ 338 h 33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66" h="338">
                <a:moveTo>
                  <a:pt x="553" y="0"/>
                </a:moveTo>
                <a:lnTo>
                  <a:pt x="559" y="18"/>
                </a:lnTo>
                <a:lnTo>
                  <a:pt x="565" y="42"/>
                </a:lnTo>
                <a:lnTo>
                  <a:pt x="565" y="66"/>
                </a:lnTo>
                <a:lnTo>
                  <a:pt x="565" y="90"/>
                </a:lnTo>
                <a:lnTo>
                  <a:pt x="559" y="114"/>
                </a:lnTo>
                <a:lnTo>
                  <a:pt x="553" y="133"/>
                </a:lnTo>
                <a:lnTo>
                  <a:pt x="547" y="151"/>
                </a:lnTo>
                <a:lnTo>
                  <a:pt x="541" y="163"/>
                </a:lnTo>
                <a:lnTo>
                  <a:pt x="541" y="175"/>
                </a:lnTo>
                <a:lnTo>
                  <a:pt x="535" y="181"/>
                </a:lnTo>
                <a:lnTo>
                  <a:pt x="529" y="193"/>
                </a:lnTo>
                <a:lnTo>
                  <a:pt x="516" y="211"/>
                </a:lnTo>
                <a:lnTo>
                  <a:pt x="498" y="223"/>
                </a:lnTo>
                <a:lnTo>
                  <a:pt x="486" y="241"/>
                </a:lnTo>
                <a:lnTo>
                  <a:pt x="480" y="253"/>
                </a:lnTo>
                <a:lnTo>
                  <a:pt x="468" y="259"/>
                </a:lnTo>
                <a:lnTo>
                  <a:pt x="450" y="271"/>
                </a:lnTo>
                <a:lnTo>
                  <a:pt x="431" y="283"/>
                </a:lnTo>
                <a:lnTo>
                  <a:pt x="413" y="295"/>
                </a:lnTo>
                <a:lnTo>
                  <a:pt x="389" y="307"/>
                </a:lnTo>
                <a:lnTo>
                  <a:pt x="365" y="319"/>
                </a:lnTo>
                <a:lnTo>
                  <a:pt x="358" y="319"/>
                </a:lnTo>
                <a:lnTo>
                  <a:pt x="340" y="325"/>
                </a:lnTo>
                <a:lnTo>
                  <a:pt x="304" y="331"/>
                </a:lnTo>
                <a:lnTo>
                  <a:pt x="261" y="337"/>
                </a:lnTo>
                <a:lnTo>
                  <a:pt x="213" y="331"/>
                </a:lnTo>
                <a:lnTo>
                  <a:pt x="164" y="325"/>
                </a:lnTo>
                <a:lnTo>
                  <a:pt x="128" y="307"/>
                </a:lnTo>
                <a:lnTo>
                  <a:pt x="91" y="283"/>
                </a:lnTo>
                <a:lnTo>
                  <a:pt x="61" y="259"/>
                </a:lnTo>
                <a:lnTo>
                  <a:pt x="36" y="229"/>
                </a:lnTo>
                <a:lnTo>
                  <a:pt x="12" y="187"/>
                </a:lnTo>
                <a:lnTo>
                  <a:pt x="6" y="169"/>
                </a:lnTo>
                <a:lnTo>
                  <a:pt x="0" y="157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18" name="Oval 21"/>
          <p:cNvSpPr>
            <a:spLocks noChangeArrowheads="1"/>
          </p:cNvSpPr>
          <p:nvPr/>
        </p:nvSpPr>
        <p:spPr bwMode="auto">
          <a:xfrm flipH="1">
            <a:off x="4387850" y="3735388"/>
            <a:ext cx="350838" cy="39211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5619" name="Rectangle 22"/>
          <p:cNvSpPr>
            <a:spLocks noChangeArrowheads="1"/>
          </p:cNvSpPr>
          <p:nvPr/>
        </p:nvSpPr>
        <p:spPr bwMode="auto">
          <a:xfrm rot="1800000">
            <a:off x="6091238" y="4913313"/>
            <a:ext cx="1187450" cy="7493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grpSp>
        <p:nvGrpSpPr>
          <p:cNvPr id="25620" name="Group 23"/>
          <p:cNvGrpSpPr>
            <a:grpSpLocks/>
          </p:cNvGrpSpPr>
          <p:nvPr/>
        </p:nvGrpSpPr>
        <p:grpSpPr bwMode="auto">
          <a:xfrm>
            <a:off x="6350" y="3825875"/>
            <a:ext cx="6097588" cy="219075"/>
            <a:chOff x="5" y="2410"/>
            <a:chExt cx="4321" cy="138"/>
          </a:xfrm>
        </p:grpSpPr>
        <p:sp>
          <p:nvSpPr>
            <p:cNvPr id="25641" name="Line 24"/>
            <p:cNvSpPr>
              <a:spLocks noChangeShapeType="1"/>
            </p:cNvSpPr>
            <p:nvPr/>
          </p:nvSpPr>
          <p:spPr bwMode="auto">
            <a:xfrm>
              <a:off x="5" y="2480"/>
              <a:ext cx="432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5642" name="AutoShape 25"/>
            <p:cNvSpPr>
              <a:spLocks noChangeArrowheads="1"/>
            </p:cNvSpPr>
            <p:nvPr/>
          </p:nvSpPr>
          <p:spPr bwMode="auto">
            <a:xfrm rot="-5400000">
              <a:off x="1173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  <p:sp>
          <p:nvSpPr>
            <p:cNvPr id="25643" name="AutoShape 26"/>
            <p:cNvSpPr>
              <a:spLocks noChangeArrowheads="1"/>
            </p:cNvSpPr>
            <p:nvPr/>
          </p:nvSpPr>
          <p:spPr bwMode="auto">
            <a:xfrm rot="-5400000">
              <a:off x="188" y="2420"/>
              <a:ext cx="138" cy="118"/>
            </a:xfrm>
            <a:prstGeom prst="triangle">
              <a:avLst>
                <a:gd name="adj" fmla="val 49954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fr-BE" altLang="fr-FR"/>
            </a:p>
          </p:txBody>
        </p:sp>
      </p:grpSp>
      <p:sp>
        <p:nvSpPr>
          <p:cNvPr id="25621" name="Rectangle 27"/>
          <p:cNvSpPr>
            <a:spLocks noChangeArrowheads="1"/>
          </p:cNvSpPr>
          <p:nvPr/>
        </p:nvSpPr>
        <p:spPr bwMode="auto">
          <a:xfrm>
            <a:off x="6510338" y="5043488"/>
            <a:ext cx="347662" cy="51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2800">
                <a:latin typeface="Times New Roman" pitchFamily="18" charset="0"/>
              </a:rPr>
              <a:t>G</a:t>
            </a:r>
          </a:p>
        </p:txBody>
      </p:sp>
      <p:sp>
        <p:nvSpPr>
          <p:cNvPr id="25622" name="Line 28"/>
          <p:cNvSpPr>
            <a:spLocks noChangeShapeType="1"/>
          </p:cNvSpPr>
          <p:nvPr/>
        </p:nvSpPr>
        <p:spPr bwMode="auto">
          <a:xfrm flipH="1">
            <a:off x="5516563" y="4316413"/>
            <a:ext cx="357187" cy="703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23" name="Rectangle 29"/>
          <p:cNvSpPr>
            <a:spLocks noChangeArrowheads="1"/>
          </p:cNvSpPr>
          <p:nvPr/>
        </p:nvSpPr>
        <p:spPr bwMode="auto">
          <a:xfrm>
            <a:off x="3311525" y="1938338"/>
            <a:ext cx="347663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1800">
                <a:latin typeface="Times New Roman" pitchFamily="18" charset="0"/>
              </a:rPr>
              <a:t>D</a:t>
            </a:r>
          </a:p>
        </p:txBody>
      </p:sp>
      <p:sp>
        <p:nvSpPr>
          <p:cNvPr id="25624" name="Freeform 30"/>
          <p:cNvSpPr>
            <a:spLocks/>
          </p:cNvSpPr>
          <p:nvPr/>
        </p:nvSpPr>
        <p:spPr bwMode="auto">
          <a:xfrm>
            <a:off x="3121025" y="2306638"/>
            <a:ext cx="676275" cy="755650"/>
          </a:xfrm>
          <a:custGeom>
            <a:avLst/>
            <a:gdLst>
              <a:gd name="T0" fmla="*/ 2147483647 w 479"/>
              <a:gd name="T1" fmla="*/ 2147483647 h 476"/>
              <a:gd name="T2" fmla="*/ 2147483647 w 479"/>
              <a:gd name="T3" fmla="*/ 2147483647 h 476"/>
              <a:gd name="T4" fmla="*/ 2147483647 w 479"/>
              <a:gd name="T5" fmla="*/ 2147483647 h 476"/>
              <a:gd name="T6" fmla="*/ 2147483647 w 479"/>
              <a:gd name="T7" fmla="*/ 2147483647 h 476"/>
              <a:gd name="T8" fmla="*/ 2147483647 w 479"/>
              <a:gd name="T9" fmla="*/ 2147483647 h 476"/>
              <a:gd name="T10" fmla="*/ 2147483647 w 479"/>
              <a:gd name="T11" fmla="*/ 2147483647 h 476"/>
              <a:gd name="T12" fmla="*/ 2147483647 w 479"/>
              <a:gd name="T13" fmla="*/ 2147483647 h 476"/>
              <a:gd name="T14" fmla="*/ 0 w 479"/>
              <a:gd name="T15" fmla="*/ 2147483647 h 476"/>
              <a:gd name="T16" fmla="*/ 0 w 479"/>
              <a:gd name="T17" fmla="*/ 2147483647 h 476"/>
              <a:gd name="T18" fmla="*/ 0 w 479"/>
              <a:gd name="T19" fmla="*/ 2147483647 h 476"/>
              <a:gd name="T20" fmla="*/ 0 w 479"/>
              <a:gd name="T21" fmla="*/ 2147483647 h 476"/>
              <a:gd name="T22" fmla="*/ 0 w 479"/>
              <a:gd name="T23" fmla="*/ 2147483647 h 476"/>
              <a:gd name="T24" fmla="*/ 2147483647 w 479"/>
              <a:gd name="T25" fmla="*/ 2147483647 h 476"/>
              <a:gd name="T26" fmla="*/ 2147483647 w 479"/>
              <a:gd name="T27" fmla="*/ 2147483647 h 476"/>
              <a:gd name="T28" fmla="*/ 2147483647 w 479"/>
              <a:gd name="T29" fmla="*/ 2147483647 h 476"/>
              <a:gd name="T30" fmla="*/ 2147483647 w 479"/>
              <a:gd name="T31" fmla="*/ 2147483647 h 476"/>
              <a:gd name="T32" fmla="*/ 2147483647 w 479"/>
              <a:gd name="T33" fmla="*/ 2147483647 h 476"/>
              <a:gd name="T34" fmla="*/ 2147483647 w 479"/>
              <a:gd name="T35" fmla="*/ 2147483647 h 476"/>
              <a:gd name="T36" fmla="*/ 2147483647 w 479"/>
              <a:gd name="T37" fmla="*/ 2147483647 h 476"/>
              <a:gd name="T38" fmla="*/ 2147483647 w 479"/>
              <a:gd name="T39" fmla="*/ 2147483647 h 476"/>
              <a:gd name="T40" fmla="*/ 2147483647 w 479"/>
              <a:gd name="T41" fmla="*/ 2147483647 h 476"/>
              <a:gd name="T42" fmla="*/ 2147483647 w 479"/>
              <a:gd name="T43" fmla="*/ 2147483647 h 476"/>
              <a:gd name="T44" fmla="*/ 2147483647 w 479"/>
              <a:gd name="T45" fmla="*/ 2147483647 h 476"/>
              <a:gd name="T46" fmla="*/ 2147483647 w 479"/>
              <a:gd name="T47" fmla="*/ 2147483647 h 476"/>
              <a:gd name="T48" fmla="*/ 2147483647 w 479"/>
              <a:gd name="T49" fmla="*/ 2147483647 h 476"/>
              <a:gd name="T50" fmla="*/ 2147483647 w 479"/>
              <a:gd name="T51" fmla="*/ 2147483647 h 476"/>
              <a:gd name="T52" fmla="*/ 2147483647 w 479"/>
              <a:gd name="T53" fmla="*/ 2147483647 h 476"/>
              <a:gd name="T54" fmla="*/ 2147483647 w 479"/>
              <a:gd name="T55" fmla="*/ 2147483647 h 476"/>
              <a:gd name="T56" fmla="*/ 2147483647 w 479"/>
              <a:gd name="T57" fmla="*/ 2147483647 h 476"/>
              <a:gd name="T58" fmla="*/ 2147483647 w 479"/>
              <a:gd name="T59" fmla="*/ 0 h 476"/>
              <a:gd name="T60" fmla="*/ 2147483647 w 479"/>
              <a:gd name="T61" fmla="*/ 2147483647 h 476"/>
              <a:gd name="T62" fmla="*/ 2147483647 w 479"/>
              <a:gd name="T63" fmla="*/ 2147483647 h 476"/>
              <a:gd name="T64" fmla="*/ 2147483647 w 479"/>
              <a:gd name="T65" fmla="*/ 2147483647 h 476"/>
              <a:gd name="T66" fmla="*/ 2147483647 w 479"/>
              <a:gd name="T67" fmla="*/ 2147483647 h 476"/>
              <a:gd name="T68" fmla="*/ 2147483647 w 479"/>
              <a:gd name="T69" fmla="*/ 2147483647 h 476"/>
              <a:gd name="T70" fmla="*/ 2147483647 w 479"/>
              <a:gd name="T71" fmla="*/ 2147483647 h 476"/>
              <a:gd name="T72" fmla="*/ 2147483647 w 479"/>
              <a:gd name="T73" fmla="*/ 2147483647 h 47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9"/>
              <a:gd name="T112" fmla="*/ 0 h 476"/>
              <a:gd name="T113" fmla="*/ 479 w 479"/>
              <a:gd name="T114" fmla="*/ 476 h 47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9" h="476">
                <a:moveTo>
                  <a:pt x="69" y="475"/>
                </a:moveTo>
                <a:lnTo>
                  <a:pt x="56" y="460"/>
                </a:lnTo>
                <a:lnTo>
                  <a:pt x="43" y="444"/>
                </a:lnTo>
                <a:lnTo>
                  <a:pt x="30" y="423"/>
                </a:lnTo>
                <a:lnTo>
                  <a:pt x="17" y="401"/>
                </a:lnTo>
                <a:lnTo>
                  <a:pt x="13" y="379"/>
                </a:lnTo>
                <a:lnTo>
                  <a:pt x="5" y="358"/>
                </a:lnTo>
                <a:lnTo>
                  <a:pt x="0" y="342"/>
                </a:lnTo>
                <a:lnTo>
                  <a:pt x="0" y="330"/>
                </a:lnTo>
                <a:lnTo>
                  <a:pt x="0" y="321"/>
                </a:lnTo>
                <a:lnTo>
                  <a:pt x="0" y="308"/>
                </a:lnTo>
                <a:lnTo>
                  <a:pt x="0" y="293"/>
                </a:lnTo>
                <a:lnTo>
                  <a:pt x="5" y="274"/>
                </a:lnTo>
                <a:lnTo>
                  <a:pt x="9" y="256"/>
                </a:lnTo>
                <a:lnTo>
                  <a:pt x="9" y="234"/>
                </a:lnTo>
                <a:lnTo>
                  <a:pt x="13" y="222"/>
                </a:lnTo>
                <a:lnTo>
                  <a:pt x="17" y="210"/>
                </a:lnTo>
                <a:lnTo>
                  <a:pt x="26" y="188"/>
                </a:lnTo>
                <a:lnTo>
                  <a:pt x="39" y="167"/>
                </a:lnTo>
                <a:lnTo>
                  <a:pt x="52" y="148"/>
                </a:lnTo>
                <a:lnTo>
                  <a:pt x="65" y="126"/>
                </a:lnTo>
                <a:lnTo>
                  <a:pt x="78" y="108"/>
                </a:lnTo>
                <a:lnTo>
                  <a:pt x="95" y="89"/>
                </a:lnTo>
                <a:lnTo>
                  <a:pt x="108" y="80"/>
                </a:lnTo>
                <a:lnTo>
                  <a:pt x="125" y="65"/>
                </a:lnTo>
                <a:lnTo>
                  <a:pt x="164" y="40"/>
                </a:lnTo>
                <a:lnTo>
                  <a:pt x="207" y="22"/>
                </a:lnTo>
                <a:lnTo>
                  <a:pt x="228" y="12"/>
                </a:lnTo>
                <a:lnTo>
                  <a:pt x="250" y="6"/>
                </a:lnTo>
                <a:lnTo>
                  <a:pt x="293" y="0"/>
                </a:lnTo>
                <a:lnTo>
                  <a:pt x="336" y="3"/>
                </a:lnTo>
                <a:lnTo>
                  <a:pt x="375" y="12"/>
                </a:lnTo>
                <a:lnTo>
                  <a:pt x="413" y="25"/>
                </a:lnTo>
                <a:lnTo>
                  <a:pt x="431" y="37"/>
                </a:lnTo>
                <a:lnTo>
                  <a:pt x="448" y="49"/>
                </a:lnTo>
                <a:lnTo>
                  <a:pt x="465" y="62"/>
                </a:lnTo>
                <a:lnTo>
                  <a:pt x="478" y="71"/>
                </a:lnTo>
              </a:path>
            </a:pathLst>
          </a:custGeom>
          <a:noFill/>
          <a:ln w="50800" cap="rnd">
            <a:solidFill>
              <a:srgbClr val="FF8000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25" name="Rectangle 31"/>
          <p:cNvSpPr>
            <a:spLocks noChangeArrowheads="1"/>
          </p:cNvSpPr>
          <p:nvPr/>
        </p:nvSpPr>
        <p:spPr bwMode="auto">
          <a:xfrm>
            <a:off x="7429500" y="5000625"/>
            <a:ext cx="1527175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eaLnBrk="1" hangingPunct="1">
              <a:spcBef>
                <a:spcPct val="100000"/>
              </a:spcBef>
            </a:pPr>
            <a:r>
              <a:rPr lang="en-GB" altLang="fr-FR" sz="2000">
                <a:latin typeface="Times New Roman" pitchFamily="18" charset="0"/>
              </a:rPr>
              <a:t>Deflection of the electrons</a:t>
            </a:r>
          </a:p>
        </p:txBody>
      </p:sp>
      <p:sp>
        <p:nvSpPr>
          <p:cNvPr id="25626" name="Line 32"/>
          <p:cNvSpPr>
            <a:spLocks noChangeShapeType="1"/>
          </p:cNvSpPr>
          <p:nvPr/>
        </p:nvSpPr>
        <p:spPr bwMode="auto">
          <a:xfrm flipH="1" flipV="1">
            <a:off x="4768850" y="4108450"/>
            <a:ext cx="344488" cy="627063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27" name="Line 33"/>
          <p:cNvSpPr>
            <a:spLocks noChangeShapeType="1"/>
          </p:cNvSpPr>
          <p:nvPr/>
        </p:nvSpPr>
        <p:spPr bwMode="auto">
          <a:xfrm>
            <a:off x="4232275" y="3028950"/>
            <a:ext cx="315913" cy="630238"/>
          </a:xfrm>
          <a:prstGeom prst="line">
            <a:avLst/>
          </a:prstGeom>
          <a:noFill/>
          <a:ln w="50800">
            <a:solidFill>
              <a:srgbClr val="3FA237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28" name="Rectangle 34"/>
          <p:cNvSpPr>
            <a:spLocks noChangeArrowheads="1"/>
          </p:cNvSpPr>
          <p:nvPr/>
        </p:nvSpPr>
        <p:spPr bwMode="auto">
          <a:xfrm>
            <a:off x="304800" y="5486400"/>
            <a:ext cx="2209800" cy="76200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eaLnBrk="1" hangingPunct="1">
              <a:spcBef>
                <a:spcPct val="100000"/>
              </a:spcBef>
            </a:pPr>
            <a:r>
              <a:rPr lang="en-GB" altLang="fr-FR" sz="2000">
                <a:latin typeface="Times New Roman" pitchFamily="18" charset="0"/>
              </a:rPr>
              <a:t>Inversion of the electrical field</a:t>
            </a:r>
          </a:p>
        </p:txBody>
      </p:sp>
      <p:grpSp>
        <p:nvGrpSpPr>
          <p:cNvPr id="25629" name="Group 35"/>
          <p:cNvGrpSpPr>
            <a:grpSpLocks/>
          </p:cNvGrpSpPr>
          <p:nvPr/>
        </p:nvGrpSpPr>
        <p:grpSpPr bwMode="auto">
          <a:xfrm>
            <a:off x="4027488" y="2670175"/>
            <a:ext cx="1362075" cy="2409825"/>
            <a:chOff x="2854" y="1682"/>
            <a:chExt cx="965" cy="1518"/>
          </a:xfrm>
        </p:grpSpPr>
        <p:grpSp>
          <p:nvGrpSpPr>
            <p:cNvPr id="25631" name="Group 36"/>
            <p:cNvGrpSpPr>
              <a:grpSpLocks/>
            </p:cNvGrpSpPr>
            <p:nvPr/>
          </p:nvGrpSpPr>
          <p:grpSpPr bwMode="auto">
            <a:xfrm>
              <a:off x="2854" y="1682"/>
              <a:ext cx="229" cy="246"/>
              <a:chOff x="2854" y="1682"/>
              <a:chExt cx="229" cy="246"/>
            </a:xfrm>
          </p:grpSpPr>
          <p:sp>
            <p:nvSpPr>
              <p:cNvPr id="25637" name="Rectangle 37"/>
              <p:cNvSpPr>
                <a:spLocks noChangeArrowheads="1"/>
              </p:cNvSpPr>
              <p:nvPr/>
            </p:nvSpPr>
            <p:spPr bwMode="auto">
              <a:xfrm rot="3600000">
                <a:off x="2846" y="1690"/>
                <a:ext cx="246" cy="2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pPr algn="ctr" eaLnBrk="1" hangingPunct="1">
                  <a:spcBef>
                    <a:spcPct val="100000"/>
                  </a:spcBef>
                </a:pPr>
                <a:r>
                  <a:rPr lang="en-GB" altLang="fr-FR" sz="1800" b="1">
                    <a:solidFill>
                      <a:srgbClr val="00B400"/>
                    </a:solidFill>
                    <a:latin typeface="Times New Roman" pitchFamily="18" charset="0"/>
                  </a:rPr>
                  <a:t>E</a:t>
                </a:r>
              </a:p>
            </p:txBody>
          </p:sp>
          <p:grpSp>
            <p:nvGrpSpPr>
              <p:cNvPr id="25638" name="Group 38"/>
              <p:cNvGrpSpPr>
                <a:grpSpLocks/>
              </p:cNvGrpSpPr>
              <p:nvPr/>
            </p:nvGrpSpPr>
            <p:grpSpPr bwMode="auto">
              <a:xfrm>
                <a:off x="3022" y="1733"/>
                <a:ext cx="46" cy="66"/>
                <a:chOff x="3022" y="1733"/>
                <a:chExt cx="46" cy="66"/>
              </a:xfrm>
            </p:grpSpPr>
            <p:sp>
              <p:nvSpPr>
                <p:cNvPr id="25639" name="AutoShape 39"/>
                <p:cNvSpPr>
                  <a:spLocks noChangeArrowheads="1"/>
                </p:cNvSpPr>
                <p:nvPr/>
              </p:nvSpPr>
              <p:spPr bwMode="auto">
                <a:xfrm rot="9000000">
                  <a:off x="3038" y="1776"/>
                  <a:ext cx="30" cy="23"/>
                </a:xfrm>
                <a:prstGeom prst="triangle">
                  <a:avLst>
                    <a:gd name="adj" fmla="val 49954"/>
                  </a:avLst>
                </a:prstGeom>
                <a:solidFill>
                  <a:srgbClr val="009900"/>
                </a:solidFill>
                <a:ln w="25400">
                  <a:solidFill>
                    <a:srgbClr val="3FA23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9pPr>
                </a:lstStyle>
                <a:p>
                  <a:endParaRPr lang="fr-BE" altLang="fr-FR"/>
                </a:p>
              </p:txBody>
            </p:sp>
            <p:sp>
              <p:nvSpPr>
                <p:cNvPr id="25640" name="Line 40"/>
                <p:cNvSpPr>
                  <a:spLocks noChangeShapeType="1"/>
                </p:cNvSpPr>
                <p:nvPr/>
              </p:nvSpPr>
              <p:spPr bwMode="auto">
                <a:xfrm>
                  <a:off x="3022" y="1733"/>
                  <a:ext cx="31" cy="54"/>
                </a:xfrm>
                <a:prstGeom prst="line">
                  <a:avLst/>
                </a:prstGeom>
                <a:noFill/>
                <a:ln w="12700">
                  <a:solidFill>
                    <a:srgbClr val="3FA237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BE"/>
                </a:p>
              </p:txBody>
            </p:sp>
          </p:grpSp>
        </p:grpSp>
        <p:grpSp>
          <p:nvGrpSpPr>
            <p:cNvPr id="25632" name="Group 41"/>
            <p:cNvGrpSpPr>
              <a:grpSpLocks/>
            </p:cNvGrpSpPr>
            <p:nvPr/>
          </p:nvGrpSpPr>
          <p:grpSpPr bwMode="auto">
            <a:xfrm>
              <a:off x="3590" y="2953"/>
              <a:ext cx="229" cy="247"/>
              <a:chOff x="3590" y="2953"/>
              <a:chExt cx="229" cy="247"/>
            </a:xfrm>
          </p:grpSpPr>
          <p:sp>
            <p:nvSpPr>
              <p:cNvPr id="25633" name="Rectangle 42"/>
              <p:cNvSpPr>
                <a:spLocks noChangeArrowheads="1"/>
              </p:cNvSpPr>
              <p:nvPr/>
            </p:nvSpPr>
            <p:spPr bwMode="auto">
              <a:xfrm rot="3600000">
                <a:off x="3581" y="2962"/>
                <a:ext cx="247" cy="2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28" charset="-128"/>
                  </a:defRPr>
                </a:lvl9pPr>
              </a:lstStyle>
              <a:p>
                <a:pPr algn="ctr" eaLnBrk="1" hangingPunct="1">
                  <a:spcBef>
                    <a:spcPct val="100000"/>
                  </a:spcBef>
                </a:pPr>
                <a:r>
                  <a:rPr lang="en-GB" altLang="fr-FR" sz="1800" b="1">
                    <a:solidFill>
                      <a:srgbClr val="00B400"/>
                    </a:solidFill>
                    <a:latin typeface="Times New Roman" pitchFamily="18" charset="0"/>
                  </a:rPr>
                  <a:t>E</a:t>
                </a:r>
              </a:p>
            </p:txBody>
          </p:sp>
          <p:grpSp>
            <p:nvGrpSpPr>
              <p:cNvPr id="25634" name="Group 43"/>
              <p:cNvGrpSpPr>
                <a:grpSpLocks/>
              </p:cNvGrpSpPr>
              <p:nvPr/>
            </p:nvGrpSpPr>
            <p:grpSpPr bwMode="auto">
              <a:xfrm>
                <a:off x="3757" y="3005"/>
                <a:ext cx="46" cy="66"/>
                <a:chOff x="3757" y="3005"/>
                <a:chExt cx="46" cy="66"/>
              </a:xfrm>
            </p:grpSpPr>
            <p:sp>
              <p:nvSpPr>
                <p:cNvPr id="25635" name="AutoShape 44"/>
                <p:cNvSpPr>
                  <a:spLocks noChangeArrowheads="1"/>
                </p:cNvSpPr>
                <p:nvPr/>
              </p:nvSpPr>
              <p:spPr bwMode="auto">
                <a:xfrm rot="9000000">
                  <a:off x="3774" y="3047"/>
                  <a:ext cx="29" cy="24"/>
                </a:xfrm>
                <a:prstGeom prst="triangle">
                  <a:avLst>
                    <a:gd name="adj" fmla="val 49954"/>
                  </a:avLst>
                </a:prstGeom>
                <a:solidFill>
                  <a:srgbClr val="009900"/>
                </a:solidFill>
                <a:ln w="25400">
                  <a:solidFill>
                    <a:srgbClr val="3FA23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pitchFamily="28" charset="-128"/>
                    </a:defRPr>
                  </a:lvl9pPr>
                </a:lstStyle>
                <a:p>
                  <a:endParaRPr lang="fr-BE" altLang="fr-FR"/>
                </a:p>
              </p:txBody>
            </p:sp>
            <p:sp>
              <p:nvSpPr>
                <p:cNvPr id="25636" name="Line 45"/>
                <p:cNvSpPr>
                  <a:spLocks noChangeShapeType="1"/>
                </p:cNvSpPr>
                <p:nvPr/>
              </p:nvSpPr>
              <p:spPr bwMode="auto">
                <a:xfrm>
                  <a:off x="3757" y="3005"/>
                  <a:ext cx="31" cy="54"/>
                </a:xfrm>
                <a:prstGeom prst="line">
                  <a:avLst/>
                </a:prstGeom>
                <a:noFill/>
                <a:ln w="12700">
                  <a:solidFill>
                    <a:srgbClr val="3FA237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BE"/>
                </a:p>
              </p:txBody>
            </p:sp>
          </p:grpSp>
        </p:grpSp>
      </p:grpSp>
      <p:sp>
        <p:nvSpPr>
          <p:cNvPr id="25630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28813192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 rot="1800000">
            <a:off x="7162800" y="3276600"/>
            <a:ext cx="711200" cy="449263"/>
          </a:xfrm>
          <a:prstGeom prst="rect">
            <a:avLst/>
          </a:prstGeom>
          <a:solidFill>
            <a:srgbClr val="CC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27" name="AutoShape 5"/>
          <p:cNvSpPr>
            <a:spLocks noChangeArrowheads="1"/>
          </p:cNvSpPr>
          <p:nvPr/>
        </p:nvSpPr>
        <p:spPr bwMode="auto">
          <a:xfrm rot="-5400000">
            <a:off x="4518025" y="2681288"/>
            <a:ext cx="136525" cy="107950"/>
          </a:xfrm>
          <a:prstGeom prst="triangle">
            <a:avLst>
              <a:gd name="adj" fmla="val 49954"/>
            </a:avLst>
          </a:prstGeom>
          <a:solidFill>
            <a:srgbClr val="CC66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28" name="AutoShape 6"/>
          <p:cNvSpPr>
            <a:spLocks noChangeArrowheads="1"/>
          </p:cNvSpPr>
          <p:nvPr/>
        </p:nvSpPr>
        <p:spPr bwMode="auto">
          <a:xfrm rot="-5400000">
            <a:off x="2963863" y="2682875"/>
            <a:ext cx="136525" cy="104775"/>
          </a:xfrm>
          <a:prstGeom prst="triangle">
            <a:avLst>
              <a:gd name="adj" fmla="val 49954"/>
            </a:avLst>
          </a:prstGeom>
          <a:solidFill>
            <a:srgbClr val="CC66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7315200" y="3276600"/>
            <a:ext cx="407988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 eaLnBrk="1" hangingPunct="1">
              <a:spcBef>
                <a:spcPct val="100000"/>
              </a:spcBef>
            </a:pPr>
            <a:r>
              <a:rPr lang="en-GB" altLang="fr-FR" sz="1800">
                <a:latin typeface="Times New Roman" pitchFamily="18" charset="0"/>
              </a:rPr>
              <a:t>G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 rot="4500000">
            <a:off x="6928644" y="2194719"/>
            <a:ext cx="800100" cy="3984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 rot="900000">
            <a:off x="6207125" y="1295400"/>
            <a:ext cx="711200" cy="44926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 rot="18900000">
            <a:off x="5105400" y="1589088"/>
            <a:ext cx="712788" cy="449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 rot="2700000">
            <a:off x="4953000" y="3438525"/>
            <a:ext cx="801688" cy="4016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 rot="20700000">
            <a:off x="6192838" y="3665538"/>
            <a:ext cx="711200" cy="449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26635" name="Oval 13"/>
          <p:cNvSpPr>
            <a:spLocks noChangeArrowheads="1"/>
          </p:cNvSpPr>
          <p:nvPr/>
        </p:nvSpPr>
        <p:spPr bwMode="auto">
          <a:xfrm>
            <a:off x="5716588" y="2085975"/>
            <a:ext cx="1114425" cy="125412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36" name="Line 14"/>
          <p:cNvSpPr>
            <a:spLocks noChangeShapeType="1"/>
          </p:cNvSpPr>
          <p:nvPr/>
        </p:nvSpPr>
        <p:spPr bwMode="auto">
          <a:xfrm>
            <a:off x="6273800" y="1670050"/>
            <a:ext cx="0" cy="2090738"/>
          </a:xfrm>
          <a:prstGeom prst="line">
            <a:avLst/>
          </a:prstGeom>
          <a:noFill/>
          <a:ln w="25400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37" name="Line 15"/>
          <p:cNvSpPr>
            <a:spLocks noChangeShapeType="1"/>
          </p:cNvSpPr>
          <p:nvPr/>
        </p:nvSpPr>
        <p:spPr bwMode="auto">
          <a:xfrm>
            <a:off x="5813425" y="1809750"/>
            <a:ext cx="927100" cy="1811338"/>
          </a:xfrm>
          <a:prstGeom prst="line">
            <a:avLst/>
          </a:prstGeom>
          <a:noFill/>
          <a:ln w="25400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38" name="Line 16"/>
          <p:cNvSpPr>
            <a:spLocks noChangeShapeType="1"/>
          </p:cNvSpPr>
          <p:nvPr/>
        </p:nvSpPr>
        <p:spPr bwMode="auto">
          <a:xfrm>
            <a:off x="5475288" y="2197100"/>
            <a:ext cx="1790700" cy="1160463"/>
          </a:xfrm>
          <a:prstGeom prst="line">
            <a:avLst/>
          </a:prstGeom>
          <a:noFill/>
          <a:ln w="25400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39" name="Line 17"/>
          <p:cNvSpPr>
            <a:spLocks noChangeShapeType="1"/>
          </p:cNvSpPr>
          <p:nvPr/>
        </p:nvSpPr>
        <p:spPr bwMode="auto">
          <a:xfrm flipV="1">
            <a:off x="5810250" y="1804988"/>
            <a:ext cx="928688" cy="1816100"/>
          </a:xfrm>
          <a:prstGeom prst="line">
            <a:avLst/>
          </a:prstGeom>
          <a:noFill/>
          <a:ln w="25400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0" name="Line 18"/>
          <p:cNvSpPr>
            <a:spLocks noChangeShapeType="1"/>
          </p:cNvSpPr>
          <p:nvPr/>
        </p:nvSpPr>
        <p:spPr bwMode="auto">
          <a:xfrm flipV="1">
            <a:off x="5470525" y="2193925"/>
            <a:ext cx="1608138" cy="1039813"/>
          </a:xfrm>
          <a:prstGeom prst="line">
            <a:avLst/>
          </a:prstGeom>
          <a:noFill/>
          <a:ln w="25400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1" name="Freeform 19"/>
          <p:cNvSpPr>
            <a:spLocks/>
          </p:cNvSpPr>
          <p:nvPr/>
        </p:nvSpPr>
        <p:spPr bwMode="auto">
          <a:xfrm>
            <a:off x="7072313" y="2179638"/>
            <a:ext cx="284162" cy="541337"/>
          </a:xfrm>
          <a:custGeom>
            <a:avLst/>
            <a:gdLst>
              <a:gd name="T0" fmla="*/ 0 w 201"/>
              <a:gd name="T1" fmla="*/ 2147483647 h 341"/>
              <a:gd name="T2" fmla="*/ 2147483647 w 201"/>
              <a:gd name="T3" fmla="*/ 2147483647 h 341"/>
              <a:gd name="T4" fmla="*/ 2147483647 w 201"/>
              <a:gd name="T5" fmla="*/ 2147483647 h 341"/>
              <a:gd name="T6" fmla="*/ 2147483647 w 201"/>
              <a:gd name="T7" fmla="*/ 0 h 341"/>
              <a:gd name="T8" fmla="*/ 2147483647 w 201"/>
              <a:gd name="T9" fmla="*/ 2147483647 h 341"/>
              <a:gd name="T10" fmla="*/ 2147483647 w 201"/>
              <a:gd name="T11" fmla="*/ 2147483647 h 341"/>
              <a:gd name="T12" fmla="*/ 2147483647 w 201"/>
              <a:gd name="T13" fmla="*/ 2147483647 h 341"/>
              <a:gd name="T14" fmla="*/ 2147483647 w 201"/>
              <a:gd name="T15" fmla="*/ 2147483647 h 341"/>
              <a:gd name="T16" fmla="*/ 2147483647 w 201"/>
              <a:gd name="T17" fmla="*/ 2147483647 h 341"/>
              <a:gd name="T18" fmla="*/ 2147483647 w 201"/>
              <a:gd name="T19" fmla="*/ 2147483647 h 341"/>
              <a:gd name="T20" fmla="*/ 2147483647 w 201"/>
              <a:gd name="T21" fmla="*/ 2147483647 h 341"/>
              <a:gd name="T22" fmla="*/ 2147483647 w 201"/>
              <a:gd name="T23" fmla="*/ 2147483647 h 341"/>
              <a:gd name="T24" fmla="*/ 2147483647 w 201"/>
              <a:gd name="T25" fmla="*/ 2147483647 h 341"/>
              <a:gd name="T26" fmla="*/ 2147483647 w 201"/>
              <a:gd name="T27" fmla="*/ 2147483647 h 341"/>
              <a:gd name="T28" fmla="*/ 2147483647 w 201"/>
              <a:gd name="T29" fmla="*/ 2147483647 h 341"/>
              <a:gd name="T30" fmla="*/ 2147483647 w 201"/>
              <a:gd name="T31" fmla="*/ 2147483647 h 341"/>
              <a:gd name="T32" fmla="*/ 2147483647 w 201"/>
              <a:gd name="T33" fmla="*/ 2147483647 h 341"/>
              <a:gd name="T34" fmla="*/ 2147483647 w 201"/>
              <a:gd name="T35" fmla="*/ 2147483647 h 341"/>
              <a:gd name="T36" fmla="*/ 2147483647 w 201"/>
              <a:gd name="T37" fmla="*/ 2147483647 h 341"/>
              <a:gd name="T38" fmla="*/ 2147483647 w 201"/>
              <a:gd name="T39" fmla="*/ 2147483647 h 341"/>
              <a:gd name="T40" fmla="*/ 2147483647 w 201"/>
              <a:gd name="T41" fmla="*/ 2147483647 h 341"/>
              <a:gd name="T42" fmla="*/ 2147483647 w 201"/>
              <a:gd name="T43" fmla="*/ 2147483647 h 341"/>
              <a:gd name="T44" fmla="*/ 2147483647 w 201"/>
              <a:gd name="T45" fmla="*/ 2147483647 h 341"/>
              <a:gd name="T46" fmla="*/ 2147483647 w 201"/>
              <a:gd name="T47" fmla="*/ 2147483647 h 341"/>
              <a:gd name="T48" fmla="*/ 2147483647 w 201"/>
              <a:gd name="T49" fmla="*/ 2147483647 h 341"/>
              <a:gd name="T50" fmla="*/ 2147483647 w 201"/>
              <a:gd name="T51" fmla="*/ 2147483647 h 341"/>
              <a:gd name="T52" fmla="*/ 2147483647 w 201"/>
              <a:gd name="T53" fmla="*/ 2147483647 h 341"/>
              <a:gd name="T54" fmla="*/ 2147483647 w 201"/>
              <a:gd name="T55" fmla="*/ 2147483647 h 341"/>
              <a:gd name="T56" fmla="*/ 2147483647 w 201"/>
              <a:gd name="T57" fmla="*/ 2147483647 h 341"/>
              <a:gd name="T58" fmla="*/ 2147483647 w 201"/>
              <a:gd name="T59" fmla="*/ 2147483647 h 341"/>
              <a:gd name="T60" fmla="*/ 2147483647 w 201"/>
              <a:gd name="T61" fmla="*/ 2147483647 h 341"/>
              <a:gd name="T62" fmla="*/ 2147483647 w 201"/>
              <a:gd name="T63" fmla="*/ 2147483647 h 341"/>
              <a:gd name="T64" fmla="*/ 2147483647 w 201"/>
              <a:gd name="T65" fmla="*/ 2147483647 h 341"/>
              <a:gd name="T66" fmla="*/ 2147483647 w 201"/>
              <a:gd name="T67" fmla="*/ 2147483647 h 341"/>
              <a:gd name="T68" fmla="*/ 2147483647 w 201"/>
              <a:gd name="T69" fmla="*/ 2147483647 h 341"/>
              <a:gd name="T70" fmla="*/ 2147483647 w 201"/>
              <a:gd name="T71" fmla="*/ 2147483647 h 3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1"/>
              <a:gd name="T109" fmla="*/ 0 h 341"/>
              <a:gd name="T110" fmla="*/ 201 w 201"/>
              <a:gd name="T111" fmla="*/ 341 h 3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1" h="341">
                <a:moveTo>
                  <a:pt x="0" y="8"/>
                </a:moveTo>
                <a:lnTo>
                  <a:pt x="17" y="5"/>
                </a:lnTo>
                <a:lnTo>
                  <a:pt x="25" y="3"/>
                </a:lnTo>
                <a:lnTo>
                  <a:pt x="42" y="0"/>
                </a:lnTo>
                <a:lnTo>
                  <a:pt x="50" y="3"/>
                </a:lnTo>
                <a:lnTo>
                  <a:pt x="67" y="5"/>
                </a:lnTo>
                <a:lnTo>
                  <a:pt x="83" y="8"/>
                </a:lnTo>
                <a:lnTo>
                  <a:pt x="92" y="13"/>
                </a:lnTo>
                <a:lnTo>
                  <a:pt x="100" y="16"/>
                </a:lnTo>
                <a:lnTo>
                  <a:pt x="108" y="21"/>
                </a:lnTo>
                <a:lnTo>
                  <a:pt x="117" y="26"/>
                </a:lnTo>
                <a:lnTo>
                  <a:pt x="125" y="32"/>
                </a:lnTo>
                <a:lnTo>
                  <a:pt x="133" y="39"/>
                </a:lnTo>
                <a:lnTo>
                  <a:pt x="142" y="47"/>
                </a:lnTo>
                <a:lnTo>
                  <a:pt x="150" y="55"/>
                </a:lnTo>
                <a:lnTo>
                  <a:pt x="150" y="60"/>
                </a:lnTo>
                <a:lnTo>
                  <a:pt x="158" y="71"/>
                </a:lnTo>
                <a:lnTo>
                  <a:pt x="167" y="81"/>
                </a:lnTo>
                <a:lnTo>
                  <a:pt x="175" y="94"/>
                </a:lnTo>
                <a:lnTo>
                  <a:pt x="183" y="110"/>
                </a:lnTo>
                <a:lnTo>
                  <a:pt x="192" y="120"/>
                </a:lnTo>
                <a:lnTo>
                  <a:pt x="192" y="128"/>
                </a:lnTo>
                <a:lnTo>
                  <a:pt x="192" y="136"/>
                </a:lnTo>
                <a:lnTo>
                  <a:pt x="200" y="160"/>
                </a:lnTo>
                <a:lnTo>
                  <a:pt x="200" y="186"/>
                </a:lnTo>
                <a:lnTo>
                  <a:pt x="200" y="199"/>
                </a:lnTo>
                <a:lnTo>
                  <a:pt x="200" y="215"/>
                </a:lnTo>
                <a:lnTo>
                  <a:pt x="192" y="228"/>
                </a:lnTo>
                <a:lnTo>
                  <a:pt x="192" y="241"/>
                </a:lnTo>
                <a:lnTo>
                  <a:pt x="183" y="264"/>
                </a:lnTo>
                <a:lnTo>
                  <a:pt x="167" y="288"/>
                </a:lnTo>
                <a:lnTo>
                  <a:pt x="150" y="306"/>
                </a:lnTo>
                <a:lnTo>
                  <a:pt x="133" y="319"/>
                </a:lnTo>
                <a:lnTo>
                  <a:pt x="108" y="330"/>
                </a:lnTo>
                <a:lnTo>
                  <a:pt x="100" y="335"/>
                </a:lnTo>
                <a:lnTo>
                  <a:pt x="92" y="340"/>
                </a:lnTo>
              </a:path>
            </a:pathLst>
          </a:custGeom>
          <a:noFill/>
          <a:ln w="25400" cap="rnd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2" name="Freeform 20"/>
          <p:cNvSpPr>
            <a:spLocks/>
          </p:cNvSpPr>
          <p:nvPr/>
        </p:nvSpPr>
        <p:spPr bwMode="auto">
          <a:xfrm>
            <a:off x="6264275" y="1493838"/>
            <a:ext cx="485775" cy="323850"/>
          </a:xfrm>
          <a:custGeom>
            <a:avLst/>
            <a:gdLst>
              <a:gd name="T0" fmla="*/ 0 w 345"/>
              <a:gd name="T1" fmla="*/ 2147483647 h 204"/>
              <a:gd name="T2" fmla="*/ 2147483647 w 345"/>
              <a:gd name="T3" fmla="*/ 2147483647 h 204"/>
              <a:gd name="T4" fmla="*/ 2147483647 w 345"/>
              <a:gd name="T5" fmla="*/ 2147483647 h 204"/>
              <a:gd name="T6" fmla="*/ 2147483647 w 345"/>
              <a:gd name="T7" fmla="*/ 2147483647 h 204"/>
              <a:gd name="T8" fmla="*/ 2147483647 w 345"/>
              <a:gd name="T9" fmla="*/ 2147483647 h 204"/>
              <a:gd name="T10" fmla="*/ 2147483647 w 345"/>
              <a:gd name="T11" fmla="*/ 2147483647 h 204"/>
              <a:gd name="T12" fmla="*/ 2147483647 w 345"/>
              <a:gd name="T13" fmla="*/ 2147483647 h 204"/>
              <a:gd name="T14" fmla="*/ 2147483647 w 345"/>
              <a:gd name="T15" fmla="*/ 2147483647 h 204"/>
              <a:gd name="T16" fmla="*/ 2147483647 w 345"/>
              <a:gd name="T17" fmla="*/ 2147483647 h 204"/>
              <a:gd name="T18" fmla="*/ 2147483647 w 345"/>
              <a:gd name="T19" fmla="*/ 2147483647 h 204"/>
              <a:gd name="T20" fmla="*/ 2147483647 w 345"/>
              <a:gd name="T21" fmla="*/ 2147483647 h 204"/>
              <a:gd name="T22" fmla="*/ 2147483647 w 345"/>
              <a:gd name="T23" fmla="*/ 2147483647 h 204"/>
              <a:gd name="T24" fmla="*/ 2147483647 w 345"/>
              <a:gd name="T25" fmla="*/ 2147483647 h 204"/>
              <a:gd name="T26" fmla="*/ 2147483647 w 345"/>
              <a:gd name="T27" fmla="*/ 2147483647 h 204"/>
              <a:gd name="T28" fmla="*/ 2147483647 w 345"/>
              <a:gd name="T29" fmla="*/ 2147483647 h 204"/>
              <a:gd name="T30" fmla="*/ 2147483647 w 345"/>
              <a:gd name="T31" fmla="*/ 2147483647 h 204"/>
              <a:gd name="T32" fmla="*/ 2147483647 w 345"/>
              <a:gd name="T33" fmla="*/ 2147483647 h 204"/>
              <a:gd name="T34" fmla="*/ 2147483647 w 345"/>
              <a:gd name="T35" fmla="*/ 2147483647 h 204"/>
              <a:gd name="T36" fmla="*/ 2147483647 w 345"/>
              <a:gd name="T37" fmla="*/ 0 h 204"/>
              <a:gd name="T38" fmla="*/ 2147483647 w 345"/>
              <a:gd name="T39" fmla="*/ 0 h 204"/>
              <a:gd name="T40" fmla="*/ 2147483647 w 345"/>
              <a:gd name="T41" fmla="*/ 2147483647 h 204"/>
              <a:gd name="T42" fmla="*/ 2147483647 w 345"/>
              <a:gd name="T43" fmla="*/ 2147483647 h 204"/>
              <a:gd name="T44" fmla="*/ 2147483647 w 345"/>
              <a:gd name="T45" fmla="*/ 2147483647 h 204"/>
              <a:gd name="T46" fmla="*/ 2147483647 w 345"/>
              <a:gd name="T47" fmla="*/ 2147483647 h 204"/>
              <a:gd name="T48" fmla="*/ 2147483647 w 345"/>
              <a:gd name="T49" fmla="*/ 2147483647 h 204"/>
              <a:gd name="T50" fmla="*/ 2147483647 w 345"/>
              <a:gd name="T51" fmla="*/ 2147483647 h 204"/>
              <a:gd name="T52" fmla="*/ 2147483647 w 345"/>
              <a:gd name="T53" fmla="*/ 2147483647 h 204"/>
              <a:gd name="T54" fmla="*/ 2147483647 w 345"/>
              <a:gd name="T55" fmla="*/ 2147483647 h 204"/>
              <a:gd name="T56" fmla="*/ 2147483647 w 345"/>
              <a:gd name="T57" fmla="*/ 2147483647 h 204"/>
              <a:gd name="T58" fmla="*/ 2147483647 w 345"/>
              <a:gd name="T59" fmla="*/ 2147483647 h 204"/>
              <a:gd name="T60" fmla="*/ 2147483647 w 345"/>
              <a:gd name="T61" fmla="*/ 2147483647 h 204"/>
              <a:gd name="T62" fmla="*/ 2147483647 w 345"/>
              <a:gd name="T63" fmla="*/ 2147483647 h 204"/>
              <a:gd name="T64" fmla="*/ 2147483647 w 345"/>
              <a:gd name="T65" fmla="*/ 2147483647 h 204"/>
              <a:gd name="T66" fmla="*/ 2147483647 w 345"/>
              <a:gd name="T67" fmla="*/ 2147483647 h 204"/>
              <a:gd name="T68" fmla="*/ 2147483647 w 345"/>
              <a:gd name="T69" fmla="*/ 2147483647 h 204"/>
              <a:gd name="T70" fmla="*/ 2147483647 w 345"/>
              <a:gd name="T71" fmla="*/ 2147483647 h 2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345"/>
              <a:gd name="T109" fmla="*/ 0 h 204"/>
              <a:gd name="T110" fmla="*/ 345 w 345"/>
              <a:gd name="T111" fmla="*/ 204 h 20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345" h="204">
                <a:moveTo>
                  <a:pt x="0" y="120"/>
                </a:moveTo>
                <a:lnTo>
                  <a:pt x="7" y="108"/>
                </a:lnTo>
                <a:lnTo>
                  <a:pt x="7" y="94"/>
                </a:lnTo>
                <a:lnTo>
                  <a:pt x="15" y="80"/>
                </a:lnTo>
                <a:lnTo>
                  <a:pt x="23" y="67"/>
                </a:lnTo>
                <a:lnTo>
                  <a:pt x="38" y="55"/>
                </a:lnTo>
                <a:lnTo>
                  <a:pt x="46" y="45"/>
                </a:lnTo>
                <a:lnTo>
                  <a:pt x="53" y="39"/>
                </a:lnTo>
                <a:lnTo>
                  <a:pt x="61" y="34"/>
                </a:lnTo>
                <a:lnTo>
                  <a:pt x="68" y="31"/>
                </a:lnTo>
                <a:lnTo>
                  <a:pt x="68" y="26"/>
                </a:lnTo>
                <a:lnTo>
                  <a:pt x="84" y="21"/>
                </a:lnTo>
                <a:lnTo>
                  <a:pt x="91" y="16"/>
                </a:lnTo>
                <a:lnTo>
                  <a:pt x="107" y="12"/>
                </a:lnTo>
                <a:lnTo>
                  <a:pt x="114" y="9"/>
                </a:lnTo>
                <a:lnTo>
                  <a:pt x="122" y="5"/>
                </a:lnTo>
                <a:lnTo>
                  <a:pt x="130" y="4"/>
                </a:lnTo>
                <a:lnTo>
                  <a:pt x="145" y="2"/>
                </a:lnTo>
                <a:lnTo>
                  <a:pt x="160" y="0"/>
                </a:lnTo>
                <a:lnTo>
                  <a:pt x="176" y="0"/>
                </a:lnTo>
                <a:lnTo>
                  <a:pt x="183" y="2"/>
                </a:lnTo>
                <a:lnTo>
                  <a:pt x="199" y="2"/>
                </a:lnTo>
                <a:lnTo>
                  <a:pt x="214" y="5"/>
                </a:lnTo>
                <a:lnTo>
                  <a:pt x="237" y="12"/>
                </a:lnTo>
                <a:lnTo>
                  <a:pt x="260" y="24"/>
                </a:lnTo>
                <a:lnTo>
                  <a:pt x="275" y="31"/>
                </a:lnTo>
                <a:lnTo>
                  <a:pt x="283" y="39"/>
                </a:lnTo>
                <a:lnTo>
                  <a:pt x="306" y="60"/>
                </a:lnTo>
                <a:lnTo>
                  <a:pt x="321" y="82"/>
                </a:lnTo>
                <a:lnTo>
                  <a:pt x="329" y="106"/>
                </a:lnTo>
                <a:lnTo>
                  <a:pt x="336" y="130"/>
                </a:lnTo>
                <a:lnTo>
                  <a:pt x="344" y="154"/>
                </a:lnTo>
                <a:lnTo>
                  <a:pt x="344" y="167"/>
                </a:lnTo>
                <a:lnTo>
                  <a:pt x="344" y="181"/>
                </a:lnTo>
                <a:lnTo>
                  <a:pt x="336" y="195"/>
                </a:lnTo>
                <a:lnTo>
                  <a:pt x="336" y="203"/>
                </a:lnTo>
              </a:path>
            </a:pathLst>
          </a:custGeom>
          <a:noFill/>
          <a:ln w="25400" cap="rnd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3" name="Freeform 21"/>
          <p:cNvSpPr>
            <a:spLocks/>
          </p:cNvSpPr>
          <p:nvPr/>
        </p:nvSpPr>
        <p:spPr bwMode="auto">
          <a:xfrm>
            <a:off x="5402263" y="1736725"/>
            <a:ext cx="409575" cy="461963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0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0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1"/>
              <a:gd name="T112" fmla="*/ 0 h 291"/>
              <a:gd name="T113" fmla="*/ 291 w 291"/>
              <a:gd name="T114" fmla="*/ 291 h 2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1" h="291">
                <a:moveTo>
                  <a:pt x="46" y="290"/>
                </a:moveTo>
                <a:lnTo>
                  <a:pt x="40" y="280"/>
                </a:lnTo>
                <a:lnTo>
                  <a:pt x="33" y="269"/>
                </a:lnTo>
                <a:lnTo>
                  <a:pt x="26" y="257"/>
                </a:lnTo>
                <a:lnTo>
                  <a:pt x="13" y="244"/>
                </a:lnTo>
                <a:lnTo>
                  <a:pt x="13" y="229"/>
                </a:lnTo>
                <a:lnTo>
                  <a:pt x="7" y="223"/>
                </a:lnTo>
                <a:lnTo>
                  <a:pt x="7" y="217"/>
                </a:lnTo>
                <a:lnTo>
                  <a:pt x="7" y="209"/>
                </a:lnTo>
                <a:lnTo>
                  <a:pt x="7" y="200"/>
                </a:lnTo>
                <a:lnTo>
                  <a:pt x="7" y="194"/>
                </a:lnTo>
                <a:lnTo>
                  <a:pt x="0" y="188"/>
                </a:lnTo>
                <a:lnTo>
                  <a:pt x="7" y="177"/>
                </a:lnTo>
                <a:lnTo>
                  <a:pt x="7" y="167"/>
                </a:lnTo>
                <a:lnTo>
                  <a:pt x="7" y="154"/>
                </a:lnTo>
                <a:lnTo>
                  <a:pt x="7" y="142"/>
                </a:lnTo>
                <a:lnTo>
                  <a:pt x="13" y="133"/>
                </a:lnTo>
                <a:lnTo>
                  <a:pt x="13" y="125"/>
                </a:lnTo>
                <a:lnTo>
                  <a:pt x="20" y="113"/>
                </a:lnTo>
                <a:lnTo>
                  <a:pt x="26" y="100"/>
                </a:lnTo>
                <a:lnTo>
                  <a:pt x="33" y="87"/>
                </a:lnTo>
                <a:lnTo>
                  <a:pt x="40" y="75"/>
                </a:lnTo>
                <a:lnTo>
                  <a:pt x="53" y="64"/>
                </a:lnTo>
                <a:lnTo>
                  <a:pt x="59" y="52"/>
                </a:lnTo>
                <a:lnTo>
                  <a:pt x="79" y="37"/>
                </a:lnTo>
                <a:lnTo>
                  <a:pt x="99" y="23"/>
                </a:lnTo>
                <a:lnTo>
                  <a:pt x="125" y="10"/>
                </a:lnTo>
                <a:lnTo>
                  <a:pt x="138" y="6"/>
                </a:lnTo>
                <a:lnTo>
                  <a:pt x="152" y="4"/>
                </a:lnTo>
                <a:lnTo>
                  <a:pt x="178" y="0"/>
                </a:lnTo>
                <a:lnTo>
                  <a:pt x="204" y="2"/>
                </a:lnTo>
                <a:lnTo>
                  <a:pt x="231" y="6"/>
                </a:lnTo>
                <a:lnTo>
                  <a:pt x="250" y="16"/>
                </a:lnTo>
                <a:lnTo>
                  <a:pt x="264" y="23"/>
                </a:lnTo>
                <a:lnTo>
                  <a:pt x="270" y="31"/>
                </a:lnTo>
                <a:lnTo>
                  <a:pt x="283" y="39"/>
                </a:lnTo>
                <a:lnTo>
                  <a:pt x="290" y="46"/>
                </a:lnTo>
              </a:path>
            </a:pathLst>
          </a:custGeom>
          <a:noFill/>
          <a:ln w="25400" cap="rnd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4" name="Freeform 22"/>
          <p:cNvSpPr>
            <a:spLocks/>
          </p:cNvSpPr>
          <p:nvPr/>
        </p:nvSpPr>
        <p:spPr bwMode="auto">
          <a:xfrm>
            <a:off x="5408613" y="3233738"/>
            <a:ext cx="401637" cy="457200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2147483647 h 288"/>
              <a:gd name="T4" fmla="*/ 2147483647 w 284"/>
              <a:gd name="T5" fmla="*/ 2147483647 h 288"/>
              <a:gd name="T6" fmla="*/ 2147483647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2147483647 w 284"/>
              <a:gd name="T19" fmla="*/ 2147483647 h 288"/>
              <a:gd name="T20" fmla="*/ 2147483647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2147483647 w 284"/>
              <a:gd name="T51" fmla="*/ 2147483647 h 288"/>
              <a:gd name="T52" fmla="*/ 0 w 284"/>
              <a:gd name="T53" fmla="*/ 2147483647 h 288"/>
              <a:gd name="T54" fmla="*/ 0 w 284"/>
              <a:gd name="T55" fmla="*/ 2147483647 h 288"/>
              <a:gd name="T56" fmla="*/ 2147483647 w 284"/>
              <a:gd name="T57" fmla="*/ 2147483647 h 288"/>
              <a:gd name="T58" fmla="*/ 2147483647 w 284"/>
              <a:gd name="T59" fmla="*/ 2147483647 h 288"/>
              <a:gd name="T60" fmla="*/ 2147483647 w 284"/>
              <a:gd name="T61" fmla="*/ 2147483647 h 288"/>
              <a:gd name="T62" fmla="*/ 2147483647 w 284"/>
              <a:gd name="T63" fmla="*/ 2147483647 h 288"/>
              <a:gd name="T64" fmla="*/ 2147483647 w 284"/>
              <a:gd name="T65" fmla="*/ 0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84"/>
              <a:gd name="T100" fmla="*/ 0 h 288"/>
              <a:gd name="T101" fmla="*/ 284 w 284"/>
              <a:gd name="T102" fmla="*/ 288 h 28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84" h="288">
                <a:moveTo>
                  <a:pt x="283" y="244"/>
                </a:moveTo>
                <a:lnTo>
                  <a:pt x="276" y="251"/>
                </a:lnTo>
                <a:lnTo>
                  <a:pt x="263" y="258"/>
                </a:lnTo>
                <a:lnTo>
                  <a:pt x="250" y="269"/>
                </a:lnTo>
                <a:lnTo>
                  <a:pt x="237" y="276"/>
                </a:lnTo>
                <a:lnTo>
                  <a:pt x="224" y="280"/>
                </a:lnTo>
                <a:lnTo>
                  <a:pt x="211" y="283"/>
                </a:lnTo>
                <a:lnTo>
                  <a:pt x="204" y="283"/>
                </a:lnTo>
                <a:lnTo>
                  <a:pt x="197" y="283"/>
                </a:lnTo>
                <a:lnTo>
                  <a:pt x="191" y="287"/>
                </a:lnTo>
                <a:lnTo>
                  <a:pt x="184" y="287"/>
                </a:lnTo>
                <a:lnTo>
                  <a:pt x="178" y="287"/>
                </a:lnTo>
                <a:lnTo>
                  <a:pt x="164" y="283"/>
                </a:lnTo>
                <a:lnTo>
                  <a:pt x="151" y="283"/>
                </a:lnTo>
                <a:lnTo>
                  <a:pt x="138" y="280"/>
                </a:lnTo>
                <a:lnTo>
                  <a:pt x="132" y="276"/>
                </a:lnTo>
                <a:lnTo>
                  <a:pt x="125" y="276"/>
                </a:lnTo>
                <a:lnTo>
                  <a:pt x="112" y="269"/>
                </a:lnTo>
                <a:lnTo>
                  <a:pt x="99" y="262"/>
                </a:lnTo>
                <a:lnTo>
                  <a:pt x="85" y="255"/>
                </a:lnTo>
                <a:lnTo>
                  <a:pt x="72" y="247"/>
                </a:lnTo>
                <a:lnTo>
                  <a:pt x="66" y="240"/>
                </a:lnTo>
                <a:lnTo>
                  <a:pt x="53" y="230"/>
                </a:lnTo>
                <a:lnTo>
                  <a:pt x="39" y="212"/>
                </a:lnTo>
                <a:lnTo>
                  <a:pt x="20" y="186"/>
                </a:lnTo>
                <a:lnTo>
                  <a:pt x="13" y="161"/>
                </a:lnTo>
                <a:lnTo>
                  <a:pt x="0" y="136"/>
                </a:lnTo>
                <a:lnTo>
                  <a:pt x="0" y="82"/>
                </a:lnTo>
                <a:lnTo>
                  <a:pt x="6" y="61"/>
                </a:lnTo>
                <a:lnTo>
                  <a:pt x="13" y="39"/>
                </a:lnTo>
                <a:lnTo>
                  <a:pt x="26" y="18"/>
                </a:lnTo>
                <a:lnTo>
                  <a:pt x="33" y="7"/>
                </a:lnTo>
                <a:lnTo>
                  <a:pt x="39" y="0"/>
                </a:lnTo>
              </a:path>
            </a:pathLst>
          </a:custGeom>
          <a:noFill/>
          <a:ln w="25400" cap="rnd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5" name="Freeform 23"/>
          <p:cNvSpPr>
            <a:spLocks/>
          </p:cNvSpPr>
          <p:nvPr/>
        </p:nvSpPr>
        <p:spPr bwMode="auto">
          <a:xfrm>
            <a:off x="6265863" y="3617913"/>
            <a:ext cx="485775" cy="304800"/>
          </a:xfrm>
          <a:custGeom>
            <a:avLst/>
            <a:gdLst>
              <a:gd name="T0" fmla="*/ 2147483647 w 345"/>
              <a:gd name="T1" fmla="*/ 0 h 192"/>
              <a:gd name="T2" fmla="*/ 2147483647 w 345"/>
              <a:gd name="T3" fmla="*/ 2147483647 h 192"/>
              <a:gd name="T4" fmla="*/ 2147483647 w 345"/>
              <a:gd name="T5" fmla="*/ 2147483647 h 192"/>
              <a:gd name="T6" fmla="*/ 2147483647 w 345"/>
              <a:gd name="T7" fmla="*/ 2147483647 h 192"/>
              <a:gd name="T8" fmla="*/ 2147483647 w 345"/>
              <a:gd name="T9" fmla="*/ 2147483647 h 192"/>
              <a:gd name="T10" fmla="*/ 2147483647 w 345"/>
              <a:gd name="T11" fmla="*/ 2147483647 h 192"/>
              <a:gd name="T12" fmla="*/ 2147483647 w 345"/>
              <a:gd name="T13" fmla="*/ 2147483647 h 192"/>
              <a:gd name="T14" fmla="*/ 2147483647 w 345"/>
              <a:gd name="T15" fmla="*/ 2147483647 h 192"/>
              <a:gd name="T16" fmla="*/ 2147483647 w 345"/>
              <a:gd name="T17" fmla="*/ 2147483647 h 192"/>
              <a:gd name="T18" fmla="*/ 2147483647 w 345"/>
              <a:gd name="T19" fmla="*/ 2147483647 h 192"/>
              <a:gd name="T20" fmla="*/ 2147483647 w 345"/>
              <a:gd name="T21" fmla="*/ 2147483647 h 192"/>
              <a:gd name="T22" fmla="*/ 2147483647 w 345"/>
              <a:gd name="T23" fmla="*/ 2147483647 h 192"/>
              <a:gd name="T24" fmla="*/ 2147483647 w 345"/>
              <a:gd name="T25" fmla="*/ 2147483647 h 192"/>
              <a:gd name="T26" fmla="*/ 2147483647 w 345"/>
              <a:gd name="T27" fmla="*/ 2147483647 h 192"/>
              <a:gd name="T28" fmla="*/ 2147483647 w 345"/>
              <a:gd name="T29" fmla="*/ 2147483647 h 192"/>
              <a:gd name="T30" fmla="*/ 2147483647 w 345"/>
              <a:gd name="T31" fmla="*/ 2147483647 h 192"/>
              <a:gd name="T32" fmla="*/ 2147483647 w 345"/>
              <a:gd name="T33" fmla="*/ 2147483647 h 192"/>
              <a:gd name="T34" fmla="*/ 2147483647 w 345"/>
              <a:gd name="T35" fmla="*/ 2147483647 h 192"/>
              <a:gd name="T36" fmla="*/ 2147483647 w 345"/>
              <a:gd name="T37" fmla="*/ 2147483647 h 192"/>
              <a:gd name="T38" fmla="*/ 2147483647 w 345"/>
              <a:gd name="T39" fmla="*/ 2147483647 h 192"/>
              <a:gd name="T40" fmla="*/ 2147483647 w 345"/>
              <a:gd name="T41" fmla="*/ 2147483647 h 192"/>
              <a:gd name="T42" fmla="*/ 2147483647 w 345"/>
              <a:gd name="T43" fmla="*/ 2147483647 h 192"/>
              <a:gd name="T44" fmla="*/ 2147483647 w 345"/>
              <a:gd name="T45" fmla="*/ 2147483647 h 192"/>
              <a:gd name="T46" fmla="*/ 2147483647 w 345"/>
              <a:gd name="T47" fmla="*/ 2147483647 h 192"/>
              <a:gd name="T48" fmla="*/ 2147483647 w 345"/>
              <a:gd name="T49" fmla="*/ 2147483647 h 192"/>
              <a:gd name="T50" fmla="*/ 2147483647 w 345"/>
              <a:gd name="T51" fmla="*/ 2147483647 h 192"/>
              <a:gd name="T52" fmla="*/ 2147483647 w 345"/>
              <a:gd name="T53" fmla="*/ 2147483647 h 192"/>
              <a:gd name="T54" fmla="*/ 2147483647 w 345"/>
              <a:gd name="T55" fmla="*/ 2147483647 h 192"/>
              <a:gd name="T56" fmla="*/ 2147483647 w 345"/>
              <a:gd name="T57" fmla="*/ 2147483647 h 192"/>
              <a:gd name="T58" fmla="*/ 2147483647 w 345"/>
              <a:gd name="T59" fmla="*/ 2147483647 h 192"/>
              <a:gd name="T60" fmla="*/ 2147483647 w 345"/>
              <a:gd name="T61" fmla="*/ 2147483647 h 192"/>
              <a:gd name="T62" fmla="*/ 2147483647 w 345"/>
              <a:gd name="T63" fmla="*/ 2147483647 h 192"/>
              <a:gd name="T64" fmla="*/ 2147483647 w 345"/>
              <a:gd name="T65" fmla="*/ 2147483647 h 192"/>
              <a:gd name="T66" fmla="*/ 2147483647 w 345"/>
              <a:gd name="T67" fmla="*/ 2147483647 h 192"/>
              <a:gd name="T68" fmla="*/ 0 w 345"/>
              <a:gd name="T69" fmla="*/ 2147483647 h 19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45"/>
              <a:gd name="T106" fmla="*/ 0 h 192"/>
              <a:gd name="T107" fmla="*/ 345 w 345"/>
              <a:gd name="T108" fmla="*/ 192 h 19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45" h="192">
                <a:moveTo>
                  <a:pt x="336" y="0"/>
                </a:moveTo>
                <a:lnTo>
                  <a:pt x="344" y="11"/>
                </a:lnTo>
                <a:lnTo>
                  <a:pt x="344" y="23"/>
                </a:lnTo>
                <a:lnTo>
                  <a:pt x="344" y="38"/>
                </a:lnTo>
                <a:lnTo>
                  <a:pt x="344" y="53"/>
                </a:lnTo>
                <a:lnTo>
                  <a:pt x="336" y="69"/>
                </a:lnTo>
                <a:lnTo>
                  <a:pt x="336" y="80"/>
                </a:lnTo>
                <a:lnTo>
                  <a:pt x="329" y="88"/>
                </a:lnTo>
                <a:lnTo>
                  <a:pt x="329" y="95"/>
                </a:lnTo>
                <a:lnTo>
                  <a:pt x="329" y="103"/>
                </a:lnTo>
                <a:lnTo>
                  <a:pt x="321" y="107"/>
                </a:lnTo>
                <a:lnTo>
                  <a:pt x="313" y="115"/>
                </a:lnTo>
                <a:lnTo>
                  <a:pt x="306" y="122"/>
                </a:lnTo>
                <a:lnTo>
                  <a:pt x="298" y="134"/>
                </a:lnTo>
                <a:lnTo>
                  <a:pt x="290" y="141"/>
                </a:lnTo>
                <a:lnTo>
                  <a:pt x="290" y="149"/>
                </a:lnTo>
                <a:lnTo>
                  <a:pt x="283" y="153"/>
                </a:lnTo>
                <a:lnTo>
                  <a:pt x="275" y="161"/>
                </a:lnTo>
                <a:lnTo>
                  <a:pt x="260" y="168"/>
                </a:lnTo>
                <a:lnTo>
                  <a:pt x="244" y="176"/>
                </a:lnTo>
                <a:lnTo>
                  <a:pt x="229" y="180"/>
                </a:lnTo>
                <a:lnTo>
                  <a:pt x="222" y="184"/>
                </a:lnTo>
                <a:lnTo>
                  <a:pt x="206" y="187"/>
                </a:lnTo>
                <a:lnTo>
                  <a:pt x="183" y="191"/>
                </a:lnTo>
                <a:lnTo>
                  <a:pt x="153" y="191"/>
                </a:lnTo>
                <a:lnTo>
                  <a:pt x="130" y="187"/>
                </a:lnTo>
                <a:lnTo>
                  <a:pt x="99" y="184"/>
                </a:lnTo>
                <a:lnTo>
                  <a:pt x="76" y="172"/>
                </a:lnTo>
                <a:lnTo>
                  <a:pt x="53" y="157"/>
                </a:lnTo>
                <a:lnTo>
                  <a:pt x="38" y="141"/>
                </a:lnTo>
                <a:lnTo>
                  <a:pt x="23" y="122"/>
                </a:lnTo>
                <a:lnTo>
                  <a:pt x="15" y="111"/>
                </a:lnTo>
                <a:lnTo>
                  <a:pt x="15" y="99"/>
                </a:lnTo>
                <a:lnTo>
                  <a:pt x="7" y="84"/>
                </a:lnTo>
                <a:lnTo>
                  <a:pt x="0" y="76"/>
                </a:lnTo>
              </a:path>
            </a:pathLst>
          </a:custGeom>
          <a:noFill/>
          <a:ln w="25400" cap="rnd">
            <a:solidFill>
              <a:srgbClr val="CC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6" name="Line 24"/>
          <p:cNvSpPr>
            <a:spLocks noChangeShapeType="1"/>
          </p:cNvSpPr>
          <p:nvPr/>
        </p:nvSpPr>
        <p:spPr bwMode="auto">
          <a:xfrm flipV="1">
            <a:off x="2209800" y="2716213"/>
            <a:ext cx="4986338" cy="269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47" name="Line 25"/>
          <p:cNvSpPr>
            <a:spLocks noChangeShapeType="1"/>
          </p:cNvSpPr>
          <p:nvPr/>
        </p:nvSpPr>
        <p:spPr bwMode="auto">
          <a:xfrm flipH="1">
            <a:off x="6846888" y="2957513"/>
            <a:ext cx="212725" cy="419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5278438" y="1524000"/>
            <a:ext cx="28416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1" hangingPunct="1">
              <a:spcBef>
                <a:spcPct val="100000"/>
              </a:spcBef>
              <a:defRPr/>
            </a:pPr>
            <a:r>
              <a:rPr lang="en-GB" sz="1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D</a:t>
            </a:r>
          </a:p>
        </p:txBody>
      </p:sp>
      <p:sp>
        <p:nvSpPr>
          <p:cNvPr id="26649" name="AutoShape 27"/>
          <p:cNvSpPr>
            <a:spLocks noChangeArrowheads="1"/>
          </p:cNvSpPr>
          <p:nvPr/>
        </p:nvSpPr>
        <p:spPr bwMode="auto">
          <a:xfrm rot="10800000">
            <a:off x="6705600" y="2362200"/>
            <a:ext cx="122238" cy="120650"/>
          </a:xfrm>
          <a:prstGeom prst="triangle">
            <a:avLst>
              <a:gd name="adj" fmla="val 49954"/>
            </a:avLst>
          </a:prstGeom>
          <a:solidFill>
            <a:srgbClr val="CC66FF"/>
          </a:solidFill>
          <a:ln w="50800">
            <a:solidFill>
              <a:srgbClr val="CC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50" name="AutoShape 28"/>
          <p:cNvSpPr>
            <a:spLocks noChangeArrowheads="1"/>
          </p:cNvSpPr>
          <p:nvPr/>
        </p:nvSpPr>
        <p:spPr bwMode="auto">
          <a:xfrm rot="-1800000">
            <a:off x="5973763" y="3081338"/>
            <a:ext cx="122237" cy="120650"/>
          </a:xfrm>
          <a:prstGeom prst="triangle">
            <a:avLst>
              <a:gd name="adj" fmla="val 49954"/>
            </a:avLst>
          </a:prstGeom>
          <a:solidFill>
            <a:srgbClr val="CC66FF"/>
          </a:solidFill>
          <a:ln w="50800">
            <a:solidFill>
              <a:srgbClr val="CC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sp>
        <p:nvSpPr>
          <p:cNvPr id="26651" name="AutoShape 29"/>
          <p:cNvSpPr>
            <a:spLocks noChangeArrowheads="1"/>
          </p:cNvSpPr>
          <p:nvPr/>
        </p:nvSpPr>
        <p:spPr bwMode="auto">
          <a:xfrm rot="10800000">
            <a:off x="2133600" y="3429000"/>
            <a:ext cx="122238" cy="119063"/>
          </a:xfrm>
          <a:prstGeom prst="triangle">
            <a:avLst>
              <a:gd name="adj" fmla="val 49954"/>
            </a:avLst>
          </a:prstGeom>
          <a:solidFill>
            <a:srgbClr val="CC66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fr-BE" altLang="fr-FR"/>
          </a:p>
        </p:txBody>
      </p:sp>
      <p:pic>
        <p:nvPicPr>
          <p:cNvPr id="26652" name="Picture 30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007100"/>
            <a:ext cx="5073651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3" name="Picture 3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5214938"/>
            <a:ext cx="106045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4" name="Picture 3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4803775"/>
            <a:ext cx="2857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55" name="Group 33"/>
          <p:cNvGrpSpPr>
            <a:grpSpLocks/>
          </p:cNvGrpSpPr>
          <p:nvPr/>
        </p:nvGrpSpPr>
        <p:grpSpPr bwMode="auto">
          <a:xfrm>
            <a:off x="1890713" y="4338638"/>
            <a:ext cx="534987" cy="720725"/>
            <a:chOff x="1340" y="2733"/>
            <a:chExt cx="379" cy="454"/>
          </a:xfrm>
        </p:grpSpPr>
        <p:sp>
          <p:nvSpPr>
            <p:cNvPr id="38946" name="Freeform 34"/>
            <p:cNvSpPr>
              <a:spLocks/>
            </p:cNvSpPr>
            <p:nvPr/>
          </p:nvSpPr>
          <p:spPr bwMode="auto">
            <a:xfrm>
              <a:off x="1340" y="2773"/>
              <a:ext cx="216" cy="414"/>
            </a:xfrm>
            <a:custGeom>
              <a:avLst/>
              <a:gdLst/>
              <a:ahLst/>
              <a:cxnLst>
                <a:cxn ang="0">
                  <a:pos x="0" y="413"/>
                </a:cxn>
                <a:cxn ang="0">
                  <a:pos x="150" y="413"/>
                </a:cxn>
                <a:cxn ang="0">
                  <a:pos x="215" y="0"/>
                </a:cxn>
                <a:cxn ang="0">
                  <a:pos x="130" y="0"/>
                </a:cxn>
                <a:cxn ang="0">
                  <a:pos x="0" y="413"/>
                </a:cxn>
              </a:cxnLst>
              <a:rect l="0" t="0" r="r" b="b"/>
              <a:pathLst>
                <a:path w="216" h="414">
                  <a:moveTo>
                    <a:pt x="0" y="413"/>
                  </a:moveTo>
                  <a:lnTo>
                    <a:pt x="150" y="413"/>
                  </a:lnTo>
                  <a:lnTo>
                    <a:pt x="215" y="0"/>
                  </a:lnTo>
                  <a:lnTo>
                    <a:pt x="130" y="0"/>
                  </a:lnTo>
                  <a:lnTo>
                    <a:pt x="0" y="413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9804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fr-BE"/>
            </a:p>
          </p:txBody>
        </p:sp>
        <p:sp>
          <p:nvSpPr>
            <p:cNvPr id="38947" name="Freeform 35"/>
            <p:cNvSpPr>
              <a:spLocks/>
            </p:cNvSpPr>
            <p:nvPr/>
          </p:nvSpPr>
          <p:spPr bwMode="auto">
            <a:xfrm>
              <a:off x="1468" y="2734"/>
              <a:ext cx="126" cy="42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62" y="0"/>
                </a:cxn>
                <a:cxn ang="0">
                  <a:pos x="125" y="0"/>
                </a:cxn>
                <a:cxn ang="0">
                  <a:pos x="88" y="41"/>
                </a:cxn>
                <a:cxn ang="0">
                  <a:pos x="0" y="37"/>
                </a:cxn>
              </a:cxnLst>
              <a:rect l="0" t="0" r="r" b="b"/>
              <a:pathLst>
                <a:path w="126" h="42">
                  <a:moveTo>
                    <a:pt x="0" y="37"/>
                  </a:moveTo>
                  <a:lnTo>
                    <a:pt x="62" y="0"/>
                  </a:lnTo>
                  <a:lnTo>
                    <a:pt x="125" y="0"/>
                  </a:lnTo>
                  <a:lnTo>
                    <a:pt x="88" y="41"/>
                  </a:lnTo>
                  <a:lnTo>
                    <a:pt x="0" y="3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0"/>
                    <a:invGamma/>
                  </a:schemeClr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fr-BE"/>
            </a:p>
          </p:txBody>
        </p:sp>
        <p:sp>
          <p:nvSpPr>
            <p:cNvPr id="38948" name="Freeform 36"/>
            <p:cNvSpPr>
              <a:spLocks/>
            </p:cNvSpPr>
            <p:nvPr/>
          </p:nvSpPr>
          <p:spPr bwMode="auto">
            <a:xfrm>
              <a:off x="1488" y="2733"/>
              <a:ext cx="231" cy="452"/>
            </a:xfrm>
            <a:custGeom>
              <a:avLst/>
              <a:gdLst/>
              <a:ahLst/>
              <a:cxnLst>
                <a:cxn ang="0">
                  <a:pos x="0" y="451"/>
                </a:cxn>
                <a:cxn ang="0">
                  <a:pos x="230" y="223"/>
                </a:cxn>
                <a:cxn ang="0">
                  <a:pos x="105" y="0"/>
                </a:cxn>
                <a:cxn ang="0">
                  <a:pos x="65" y="45"/>
                </a:cxn>
                <a:cxn ang="0">
                  <a:pos x="0" y="451"/>
                </a:cxn>
              </a:cxnLst>
              <a:rect l="0" t="0" r="r" b="b"/>
              <a:pathLst>
                <a:path w="231" h="452">
                  <a:moveTo>
                    <a:pt x="0" y="451"/>
                  </a:moveTo>
                  <a:lnTo>
                    <a:pt x="230" y="223"/>
                  </a:lnTo>
                  <a:lnTo>
                    <a:pt x="105" y="0"/>
                  </a:lnTo>
                  <a:lnTo>
                    <a:pt x="65" y="45"/>
                  </a:lnTo>
                  <a:lnTo>
                    <a:pt x="0" y="45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9804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fr-BE"/>
            </a:p>
          </p:txBody>
        </p:sp>
      </p:grpSp>
      <p:sp>
        <p:nvSpPr>
          <p:cNvPr id="26656" name="Line 37"/>
          <p:cNvSpPr>
            <a:spLocks noChangeShapeType="1"/>
          </p:cNvSpPr>
          <p:nvPr/>
        </p:nvSpPr>
        <p:spPr bwMode="auto">
          <a:xfrm>
            <a:off x="2703513" y="5716588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57" name="Line 39"/>
          <p:cNvSpPr>
            <a:spLocks noChangeShapeType="1"/>
          </p:cNvSpPr>
          <p:nvPr/>
        </p:nvSpPr>
        <p:spPr bwMode="auto">
          <a:xfrm>
            <a:off x="2209800" y="2743200"/>
            <a:ext cx="0" cy="1600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6658" name="Title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mtClean="0"/>
              <a:t>Acceleration principles</a:t>
            </a:r>
          </a:p>
        </p:txBody>
      </p:sp>
    </p:spTree>
    <p:extLst>
      <p:ext uri="{BB962C8B-B14F-4D97-AF65-F5344CB8AC3E}">
        <p14:creationId xmlns:p14="http://schemas.microsoft.com/office/powerpoint/2010/main" val="40853464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Rhodotron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691" y="1098504"/>
            <a:ext cx="8964488" cy="5544616"/>
          </a:xfrm>
        </p:spPr>
        <p:txBody>
          <a:bodyPr/>
          <a:lstStyle/>
          <a:p>
            <a:r>
              <a:rPr lang="fr-BE" dirty="0" smtClean="0"/>
              <a:t>TT200 – TT300</a:t>
            </a:r>
            <a:endParaRPr lang="en-US" dirty="0"/>
          </a:p>
        </p:txBody>
      </p:sp>
      <p:pic>
        <p:nvPicPr>
          <p:cNvPr id="6" name="Picture 5" descr="D:\My Documents\Bureau\Doc\Doc par machine\EB Rhodo\Iba 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89176"/>
            <a:ext cx="42328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pic>
        <p:nvPicPr>
          <p:cNvPr id="9" name="Picture 5" descr="L-Sch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8024" y="870169"/>
            <a:ext cx="2982913" cy="180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D:\My Documents\Bureau\Doc\Doc par machine\EB Rhodo\Rhodotron TT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20324"/>
            <a:ext cx="3707904" cy="430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718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Rhodotron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60" y="836712"/>
            <a:ext cx="8964488" cy="5544616"/>
          </a:xfrm>
        </p:spPr>
        <p:txBody>
          <a:bodyPr/>
          <a:lstStyle/>
          <a:p>
            <a:r>
              <a:rPr lang="fr-BE" dirty="0" smtClean="0"/>
              <a:t>TT1000</a:t>
            </a:r>
            <a:endParaRPr lang="en-US" dirty="0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488248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Connector 9"/>
          <p:cNvCxnSpPr/>
          <p:nvPr/>
        </p:nvCxnSpPr>
        <p:spPr bwMode="auto">
          <a:xfrm>
            <a:off x="0" y="6398790"/>
            <a:ext cx="4860032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FA23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5364088" y="6400378"/>
            <a:ext cx="72008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FA23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6516216" y="6400378"/>
            <a:ext cx="1296144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FA23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5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Rhodotron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751" y="1484784"/>
            <a:ext cx="8739745" cy="4248472"/>
          </a:xfrm>
          <a:ln>
            <a:solidFill>
              <a:schemeClr val="tx1"/>
            </a:solidFill>
          </a:ln>
        </p:spPr>
        <p:txBody>
          <a:bodyPr/>
          <a:lstStyle/>
          <a:p>
            <a:pPr defTabSz="762000">
              <a:lnSpc>
                <a:spcPct val="80000"/>
              </a:lnSpc>
              <a:spcBef>
                <a:spcPct val="50000"/>
              </a:spcBef>
              <a:buNone/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fr-BE" sz="1800" dirty="0" smtClean="0"/>
              <a:t>		</a:t>
            </a:r>
            <a:r>
              <a:rPr lang="en-US" sz="1800" u="sng" dirty="0" smtClean="0"/>
              <a:t>TT100</a:t>
            </a:r>
            <a:r>
              <a:rPr lang="fr-BE" sz="1800" u="sng" dirty="0" smtClean="0"/>
              <a:t>	T</a:t>
            </a:r>
            <a:r>
              <a:rPr lang="en-US" sz="1800" u="sng" dirty="0" smtClean="0"/>
              <a:t>T200</a:t>
            </a:r>
            <a:r>
              <a:rPr lang="fr-BE" sz="1800" u="sng" dirty="0" smtClean="0"/>
              <a:t>	</a:t>
            </a:r>
            <a:r>
              <a:rPr lang="en-US" sz="1800" u="sng" dirty="0" smtClean="0"/>
              <a:t>TT300	TT1000</a:t>
            </a:r>
            <a:endParaRPr lang="fr-BE" sz="1800" dirty="0" smtClean="0"/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endParaRPr lang="fr-BE" sz="1800" dirty="0" smtClean="0"/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Beam energy (</a:t>
            </a:r>
            <a:r>
              <a:rPr lang="en-US" sz="1800" dirty="0" err="1" smtClean="0"/>
              <a:t>MeV</a:t>
            </a:r>
            <a:r>
              <a:rPr lang="en-US" sz="1800" dirty="0" smtClean="0"/>
              <a:t>)</a:t>
            </a:r>
            <a:r>
              <a:rPr lang="fr-BE" sz="1800" dirty="0" smtClean="0"/>
              <a:t>	</a:t>
            </a:r>
            <a:r>
              <a:rPr lang="en-US" sz="1800" dirty="0" smtClean="0"/>
              <a:t>3~10</a:t>
            </a:r>
            <a:r>
              <a:rPr lang="fr-BE" sz="1800" dirty="0" smtClean="0"/>
              <a:t>	</a:t>
            </a:r>
            <a:r>
              <a:rPr lang="en-US" sz="1800" dirty="0" smtClean="0"/>
              <a:t>3~10</a:t>
            </a:r>
            <a:r>
              <a:rPr lang="fr-BE" sz="1800" dirty="0" smtClean="0"/>
              <a:t>	</a:t>
            </a:r>
            <a:r>
              <a:rPr lang="en-US" sz="1800" dirty="0" smtClean="0"/>
              <a:t>3~10	2.4~7</a:t>
            </a:r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Maximum beam power (kW)</a:t>
            </a:r>
            <a:r>
              <a:rPr lang="fr-BE" sz="1800" dirty="0" smtClean="0"/>
              <a:t>	</a:t>
            </a:r>
            <a:r>
              <a:rPr lang="en-US" sz="1800" dirty="0" smtClean="0"/>
              <a:t>35</a:t>
            </a:r>
            <a:r>
              <a:rPr lang="fr-BE" sz="1800" dirty="0" smtClean="0"/>
              <a:t>	</a:t>
            </a:r>
            <a:r>
              <a:rPr lang="en-US" sz="1800" dirty="0" smtClean="0"/>
              <a:t>80</a:t>
            </a:r>
            <a:r>
              <a:rPr lang="fr-BE" sz="1800" dirty="0" smtClean="0"/>
              <a:t> 	</a:t>
            </a:r>
            <a:r>
              <a:rPr lang="en-US" sz="1800" dirty="0" smtClean="0"/>
              <a:t>1</a:t>
            </a:r>
            <a:r>
              <a:rPr lang="fr-BE" sz="1800" dirty="0" smtClean="0"/>
              <a:t>9</a:t>
            </a:r>
            <a:r>
              <a:rPr lang="en-US" sz="1800" dirty="0" smtClean="0"/>
              <a:t>0	700</a:t>
            </a:r>
            <a:endParaRPr lang="fr-BE" sz="1800" dirty="0" smtClean="0"/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Design value (kW)</a:t>
            </a:r>
            <a:r>
              <a:rPr lang="fr-BE" sz="1800" dirty="0" smtClean="0"/>
              <a:t>	</a:t>
            </a:r>
            <a:r>
              <a:rPr lang="en-US" sz="1800" dirty="0" smtClean="0"/>
              <a:t>45</a:t>
            </a:r>
            <a:r>
              <a:rPr lang="fr-BE" sz="1800" dirty="0" smtClean="0"/>
              <a:t>	</a:t>
            </a:r>
            <a:r>
              <a:rPr lang="en-US" sz="1800" dirty="0" smtClean="0"/>
              <a:t>100</a:t>
            </a:r>
            <a:r>
              <a:rPr lang="fr-BE" sz="1800" dirty="0" smtClean="0"/>
              <a:t>	</a:t>
            </a:r>
            <a:r>
              <a:rPr lang="en-US" sz="1800" dirty="0" smtClean="0"/>
              <a:t>200	1000</a:t>
            </a:r>
          </a:p>
          <a:p>
            <a:pPr defTabSz="762000">
              <a:lnSpc>
                <a:spcPct val="95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Cavity diameter (m)</a:t>
            </a:r>
            <a:r>
              <a:rPr lang="fr-BE" sz="1800" dirty="0" smtClean="0"/>
              <a:t>	</a:t>
            </a:r>
            <a:r>
              <a:rPr lang="en-US" sz="1800" dirty="0" smtClean="0"/>
              <a:t>1.60</a:t>
            </a:r>
            <a:r>
              <a:rPr lang="fr-BE" sz="1800" dirty="0" smtClean="0"/>
              <a:t>	</a:t>
            </a:r>
            <a:r>
              <a:rPr lang="en-US" sz="1800" dirty="0" smtClean="0"/>
              <a:t>3.00</a:t>
            </a:r>
            <a:r>
              <a:rPr lang="fr-BE" sz="1800" dirty="0" smtClean="0"/>
              <a:t>	</a:t>
            </a:r>
            <a:r>
              <a:rPr lang="en-US" sz="1800" dirty="0" smtClean="0"/>
              <a:t>3.00	3.00</a:t>
            </a:r>
            <a:endParaRPr lang="fr-BE" sz="1800" dirty="0" smtClean="0"/>
          </a:p>
          <a:p>
            <a:pPr defTabSz="762000">
              <a:lnSpc>
                <a:spcPct val="135000"/>
              </a:lnSpc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Cavity height (m)</a:t>
            </a:r>
            <a:r>
              <a:rPr lang="fr-BE" sz="1800" dirty="0" smtClean="0"/>
              <a:t>	</a:t>
            </a:r>
            <a:r>
              <a:rPr lang="en-US" sz="1800" dirty="0" smtClean="0"/>
              <a:t>1.75</a:t>
            </a:r>
            <a:r>
              <a:rPr lang="fr-BE" sz="1800" dirty="0" smtClean="0"/>
              <a:t>	</a:t>
            </a:r>
            <a:r>
              <a:rPr lang="en-US" sz="1800" dirty="0" smtClean="0"/>
              <a:t>2.40</a:t>
            </a:r>
            <a:r>
              <a:rPr lang="fr-BE" sz="1800" dirty="0" smtClean="0"/>
              <a:t>	</a:t>
            </a:r>
            <a:r>
              <a:rPr lang="en-US" sz="1800" dirty="0" smtClean="0"/>
              <a:t>2.40	2.40</a:t>
            </a:r>
          </a:p>
          <a:p>
            <a:pPr defTabSz="762000">
              <a:lnSpc>
                <a:spcPct val="110000"/>
              </a:lnSpc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Weight (T)</a:t>
            </a:r>
            <a:r>
              <a:rPr lang="fr-BE" sz="1800" dirty="0" smtClean="0"/>
              <a:t>	</a:t>
            </a:r>
            <a:r>
              <a:rPr lang="en-US" sz="1800" dirty="0" smtClean="0"/>
              <a:t>2.5</a:t>
            </a:r>
            <a:r>
              <a:rPr lang="fr-BE" sz="1800" dirty="0" smtClean="0"/>
              <a:t>	</a:t>
            </a:r>
            <a:r>
              <a:rPr lang="en-US" sz="1800" dirty="0" smtClean="0"/>
              <a:t>11</a:t>
            </a:r>
            <a:r>
              <a:rPr lang="fr-BE" sz="1800" dirty="0" smtClean="0"/>
              <a:t>	</a:t>
            </a:r>
            <a:r>
              <a:rPr lang="en-US" sz="1800" dirty="0" smtClean="0"/>
              <a:t>11	12</a:t>
            </a:r>
            <a:endParaRPr lang="fr-BE" sz="1800" dirty="0" smtClean="0"/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err="1" smtClean="0"/>
              <a:t>MeV</a:t>
            </a:r>
            <a:r>
              <a:rPr lang="en-US" sz="1800" dirty="0" smtClean="0"/>
              <a:t>/pass</a:t>
            </a:r>
            <a:r>
              <a:rPr lang="fr-BE" sz="1800" dirty="0" smtClean="0"/>
              <a:t>	</a:t>
            </a:r>
            <a:r>
              <a:rPr lang="en-US" sz="1800" dirty="0" smtClean="0"/>
              <a:t>0.833</a:t>
            </a:r>
            <a:r>
              <a:rPr lang="fr-BE" sz="1800" dirty="0" smtClean="0"/>
              <a:t>	1.0	1.0	1.167</a:t>
            </a:r>
          </a:p>
          <a:p>
            <a:pPr defTabSz="762000">
              <a:lnSpc>
                <a:spcPct val="80000"/>
              </a:lnSpc>
              <a:spcBef>
                <a:spcPct val="50000"/>
              </a:spcBef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Number of passes</a:t>
            </a:r>
            <a:r>
              <a:rPr lang="fr-BE" sz="1800" dirty="0" smtClean="0"/>
              <a:t>	12	10	</a:t>
            </a:r>
            <a:r>
              <a:rPr lang="fr-BE" sz="1800" dirty="0" err="1" smtClean="0"/>
              <a:t>10</a:t>
            </a:r>
            <a:r>
              <a:rPr lang="fr-BE" sz="1800" dirty="0" smtClean="0"/>
              <a:t>	6</a:t>
            </a:r>
          </a:p>
          <a:p>
            <a:pPr defTabSz="762000">
              <a:lnSpc>
                <a:spcPct val="135000"/>
              </a:lnSpc>
              <a:tabLst>
                <a:tab pos="3771900" algn="l"/>
                <a:tab pos="5019675" algn="l"/>
                <a:tab pos="6276975" algn="l"/>
                <a:tab pos="7534275" algn="l"/>
              </a:tabLst>
            </a:pPr>
            <a:r>
              <a:rPr lang="en-US" sz="1800" dirty="0" smtClean="0"/>
              <a:t>Electrical power at full beam</a:t>
            </a:r>
            <a:r>
              <a:rPr lang="fr-BE" sz="1800" dirty="0" smtClean="0"/>
              <a:t>	</a:t>
            </a:r>
            <a:r>
              <a:rPr lang="en-US" sz="1800" dirty="0" smtClean="0"/>
              <a:t>&lt;210</a:t>
            </a:r>
            <a:r>
              <a:rPr lang="fr-BE" sz="1800" dirty="0" smtClean="0"/>
              <a:t>	</a:t>
            </a:r>
            <a:r>
              <a:rPr lang="en-US" sz="1800" dirty="0" smtClean="0"/>
              <a:t>&lt;260</a:t>
            </a:r>
            <a:r>
              <a:rPr lang="fr-BE" sz="1800" dirty="0" smtClean="0"/>
              <a:t>	</a:t>
            </a:r>
            <a:r>
              <a:rPr lang="en-US" sz="1800" dirty="0" smtClean="0"/>
              <a:t>&lt;</a:t>
            </a:r>
            <a:r>
              <a:rPr lang="fr-BE" sz="1800" dirty="0" smtClean="0"/>
              <a:t>440	&lt;1300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24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Rhodotron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60" y="836712"/>
            <a:ext cx="8964488" cy="5544616"/>
          </a:xfrm>
        </p:spPr>
        <p:txBody>
          <a:bodyPr/>
          <a:lstStyle/>
          <a:p>
            <a:r>
              <a:rPr lang="en-US" dirty="0" smtClean="0"/>
              <a:t>Multiple checks on beam energy</a:t>
            </a:r>
          </a:p>
          <a:p>
            <a:pPr lvl="1"/>
            <a:r>
              <a:rPr lang="en-US" dirty="0" smtClean="0"/>
              <a:t>Each magnet is a energy filter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7" descr="D:\My Documents\Bureau\Doc\Doc par machine\EB Rhodo\45505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2276872"/>
            <a:ext cx="354445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5"/>
          <p:cNvGraphicFramePr>
            <a:graphicFrameLocks/>
          </p:cNvGraphicFramePr>
          <p:nvPr/>
        </p:nvGraphicFramePr>
        <p:xfrm>
          <a:off x="3743325" y="1823616"/>
          <a:ext cx="534987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827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Rhodotron</a:t>
            </a:r>
            <a:r>
              <a:rPr lang="fr-BE" dirty="0" smtClean="0"/>
              <a:t>: </a:t>
            </a:r>
            <a:r>
              <a:rPr lang="fr-BE" dirty="0" err="1" smtClean="0"/>
              <a:t>typical</a:t>
            </a:r>
            <a:r>
              <a:rPr lang="fr-BE" dirty="0" smtClean="0"/>
              <a:t> </a:t>
            </a:r>
            <a:r>
              <a:rPr lang="fr-BE" dirty="0" err="1" smtClean="0"/>
              <a:t>layouts</a:t>
            </a:r>
            <a:r>
              <a:rPr lang="fr-BE" dirty="0" smtClean="0"/>
              <a:t> of irradiation </a:t>
            </a:r>
            <a:r>
              <a:rPr lang="fr-BE" dirty="0" err="1" smtClean="0"/>
              <a:t>centers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60" y="836712"/>
            <a:ext cx="8964488" cy="5544616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pic>
        <p:nvPicPr>
          <p:cNvPr id="7" name="Picture 4" descr="D:\My Documents\Bureau\Doc\Doc par machine\EB center\Ebeam center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08" y="2673891"/>
            <a:ext cx="4115223" cy="367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view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058699"/>
            <a:ext cx="5233946" cy="344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499992" y="4941168"/>
            <a:ext cx="381642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Spreading</a:t>
            </a:r>
            <a:r>
              <a:rPr lang="fr-BE" dirty="0" smtClean="0"/>
              <a:t> of the </a:t>
            </a:r>
            <a:r>
              <a:rPr lang="fr-BE" dirty="0" err="1" smtClean="0"/>
              <a:t>beam</a:t>
            </a:r>
            <a:r>
              <a:rPr lang="fr-BE" dirty="0" smtClean="0"/>
              <a:t> by a </a:t>
            </a:r>
            <a:r>
              <a:rPr lang="fr-BE" dirty="0" err="1" smtClean="0"/>
              <a:t>magnetic</a:t>
            </a:r>
            <a:r>
              <a:rPr lang="fr-BE" dirty="0" smtClean="0"/>
              <a:t> scanning system</a:t>
            </a:r>
            <a:endParaRPr lang="fr-BE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124744"/>
            <a:ext cx="288032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Irradiation </a:t>
            </a:r>
            <a:r>
              <a:rPr lang="fr-BE" sz="2000" dirty="0" err="1" smtClean="0"/>
              <a:t>from</a:t>
            </a:r>
            <a:r>
              <a:rPr lang="fr-BE" sz="2000" dirty="0" smtClean="0"/>
              <a:t> the </a:t>
            </a:r>
            <a:r>
              <a:rPr lang="fr-BE" sz="2000" dirty="0" err="1" smtClean="0"/>
              <a:t>side</a:t>
            </a:r>
            <a:endParaRPr lang="fr-BE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95536" y="1772816"/>
            <a:ext cx="288032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/>
              <a:t>Irradiation </a:t>
            </a:r>
            <a:r>
              <a:rPr lang="fr-BE" sz="2000" dirty="0" err="1"/>
              <a:t>from</a:t>
            </a:r>
            <a:r>
              <a:rPr lang="fr-BE" sz="2000" dirty="0"/>
              <a:t> </a:t>
            </a:r>
            <a:r>
              <a:rPr lang="fr-BE" sz="2000" dirty="0" err="1" smtClean="0"/>
              <a:t>above</a:t>
            </a:r>
            <a:endParaRPr lang="fr-BE" dirty="0"/>
          </a:p>
        </p:txBody>
      </p:sp>
      <p:cxnSp>
        <p:nvCxnSpPr>
          <p:cNvPr id="12" name="Straight Arrow Connector 11"/>
          <p:cNvCxnSpPr>
            <a:stCxn id="9" idx="3"/>
          </p:cNvCxnSpPr>
          <p:nvPr/>
        </p:nvCxnSpPr>
        <p:spPr bwMode="auto">
          <a:xfrm>
            <a:off x="3275856" y="1324799"/>
            <a:ext cx="3528392" cy="5200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691680" y="2172926"/>
            <a:ext cx="936104" cy="26242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933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ynamitron cadr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124744"/>
            <a:ext cx="27003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0487" tIns="44450" rIns="90487" bIns="44450"/>
          <a:lstStyle/>
          <a:p>
            <a:r>
              <a:rPr lang="en-US" dirty="0" smtClean="0"/>
              <a:t>High power E-beam accelerators: 2) the </a:t>
            </a:r>
            <a:r>
              <a:rPr lang="en-US" dirty="0" err="1" smtClean="0"/>
              <a:t>Dynamitron</a:t>
            </a:r>
            <a:endParaRPr lang="en-US" dirty="0" smtClean="0"/>
          </a:p>
        </p:txBody>
      </p:sp>
      <p:pic>
        <p:nvPicPr>
          <p:cNvPr id="10244" name="Picture 4" descr="PICT00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6"/>
            <a:ext cx="5100268" cy="388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36713"/>
            <a:ext cx="5652120" cy="163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03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power E-beam accelerators: 3) the </a:t>
            </a:r>
            <a:r>
              <a:rPr lang="en-US" dirty="0" err="1" smtClean="0"/>
              <a:t>Linacs</a:t>
            </a:r>
            <a:endParaRPr lang="en-US" dirty="0" smtClean="0"/>
          </a:p>
        </p:txBody>
      </p:sp>
      <p:pic>
        <p:nvPicPr>
          <p:cNvPr id="11267" name="Picture 4" descr="http://www.extension.iastate.edu/foodsafety/images/uploaded/irradiation/smla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928688"/>
            <a:ext cx="43053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http://pulsesciences.com/TitanScan/images/onsitesystem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2238" y="3071813"/>
            <a:ext cx="46545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http://www.foodengineeringmag.com/FE/2000/10/Files/Images/806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4094163"/>
            <a:ext cx="34290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52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pic>
        <p:nvPicPr>
          <p:cNvPr id="43012" name="Picture 3" descr="56136264 INVERSE DESA#D8467"/>
          <p:cNvPicPr>
            <a:picLocks noChangeAspect="1" noChangeArrowheads="1"/>
          </p:cNvPicPr>
          <p:nvPr/>
        </p:nvPicPr>
        <p:blipFill>
          <a:blip r:embed="rId3" cstate="print"/>
          <a:srcRect l="5580"/>
          <a:stretch>
            <a:fillRect/>
          </a:stretch>
        </p:blipFill>
        <p:spPr bwMode="auto">
          <a:xfrm>
            <a:off x="-877" y="0"/>
            <a:ext cx="9144877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5400000" cy="1260000"/>
          </a:xfrm>
        </p:spPr>
        <p:txBody>
          <a:bodyPr/>
          <a:lstStyle/>
          <a:p>
            <a:pPr algn="ctr"/>
            <a:r>
              <a:rPr lang="en-US" sz="4000" dirty="0" smtClean="0"/>
              <a:t>Thank you 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869721"/>
            <a:ext cx="2675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800" dirty="0" err="1" smtClean="0"/>
              <a:t>Wiel</a:t>
            </a:r>
            <a:r>
              <a:rPr lang="fr-BE" sz="1800" dirty="0" smtClean="0"/>
              <a:t> Kleeven</a:t>
            </a:r>
          </a:p>
          <a:p>
            <a:r>
              <a:rPr lang="fr-BE" sz="1400" dirty="0" smtClean="0"/>
              <a:t>Senior Accelerator </a:t>
            </a:r>
            <a:r>
              <a:rPr lang="fr-BE" sz="1400" dirty="0" err="1" smtClean="0"/>
              <a:t>Physicist</a:t>
            </a:r>
            <a:endParaRPr lang="fr-BE" sz="1400" dirty="0" smtClean="0"/>
          </a:p>
          <a:p>
            <a:r>
              <a:rPr lang="fr-BE" sz="1400" dirty="0"/>
              <a:t>w</a:t>
            </a:r>
            <a:r>
              <a:rPr lang="fr-BE" sz="1400" dirty="0" smtClean="0"/>
              <a:t>illem.kleeven@iba-group.com</a:t>
            </a:r>
          </a:p>
          <a:p>
            <a:r>
              <a:rPr lang="fr-BE" sz="1400" dirty="0" smtClean="0"/>
              <a:t>www.iba-worldwide.com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7060271"/>
      </p:ext>
    </p:extLst>
  </p:cSld>
  <p:clrMapOvr>
    <a:masterClrMapping/>
  </p:clrMapOvr>
  <p:transition spd="slow" advClick="0"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Which beams are used?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62694" y="836712"/>
            <a:ext cx="8981306" cy="5544616"/>
          </a:xfrm>
        </p:spPr>
        <p:txBody>
          <a:bodyPr/>
          <a:lstStyle/>
          <a:p>
            <a:r>
              <a:rPr lang="en-US" b="0" dirty="0" smtClean="0"/>
              <a:t>The choice of particle beams used in industrial applications is defined, to a large extent, by the desire to avoid nuclear reactions and activation.</a:t>
            </a:r>
          </a:p>
          <a:p>
            <a:r>
              <a:rPr lang="en-US" b="0" dirty="0" smtClean="0"/>
              <a:t>Commonly used beams include:</a:t>
            </a:r>
          </a:p>
          <a:p>
            <a:pPr lvl="1"/>
            <a:r>
              <a:rPr lang="en-US" dirty="0" smtClean="0"/>
              <a:t>Electron beams below 10MeV.</a:t>
            </a:r>
          </a:p>
          <a:p>
            <a:pPr lvl="1"/>
            <a:r>
              <a:rPr lang="en-US" dirty="0" smtClean="0"/>
              <a:t>X-Rays from e-beams below 7.5MeV.</a:t>
            </a:r>
          </a:p>
          <a:p>
            <a:pPr lvl="1"/>
            <a:r>
              <a:rPr lang="en-US" dirty="0" smtClean="0"/>
              <a:t>Intense, low energy proton beams.</a:t>
            </a:r>
          </a:p>
          <a:p>
            <a:pPr lvl="1"/>
            <a:r>
              <a:rPr lang="en-US" dirty="0" smtClean="0"/>
              <a:t>Heavy ion beams well below the Coulomb barrier.</a:t>
            </a:r>
          </a:p>
          <a:p>
            <a:r>
              <a:rPr lang="en-US" b="0" dirty="0" smtClean="0"/>
              <a:t>Also, for industrial applications, large beam currents/powers are needed to reach industrial scale production rates. Beam powers from 50 kW to 1 MW are common.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1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Y:\E-Beam\MKT\Web-site\Other applica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420888"/>
            <a:ext cx="6156176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E-beam and X-ray Industrial Applications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462" y="836712"/>
            <a:ext cx="7720013" cy="5544616"/>
          </a:xfrm>
          <a:effectLst>
            <a:outerShdw blurRad="127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Sterilization 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Sterilization of Medical Devices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Surface Sterilization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Food Pasteurization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E-beam induced chemistry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Reticulation of Polymers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Curing of composites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Environment remediation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E-Beam induced crystal defects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Improvement of Semiconductors</a:t>
            </a:r>
          </a:p>
          <a:p>
            <a:pPr lvl="1" eaLnBrk="1" hangingPunct="1">
              <a:lnSpc>
                <a:spcPct val="140000"/>
              </a:lnSpc>
              <a:spcBef>
                <a:spcPct val="0"/>
              </a:spcBef>
            </a:pPr>
            <a:r>
              <a:rPr lang="en-US" dirty="0" smtClean="0"/>
              <a:t>Coloring of </a:t>
            </a:r>
            <a:r>
              <a:rPr lang="en-US" dirty="0" smtClean="0">
                <a:effectLst>
                  <a:outerShdw blurRad="190500" dir="5400000" algn="ctr" rotWithShape="0">
                    <a:schemeClr val="bg1">
                      <a:alpha val="43000"/>
                    </a:schemeClr>
                  </a:outerShdw>
                </a:effectLst>
              </a:rPr>
              <a:t>Gemstones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options for the sterilization of medical devices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462" y="836712"/>
            <a:ext cx="8983538" cy="4648200"/>
          </a:xfrm>
        </p:spPr>
        <p:txBody>
          <a:bodyPr/>
          <a:lstStyle/>
          <a:p>
            <a:r>
              <a:rPr lang="en-US" b="0" dirty="0" smtClean="0">
                <a:latin typeface="Arial" pitchFamily="34" charset="0"/>
              </a:rPr>
              <a:t>Steam (incompatible with most polymers)</a:t>
            </a:r>
          </a:p>
          <a:p>
            <a:r>
              <a:rPr lang="en-US" b="0" dirty="0" smtClean="0">
                <a:latin typeface="Arial" pitchFamily="34" charset="0"/>
              </a:rPr>
              <a:t>Ethylene </a:t>
            </a:r>
            <a:r>
              <a:rPr lang="en-US" b="0" dirty="0" err="1" smtClean="0">
                <a:latin typeface="Arial" pitchFamily="34" charset="0"/>
              </a:rPr>
              <a:t>Oxyde</a:t>
            </a:r>
            <a:endParaRPr lang="en-US" b="0" dirty="0" smtClean="0">
              <a:latin typeface="Arial" pitchFamily="34" charset="0"/>
            </a:endParaRPr>
          </a:p>
          <a:p>
            <a:pPr lvl="1"/>
            <a:r>
              <a:rPr lang="en-US" dirty="0" smtClean="0">
                <a:latin typeface="Arial" pitchFamily="34" charset="0"/>
              </a:rPr>
              <a:t>Inexpensive</a:t>
            </a:r>
          </a:p>
          <a:p>
            <a:pPr lvl="1"/>
            <a:r>
              <a:rPr lang="en-US" dirty="0" err="1" smtClean="0">
                <a:latin typeface="Arial" pitchFamily="34" charset="0"/>
              </a:rPr>
              <a:t>EtO</a:t>
            </a:r>
            <a:r>
              <a:rPr lang="en-US" dirty="0" smtClean="0">
                <a:latin typeface="Arial" pitchFamily="34" charset="0"/>
              </a:rPr>
              <a:t> is explosive, toxic and harmful to the environment</a:t>
            </a:r>
          </a:p>
          <a:p>
            <a:pPr lvl="1"/>
            <a:r>
              <a:rPr lang="en-US" dirty="0" err="1" smtClean="0">
                <a:latin typeface="Arial" pitchFamily="34" charset="0"/>
              </a:rPr>
              <a:t>EtO</a:t>
            </a:r>
            <a:r>
              <a:rPr lang="en-US" dirty="0" smtClean="0">
                <a:latin typeface="Arial" pitchFamily="34" charset="0"/>
              </a:rPr>
              <a:t> sterilization may leave harmful residues</a:t>
            </a:r>
          </a:p>
          <a:p>
            <a:r>
              <a:rPr lang="en-US" b="0" dirty="0" smtClean="0">
                <a:latin typeface="Arial" pitchFamily="34" charset="0"/>
              </a:rPr>
              <a:t>Irradiation</a:t>
            </a:r>
          </a:p>
          <a:p>
            <a:pPr lvl="1"/>
            <a:r>
              <a:rPr lang="en-US" dirty="0" smtClean="0">
                <a:latin typeface="Arial" pitchFamily="34" charset="0"/>
              </a:rPr>
              <a:t>Cobalt</a:t>
            </a:r>
          </a:p>
          <a:p>
            <a:pPr lvl="1"/>
            <a:r>
              <a:rPr lang="en-US" dirty="0" smtClean="0">
                <a:latin typeface="Arial" pitchFamily="34" charset="0"/>
              </a:rPr>
              <a:t>E-beam</a:t>
            </a:r>
          </a:p>
          <a:p>
            <a:pPr lvl="1"/>
            <a:r>
              <a:rPr lang="en-US" dirty="0" smtClean="0">
                <a:latin typeface="Arial" pitchFamily="34" charset="0"/>
              </a:rPr>
              <a:t>X-ray</a:t>
            </a:r>
          </a:p>
        </p:txBody>
      </p:sp>
      <p:pic>
        <p:nvPicPr>
          <p:cNvPr id="12292" name="Picture 4" descr="Gloves and vario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0876"/>
            <a:ext cx="5362575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3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options for sterilization by irradiation (1) </a:t>
            </a:r>
            <a:r>
              <a:rPr lang="en-US" smtClean="0">
                <a:solidFill>
                  <a:srgbClr val="00007F"/>
                </a:solidFill>
              </a:rPr>
              <a:t> </a:t>
            </a:r>
            <a:endParaRPr lang="fr-BE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64926" y="836712"/>
            <a:ext cx="8979074" cy="5357812"/>
          </a:xfrm>
        </p:spPr>
        <p:txBody>
          <a:bodyPr/>
          <a:lstStyle/>
          <a:p>
            <a:r>
              <a:rPr lang="en-US" dirty="0" smtClean="0"/>
              <a:t>Gammas from Co60 </a:t>
            </a:r>
            <a:r>
              <a:rPr lang="en-US" b="0" dirty="0" smtClean="0"/>
              <a:t>(T</a:t>
            </a:r>
            <a:r>
              <a:rPr lang="en-US" b="0" baseline="-25000" dirty="0" smtClean="0"/>
              <a:t>1/2</a:t>
            </a:r>
            <a:r>
              <a:rPr lang="en-US" b="0" dirty="0" smtClean="0"/>
              <a:t>=5.2 y; </a:t>
            </a:r>
            <a:r>
              <a:rPr lang="en-US" b="0" dirty="0" smtClean="0">
                <a:latin typeface="Symbol" panose="05050102010706020507" pitchFamily="18" charset="2"/>
              </a:rPr>
              <a:t>g</a:t>
            </a:r>
            <a:r>
              <a:rPr lang="en-US" b="0" baseline="-25000" dirty="0" smtClean="0"/>
              <a:t>1</a:t>
            </a:r>
            <a:r>
              <a:rPr lang="en-US" b="0" dirty="0" smtClean="0"/>
              <a:t>=1.33 MeV; </a:t>
            </a:r>
            <a:r>
              <a:rPr lang="en-US" b="0" dirty="0" smtClean="0">
                <a:latin typeface="Symbol" panose="05050102010706020507" pitchFamily="18" charset="2"/>
              </a:rPr>
              <a:t>g</a:t>
            </a:r>
            <a:r>
              <a:rPr lang="en-US" b="0" baseline="-25000" dirty="0" smtClean="0"/>
              <a:t>2</a:t>
            </a:r>
            <a:r>
              <a:rPr lang="en-US" b="0" dirty="0" smtClean="0"/>
              <a:t>=1.17 MeV)</a:t>
            </a:r>
          </a:p>
          <a:p>
            <a:pPr lvl="1"/>
            <a:r>
              <a:rPr lang="en-US" dirty="0" smtClean="0"/>
              <a:t>Low investment cost, specially for low capacities</a:t>
            </a:r>
          </a:p>
          <a:p>
            <a:pPr lvl="1"/>
            <a:r>
              <a:rPr lang="en-US" dirty="0" smtClean="0"/>
              <a:t>Simple and reliable, scalable from 100 </a:t>
            </a:r>
            <a:r>
              <a:rPr lang="en-US" dirty="0" err="1" smtClean="0"/>
              <a:t>kCuries</a:t>
            </a:r>
            <a:r>
              <a:rPr lang="en-US" dirty="0" smtClean="0"/>
              <a:t> to 6 </a:t>
            </a:r>
            <a:r>
              <a:rPr lang="en-US" dirty="0" err="1" smtClean="0"/>
              <a:t>MCuries</a:t>
            </a:r>
            <a:r>
              <a:rPr lang="en-US" dirty="0" smtClean="0"/>
              <a:t> (about 5 kg of Co-60)</a:t>
            </a:r>
          </a:p>
          <a:p>
            <a:pPr lvl="1"/>
            <a:r>
              <a:rPr lang="en-US" dirty="0" smtClean="0"/>
              <a:t>Isotropic radiation &gt; inefficiencies in use</a:t>
            </a:r>
          </a:p>
          <a:p>
            <a:pPr lvl="1"/>
            <a:r>
              <a:rPr lang="en-US" dirty="0" smtClean="0"/>
              <a:t>Pallet irradiation, but low dose rate &gt; slow process</a:t>
            </a:r>
          </a:p>
          <a:p>
            <a:pPr lvl="1"/>
            <a:r>
              <a:rPr lang="en-US" dirty="0" smtClean="0"/>
              <a:t>Absolutely no activation</a:t>
            </a:r>
          </a:p>
          <a:p>
            <a:pPr lvl="1"/>
            <a:r>
              <a:rPr lang="en-US" dirty="0" smtClean="0"/>
              <a:t>Cannot be turned OFF &gt; inefficient if not used 24/7</a:t>
            </a:r>
          </a:p>
          <a:p>
            <a:pPr lvl="1"/>
            <a:r>
              <a:rPr lang="en-US" dirty="0" smtClean="0"/>
              <a:t>Growing security concern: the cobalt from a sterilization plant could be used to make dirty bombs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20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options for sterilization by irradiation (2) </a:t>
            </a:r>
            <a:r>
              <a:rPr lang="en-US" dirty="0" smtClean="0">
                <a:solidFill>
                  <a:srgbClr val="00007F"/>
                </a:solidFill>
              </a:rPr>
              <a:t> </a:t>
            </a:r>
            <a:endParaRPr lang="fr-BE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64926" y="836712"/>
            <a:ext cx="8979074" cy="5357812"/>
          </a:xfrm>
        </p:spPr>
        <p:txBody>
          <a:bodyPr/>
          <a:lstStyle/>
          <a:p>
            <a:r>
              <a:rPr lang="en-US" dirty="0" smtClean="0"/>
              <a:t>Electron beams</a:t>
            </a:r>
          </a:p>
          <a:p>
            <a:pPr lvl="1"/>
            <a:r>
              <a:rPr lang="en-US" dirty="0" smtClean="0"/>
              <a:t>Directed radiation &gt; Efficient use</a:t>
            </a:r>
          </a:p>
          <a:p>
            <a:pPr lvl="1"/>
            <a:r>
              <a:rPr lang="en-US" dirty="0" smtClean="0"/>
              <a:t>Lowest cost of sterilization for large capacities</a:t>
            </a:r>
          </a:p>
          <a:p>
            <a:pPr lvl="1"/>
            <a:r>
              <a:rPr lang="en-US" dirty="0" smtClean="0"/>
              <a:t>Can be turned OFF &gt; safer</a:t>
            </a:r>
          </a:p>
          <a:p>
            <a:pPr lvl="1"/>
            <a:r>
              <a:rPr lang="en-US" dirty="0" smtClean="0"/>
              <a:t>Short range (4.5 g/cm² at 10 </a:t>
            </a:r>
            <a:r>
              <a:rPr lang="en-US" dirty="0" err="1" smtClean="0"/>
              <a:t>MeV</a:t>
            </a:r>
            <a:r>
              <a:rPr lang="en-US" dirty="0" smtClean="0"/>
              <a:t>) &gt; 2-sided irradiation of boxes</a:t>
            </a:r>
          </a:p>
          <a:p>
            <a:pPr lvl="1"/>
            <a:r>
              <a:rPr lang="en-US" dirty="0" smtClean="0"/>
              <a:t>More complex dose mapping</a:t>
            </a:r>
          </a:p>
          <a:p>
            <a:pPr lvl="1"/>
            <a:r>
              <a:rPr lang="en-US" dirty="0" smtClean="0"/>
              <a:t>Minimal, hardly measurable, but non zero activation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8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options for sterilization by irradiation (3)</a:t>
            </a:r>
            <a:r>
              <a:rPr lang="en-US" dirty="0" smtClean="0">
                <a:solidFill>
                  <a:srgbClr val="00007F"/>
                </a:solidFill>
              </a:rPr>
              <a:t> </a:t>
            </a:r>
            <a:endParaRPr lang="fr-BE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64926" y="836712"/>
            <a:ext cx="8979074" cy="5544616"/>
          </a:xfrm>
        </p:spPr>
        <p:txBody>
          <a:bodyPr/>
          <a:lstStyle/>
          <a:p>
            <a:r>
              <a:rPr lang="en-US" dirty="0" smtClean="0"/>
              <a:t>X-Rays from E-beams</a:t>
            </a:r>
          </a:p>
          <a:p>
            <a:pPr lvl="1"/>
            <a:r>
              <a:rPr lang="en-US" dirty="0" smtClean="0"/>
              <a:t>Excellent penetration</a:t>
            </a:r>
          </a:p>
          <a:p>
            <a:pPr lvl="1"/>
            <a:r>
              <a:rPr lang="en-US" dirty="0" smtClean="0"/>
              <a:t>Simple dose mapping</a:t>
            </a:r>
          </a:p>
          <a:p>
            <a:pPr lvl="1"/>
            <a:r>
              <a:rPr lang="en-US" dirty="0" smtClean="0"/>
              <a:t>Pallet irradiation</a:t>
            </a:r>
          </a:p>
          <a:p>
            <a:pPr lvl="1"/>
            <a:r>
              <a:rPr lang="en-US" dirty="0" smtClean="0"/>
              <a:t>Directed radiation &gt; Efficient use</a:t>
            </a:r>
          </a:p>
          <a:p>
            <a:pPr lvl="1"/>
            <a:r>
              <a:rPr lang="en-US" dirty="0" smtClean="0"/>
              <a:t>Loss of a factor 10 in energy when converting e-beams to photons</a:t>
            </a:r>
          </a:p>
          <a:p>
            <a:pPr lvl="1"/>
            <a:r>
              <a:rPr lang="en-US" dirty="0" smtClean="0"/>
              <a:t>Cost of sterilization higher than electrons</a:t>
            </a:r>
          </a:p>
          <a:p>
            <a:pPr lvl="1"/>
            <a:r>
              <a:rPr lang="en-US" dirty="0" smtClean="0"/>
              <a:t>Cost of sterilization is generally higher by X-Rays than Cobalt if used 24/7, excepted for very large capacities</a:t>
            </a:r>
          </a:p>
          <a:p>
            <a:pPr lvl="1"/>
            <a:r>
              <a:rPr lang="en-US" dirty="0" smtClean="0"/>
              <a:t>Can be turned OFF &gt; safer</a:t>
            </a:r>
          </a:p>
          <a:p>
            <a:pPr lvl="1"/>
            <a:r>
              <a:rPr lang="en-US" dirty="0" smtClean="0"/>
              <a:t>Minimal, hardly measurable, but non zero activation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2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Y:\E-Beam\MKT\Brochures\Drafts\Draft brochure FoodFolder\Links\Spice brochure 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3143250"/>
            <a:ext cx="24542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Y:\E-Beam\MKT\Brochures\Drafts\Draft brochure FoodFolder\Links\fru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176338"/>
            <a:ext cx="193198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Food irradiation applications</a:t>
            </a:r>
          </a:p>
        </p:txBody>
      </p:sp>
      <p:sp>
        <p:nvSpPr>
          <p:cNvPr id="20485" name="Content Placeholder 2"/>
          <p:cNvSpPr>
            <a:spLocks noGrp="1"/>
          </p:cNvSpPr>
          <p:nvPr>
            <p:ph idx="1"/>
          </p:nvPr>
        </p:nvSpPr>
        <p:spPr>
          <a:xfrm>
            <a:off x="160462" y="836712"/>
            <a:ext cx="6931818" cy="5544616"/>
          </a:xfrm>
        </p:spPr>
        <p:txBody>
          <a:bodyPr/>
          <a:lstStyle/>
          <a:p>
            <a:pPr eaLnBrk="1" hangingPunct="1"/>
            <a:r>
              <a:rPr lang="en-US" dirty="0" smtClean="0"/>
              <a:t>Low Dose Applications (&lt; 1kGy)</a:t>
            </a:r>
          </a:p>
          <a:p>
            <a:pPr lvl="1" eaLnBrk="1" hangingPunct="1"/>
            <a:r>
              <a:rPr lang="en-US" sz="1800" b="1" dirty="0" err="1" smtClean="0"/>
              <a:t>Phytosanitary</a:t>
            </a:r>
            <a:r>
              <a:rPr lang="en-US" sz="1800" b="1" dirty="0" smtClean="0"/>
              <a:t> </a:t>
            </a:r>
            <a:r>
              <a:rPr lang="en-US" sz="1800" dirty="0" smtClean="0"/>
              <a:t>Insect Disinfection for grains, papayas, mangoes, avocados...</a:t>
            </a:r>
          </a:p>
          <a:p>
            <a:pPr lvl="1" eaLnBrk="1" hangingPunct="1"/>
            <a:r>
              <a:rPr lang="en-US" sz="1800" b="1" dirty="0" smtClean="0"/>
              <a:t>Sprouting Inhibition </a:t>
            </a:r>
            <a:r>
              <a:rPr lang="en-US" sz="1800" dirty="0" smtClean="0"/>
              <a:t>for potatoes, onions, garlic...</a:t>
            </a:r>
          </a:p>
          <a:p>
            <a:pPr lvl="1" eaLnBrk="1" hangingPunct="1"/>
            <a:r>
              <a:rPr lang="en-US" sz="1800" b="1" dirty="0" smtClean="0"/>
              <a:t>Delaying of Maturation</a:t>
            </a:r>
            <a:r>
              <a:rPr lang="en-US" sz="1800" dirty="0" smtClean="0"/>
              <a:t>, parasite disinfection.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dirty="0" smtClean="0"/>
              <a:t>Medium Dose Applications (1 – 10 </a:t>
            </a:r>
            <a:r>
              <a:rPr lang="en-US" dirty="0" err="1" smtClean="0"/>
              <a:t>kGy</a:t>
            </a:r>
            <a:r>
              <a:rPr lang="en-US" dirty="0" smtClean="0"/>
              <a:t>)</a:t>
            </a:r>
          </a:p>
          <a:p>
            <a:pPr lvl="1" eaLnBrk="1" hangingPunct="1"/>
            <a:r>
              <a:rPr lang="en-US" sz="1800" b="1" dirty="0" smtClean="0"/>
              <a:t>Control of Foodborne Pathogens </a:t>
            </a:r>
            <a:r>
              <a:rPr lang="en-US" sz="1800" dirty="0" smtClean="0"/>
              <a:t>for beef, eggs, crab-meat, oysters...</a:t>
            </a:r>
          </a:p>
          <a:p>
            <a:pPr lvl="1" eaLnBrk="1" hangingPunct="1"/>
            <a:r>
              <a:rPr lang="en-US" sz="1800" b="1" dirty="0" smtClean="0"/>
              <a:t>Shelf-life Extension </a:t>
            </a:r>
            <a:r>
              <a:rPr lang="en-US" sz="1800" dirty="0" smtClean="0"/>
              <a:t>for chicken and pork, low fat fish, strawberries, carrots, mushrooms, papayas...</a:t>
            </a:r>
          </a:p>
          <a:p>
            <a:pPr lvl="1" eaLnBrk="1" hangingPunct="1"/>
            <a:r>
              <a:rPr lang="en-US" sz="1800" b="1" dirty="0" smtClean="0"/>
              <a:t>Spice Irradiation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dirty="0" smtClean="0"/>
              <a:t>High Dose Applications (&gt; 10 </a:t>
            </a:r>
            <a:r>
              <a:rPr lang="en-US" dirty="0" err="1" smtClean="0"/>
              <a:t>kGy</a:t>
            </a:r>
            <a:r>
              <a:rPr lang="en-US" dirty="0" smtClean="0"/>
              <a:t>)</a:t>
            </a:r>
          </a:p>
          <a:p>
            <a:pPr lvl="1" eaLnBrk="1" hangingPunct="1"/>
            <a:r>
              <a:rPr lang="en-US" sz="1800" b="1" dirty="0" smtClean="0"/>
              <a:t>Food sterilization </a:t>
            </a:r>
            <a:r>
              <a:rPr lang="en-US" sz="1800" dirty="0" smtClean="0"/>
              <a:t>of meat, poultry and some seafood is typically required for hospitalized patients or astronauts.</a:t>
            </a:r>
          </a:p>
        </p:txBody>
      </p:sp>
      <p:pic>
        <p:nvPicPr>
          <p:cNvPr id="20487" name="Picture 4" descr="Y:\E-Beam\MKT\Brochures\Drafts\Draft brochure FoodFolder\Links\img_surge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4500563"/>
            <a:ext cx="2000250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3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 PT ppt template">
  <a:themeElements>
    <a:clrScheme name="IBA PT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BA PT ppt template">
      <a:majorFont>
        <a:latin typeface="Univers 55"/>
        <a:ea typeface="ＭＳ Ｐゴシック"/>
        <a:cs typeface=""/>
      </a:majorFont>
      <a:minorFont>
        <a:latin typeface="Univers 45 Ligh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8" charset="-128"/>
          </a:defRPr>
        </a:defPPr>
      </a:lstStyle>
    </a:lnDef>
  </a:objectDefaults>
  <a:extraClrSchemeLst>
    <a:extraClrScheme>
      <a:clrScheme name="IBA PT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7910</TotalTime>
  <Words>957</Words>
  <Application>Microsoft Office PowerPoint</Application>
  <PresentationFormat>On-screen Show (4:3)</PresentationFormat>
  <Paragraphs>216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IBA PT ppt template</vt:lpstr>
      <vt:lpstr>PowerPoint Presentation</vt:lpstr>
      <vt:lpstr>Defining Industrial Applications of Accelerators?</vt:lpstr>
      <vt:lpstr>Which beams are used?</vt:lpstr>
      <vt:lpstr>Key E-beam and X-ray Industrial Applications</vt:lpstr>
      <vt:lpstr>The options for the sterilization of medical devices</vt:lpstr>
      <vt:lpstr>The options for sterilization by irradiation (1)  </vt:lpstr>
      <vt:lpstr>The options for sterilization by irradiation (2)  </vt:lpstr>
      <vt:lpstr>The options for sterilization by irradiation (3) </vt:lpstr>
      <vt:lpstr>Food irradiation applications</vt:lpstr>
      <vt:lpstr>E beam treatment of Tires</vt:lpstr>
      <vt:lpstr>Polymer Cross-Linking</vt:lpstr>
      <vt:lpstr>Composite curing: X-ray Cured Carbon Fiber</vt:lpstr>
      <vt:lpstr>E-beam irradiation improves SC switching speed</vt:lpstr>
      <vt:lpstr>Microfiltration membranes by heavy ions</vt:lpstr>
      <vt:lpstr>High power E-beam accelerators: 1) the Rhodotron</vt:lpstr>
      <vt:lpstr>Acceleration principles</vt:lpstr>
      <vt:lpstr>Acceleration principles</vt:lpstr>
      <vt:lpstr>Acceleration principles</vt:lpstr>
      <vt:lpstr>Acceleration principles</vt:lpstr>
      <vt:lpstr>Acceleration principles</vt:lpstr>
      <vt:lpstr>Acceleration principles</vt:lpstr>
      <vt:lpstr>Rhodotron</vt:lpstr>
      <vt:lpstr>Rhodotron</vt:lpstr>
      <vt:lpstr>Rhodotron</vt:lpstr>
      <vt:lpstr>Rhodotron</vt:lpstr>
      <vt:lpstr>Rhodotron: typical layouts of irradiation centers</vt:lpstr>
      <vt:lpstr>High power E-beam accelerators: 2) the Dynamitron</vt:lpstr>
      <vt:lpstr>High power E-beam accelerators: 3) the Linacs</vt:lpstr>
      <vt:lpstr>Thank you !</vt:lpstr>
    </vt:vector>
  </TitlesOfParts>
  <Company>IBA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and Industrial applications</dc:title>
  <dc:subject>Lecture JUAS March 2011</dc:subject>
  <dc:creator>Patrick Verbruggen</dc:creator>
  <cp:lastModifiedBy>Willem Kleeven</cp:lastModifiedBy>
  <cp:revision>519</cp:revision>
  <cp:lastPrinted>2014-02-28T15:33:35Z</cp:lastPrinted>
  <dcterms:created xsi:type="dcterms:W3CDTF">2006-05-11T06:35:31Z</dcterms:created>
  <dcterms:modified xsi:type="dcterms:W3CDTF">2014-03-06T09:23:32Z</dcterms:modified>
</cp:coreProperties>
</file>