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52"/>
  </p:notesMasterIdLst>
  <p:handoutMasterIdLst>
    <p:handoutMasterId r:id="rId53"/>
  </p:handoutMasterIdLst>
  <p:sldIdLst>
    <p:sldId id="527" r:id="rId2"/>
    <p:sldId id="812" r:id="rId3"/>
    <p:sldId id="813" r:id="rId4"/>
    <p:sldId id="814" r:id="rId5"/>
    <p:sldId id="815" r:id="rId6"/>
    <p:sldId id="681" r:id="rId7"/>
    <p:sldId id="653" r:id="rId8"/>
    <p:sldId id="655" r:id="rId9"/>
    <p:sldId id="679" r:id="rId10"/>
    <p:sldId id="816" r:id="rId11"/>
    <p:sldId id="818" r:id="rId12"/>
    <p:sldId id="610" r:id="rId13"/>
    <p:sldId id="817" r:id="rId14"/>
    <p:sldId id="836" r:id="rId15"/>
    <p:sldId id="682" r:id="rId16"/>
    <p:sldId id="612" r:id="rId17"/>
    <p:sldId id="592" r:id="rId18"/>
    <p:sldId id="819" r:id="rId19"/>
    <p:sldId id="820" r:id="rId20"/>
    <p:sldId id="821" r:id="rId21"/>
    <p:sldId id="577" r:id="rId22"/>
    <p:sldId id="797" r:id="rId23"/>
    <p:sldId id="798" r:id="rId24"/>
    <p:sldId id="823" r:id="rId25"/>
    <p:sldId id="579" r:id="rId26"/>
    <p:sldId id="580" r:id="rId27"/>
    <p:sldId id="799" r:id="rId28"/>
    <p:sldId id="824" r:id="rId29"/>
    <p:sldId id="617" r:id="rId30"/>
    <p:sldId id="622" r:id="rId31"/>
    <p:sldId id="618" r:id="rId32"/>
    <p:sldId id="697" r:id="rId33"/>
    <p:sldId id="696" r:id="rId34"/>
    <p:sldId id="825" r:id="rId35"/>
    <p:sldId id="620" r:id="rId36"/>
    <p:sldId id="826" r:id="rId37"/>
    <p:sldId id="827" r:id="rId38"/>
    <p:sldId id="698" r:id="rId39"/>
    <p:sldId id="570" r:id="rId40"/>
    <p:sldId id="828" r:id="rId41"/>
    <p:sldId id="571" r:id="rId42"/>
    <p:sldId id="632" r:id="rId43"/>
    <p:sldId id="829" r:id="rId44"/>
    <p:sldId id="837" r:id="rId45"/>
    <p:sldId id="831" r:id="rId46"/>
    <p:sldId id="598" r:id="rId47"/>
    <p:sldId id="835" r:id="rId48"/>
    <p:sldId id="832" r:id="rId49"/>
    <p:sldId id="833" r:id="rId50"/>
    <p:sldId id="834" r:id="rId51"/>
  </p:sldIdLst>
  <p:sldSz cx="9144000" cy="6858000" type="screen4x3"/>
  <p:notesSz cx="9942513" cy="6811963"/>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8"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8"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8"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8"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8" charset="-128"/>
        <a:cs typeface="+mn-cs"/>
      </a:defRPr>
    </a:lvl5pPr>
    <a:lvl6pPr marL="2286000" algn="l" defTabSz="914400" rtl="0" eaLnBrk="1" latinLnBrk="0" hangingPunct="1">
      <a:defRPr sz="2400" kern="1200">
        <a:solidFill>
          <a:schemeClr val="tx1"/>
        </a:solidFill>
        <a:latin typeface="Arial" charset="0"/>
        <a:ea typeface="ＭＳ Ｐゴシック" pitchFamily="-18" charset="-128"/>
        <a:cs typeface="+mn-cs"/>
      </a:defRPr>
    </a:lvl6pPr>
    <a:lvl7pPr marL="2743200" algn="l" defTabSz="914400" rtl="0" eaLnBrk="1" latinLnBrk="0" hangingPunct="1">
      <a:defRPr sz="2400" kern="1200">
        <a:solidFill>
          <a:schemeClr val="tx1"/>
        </a:solidFill>
        <a:latin typeface="Arial" charset="0"/>
        <a:ea typeface="ＭＳ Ｐゴシック" pitchFamily="-18" charset="-128"/>
        <a:cs typeface="+mn-cs"/>
      </a:defRPr>
    </a:lvl7pPr>
    <a:lvl8pPr marL="3200400" algn="l" defTabSz="914400" rtl="0" eaLnBrk="1" latinLnBrk="0" hangingPunct="1">
      <a:defRPr sz="2400" kern="1200">
        <a:solidFill>
          <a:schemeClr val="tx1"/>
        </a:solidFill>
        <a:latin typeface="Arial" charset="0"/>
        <a:ea typeface="ＭＳ Ｐゴシック" pitchFamily="-18" charset="-128"/>
        <a:cs typeface="+mn-cs"/>
      </a:defRPr>
    </a:lvl8pPr>
    <a:lvl9pPr marL="3657600" algn="l" defTabSz="914400" rtl="0" eaLnBrk="1" latinLnBrk="0" hangingPunct="1">
      <a:defRPr sz="2400" kern="1200">
        <a:solidFill>
          <a:schemeClr val="tx1"/>
        </a:solidFill>
        <a:latin typeface="Arial" charset="0"/>
        <a:ea typeface="ＭＳ Ｐゴシック" pitchFamily="-1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A237"/>
    <a:srgbClr val="3333FF"/>
    <a:srgbClr val="FFFF99"/>
    <a:srgbClr val="FFFF66"/>
    <a:srgbClr val="FF800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81" autoAdjust="0"/>
    <p:restoredTop sz="94681" autoAdjust="0"/>
  </p:normalViewPr>
  <p:slideViewPr>
    <p:cSldViewPr>
      <p:cViewPr varScale="1">
        <p:scale>
          <a:sx n="92" d="100"/>
          <a:sy n="92" d="100"/>
        </p:scale>
        <p:origin x="-154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307506" cy="340598"/>
          </a:xfrm>
          <a:prstGeom prst="rect">
            <a:avLst/>
          </a:prstGeom>
        </p:spPr>
        <p:txBody>
          <a:bodyPr vert="horz" lIns="90489" tIns="45245" rIns="90489" bIns="45245" rtlCol="0"/>
          <a:lstStyle>
            <a:lvl1pPr algn="l">
              <a:defRPr sz="1200"/>
            </a:lvl1pPr>
          </a:lstStyle>
          <a:p>
            <a:endParaRPr lang="en-US"/>
          </a:p>
        </p:txBody>
      </p:sp>
      <p:sp>
        <p:nvSpPr>
          <p:cNvPr id="3" name="Date Placeholder 2"/>
          <p:cNvSpPr>
            <a:spLocks noGrp="1"/>
          </p:cNvSpPr>
          <p:nvPr>
            <p:ph type="dt" sz="quarter" idx="1"/>
          </p:nvPr>
        </p:nvSpPr>
        <p:spPr>
          <a:xfrm>
            <a:off x="5632721" y="2"/>
            <a:ext cx="4307506" cy="340598"/>
          </a:xfrm>
          <a:prstGeom prst="rect">
            <a:avLst/>
          </a:prstGeom>
        </p:spPr>
        <p:txBody>
          <a:bodyPr vert="horz" lIns="90489" tIns="45245" rIns="90489" bIns="45245" rtlCol="0"/>
          <a:lstStyle>
            <a:lvl1pPr algn="r">
              <a:defRPr sz="1200"/>
            </a:lvl1pPr>
          </a:lstStyle>
          <a:p>
            <a:fld id="{D377EC65-E59F-4998-97B6-E950FD1150B6}" type="datetimeFigureOut">
              <a:rPr lang="en-US" smtClean="0"/>
              <a:pPr/>
              <a:t>3/6/2014</a:t>
            </a:fld>
            <a:endParaRPr lang="en-US"/>
          </a:p>
        </p:txBody>
      </p:sp>
      <p:sp>
        <p:nvSpPr>
          <p:cNvPr id="4" name="Footer Placeholder 3"/>
          <p:cNvSpPr>
            <a:spLocks noGrp="1"/>
          </p:cNvSpPr>
          <p:nvPr>
            <p:ph type="ftr" sz="quarter" idx="2"/>
          </p:nvPr>
        </p:nvSpPr>
        <p:spPr>
          <a:xfrm>
            <a:off x="3" y="6470289"/>
            <a:ext cx="4307506" cy="340598"/>
          </a:xfrm>
          <a:prstGeom prst="rect">
            <a:avLst/>
          </a:prstGeom>
        </p:spPr>
        <p:txBody>
          <a:bodyPr vert="horz" lIns="90489" tIns="45245" rIns="90489" bIns="45245" rtlCol="0" anchor="b"/>
          <a:lstStyle>
            <a:lvl1pPr algn="l">
              <a:defRPr sz="1200"/>
            </a:lvl1pPr>
          </a:lstStyle>
          <a:p>
            <a:endParaRPr lang="en-US"/>
          </a:p>
        </p:txBody>
      </p:sp>
      <p:sp>
        <p:nvSpPr>
          <p:cNvPr id="5" name="Slide Number Placeholder 4"/>
          <p:cNvSpPr>
            <a:spLocks noGrp="1"/>
          </p:cNvSpPr>
          <p:nvPr>
            <p:ph type="sldNum" sz="quarter" idx="3"/>
          </p:nvPr>
        </p:nvSpPr>
        <p:spPr>
          <a:xfrm>
            <a:off x="5632721" y="6470289"/>
            <a:ext cx="4307506" cy="340598"/>
          </a:xfrm>
          <a:prstGeom prst="rect">
            <a:avLst/>
          </a:prstGeom>
        </p:spPr>
        <p:txBody>
          <a:bodyPr vert="horz" lIns="90489" tIns="45245" rIns="90489" bIns="45245" rtlCol="0" anchor="b"/>
          <a:lstStyle>
            <a:lvl1pPr algn="r">
              <a:defRPr sz="1200"/>
            </a:lvl1pPr>
          </a:lstStyle>
          <a:p>
            <a:fld id="{59BE8558-5BC2-43FC-B45F-4219C6E2337C}" type="slidenum">
              <a:rPr lang="en-US" smtClean="0"/>
              <a:pPr/>
              <a:t>‹#›</a:t>
            </a:fld>
            <a:endParaRPr lang="en-US"/>
          </a:p>
        </p:txBody>
      </p:sp>
    </p:spTree>
    <p:extLst>
      <p:ext uri="{BB962C8B-B14F-4D97-AF65-F5344CB8AC3E}">
        <p14:creationId xmlns:p14="http://schemas.microsoft.com/office/powerpoint/2010/main" val="389405124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4308855" cy="340148"/>
          </a:xfrm>
          <a:prstGeom prst="rect">
            <a:avLst/>
          </a:prstGeom>
          <a:noFill/>
          <a:ln w="9525">
            <a:noFill/>
            <a:miter lim="800000"/>
            <a:headEnd/>
            <a:tailEnd/>
          </a:ln>
          <a:effectLst/>
        </p:spPr>
        <p:txBody>
          <a:bodyPr vert="horz" wrap="square" lIns="95655" tIns="47828" rIns="95655" bIns="47828" numCol="1" anchor="t" anchorCtr="0" compatLnSpc="1">
            <a:prstTxWarp prst="textNoShape">
              <a:avLst/>
            </a:prstTxWarp>
          </a:bodyPr>
          <a:lstStyle>
            <a:lvl1pPr defTabSz="956733">
              <a:defRPr sz="1300" smtClean="0"/>
            </a:lvl1pPr>
          </a:lstStyle>
          <a:p>
            <a:pPr>
              <a:defRPr/>
            </a:pPr>
            <a:endParaRPr lang="en-US"/>
          </a:p>
        </p:txBody>
      </p:sp>
      <p:sp>
        <p:nvSpPr>
          <p:cNvPr id="25603" name="Rectangle 3"/>
          <p:cNvSpPr>
            <a:spLocks noGrp="1" noChangeArrowheads="1"/>
          </p:cNvSpPr>
          <p:nvPr>
            <p:ph type="dt" idx="1"/>
          </p:nvPr>
        </p:nvSpPr>
        <p:spPr bwMode="auto">
          <a:xfrm>
            <a:off x="5631502" y="1"/>
            <a:ext cx="4308855" cy="340148"/>
          </a:xfrm>
          <a:prstGeom prst="rect">
            <a:avLst/>
          </a:prstGeom>
          <a:noFill/>
          <a:ln w="9525">
            <a:noFill/>
            <a:miter lim="800000"/>
            <a:headEnd/>
            <a:tailEnd/>
          </a:ln>
          <a:effectLst/>
        </p:spPr>
        <p:txBody>
          <a:bodyPr vert="horz" wrap="square" lIns="95655" tIns="47828" rIns="95655" bIns="47828" numCol="1" anchor="t" anchorCtr="0" compatLnSpc="1">
            <a:prstTxWarp prst="textNoShape">
              <a:avLst/>
            </a:prstTxWarp>
          </a:bodyPr>
          <a:lstStyle>
            <a:lvl1pPr algn="r" defTabSz="956733">
              <a:defRPr sz="1300" smtClean="0"/>
            </a:lvl1pPr>
          </a:lstStyle>
          <a:p>
            <a:pPr>
              <a:defRPr/>
            </a:pPr>
            <a:endParaRPr lang="en-US"/>
          </a:p>
        </p:txBody>
      </p:sp>
      <p:sp>
        <p:nvSpPr>
          <p:cNvPr id="117764" name="Rectangle 4"/>
          <p:cNvSpPr>
            <a:spLocks noGrp="1" noRot="1" noChangeAspect="1" noChangeArrowheads="1" noTextEdit="1"/>
          </p:cNvSpPr>
          <p:nvPr>
            <p:ph type="sldImg" idx="2"/>
          </p:nvPr>
        </p:nvSpPr>
        <p:spPr bwMode="auto">
          <a:xfrm>
            <a:off x="3267075" y="511175"/>
            <a:ext cx="3408363" cy="2555875"/>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994685" y="3235909"/>
            <a:ext cx="7953147" cy="3064707"/>
          </a:xfrm>
          <a:prstGeom prst="rect">
            <a:avLst/>
          </a:prstGeom>
          <a:noFill/>
          <a:ln w="9525">
            <a:noFill/>
            <a:miter lim="800000"/>
            <a:headEnd/>
            <a:tailEnd/>
          </a:ln>
          <a:effectLst/>
        </p:spPr>
        <p:txBody>
          <a:bodyPr vert="horz" wrap="square" lIns="95655" tIns="47828" rIns="95655" bIns="478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6" name="Rectangle 6"/>
          <p:cNvSpPr>
            <a:spLocks noGrp="1" noChangeArrowheads="1"/>
          </p:cNvSpPr>
          <p:nvPr>
            <p:ph type="ftr" sz="quarter" idx="4"/>
          </p:nvPr>
        </p:nvSpPr>
        <p:spPr bwMode="auto">
          <a:xfrm>
            <a:off x="0" y="6470691"/>
            <a:ext cx="4308855" cy="340148"/>
          </a:xfrm>
          <a:prstGeom prst="rect">
            <a:avLst/>
          </a:prstGeom>
          <a:noFill/>
          <a:ln w="9525">
            <a:noFill/>
            <a:miter lim="800000"/>
            <a:headEnd/>
            <a:tailEnd/>
          </a:ln>
          <a:effectLst/>
        </p:spPr>
        <p:txBody>
          <a:bodyPr vert="horz" wrap="square" lIns="95655" tIns="47828" rIns="95655" bIns="47828" numCol="1" anchor="b" anchorCtr="0" compatLnSpc="1">
            <a:prstTxWarp prst="textNoShape">
              <a:avLst/>
            </a:prstTxWarp>
          </a:bodyPr>
          <a:lstStyle>
            <a:lvl1pPr defTabSz="956733">
              <a:defRPr sz="1300" smtClean="0"/>
            </a:lvl1pPr>
          </a:lstStyle>
          <a:p>
            <a:pPr>
              <a:defRPr/>
            </a:pPr>
            <a:endParaRPr lang="en-US"/>
          </a:p>
        </p:txBody>
      </p:sp>
      <p:sp>
        <p:nvSpPr>
          <p:cNvPr id="25607" name="Rectangle 7"/>
          <p:cNvSpPr>
            <a:spLocks noGrp="1" noChangeArrowheads="1"/>
          </p:cNvSpPr>
          <p:nvPr>
            <p:ph type="sldNum" sz="quarter" idx="5"/>
          </p:nvPr>
        </p:nvSpPr>
        <p:spPr bwMode="auto">
          <a:xfrm>
            <a:off x="5631502" y="6470691"/>
            <a:ext cx="4308855" cy="340148"/>
          </a:xfrm>
          <a:prstGeom prst="rect">
            <a:avLst/>
          </a:prstGeom>
          <a:noFill/>
          <a:ln w="9525">
            <a:noFill/>
            <a:miter lim="800000"/>
            <a:headEnd/>
            <a:tailEnd/>
          </a:ln>
          <a:effectLst/>
        </p:spPr>
        <p:txBody>
          <a:bodyPr vert="horz" wrap="square" lIns="95655" tIns="47828" rIns="95655" bIns="47828" numCol="1" anchor="b" anchorCtr="0" compatLnSpc="1">
            <a:prstTxWarp prst="textNoShape">
              <a:avLst/>
            </a:prstTxWarp>
          </a:bodyPr>
          <a:lstStyle>
            <a:lvl1pPr algn="r" defTabSz="956733">
              <a:defRPr sz="1300" smtClean="0"/>
            </a:lvl1pPr>
          </a:lstStyle>
          <a:p>
            <a:pPr>
              <a:defRPr/>
            </a:pPr>
            <a:fld id="{84AC9C03-34BE-43B3-A0A2-95099A4D9624}" type="slidenum">
              <a:rPr lang="en-US"/>
              <a:pPr>
                <a:defRPr/>
              </a:pPr>
              <a:t>‹#›</a:t>
            </a:fld>
            <a:endParaRPr lang="en-US"/>
          </a:p>
        </p:txBody>
      </p:sp>
    </p:spTree>
    <p:extLst>
      <p:ext uri="{BB962C8B-B14F-4D97-AF65-F5344CB8AC3E}">
        <p14:creationId xmlns:p14="http://schemas.microsoft.com/office/powerpoint/2010/main" val="135310688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8"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2"/>
          <p:cNvSpPr>
            <a:spLocks noGrp="1" noRot="1" noChangeAspect="1" noChangeArrowheads="1" noTextEdit="1"/>
          </p:cNvSpPr>
          <p:nvPr>
            <p:ph type="sldImg"/>
          </p:nvPr>
        </p:nvSpPr>
        <p:spPr>
          <a:xfrm>
            <a:off x="3267075" y="509588"/>
            <a:ext cx="3408363" cy="2555875"/>
          </a:xfrm>
          <a:ln/>
        </p:spPr>
      </p:sp>
      <p:sp>
        <p:nvSpPr>
          <p:cNvPr id="118788" name="Rectangle 3"/>
          <p:cNvSpPr>
            <a:spLocks noGrp="1" noChangeArrowheads="1"/>
          </p:cNvSpPr>
          <p:nvPr>
            <p:ph type="body" idx="1"/>
          </p:nvPr>
        </p:nvSpPr>
        <p:spPr>
          <a:xfrm>
            <a:off x="994685" y="3235910"/>
            <a:ext cx="7953147" cy="3065833"/>
          </a:xfrm>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2"/>
          <p:cNvSpPr>
            <a:spLocks noGrp="1" noRot="1" noChangeAspect="1" noChangeArrowheads="1" noTextEdit="1"/>
          </p:cNvSpPr>
          <p:nvPr>
            <p:ph type="sldImg"/>
          </p:nvPr>
        </p:nvSpPr>
        <p:spPr>
          <a:xfrm>
            <a:off x="3267075" y="509588"/>
            <a:ext cx="3408363" cy="2555875"/>
          </a:xfrm>
          <a:ln/>
        </p:spPr>
      </p:sp>
      <p:sp>
        <p:nvSpPr>
          <p:cNvPr id="122884" name="Rectangle 3"/>
          <p:cNvSpPr>
            <a:spLocks noGrp="1" noChangeArrowheads="1"/>
          </p:cNvSpPr>
          <p:nvPr>
            <p:ph type="body" idx="1"/>
          </p:nvPr>
        </p:nvSpPr>
        <p:spPr>
          <a:xfrm>
            <a:off x="994685" y="3235910"/>
            <a:ext cx="7953147" cy="3065833"/>
          </a:xfrm>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7"/>
          <p:cNvSpPr txBox="1">
            <a:spLocks noGrp="1" noChangeArrowheads="1"/>
          </p:cNvSpPr>
          <p:nvPr/>
        </p:nvSpPr>
        <p:spPr bwMode="auto">
          <a:xfrm>
            <a:off x="5631502" y="6469563"/>
            <a:ext cx="4308855" cy="341275"/>
          </a:xfrm>
          <a:prstGeom prst="rect">
            <a:avLst/>
          </a:prstGeom>
          <a:noFill/>
          <a:ln w="9525">
            <a:noFill/>
            <a:miter lim="800000"/>
            <a:headEnd/>
            <a:tailEnd/>
          </a:ln>
        </p:spPr>
        <p:txBody>
          <a:bodyPr lIns="91580" tIns="45790" rIns="91580" bIns="45790" anchor="b"/>
          <a:lstStyle/>
          <a:p>
            <a:pPr algn="r" defTabSz="915887"/>
            <a:fld id="{947965FB-C409-4D72-A4FD-D565E433168D}" type="slidenum">
              <a:rPr lang="fr-FR" sz="1200"/>
              <a:pPr algn="r" defTabSz="915887"/>
              <a:t>8</a:t>
            </a:fld>
            <a:endParaRPr lang="fr-FR" sz="1200" dirty="0"/>
          </a:p>
        </p:txBody>
      </p:sp>
      <p:sp>
        <p:nvSpPr>
          <p:cNvPr id="123908" name="Rectangle 2"/>
          <p:cNvSpPr>
            <a:spLocks noGrp="1" noRot="1" noChangeAspect="1" noChangeArrowheads="1" noTextEdit="1"/>
          </p:cNvSpPr>
          <p:nvPr>
            <p:ph type="sldImg"/>
          </p:nvPr>
        </p:nvSpPr>
        <p:spPr>
          <a:ln/>
        </p:spPr>
      </p:sp>
      <p:sp>
        <p:nvSpPr>
          <p:cNvPr id="123909" name="Rectangle 3"/>
          <p:cNvSpPr>
            <a:spLocks noGrp="1" noChangeArrowheads="1"/>
          </p:cNvSpPr>
          <p:nvPr>
            <p:ph type="body" idx="1"/>
          </p:nvPr>
        </p:nvSpPr>
        <p:spPr>
          <a:xfrm>
            <a:off x="992527" y="3235909"/>
            <a:ext cx="7957462" cy="3064707"/>
          </a:xfrm>
          <a:noFill/>
          <a:ln/>
        </p:spPr>
        <p:txBody>
          <a:bodyPr lIns="91580" tIns="45790" rIns="91580" bIns="45790"/>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Rot="1" noChangeAspect="1" noChangeArrowheads="1" noTextEdit="1"/>
          </p:cNvSpPr>
          <p:nvPr>
            <p:ph type="sldImg"/>
          </p:nvPr>
        </p:nvSpPr>
        <p:spPr>
          <a:xfrm>
            <a:off x="3265488" y="509588"/>
            <a:ext cx="3411537" cy="2557462"/>
          </a:xfrm>
          <a:ln/>
        </p:spPr>
      </p:sp>
      <p:sp>
        <p:nvSpPr>
          <p:cNvPr id="54276" name="Rectangle 3"/>
          <p:cNvSpPr>
            <a:spLocks noGrp="1" noChangeArrowheads="1"/>
          </p:cNvSpPr>
          <p:nvPr>
            <p:ph type="body" idx="1"/>
          </p:nvPr>
        </p:nvSpPr>
        <p:spPr>
          <a:xfrm>
            <a:off x="994731" y="3235521"/>
            <a:ext cx="7953060" cy="3066148"/>
          </a:xfrm>
          <a:noFill/>
          <a:ln/>
        </p:spPr>
        <p:txBody>
          <a:bodyPr/>
          <a:lstStyle/>
          <a:p>
            <a:pPr eaLnBrk="1" hangingPunct="1"/>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2"/>
          <p:cNvSpPr>
            <a:spLocks noGrp="1" noRot="1" noChangeAspect="1" noChangeArrowheads="1" noTextEdit="1"/>
          </p:cNvSpPr>
          <p:nvPr>
            <p:ph type="sldImg"/>
          </p:nvPr>
        </p:nvSpPr>
        <p:spPr>
          <a:xfrm>
            <a:off x="3281363" y="515938"/>
            <a:ext cx="3390900" cy="2543175"/>
          </a:xfrm>
          <a:ln w="12700" cap="flat">
            <a:solidFill>
              <a:schemeClr val="tx1"/>
            </a:solidFill>
          </a:ln>
        </p:spPr>
      </p:sp>
      <p:sp>
        <p:nvSpPr>
          <p:cNvPr id="125956" name="Rectangle 3"/>
          <p:cNvSpPr>
            <a:spLocks noGrp="1" noChangeArrowheads="1"/>
          </p:cNvSpPr>
          <p:nvPr>
            <p:ph type="body" idx="1"/>
          </p:nvPr>
        </p:nvSpPr>
        <p:spPr>
          <a:xfrm>
            <a:off x="1201820" y="3237035"/>
            <a:ext cx="7532402" cy="2864224"/>
          </a:xfrm>
          <a:noFill/>
          <a:ln/>
        </p:spPr>
        <p:txBody>
          <a:bodyPr lIns="93217" tIns="44156" rIns="93217" bIns="44156"/>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2"/>
          <p:cNvSpPr>
            <a:spLocks noGrp="1" noRot="1" noChangeAspect="1" noChangeArrowheads="1" noTextEdit="1"/>
          </p:cNvSpPr>
          <p:nvPr>
            <p:ph type="sldImg"/>
          </p:nvPr>
        </p:nvSpPr>
        <p:spPr>
          <a:xfrm>
            <a:off x="3281363" y="515938"/>
            <a:ext cx="3390900" cy="2543175"/>
          </a:xfrm>
          <a:ln w="12700" cap="flat">
            <a:solidFill>
              <a:schemeClr val="tx1"/>
            </a:solidFill>
          </a:ln>
        </p:spPr>
      </p:sp>
      <p:sp>
        <p:nvSpPr>
          <p:cNvPr id="126980" name="Rectangle 3"/>
          <p:cNvSpPr>
            <a:spLocks noGrp="1" noChangeArrowheads="1"/>
          </p:cNvSpPr>
          <p:nvPr>
            <p:ph type="body" idx="1"/>
          </p:nvPr>
        </p:nvSpPr>
        <p:spPr>
          <a:xfrm>
            <a:off x="1201820" y="3237035"/>
            <a:ext cx="7532402" cy="2864224"/>
          </a:xfrm>
          <a:noFill/>
          <a:ln/>
        </p:spPr>
        <p:txBody>
          <a:bodyPr lIns="93217" tIns="44156" rIns="93217" bIns="44156"/>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3FA237"/>
        </a:solidFill>
        <a:effectLst/>
      </p:bgPr>
    </p:bg>
    <p:spTree>
      <p:nvGrpSpPr>
        <p:cNvPr id="1" name=""/>
        <p:cNvGrpSpPr/>
        <p:nvPr/>
      </p:nvGrpSpPr>
      <p:grpSpPr>
        <a:xfrm>
          <a:off x="0" y="0"/>
          <a:ext cx="0" cy="0"/>
          <a:chOff x="0" y="0"/>
          <a:chExt cx="0" cy="0"/>
        </a:xfrm>
      </p:grpSpPr>
      <p:pic>
        <p:nvPicPr>
          <p:cNvPr id="4" name="Picture 5" descr="Image 2"/>
          <p:cNvPicPr>
            <a:picLocks noChangeAspect="1" noChangeArrowheads="1"/>
          </p:cNvPicPr>
          <p:nvPr/>
        </p:nvPicPr>
        <p:blipFill>
          <a:blip r:embed="rId2" cstate="print"/>
          <a:srcRect/>
          <a:stretch>
            <a:fillRect/>
          </a:stretch>
        </p:blipFill>
        <p:spPr bwMode="auto">
          <a:xfrm>
            <a:off x="0" y="0"/>
            <a:ext cx="4572000" cy="6858000"/>
          </a:xfrm>
          <a:prstGeom prst="rect">
            <a:avLst/>
          </a:prstGeom>
          <a:noFill/>
          <a:ln w="9525">
            <a:noFill/>
            <a:miter lim="800000"/>
            <a:headEnd/>
            <a:tailEnd/>
          </a:ln>
        </p:spPr>
      </p:pic>
      <p:sp>
        <p:nvSpPr>
          <p:cNvPr id="5" name="Text Box 6"/>
          <p:cNvSpPr txBox="1">
            <a:spLocks noChangeArrowheads="1"/>
          </p:cNvSpPr>
          <p:nvPr/>
        </p:nvSpPr>
        <p:spPr bwMode="auto">
          <a:xfrm>
            <a:off x="4716463" y="6338888"/>
            <a:ext cx="4191000" cy="336550"/>
          </a:xfrm>
          <a:prstGeom prst="rect">
            <a:avLst/>
          </a:prstGeom>
          <a:noFill/>
          <a:ln w="9525">
            <a:noFill/>
            <a:miter lim="800000"/>
            <a:headEnd/>
            <a:tailEnd/>
          </a:ln>
        </p:spPr>
        <p:txBody>
          <a:bodyPr anchor="ctr">
            <a:spAutoFit/>
          </a:bodyPr>
          <a:lstStyle/>
          <a:p>
            <a:pPr algn="r">
              <a:defRPr/>
            </a:pPr>
            <a:r>
              <a:rPr lang="fr-FR" sz="1600" b="1">
                <a:solidFill>
                  <a:schemeClr val="bg1"/>
                </a:solidFill>
                <a:latin typeface="Univers 55" pitchFamily="34" charset="0"/>
              </a:rPr>
              <a:t>We protect, enhance and save lives.</a:t>
            </a:r>
            <a:endParaRPr lang="en-US" sz="1600">
              <a:solidFill>
                <a:schemeClr val="bg1"/>
              </a:solidFill>
              <a:latin typeface="Univers 55" pitchFamily="34" charset="0"/>
            </a:endParaRPr>
          </a:p>
        </p:txBody>
      </p:sp>
      <p:pic>
        <p:nvPicPr>
          <p:cNvPr id="6" name="Picture 11" descr="cible orange"/>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8600" y="5842000"/>
            <a:ext cx="1231900" cy="1016000"/>
          </a:xfrm>
          <a:prstGeom prst="rect">
            <a:avLst/>
          </a:prstGeom>
          <a:noFill/>
          <a:ln w="9525">
            <a:noFill/>
            <a:miter lim="800000"/>
            <a:headEnd/>
            <a:tailEnd/>
          </a:ln>
        </p:spPr>
      </p:pic>
      <p:pic>
        <p:nvPicPr>
          <p:cNvPr id="7" name="Picture 15" descr="iba_WHITE-Particle"/>
          <p:cNvPicPr>
            <a:picLocks noChangeAspect="1" noChangeArrowheads="1"/>
          </p:cNvPicPr>
          <p:nvPr/>
        </p:nvPicPr>
        <p:blipFill>
          <a:blip r:embed="rId4" cstate="print"/>
          <a:srcRect/>
          <a:stretch>
            <a:fillRect/>
          </a:stretch>
        </p:blipFill>
        <p:spPr bwMode="auto">
          <a:xfrm>
            <a:off x="7467600" y="304800"/>
            <a:ext cx="1371600" cy="1177925"/>
          </a:xfrm>
          <a:prstGeom prst="rect">
            <a:avLst/>
          </a:prstGeom>
          <a:noFill/>
          <a:ln w="9525">
            <a:noFill/>
            <a:miter lim="800000"/>
            <a:headEnd/>
            <a:tailEnd/>
          </a:ln>
        </p:spPr>
      </p:pic>
      <p:sp>
        <p:nvSpPr>
          <p:cNvPr id="4098" name="Rectangle 2"/>
          <p:cNvSpPr>
            <a:spLocks noGrp="1" noChangeArrowheads="1"/>
          </p:cNvSpPr>
          <p:nvPr>
            <p:ph type="ctrTitle"/>
          </p:nvPr>
        </p:nvSpPr>
        <p:spPr>
          <a:xfrm>
            <a:off x="4686300" y="2205038"/>
            <a:ext cx="4343400" cy="1143000"/>
          </a:xfrm>
          <a:noFill/>
        </p:spPr>
        <p:txBody>
          <a:bodyPr/>
          <a:lstStyle>
            <a:lvl1pPr algn="ctr">
              <a:defRPr sz="4000">
                <a:solidFill>
                  <a:schemeClr val="tx1"/>
                </a:solidFill>
              </a:defRPr>
            </a:lvl1pPr>
          </a:lstStyle>
          <a:p>
            <a:r>
              <a:rPr lang="fr-FR"/>
              <a:t>Cliquez et modifiez le titre</a:t>
            </a:r>
          </a:p>
        </p:txBody>
      </p:sp>
      <p:sp>
        <p:nvSpPr>
          <p:cNvPr id="4099" name="Rectangle 3"/>
          <p:cNvSpPr>
            <a:spLocks noGrp="1" noChangeArrowheads="1"/>
          </p:cNvSpPr>
          <p:nvPr>
            <p:ph type="subTitle" idx="1"/>
          </p:nvPr>
        </p:nvSpPr>
        <p:spPr>
          <a:xfrm>
            <a:off x="4714875" y="3692525"/>
            <a:ext cx="4267200" cy="1752600"/>
          </a:xfrm>
        </p:spPr>
        <p:txBody>
          <a:bodyPr/>
          <a:lstStyle>
            <a:lvl1pPr marL="0" indent="0" algn="ctr">
              <a:lnSpc>
                <a:spcPct val="110000"/>
              </a:lnSpc>
              <a:buFont typeface="Wingdings" pitchFamily="2" charset="2"/>
              <a:buNone/>
              <a:defRPr sz="2800">
                <a:latin typeface="Univers 55" pitchFamily="34" charset="0"/>
              </a:defRPr>
            </a:lvl1pPr>
          </a:lstStyle>
          <a:p>
            <a:r>
              <a:rPr lang="fr-FR"/>
              <a:t>Cliquez pour modifier le style des sous-titres du masque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Rectangle 4"/>
          <p:cNvSpPr>
            <a:spLocks noGrp="1" noChangeArrowheads="1"/>
          </p:cNvSpPr>
          <p:nvPr>
            <p:ph type="sldNum" sz="quarter" idx="10"/>
          </p:nvPr>
        </p:nvSpPr>
        <p:spPr>
          <a:ln/>
        </p:spPr>
        <p:txBody>
          <a:bodyPr/>
          <a:lstStyle>
            <a:lvl1pPr>
              <a:defRPr/>
            </a:lvl1pPr>
          </a:lstStyle>
          <a:p>
            <a:pPr>
              <a:defRPr/>
            </a:pPr>
            <a:fld id="{9A9E6E49-482E-4EED-9627-4C3A577A8BE6}" type="slidenum">
              <a:rPr lang="fr-FR"/>
              <a:pPr>
                <a:defRPr/>
              </a:pPr>
              <a:t>‹#›</a:t>
            </a:fld>
            <a:endParaRPr lang="fr-F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152400"/>
            <a:ext cx="2247900" cy="5715000"/>
          </a:xfrm>
        </p:spPr>
        <p:txBody>
          <a:bodyPr vert="eaVert"/>
          <a:lstStyle/>
          <a:p>
            <a:r>
              <a:rPr lang="en-US" smtClean="0"/>
              <a:t>Click to edit Master title style</a:t>
            </a:r>
            <a:endParaRPr lang="fr-BE"/>
          </a:p>
        </p:txBody>
      </p:sp>
      <p:sp>
        <p:nvSpPr>
          <p:cNvPr id="3" name="Vertical Text Placeholder 2"/>
          <p:cNvSpPr>
            <a:spLocks noGrp="1"/>
          </p:cNvSpPr>
          <p:nvPr>
            <p:ph type="body" orient="vert" idx="1"/>
          </p:nvPr>
        </p:nvSpPr>
        <p:spPr>
          <a:xfrm>
            <a:off x="152400" y="152400"/>
            <a:ext cx="65913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Rectangle 4"/>
          <p:cNvSpPr>
            <a:spLocks noGrp="1" noChangeArrowheads="1"/>
          </p:cNvSpPr>
          <p:nvPr>
            <p:ph type="sldNum" sz="quarter" idx="10"/>
          </p:nvPr>
        </p:nvSpPr>
        <p:spPr>
          <a:ln/>
        </p:spPr>
        <p:txBody>
          <a:bodyPr/>
          <a:lstStyle>
            <a:lvl1pPr>
              <a:defRPr/>
            </a:lvl1pPr>
          </a:lstStyle>
          <a:p>
            <a:pPr>
              <a:defRPr/>
            </a:pPr>
            <a:fld id="{603450B6-51FD-4D49-A7BB-3125A47DEFDB}" type="slidenum">
              <a:rPr lang="fr-FR"/>
              <a:pPr>
                <a:defRPr/>
              </a:pPr>
              <a:t>‹#›</a:t>
            </a:fld>
            <a:endParaRPr lang="fr-F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991600" cy="685800"/>
          </a:xfrm>
        </p:spPr>
        <p:txBody>
          <a:bodyPr/>
          <a:lstStyle/>
          <a:p>
            <a:r>
              <a:rPr lang="en-US" smtClean="0"/>
              <a:t>Click to edit Master title style</a:t>
            </a:r>
            <a:endParaRPr lang="fr-BE"/>
          </a:p>
        </p:txBody>
      </p:sp>
      <p:sp>
        <p:nvSpPr>
          <p:cNvPr id="3" name="Table Placeholder 2"/>
          <p:cNvSpPr>
            <a:spLocks noGrp="1"/>
          </p:cNvSpPr>
          <p:nvPr>
            <p:ph type="tbl" idx="1"/>
          </p:nvPr>
        </p:nvSpPr>
        <p:spPr>
          <a:xfrm>
            <a:off x="685800" y="1219200"/>
            <a:ext cx="7772400" cy="4648200"/>
          </a:xfrm>
        </p:spPr>
        <p:txBody>
          <a:bodyPr/>
          <a:lstStyle/>
          <a:p>
            <a:pPr lvl="0"/>
            <a:endParaRPr lang="fr-BE" noProof="0" smtClean="0"/>
          </a:p>
        </p:txBody>
      </p:sp>
      <p:sp>
        <p:nvSpPr>
          <p:cNvPr id="4" name="Rectangle 4"/>
          <p:cNvSpPr>
            <a:spLocks noGrp="1" noChangeArrowheads="1"/>
          </p:cNvSpPr>
          <p:nvPr>
            <p:ph type="sldNum" sz="quarter" idx="10"/>
          </p:nvPr>
        </p:nvSpPr>
        <p:spPr>
          <a:ln/>
        </p:spPr>
        <p:txBody>
          <a:bodyPr/>
          <a:lstStyle>
            <a:lvl1pPr>
              <a:defRPr/>
            </a:lvl1pPr>
          </a:lstStyle>
          <a:p>
            <a:pPr>
              <a:defRPr/>
            </a:pPr>
            <a:fld id="{16F4259C-D1A3-40EF-80DE-91C1BB36C77A}" type="slidenum">
              <a:rPr lang="fr-FR"/>
              <a:pPr>
                <a:defRPr/>
              </a:pPr>
              <a:t>‹#›</a:t>
            </a:fld>
            <a:endParaRPr lang="fr-F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52400" y="152400"/>
            <a:ext cx="89916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3" name="Rectangle 4"/>
          <p:cNvSpPr>
            <a:spLocks noGrp="1" noChangeArrowheads="1"/>
          </p:cNvSpPr>
          <p:nvPr>
            <p:ph type="sldNum" sz="quarter" idx="10"/>
          </p:nvPr>
        </p:nvSpPr>
        <p:spPr>
          <a:ln/>
        </p:spPr>
        <p:txBody>
          <a:bodyPr/>
          <a:lstStyle>
            <a:lvl1pPr>
              <a:defRPr/>
            </a:lvl1pPr>
          </a:lstStyle>
          <a:p>
            <a:pPr>
              <a:defRPr/>
            </a:pPr>
            <a:fld id="{7083182B-4447-4396-9A56-CFC4175878E1}" type="slidenum">
              <a:rPr lang="fr-FR"/>
              <a:pPr>
                <a:defRPr/>
              </a:pPr>
              <a:t>‹#›</a:t>
            </a:fld>
            <a:endParaRPr lang="fr-F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991600" cy="685800"/>
          </a:xfrm>
        </p:spPr>
        <p:txBody>
          <a:bodyPr/>
          <a:lstStyle/>
          <a:p>
            <a:r>
              <a:rPr lang="en-US" smtClean="0"/>
              <a:t>Click to edit Master title style</a:t>
            </a:r>
            <a:endParaRPr lang="fr-BE"/>
          </a:p>
        </p:txBody>
      </p:sp>
      <p:sp>
        <p:nvSpPr>
          <p:cNvPr id="3" name="Text Placeholder 2"/>
          <p:cNvSpPr>
            <a:spLocks noGrp="1"/>
          </p:cNvSpPr>
          <p:nvPr>
            <p:ph type="body" sz="half" idx="1"/>
          </p:nvPr>
        </p:nvSpPr>
        <p:spPr>
          <a:xfrm>
            <a:off x="685800" y="12192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219200"/>
            <a:ext cx="38100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Rectangle 4"/>
          <p:cNvSpPr>
            <a:spLocks noGrp="1" noChangeArrowheads="1"/>
          </p:cNvSpPr>
          <p:nvPr>
            <p:ph type="sldNum" sz="quarter" idx="10"/>
          </p:nvPr>
        </p:nvSpPr>
        <p:spPr>
          <a:ln/>
        </p:spPr>
        <p:txBody>
          <a:bodyPr/>
          <a:lstStyle>
            <a:lvl1pPr>
              <a:defRPr/>
            </a:lvl1pPr>
          </a:lstStyle>
          <a:p>
            <a:pPr>
              <a:defRPr/>
            </a:pPr>
            <a:fld id="{5775F483-8225-4817-9047-A17680FCC75B}" type="slidenum">
              <a:rPr lang="fr-FR"/>
              <a:pPr>
                <a:defRPr/>
              </a:pPr>
              <a:t>‹#›</a:t>
            </a:fld>
            <a:endParaRPr lang="fr-F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pic>
        <p:nvPicPr>
          <p:cNvPr id="5" name="Têtière_graphiques.jpg" descr="/Users/raymond/Desktop/IBA corrections/Têtière_graphiques.jpg"/>
          <p:cNvPicPr>
            <a:picLocks noChangeAspect="1"/>
          </p:cNvPicPr>
          <p:nvPr userDrawn="1"/>
        </p:nvPicPr>
        <p:blipFill>
          <a:blip r:embed="rId2" cstate="print"/>
          <a:srcRect/>
          <a:stretch>
            <a:fillRect/>
          </a:stretch>
        </p:blipFill>
        <p:spPr bwMode="auto">
          <a:xfrm>
            <a:off x="0" y="9525"/>
            <a:ext cx="9144000" cy="1335088"/>
          </a:xfrm>
          <a:prstGeom prst="rect">
            <a:avLst/>
          </a:prstGeom>
          <a:noFill/>
          <a:ln w="9525">
            <a:noFill/>
            <a:miter lim="800000"/>
            <a:headEnd/>
            <a:tailEnd/>
          </a:ln>
        </p:spPr>
      </p:pic>
      <p:sp>
        <p:nvSpPr>
          <p:cNvPr id="2" name="Titre 1"/>
          <p:cNvSpPr>
            <a:spLocks noGrp="1"/>
          </p:cNvSpPr>
          <p:nvPr>
            <p:ph type="title"/>
          </p:nvPr>
        </p:nvSpPr>
        <p:spPr>
          <a:xfrm>
            <a:off x="482600" y="448733"/>
            <a:ext cx="8229600" cy="400051"/>
          </a:xfrm>
          <a:prstGeom prst="rect">
            <a:avLst/>
          </a:prstGeom>
        </p:spPr>
        <p:txBody>
          <a:bodyPr/>
          <a:lstStyle>
            <a:lvl1pPr>
              <a:defRPr cap="none" baseline="0"/>
            </a:lvl1pPr>
          </a:lstStyle>
          <a:p>
            <a:r>
              <a:rPr lang="en-US" dirty="0" smtClean="0"/>
              <a:t>Click to edit Master title style</a:t>
            </a:r>
            <a:endParaRPr lang="fr-FR" dirty="0"/>
          </a:p>
        </p:txBody>
      </p:sp>
      <p:sp>
        <p:nvSpPr>
          <p:cNvPr id="3" name="Espace réservé du contenu 2"/>
          <p:cNvSpPr>
            <a:spLocks noGrp="1"/>
          </p:cNvSpPr>
          <p:nvPr>
            <p:ph idx="1"/>
          </p:nvPr>
        </p:nvSpPr>
        <p:spPr>
          <a:xfrm>
            <a:off x="482600" y="1731434"/>
            <a:ext cx="8229600" cy="413808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dirty="0"/>
          </a:p>
        </p:txBody>
      </p:sp>
      <p:sp>
        <p:nvSpPr>
          <p:cNvPr id="7" name="Espace réservé du contenu 6"/>
          <p:cNvSpPr>
            <a:spLocks noGrp="1"/>
          </p:cNvSpPr>
          <p:nvPr>
            <p:ph sz="quarter" idx="12"/>
          </p:nvPr>
        </p:nvSpPr>
        <p:spPr>
          <a:xfrm>
            <a:off x="762000" y="6216651"/>
            <a:ext cx="4495800" cy="431800"/>
          </a:xfrm>
          <a:prstGeom prst="rect">
            <a:avLst/>
          </a:prstGeom>
        </p:spPr>
        <p:txBody>
          <a:bodyPr/>
          <a:lstStyle>
            <a:lvl1pPr>
              <a:defRPr sz="900" baseline="0">
                <a:solidFill>
                  <a:srgbClr val="777877"/>
                </a:solidFill>
                <a:latin typeface="Arial MT Light"/>
              </a:defRPr>
            </a:lvl1pPr>
          </a:lstStyle>
          <a:p>
            <a:pPr lvl="0"/>
            <a:r>
              <a:rPr lang="en-US" smtClean="0"/>
              <a:t>Click to edit Master text styles</a:t>
            </a:r>
          </a:p>
        </p:txBody>
      </p:sp>
      <p:sp>
        <p:nvSpPr>
          <p:cNvPr id="6" name="Espace réservé du numéro de diapositive 5"/>
          <p:cNvSpPr>
            <a:spLocks noGrp="1"/>
          </p:cNvSpPr>
          <p:nvPr>
            <p:ph type="sldNum" sz="quarter" idx="13"/>
          </p:nvPr>
        </p:nvSpPr>
        <p:spPr>
          <a:xfrm>
            <a:off x="433388" y="6284384"/>
            <a:ext cx="1335087" cy="364067"/>
          </a:xfrm>
          <a:prstGeom prst="rect">
            <a:avLst/>
          </a:prstGeom>
        </p:spPr>
        <p:txBody>
          <a:bodyPr/>
          <a:lstStyle>
            <a:lvl1pPr eaLnBrk="0" hangingPunct="0">
              <a:defRPr>
                <a:latin typeface="Arial MT Lt" charset="0"/>
              </a:defRPr>
            </a:lvl1pPr>
          </a:lstStyle>
          <a:p>
            <a:pPr>
              <a:defRPr/>
            </a:pPr>
            <a:fld id="{4154B59B-2EC2-4DA2-979B-279713C4B3DE}" type="slidenum">
              <a:rPr lang="fr-BE"/>
              <a:pPr>
                <a:defRPr/>
              </a:pPr>
              <a:t>‹#›</a:t>
            </a:fld>
            <a:endParaRPr lang="fr-BE"/>
          </a:p>
        </p:txBody>
      </p:sp>
    </p:spTree>
    <p:extLst>
      <p:ext uri="{BB962C8B-B14F-4D97-AF65-F5344CB8AC3E}">
        <p14:creationId xmlns:p14="http://schemas.microsoft.com/office/powerpoint/2010/main" val="14933299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Rectangle 4"/>
          <p:cNvSpPr>
            <a:spLocks noGrp="1" noChangeArrowheads="1"/>
          </p:cNvSpPr>
          <p:nvPr>
            <p:ph type="sldNum" sz="quarter" idx="10"/>
          </p:nvPr>
        </p:nvSpPr>
        <p:spPr>
          <a:ln/>
        </p:spPr>
        <p:txBody>
          <a:bodyPr/>
          <a:lstStyle>
            <a:lvl1pPr>
              <a:defRPr/>
            </a:lvl1pPr>
          </a:lstStyle>
          <a:p>
            <a:pPr>
              <a:defRPr/>
            </a:pPr>
            <a:fld id="{0B8C497F-C5EC-4AC2-9275-689F476F55A5}" type="slidenum">
              <a:rPr lang="fr-FR"/>
              <a:pPr>
                <a:defRPr/>
              </a:pPr>
              <a:t>‹#›</a:t>
            </a:fld>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B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4ACCD749-978F-4F1C-8E72-BD02A69D15F9}" type="slidenum">
              <a:rPr lang="fr-FR"/>
              <a:pPr>
                <a:defRPr/>
              </a:pPr>
              <a:t>‹#›</a:t>
            </a:fld>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Content Placeholder 2"/>
          <p:cNvSpPr>
            <a:spLocks noGrp="1"/>
          </p:cNvSpPr>
          <p:nvPr>
            <p:ph sz="half" idx="1"/>
          </p:nvPr>
        </p:nvSpPr>
        <p:spPr>
          <a:xfrm>
            <a:off x="685800" y="1219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Content Placeholder 3"/>
          <p:cNvSpPr>
            <a:spLocks noGrp="1"/>
          </p:cNvSpPr>
          <p:nvPr>
            <p:ph sz="half" idx="2"/>
          </p:nvPr>
        </p:nvSpPr>
        <p:spPr>
          <a:xfrm>
            <a:off x="4648200" y="12192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Rectangle 4"/>
          <p:cNvSpPr>
            <a:spLocks noGrp="1" noChangeArrowheads="1"/>
          </p:cNvSpPr>
          <p:nvPr>
            <p:ph type="sldNum" sz="quarter" idx="10"/>
          </p:nvPr>
        </p:nvSpPr>
        <p:spPr>
          <a:ln/>
        </p:spPr>
        <p:txBody>
          <a:bodyPr/>
          <a:lstStyle>
            <a:lvl1pPr>
              <a:defRPr/>
            </a:lvl1pPr>
          </a:lstStyle>
          <a:p>
            <a:pPr>
              <a:defRPr/>
            </a:pPr>
            <a:fld id="{F7510721-E2DC-479A-87BE-64AA283EC58A}" type="slidenum">
              <a:rPr lang="fr-FR"/>
              <a:pPr>
                <a:defRPr/>
              </a:pPr>
              <a:t>‹#›</a:t>
            </a:fld>
            <a:endParaRPr lang="fr-F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r-B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7" name="Rectangle 4"/>
          <p:cNvSpPr>
            <a:spLocks noGrp="1" noChangeArrowheads="1"/>
          </p:cNvSpPr>
          <p:nvPr>
            <p:ph type="sldNum" sz="quarter" idx="10"/>
          </p:nvPr>
        </p:nvSpPr>
        <p:spPr>
          <a:ln/>
        </p:spPr>
        <p:txBody>
          <a:bodyPr/>
          <a:lstStyle>
            <a:lvl1pPr>
              <a:defRPr/>
            </a:lvl1pPr>
          </a:lstStyle>
          <a:p>
            <a:pPr>
              <a:defRPr/>
            </a:pPr>
            <a:fld id="{6247B7CA-704F-4ACE-8107-3868B2F06064}" type="slidenum">
              <a:rPr lang="fr-FR"/>
              <a:pPr>
                <a:defRPr/>
              </a:pPr>
              <a:t>‹#›</a:t>
            </a:fld>
            <a:endParaRPr lang="fr-F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
        <p:nvSpPr>
          <p:cNvPr id="3" name="Rectangle 4"/>
          <p:cNvSpPr>
            <a:spLocks noGrp="1" noChangeArrowheads="1"/>
          </p:cNvSpPr>
          <p:nvPr>
            <p:ph type="sldNum" sz="quarter" idx="10"/>
          </p:nvPr>
        </p:nvSpPr>
        <p:spPr>
          <a:ln/>
        </p:spPr>
        <p:txBody>
          <a:bodyPr/>
          <a:lstStyle>
            <a:lvl1pPr>
              <a:defRPr/>
            </a:lvl1pPr>
          </a:lstStyle>
          <a:p>
            <a:pPr>
              <a:defRPr/>
            </a:pPr>
            <a:fld id="{C78FF235-501F-4B8A-8DD3-9E2FF4BC4A9E}" type="slidenum">
              <a:rPr lang="fr-FR"/>
              <a:pPr>
                <a:defRPr/>
              </a:pPr>
              <a:t>‹#›</a:t>
            </a:fld>
            <a:endParaRPr lang="fr-F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D3139C4B-E7EC-42CF-AD1A-688BC20D0190}" type="slidenum">
              <a:rPr lang="fr-FR"/>
              <a:pPr>
                <a:defRPr/>
              </a:pPr>
              <a:t>‹#›</a:t>
            </a:fld>
            <a:endParaRPr lang="fr-F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B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B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468AC368-B6FF-4828-8470-7D8B12DD7260}" type="slidenum">
              <a:rPr lang="fr-FR"/>
              <a:pPr>
                <a:defRPr/>
              </a:pPr>
              <a:t>‹#›</a:t>
            </a:fld>
            <a:endParaRPr lang="fr-F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B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B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B568ABB2-0C1D-4CB6-B9EA-72B543C45C30}" type="slidenum">
              <a:rPr lang="fr-FR"/>
              <a:pPr>
                <a:defRPr/>
              </a:pPr>
              <a:t>‹#›</a:t>
            </a:fld>
            <a:endParaRPr lang="fr-F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152400" y="152400"/>
            <a:ext cx="8991600" cy="685800"/>
          </a:xfrm>
          <a:prstGeom prst="rect">
            <a:avLst/>
          </a:prstGeom>
          <a:solidFill>
            <a:srgbClr val="3FA237"/>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7171" name="Rectangle 3"/>
          <p:cNvSpPr>
            <a:spLocks noGrp="1" noChangeArrowheads="1"/>
          </p:cNvSpPr>
          <p:nvPr>
            <p:ph type="body" idx="1"/>
          </p:nvPr>
        </p:nvSpPr>
        <p:spPr bwMode="auto">
          <a:xfrm>
            <a:off x="685800" y="1219200"/>
            <a:ext cx="77724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3076" name="Rectangle 4"/>
          <p:cNvSpPr>
            <a:spLocks noGrp="1" noChangeArrowheads="1"/>
          </p:cNvSpPr>
          <p:nvPr>
            <p:ph type="sldNum" sz="quarter" idx="4"/>
          </p:nvPr>
        </p:nvSpPr>
        <p:spPr bwMode="auto">
          <a:xfrm>
            <a:off x="228600" y="6400800"/>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400" smtClean="0">
                <a:solidFill>
                  <a:srgbClr val="3FA237"/>
                </a:solidFill>
              </a:defRPr>
            </a:lvl1pPr>
          </a:lstStyle>
          <a:p>
            <a:pPr>
              <a:defRPr/>
            </a:pPr>
            <a:fld id="{B942DCFC-C7FC-4A3C-B8CB-8C2E3451A4EC}" type="slidenum">
              <a:rPr lang="fr-FR"/>
              <a:pPr>
                <a:defRPr/>
              </a:pPr>
              <a:t>‹#›</a:t>
            </a:fld>
            <a:endParaRPr lang="fr-FR"/>
          </a:p>
        </p:txBody>
      </p:sp>
      <p:sp>
        <p:nvSpPr>
          <p:cNvPr id="3078" name="Line 6"/>
          <p:cNvSpPr>
            <a:spLocks noChangeShapeType="1"/>
          </p:cNvSpPr>
          <p:nvPr/>
        </p:nvSpPr>
        <p:spPr bwMode="auto">
          <a:xfrm>
            <a:off x="0" y="6400800"/>
            <a:ext cx="7848600" cy="0"/>
          </a:xfrm>
          <a:prstGeom prst="line">
            <a:avLst/>
          </a:prstGeom>
          <a:noFill/>
          <a:ln w="19050">
            <a:solidFill>
              <a:srgbClr val="4EAD28"/>
            </a:solidFill>
            <a:round/>
            <a:headEnd/>
            <a:tailEnd/>
          </a:ln>
        </p:spPr>
        <p:txBody>
          <a:bodyPr wrap="none" anchor="ctr"/>
          <a:lstStyle/>
          <a:p>
            <a:pPr>
              <a:defRPr/>
            </a:pPr>
            <a:endParaRPr lang="fr-BE"/>
          </a:p>
        </p:txBody>
      </p:sp>
      <p:sp>
        <p:nvSpPr>
          <p:cNvPr id="3079" name="Text Box 7"/>
          <p:cNvSpPr txBox="1">
            <a:spLocks noChangeArrowheads="1"/>
          </p:cNvSpPr>
          <p:nvPr/>
        </p:nvSpPr>
        <p:spPr bwMode="auto">
          <a:xfrm rot="-5400000">
            <a:off x="-123031" y="6522244"/>
            <a:ext cx="430212" cy="184150"/>
          </a:xfrm>
          <a:prstGeom prst="rect">
            <a:avLst/>
          </a:prstGeom>
          <a:noFill/>
          <a:ln w="9525">
            <a:noFill/>
            <a:miter lim="800000"/>
            <a:headEnd/>
            <a:tailEnd/>
          </a:ln>
        </p:spPr>
        <p:txBody>
          <a:bodyPr wrap="none">
            <a:spAutoFit/>
          </a:bodyPr>
          <a:lstStyle/>
          <a:p>
            <a:pPr>
              <a:defRPr/>
            </a:pPr>
            <a:r>
              <a:rPr lang="en-US" sz="600">
                <a:solidFill>
                  <a:srgbClr val="3FA237"/>
                </a:solidFill>
              </a:rPr>
              <a:t>© 2006</a:t>
            </a:r>
          </a:p>
        </p:txBody>
      </p:sp>
      <p:sp>
        <p:nvSpPr>
          <p:cNvPr id="3080" name="Rectangle 8"/>
          <p:cNvSpPr>
            <a:spLocks noChangeArrowheads="1"/>
          </p:cNvSpPr>
          <p:nvPr/>
        </p:nvSpPr>
        <p:spPr bwMode="auto">
          <a:xfrm>
            <a:off x="0" y="0"/>
            <a:ext cx="152400" cy="2286000"/>
          </a:xfrm>
          <a:prstGeom prst="rect">
            <a:avLst/>
          </a:prstGeom>
          <a:solidFill>
            <a:srgbClr val="FF8000"/>
          </a:solidFill>
          <a:ln w="9525">
            <a:noFill/>
            <a:miter lim="800000"/>
            <a:headEnd/>
            <a:tailEnd/>
          </a:ln>
        </p:spPr>
        <p:txBody>
          <a:bodyPr wrap="none" anchor="ctr"/>
          <a:lstStyle/>
          <a:p>
            <a:pPr>
              <a:defRPr/>
            </a:pPr>
            <a:endParaRPr lang="fr-BE"/>
          </a:p>
        </p:txBody>
      </p:sp>
      <p:pic>
        <p:nvPicPr>
          <p:cNvPr id="7176" name="Picture 12" descr="RGB_IBAPT_MASTER"/>
          <p:cNvPicPr>
            <a:picLocks noChangeAspect="1" noChangeArrowheads="1"/>
          </p:cNvPicPr>
          <p:nvPr/>
        </p:nvPicPr>
        <p:blipFill>
          <a:blip r:embed="rId17" cstate="print">
            <a:clrChange>
              <a:clrFrom>
                <a:srgbClr val="FFFFFF"/>
              </a:clrFrom>
              <a:clrTo>
                <a:srgbClr val="FFFFFF">
                  <a:alpha val="0"/>
                </a:srgbClr>
              </a:clrTo>
            </a:clrChange>
          </a:blip>
          <a:srcRect/>
          <a:stretch>
            <a:fillRect/>
          </a:stretch>
        </p:blipFill>
        <p:spPr bwMode="auto">
          <a:xfrm>
            <a:off x="7696200" y="5842000"/>
            <a:ext cx="1447800" cy="1016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8"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9" r:id="rId15"/>
  </p:sldLayoutIdLst>
  <p:transition/>
  <p:timing>
    <p:tnLst>
      <p:par>
        <p:cTn id="1" dur="indefinite" restart="never" nodeType="tmRoot"/>
      </p:par>
    </p:tnLst>
  </p:timing>
  <p:hf sldNum="0" hdr="0" ftr="0" dt="0"/>
  <p:txStyles>
    <p:titleStyle>
      <a:lvl1pPr algn="l" rtl="0" eaLnBrk="0" fontAlgn="base" hangingPunct="0">
        <a:lnSpc>
          <a:spcPct val="80000"/>
        </a:lnSpc>
        <a:spcBef>
          <a:spcPct val="0"/>
        </a:spcBef>
        <a:spcAft>
          <a:spcPct val="0"/>
        </a:spcAft>
        <a:defRPr sz="2800" b="1">
          <a:solidFill>
            <a:schemeClr val="bg1"/>
          </a:solidFill>
          <a:latin typeface="+mj-lt"/>
          <a:ea typeface="+mj-ea"/>
          <a:cs typeface="+mj-cs"/>
        </a:defRPr>
      </a:lvl1pPr>
      <a:lvl2pPr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2pPr>
      <a:lvl3pPr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3pPr>
      <a:lvl4pPr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4pPr>
      <a:lvl5pPr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5pPr>
      <a:lvl6pPr marL="457200"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6pPr>
      <a:lvl7pPr marL="914400"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7pPr>
      <a:lvl8pPr marL="1371600"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8pPr>
      <a:lvl9pPr marL="1828800" algn="l" rtl="0" eaLnBrk="0" fontAlgn="base" hangingPunct="0">
        <a:lnSpc>
          <a:spcPct val="80000"/>
        </a:lnSpc>
        <a:spcBef>
          <a:spcPct val="0"/>
        </a:spcBef>
        <a:spcAft>
          <a:spcPct val="0"/>
        </a:spcAft>
        <a:defRPr sz="2800" b="1">
          <a:solidFill>
            <a:schemeClr val="bg1"/>
          </a:solidFill>
          <a:latin typeface="Univers 55" pitchFamily="34" charset="0"/>
          <a:ea typeface="ＭＳ Ｐゴシック" pitchFamily="-18" charset="-128"/>
        </a:defRPr>
      </a:lvl9pPr>
    </p:titleStyle>
    <p:bodyStyle>
      <a:lvl1pPr marL="342900" indent="-342900" algn="l" rtl="0" eaLnBrk="0" fontAlgn="base" hangingPunct="0">
        <a:spcBef>
          <a:spcPct val="20000"/>
        </a:spcBef>
        <a:spcAft>
          <a:spcPct val="0"/>
        </a:spcAft>
        <a:buClr>
          <a:srgbClr val="FF8000"/>
        </a:buClr>
        <a:buFont typeface="Wingdings" pitchFamily="2" charset="2"/>
        <a:buChar char="p"/>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F8000"/>
        </a:buClr>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rgbClr val="FF8000"/>
        </a:buClr>
        <a:buFont typeface="Wingdings" pitchFamily="2" charset="2"/>
        <a:buChar char="n"/>
        <a:defRPr sz="2000">
          <a:solidFill>
            <a:schemeClr val="tx1"/>
          </a:solidFill>
          <a:latin typeface="+mn-lt"/>
          <a:ea typeface="+mn-ea"/>
        </a:defRPr>
      </a:lvl3pPr>
      <a:lvl4pPr marL="1562100" indent="-228600" algn="l" rtl="0" eaLnBrk="0" fontAlgn="base" hangingPunct="0">
        <a:spcBef>
          <a:spcPct val="20000"/>
        </a:spcBef>
        <a:spcAft>
          <a:spcPct val="0"/>
        </a:spcAft>
        <a:buClr>
          <a:srgbClr val="FF8000"/>
        </a:buClr>
        <a:buFont typeface="Wingdings" pitchFamily="2" charset="2"/>
        <a:buChar char="n"/>
        <a:defRPr>
          <a:solidFill>
            <a:schemeClr val="tx1"/>
          </a:solidFill>
          <a:latin typeface="+mn-lt"/>
          <a:ea typeface="+mn-ea"/>
        </a:defRPr>
      </a:lvl4pPr>
      <a:lvl5pPr marL="1981200" indent="-228600" algn="l" rtl="0" eaLnBrk="0" fontAlgn="base" hangingPunct="0">
        <a:spcBef>
          <a:spcPct val="20000"/>
        </a:spcBef>
        <a:spcAft>
          <a:spcPct val="0"/>
        </a:spcAft>
        <a:buClr>
          <a:srgbClr val="FF8000"/>
        </a:buClr>
        <a:buFont typeface="Wingdings" pitchFamily="2" charset="2"/>
        <a:buChar char="n"/>
        <a:defRPr sz="1600">
          <a:solidFill>
            <a:schemeClr val="tx1"/>
          </a:solidFill>
          <a:latin typeface="+mn-lt"/>
          <a:ea typeface="+mn-ea"/>
        </a:defRPr>
      </a:lvl5pPr>
      <a:lvl6pPr marL="2438400" indent="-228600" algn="l" rtl="0" fontAlgn="base">
        <a:spcBef>
          <a:spcPct val="20000"/>
        </a:spcBef>
        <a:spcAft>
          <a:spcPct val="0"/>
        </a:spcAft>
        <a:buClr>
          <a:srgbClr val="FF8000"/>
        </a:buClr>
        <a:buFont typeface="Wingdings" pitchFamily="2" charset="2"/>
        <a:buChar char="n"/>
        <a:defRPr sz="1600">
          <a:solidFill>
            <a:schemeClr val="tx1"/>
          </a:solidFill>
          <a:latin typeface="+mn-lt"/>
          <a:ea typeface="+mn-ea"/>
        </a:defRPr>
      </a:lvl6pPr>
      <a:lvl7pPr marL="2895600" indent="-228600" algn="l" rtl="0" fontAlgn="base">
        <a:spcBef>
          <a:spcPct val="20000"/>
        </a:spcBef>
        <a:spcAft>
          <a:spcPct val="0"/>
        </a:spcAft>
        <a:buClr>
          <a:srgbClr val="FF8000"/>
        </a:buClr>
        <a:buFont typeface="Wingdings" pitchFamily="2" charset="2"/>
        <a:buChar char="n"/>
        <a:defRPr sz="1600">
          <a:solidFill>
            <a:schemeClr val="tx1"/>
          </a:solidFill>
          <a:latin typeface="+mn-lt"/>
          <a:ea typeface="+mn-ea"/>
        </a:defRPr>
      </a:lvl7pPr>
      <a:lvl8pPr marL="3352800" indent="-228600" algn="l" rtl="0" fontAlgn="base">
        <a:spcBef>
          <a:spcPct val="20000"/>
        </a:spcBef>
        <a:spcAft>
          <a:spcPct val="0"/>
        </a:spcAft>
        <a:buClr>
          <a:srgbClr val="FF8000"/>
        </a:buClr>
        <a:buFont typeface="Wingdings" pitchFamily="2" charset="2"/>
        <a:buChar char="n"/>
        <a:defRPr sz="1600">
          <a:solidFill>
            <a:schemeClr val="tx1"/>
          </a:solidFill>
          <a:latin typeface="+mn-lt"/>
          <a:ea typeface="+mn-ea"/>
        </a:defRPr>
      </a:lvl8pPr>
      <a:lvl9pPr marL="3810000" indent="-228600" algn="l" rtl="0" fontAlgn="base">
        <a:spcBef>
          <a:spcPct val="20000"/>
        </a:spcBef>
        <a:spcAft>
          <a:spcPct val="0"/>
        </a:spcAft>
        <a:buClr>
          <a:srgbClr val="FF8000"/>
        </a:buClr>
        <a:buFont typeface="Wingdings" pitchFamily="2" charset="2"/>
        <a:buChar char="n"/>
        <a:defRPr sz="16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w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5.emf"/></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jpeg"/><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 Id="rId9" Type="http://schemas.openxmlformats.org/officeDocument/2006/relationships/image" Target="../media/image16.wmf"/></Relationships>
</file>

<file path=ppt/slides/_rels/slide42.xml.rels><?xml version="1.0" encoding="UTF-8" standalone="yes"?>
<Relationships xmlns="http://schemas.openxmlformats.org/package/2006/relationships"><Relationship Id="rId3" Type="http://schemas.openxmlformats.org/officeDocument/2006/relationships/image" Target="../media/image58.emf"/><Relationship Id="rId7" Type="http://schemas.openxmlformats.org/officeDocument/2006/relationships/image" Target="../media/image62.png"/><Relationship Id="rId2" Type="http://schemas.openxmlformats.org/officeDocument/2006/relationships/image" Target="../media/image57.emf"/><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emf"/></Relationships>
</file>

<file path=ppt/slides/_rels/slide43.x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4.wmf"/><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gif"/><Relationship Id="rId7" Type="http://schemas.openxmlformats.org/officeDocument/2006/relationships/image" Target="../media/image16.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p:txBody>
          <a:bodyPr/>
          <a:lstStyle/>
          <a:p>
            <a:pPr eaLnBrk="1" hangingPunct="1"/>
            <a:endParaRPr lang="fr-FR" dirty="0" smtClean="0"/>
          </a:p>
        </p:txBody>
      </p:sp>
      <p:pic>
        <p:nvPicPr>
          <p:cNvPr id="9219" name="Picture 3" descr="56136264 INVERSE DESA#D846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9220" name="Rectangle 4"/>
          <p:cNvSpPr>
            <a:spLocks noGrp="1" noChangeArrowheads="1"/>
          </p:cNvSpPr>
          <p:nvPr>
            <p:ph type="title"/>
          </p:nvPr>
        </p:nvSpPr>
        <p:spPr>
          <a:xfrm>
            <a:off x="0" y="764704"/>
            <a:ext cx="5400000" cy="3060000"/>
          </a:xfrm>
        </p:spPr>
        <p:txBody>
          <a:bodyPr/>
          <a:lstStyle/>
          <a:p>
            <a:pPr algn="ctr"/>
            <a:r>
              <a:rPr lang="en-US" sz="3600" dirty="0" smtClean="0"/>
              <a:t>Accelerators for Medical and Industrial </a:t>
            </a:r>
            <a:r>
              <a:rPr lang="en-US" sz="3600" dirty="0"/>
              <a:t>A</a:t>
            </a:r>
            <a:r>
              <a:rPr lang="en-US" sz="3600" dirty="0" smtClean="0"/>
              <a:t>pplications</a:t>
            </a:r>
            <a:r>
              <a:rPr lang="en-US" sz="3200" dirty="0" smtClean="0"/>
              <a:t/>
            </a:r>
            <a:br>
              <a:rPr lang="en-US" sz="3200" dirty="0" smtClean="0"/>
            </a:br>
            <a:r>
              <a:rPr lang="fr-BE" sz="1800" dirty="0" smtClean="0"/>
              <a:t/>
            </a:r>
            <a:br>
              <a:rPr lang="fr-BE" sz="1800" dirty="0" smtClean="0"/>
            </a:br>
            <a:r>
              <a:rPr lang="en-US" sz="2400" dirty="0" smtClean="0"/>
              <a:t>JUAS</a:t>
            </a:r>
            <a:br>
              <a:rPr lang="en-US" sz="2400" dirty="0" smtClean="0"/>
            </a:br>
            <a:r>
              <a:rPr lang="en-US" sz="2400" dirty="0" err="1" smtClean="0"/>
              <a:t>Archamps</a:t>
            </a:r>
            <a:r>
              <a:rPr lang="en-US" sz="2400" dirty="0" smtClean="0"/>
              <a:t>, March </a:t>
            </a:r>
            <a:r>
              <a:rPr lang="en-US" sz="2400" dirty="0"/>
              <a:t>4</a:t>
            </a:r>
            <a:r>
              <a:rPr lang="en-US" sz="2400" baseline="30000" dirty="0" smtClean="0"/>
              <a:t>th</a:t>
            </a:r>
            <a:r>
              <a:rPr lang="en-US" sz="2400" dirty="0" smtClean="0"/>
              <a:t> 2014</a:t>
            </a:r>
            <a:r>
              <a:rPr lang="fr-BE" sz="1800" dirty="0" smtClean="0"/>
              <a:t/>
            </a:r>
            <a:br>
              <a:rPr lang="fr-BE" sz="1800" dirty="0" smtClean="0"/>
            </a:br>
            <a:r>
              <a:rPr lang="fr-BE" sz="1800" dirty="0" smtClean="0"/>
              <a:t/>
            </a:r>
            <a:br>
              <a:rPr lang="fr-BE" sz="1800" dirty="0" smtClean="0"/>
            </a:br>
            <a:r>
              <a:rPr lang="fr-BE" sz="2400" dirty="0" err="1" smtClean="0"/>
              <a:t>Wiel</a:t>
            </a:r>
            <a:r>
              <a:rPr lang="fr-BE" sz="2400" dirty="0" smtClean="0"/>
              <a:t> Kleeven</a:t>
            </a:r>
            <a:br>
              <a:rPr lang="fr-BE" sz="2400" dirty="0" smtClean="0"/>
            </a:br>
            <a:endParaRPr lang="en-US" sz="2400" dirty="0" smtClean="0"/>
          </a:p>
        </p:txBody>
      </p:sp>
      <p:sp>
        <p:nvSpPr>
          <p:cNvPr id="2" name="TextBox 1"/>
          <p:cNvSpPr txBox="1"/>
          <p:nvPr/>
        </p:nvSpPr>
        <p:spPr>
          <a:xfrm>
            <a:off x="179512" y="6213177"/>
            <a:ext cx="2664296" cy="461665"/>
          </a:xfrm>
          <a:prstGeom prst="rect">
            <a:avLst/>
          </a:prstGeom>
          <a:noFill/>
        </p:spPr>
        <p:txBody>
          <a:bodyPr wrap="square" rtlCol="0">
            <a:spAutoFit/>
          </a:bodyPr>
          <a:lstStyle/>
          <a:p>
            <a:r>
              <a:rPr lang="fr-BE" dirty="0" smtClean="0"/>
              <a:t>MID 42328 </a:t>
            </a:r>
            <a:endParaRPr lang="fr-B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p:txBody>
          <a:bodyPr/>
          <a:lstStyle/>
          <a:p>
            <a:pPr algn="ctr"/>
            <a:r>
              <a:rPr lang="fr-BE" altLang="fr-FR" dirty="0"/>
              <a:t>Part </a:t>
            </a:r>
            <a:r>
              <a:rPr lang="fr-BE" altLang="fr-FR" dirty="0" smtClean="0"/>
              <a:t>I-A: </a:t>
            </a:r>
            <a:r>
              <a:rPr lang="fr-BE" altLang="fr-FR" dirty="0"/>
              <a:t>radio-isotopes for </a:t>
            </a:r>
            <a:r>
              <a:rPr lang="fr-BE" altLang="fr-FR" dirty="0" err="1"/>
              <a:t>medical</a:t>
            </a:r>
            <a:r>
              <a:rPr lang="fr-BE" altLang="fr-FR" dirty="0"/>
              <a:t> </a:t>
            </a:r>
            <a:r>
              <a:rPr lang="fr-BE" altLang="fr-FR" dirty="0" err="1"/>
              <a:t>diagnosis</a:t>
            </a:r>
            <a:endParaRPr lang="en-GB" altLang="fr-FR" dirty="0"/>
          </a:p>
        </p:txBody>
      </p:sp>
      <p:sp>
        <p:nvSpPr>
          <p:cNvPr id="276484" name="Text Box 4"/>
          <p:cNvSpPr txBox="1">
            <a:spLocks noChangeArrowheads="1"/>
          </p:cNvSpPr>
          <p:nvPr/>
        </p:nvSpPr>
        <p:spPr bwMode="auto">
          <a:xfrm>
            <a:off x="533400" y="1143000"/>
            <a:ext cx="80010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BE" altLang="fr-FR"/>
              <a:t>SPECT: Single Photon Emission Computed Tomography</a:t>
            </a:r>
          </a:p>
          <a:p>
            <a:pPr algn="ctr">
              <a:spcBef>
                <a:spcPct val="50000"/>
              </a:spcBef>
            </a:pPr>
            <a:r>
              <a:rPr lang="fr-BE" altLang="fr-FR"/>
              <a:t>PET: Positron Emission Tomography</a:t>
            </a:r>
            <a:endParaRPr lang="en-GB" altLang="fr-FR"/>
          </a:p>
        </p:txBody>
      </p:sp>
      <p:sp>
        <p:nvSpPr>
          <p:cNvPr id="276485" name="Oval 5" descr="DSCN0021"/>
          <p:cNvSpPr>
            <a:spLocks noChangeArrowheads="1"/>
          </p:cNvSpPr>
          <p:nvPr/>
        </p:nvSpPr>
        <p:spPr bwMode="auto">
          <a:xfrm>
            <a:off x="2362200" y="2209800"/>
            <a:ext cx="4548188" cy="3810000"/>
          </a:xfrm>
          <a:prstGeom prst="ellipse">
            <a:avLst/>
          </a:prstGeom>
          <a:blipFill dpi="0" rotWithShape="1">
            <a:blip r:embed="rId2"/>
            <a:srcRect/>
            <a:stretch>
              <a:fillRect/>
            </a:stretch>
          </a:blipFill>
          <a:ln>
            <a:noFill/>
          </a:ln>
          <a:effectLst>
            <a:outerShdw dist="35921" dir="2700000" algn="ctr" rotWithShape="0">
              <a:srgbClr val="808080"/>
            </a:outerShdw>
          </a:effectLst>
          <a:extLst>
            <a:ext uri="{91240B29-F687-4F45-9708-019B960494DF}">
              <a14:hiddenLine xmlns:a14="http://schemas.microsoft.com/office/drawing/2010/main" w="9525">
                <a:solidFill>
                  <a:srgbClr val="000000"/>
                </a:solidFill>
                <a:round/>
                <a:headEnd/>
                <a:tailEnd/>
              </a14:hiddenLine>
            </a:ext>
          </a:extLst>
        </p:spPr>
        <p:txBody>
          <a:bodyPr wrap="none" lIns="90488" tIns="44450" rIns="90488" bIns="44450" anchor="ctr"/>
          <a:lstStyle>
            <a:lvl1pPr>
              <a:defRPr sz="2400">
                <a:solidFill>
                  <a:schemeClr val="tx1"/>
                </a:solidFill>
                <a:latin typeface="Arial" charset="0"/>
                <a:ea typeface="ＭＳ Ｐゴシック" pitchFamily="1" charset="-128"/>
              </a:defRPr>
            </a:lvl1pPr>
            <a:lvl2pPr marL="571500">
              <a:defRPr sz="2400">
                <a:solidFill>
                  <a:schemeClr val="tx1"/>
                </a:solidFill>
                <a:latin typeface="Arial" charset="0"/>
                <a:ea typeface="ＭＳ Ｐゴシック" pitchFamily="1" charset="-128"/>
              </a:defRPr>
            </a:lvl2pPr>
            <a:lvl3pPr marL="1143000">
              <a:defRPr sz="2400">
                <a:solidFill>
                  <a:schemeClr val="tx1"/>
                </a:solidFill>
                <a:latin typeface="Arial" charset="0"/>
                <a:ea typeface="ＭＳ Ｐゴシック" pitchFamily="1" charset="-128"/>
              </a:defRPr>
            </a:lvl3pPr>
            <a:lvl4pPr marL="1714500">
              <a:defRPr sz="2400">
                <a:solidFill>
                  <a:schemeClr val="tx1"/>
                </a:solidFill>
                <a:latin typeface="Arial" charset="0"/>
                <a:ea typeface="ＭＳ Ｐゴシック" pitchFamily="1" charset="-128"/>
              </a:defRPr>
            </a:lvl4pPr>
            <a:lvl5pPr marL="2286000">
              <a:defRPr sz="2400">
                <a:solidFill>
                  <a:schemeClr val="tx1"/>
                </a:solidFill>
                <a:latin typeface="Arial" charset="0"/>
                <a:ea typeface="ＭＳ Ｐゴシック" pitchFamily="1" charset="-128"/>
              </a:defRPr>
            </a:lvl5pPr>
            <a:lvl6pPr marL="2743200" eaLnBrk="0" fontAlgn="base" hangingPunct="0">
              <a:spcBef>
                <a:spcPct val="0"/>
              </a:spcBef>
              <a:spcAft>
                <a:spcPct val="0"/>
              </a:spcAft>
              <a:defRPr sz="2400">
                <a:solidFill>
                  <a:schemeClr val="tx1"/>
                </a:solidFill>
                <a:latin typeface="Arial" charset="0"/>
                <a:ea typeface="ＭＳ Ｐゴシック" pitchFamily="1" charset="-128"/>
              </a:defRPr>
            </a:lvl6pPr>
            <a:lvl7pPr marL="3200400" eaLnBrk="0" fontAlgn="base" hangingPunct="0">
              <a:spcBef>
                <a:spcPct val="0"/>
              </a:spcBef>
              <a:spcAft>
                <a:spcPct val="0"/>
              </a:spcAft>
              <a:defRPr sz="2400">
                <a:solidFill>
                  <a:schemeClr val="tx1"/>
                </a:solidFill>
                <a:latin typeface="Arial" charset="0"/>
                <a:ea typeface="ＭＳ Ｐゴシック" pitchFamily="1" charset="-128"/>
              </a:defRPr>
            </a:lvl7pPr>
            <a:lvl8pPr marL="3657600" eaLnBrk="0" fontAlgn="base" hangingPunct="0">
              <a:spcBef>
                <a:spcPct val="0"/>
              </a:spcBef>
              <a:spcAft>
                <a:spcPct val="0"/>
              </a:spcAft>
              <a:defRPr sz="2400">
                <a:solidFill>
                  <a:schemeClr val="tx1"/>
                </a:solidFill>
                <a:latin typeface="Arial" charset="0"/>
                <a:ea typeface="ＭＳ Ｐゴシック" pitchFamily="1" charset="-128"/>
              </a:defRPr>
            </a:lvl8pPr>
            <a:lvl9pPr marL="4114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20000"/>
              </a:spcBef>
              <a:buSzPct val="68000"/>
              <a:buFont typeface="Wingdings" pitchFamily="2" charset="2"/>
              <a:buNone/>
            </a:pPr>
            <a:r>
              <a:rPr lang="fr-BE" altLang="fr-FR" sz="2000" b="1">
                <a:solidFill>
                  <a:srgbClr val="66FF66"/>
                </a:solidFill>
                <a:effectLst>
                  <a:outerShdw blurRad="38100" dist="38100" dir="2700000" algn="tl">
                    <a:srgbClr val="C0C0C0"/>
                  </a:outerShdw>
                </a:effectLst>
                <a:latin typeface="Univers 45 Light" pitchFamily="34" charset="0"/>
              </a:rPr>
              <a:t>Molecular Imaging</a:t>
            </a:r>
            <a:endParaRPr lang="en-US" altLang="fr-FR" sz="2000" b="1">
              <a:solidFill>
                <a:srgbClr val="66FF66"/>
              </a:solidFill>
              <a:effectLst>
                <a:outerShdw blurRad="38100" dist="38100" dir="2700000" algn="tl">
                  <a:srgbClr val="C0C0C0"/>
                </a:outerShdw>
              </a:effectLst>
              <a:latin typeface="Univers 45 Light" pitchFamily="34" charset="0"/>
            </a:endParaRPr>
          </a:p>
        </p:txBody>
      </p:sp>
    </p:spTree>
    <p:extLst>
      <p:ext uri="{BB962C8B-B14F-4D97-AF65-F5344CB8AC3E}">
        <p14:creationId xmlns:p14="http://schemas.microsoft.com/office/powerpoint/2010/main" val="49615218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55638" y="155574"/>
            <a:ext cx="8943975" cy="681138"/>
          </a:xfrm>
        </p:spPr>
        <p:txBody>
          <a:bodyPr/>
          <a:lstStyle/>
          <a:p>
            <a:pPr algn="ctr"/>
            <a:r>
              <a:rPr lang="en-US" b="0" dirty="0" smtClean="0"/>
              <a:t/>
            </a:r>
            <a:br>
              <a:rPr lang="en-US" b="0" dirty="0" smtClean="0"/>
            </a:br>
            <a:r>
              <a:rPr lang="en-US" dirty="0" smtClean="0"/>
              <a:t>How is imaging done with radio-tracers</a:t>
            </a:r>
            <a:r>
              <a:rPr lang="en-US" dirty="0" smtClean="0">
                <a:solidFill>
                  <a:srgbClr val="FFFFFF"/>
                </a:solidFill>
              </a:rPr>
              <a:t> </a:t>
            </a:r>
            <a:r>
              <a:rPr lang="en-US" dirty="0" smtClean="0"/>
              <a:t>?</a:t>
            </a:r>
            <a:r>
              <a:rPr lang="en-US" dirty="0" smtClean="0">
                <a:solidFill>
                  <a:srgbClr val="FFFFFF"/>
                </a:solidFill>
              </a:rPr>
              <a:t/>
            </a:r>
            <a:br>
              <a:rPr lang="en-US" dirty="0" smtClean="0">
                <a:solidFill>
                  <a:srgbClr val="FFFFFF"/>
                </a:solidFill>
              </a:rPr>
            </a:br>
            <a:endParaRPr lang="en-US" dirty="0" smtClean="0">
              <a:solidFill>
                <a:srgbClr val="FFFFFF"/>
              </a:solidFill>
            </a:endParaRPr>
          </a:p>
        </p:txBody>
      </p:sp>
      <p:pic>
        <p:nvPicPr>
          <p:cNvPr id="145410" name="Picture 2"/>
          <p:cNvPicPr>
            <a:picLocks noChangeAspect="1" noChangeArrowheads="1"/>
          </p:cNvPicPr>
          <p:nvPr/>
        </p:nvPicPr>
        <p:blipFill>
          <a:blip r:embed="rId2" cstate="print"/>
          <a:srcRect/>
          <a:stretch>
            <a:fillRect/>
          </a:stretch>
        </p:blipFill>
        <p:spPr bwMode="auto">
          <a:xfrm>
            <a:off x="2456255" y="2480667"/>
            <a:ext cx="3648075" cy="2676525"/>
          </a:xfrm>
          <a:prstGeom prst="rect">
            <a:avLst/>
          </a:prstGeom>
          <a:noFill/>
          <a:ln w="9525">
            <a:noFill/>
            <a:miter lim="800000"/>
            <a:headEnd/>
            <a:tailEnd/>
          </a:ln>
        </p:spPr>
      </p:pic>
      <p:sp>
        <p:nvSpPr>
          <p:cNvPr id="5" name="TextBox 4"/>
          <p:cNvSpPr txBox="1"/>
          <p:nvPr/>
        </p:nvSpPr>
        <p:spPr>
          <a:xfrm>
            <a:off x="4465990" y="1874713"/>
            <a:ext cx="2986330" cy="830997"/>
          </a:xfrm>
          <a:prstGeom prst="rect">
            <a:avLst/>
          </a:prstGeom>
          <a:solidFill>
            <a:schemeClr val="bg1"/>
          </a:solidFill>
        </p:spPr>
        <p:txBody>
          <a:bodyPr wrap="none" rtlCol="0">
            <a:spAutoFit/>
          </a:bodyPr>
          <a:lstStyle/>
          <a:p>
            <a:r>
              <a:rPr lang="en-US" dirty="0" smtClean="0"/>
              <a:t>2 photons of 511keV</a:t>
            </a:r>
          </a:p>
          <a:p>
            <a:r>
              <a:rPr lang="en-US" dirty="0" smtClean="0"/>
              <a:t>( β+ annihilation )</a:t>
            </a:r>
            <a:endParaRPr lang="en-US" dirty="0"/>
          </a:p>
        </p:txBody>
      </p:sp>
      <p:sp>
        <p:nvSpPr>
          <p:cNvPr id="7" name="TextBox 6"/>
          <p:cNvSpPr txBox="1"/>
          <p:nvPr/>
        </p:nvSpPr>
        <p:spPr>
          <a:xfrm>
            <a:off x="5936476" y="3746921"/>
            <a:ext cx="1566454" cy="461665"/>
          </a:xfrm>
          <a:prstGeom prst="rect">
            <a:avLst/>
          </a:prstGeom>
          <a:solidFill>
            <a:schemeClr val="bg1"/>
          </a:solidFill>
        </p:spPr>
        <p:txBody>
          <a:bodyPr wrap="none" rtlCol="0">
            <a:spAutoFit/>
          </a:bodyPr>
          <a:lstStyle/>
          <a:p>
            <a:r>
              <a:rPr lang="en-US" dirty="0" smtClean="0"/>
              <a:t>β+ emitter</a:t>
            </a:r>
            <a:endParaRPr lang="en-US" dirty="0"/>
          </a:p>
        </p:txBody>
      </p:sp>
      <p:sp>
        <p:nvSpPr>
          <p:cNvPr id="8" name="TextBox 7"/>
          <p:cNvSpPr txBox="1"/>
          <p:nvPr/>
        </p:nvSpPr>
        <p:spPr>
          <a:xfrm>
            <a:off x="1331640" y="3789312"/>
            <a:ext cx="1364476" cy="461665"/>
          </a:xfrm>
          <a:prstGeom prst="rect">
            <a:avLst/>
          </a:prstGeom>
          <a:solidFill>
            <a:schemeClr val="bg1"/>
          </a:solidFill>
        </p:spPr>
        <p:txBody>
          <a:bodyPr wrap="none" rtlCol="0">
            <a:spAutoFit/>
          </a:bodyPr>
          <a:lstStyle/>
          <a:p>
            <a:r>
              <a:rPr lang="el-GR" dirty="0" smtClean="0"/>
              <a:t>γ</a:t>
            </a:r>
            <a:r>
              <a:rPr lang="fr-BE" dirty="0" smtClean="0"/>
              <a:t> </a:t>
            </a:r>
            <a:r>
              <a:rPr lang="en-US" dirty="0" smtClean="0"/>
              <a:t>emitter</a:t>
            </a:r>
            <a:endParaRPr lang="en-US" dirty="0"/>
          </a:p>
        </p:txBody>
      </p:sp>
      <p:sp>
        <p:nvSpPr>
          <p:cNvPr id="9" name="TextBox 8"/>
          <p:cNvSpPr txBox="1"/>
          <p:nvPr/>
        </p:nvSpPr>
        <p:spPr>
          <a:xfrm>
            <a:off x="1760012" y="2018729"/>
            <a:ext cx="2069797" cy="461665"/>
          </a:xfrm>
          <a:prstGeom prst="rect">
            <a:avLst/>
          </a:prstGeom>
          <a:solidFill>
            <a:schemeClr val="bg1"/>
          </a:solidFill>
        </p:spPr>
        <p:txBody>
          <a:bodyPr wrap="none" rtlCol="0">
            <a:spAutoFit/>
          </a:bodyPr>
          <a:lstStyle/>
          <a:p>
            <a:r>
              <a:rPr lang="en-US" dirty="0" smtClean="0"/>
              <a:t>Single photon</a:t>
            </a:r>
            <a:endParaRPr lang="en-US" dirty="0"/>
          </a:p>
        </p:txBody>
      </p:sp>
      <p:sp>
        <p:nvSpPr>
          <p:cNvPr id="10"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11</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1431161" y="1268760"/>
            <a:ext cx="1844695" cy="461665"/>
          </a:xfrm>
          <a:prstGeom prst="rect">
            <a:avLst/>
          </a:prstGeom>
          <a:noFill/>
          <a:ln>
            <a:solidFill>
              <a:schemeClr val="tx1"/>
            </a:solidFill>
          </a:ln>
        </p:spPr>
        <p:txBody>
          <a:bodyPr wrap="square" rtlCol="0">
            <a:spAutoFit/>
          </a:bodyPr>
          <a:lstStyle/>
          <a:p>
            <a:pPr algn="ctr"/>
            <a:r>
              <a:rPr lang="fr-BE" dirty="0" smtClean="0"/>
              <a:t>SPECT</a:t>
            </a:r>
            <a:endParaRPr lang="fr-BE" dirty="0"/>
          </a:p>
        </p:txBody>
      </p:sp>
      <p:sp>
        <p:nvSpPr>
          <p:cNvPr id="11" name="TextBox 10"/>
          <p:cNvSpPr txBox="1"/>
          <p:nvPr/>
        </p:nvSpPr>
        <p:spPr>
          <a:xfrm>
            <a:off x="5508104" y="1268760"/>
            <a:ext cx="1844695" cy="461665"/>
          </a:xfrm>
          <a:prstGeom prst="rect">
            <a:avLst/>
          </a:prstGeom>
          <a:noFill/>
          <a:ln>
            <a:solidFill>
              <a:schemeClr val="tx1"/>
            </a:solidFill>
          </a:ln>
        </p:spPr>
        <p:txBody>
          <a:bodyPr wrap="square" rtlCol="0">
            <a:spAutoFit/>
          </a:bodyPr>
          <a:lstStyle/>
          <a:p>
            <a:pPr algn="ctr"/>
            <a:r>
              <a:rPr lang="fr-BE" dirty="0" smtClean="0"/>
              <a:t>PET</a:t>
            </a:r>
            <a:endParaRPr lang="fr-BE" dirty="0"/>
          </a:p>
        </p:txBody>
      </p:sp>
      <p:sp>
        <p:nvSpPr>
          <p:cNvPr id="3" name="TextBox 2"/>
          <p:cNvSpPr txBox="1"/>
          <p:nvPr/>
        </p:nvSpPr>
        <p:spPr>
          <a:xfrm>
            <a:off x="1081706" y="5157192"/>
            <a:ext cx="7128792" cy="1200329"/>
          </a:xfrm>
          <a:prstGeom prst="rect">
            <a:avLst/>
          </a:prstGeom>
          <a:noFill/>
          <a:ln>
            <a:solidFill>
              <a:schemeClr val="tx1"/>
            </a:solidFill>
          </a:ln>
        </p:spPr>
        <p:txBody>
          <a:bodyPr wrap="square" rtlCol="0">
            <a:spAutoFit/>
          </a:bodyPr>
          <a:lstStyle/>
          <a:p>
            <a:pPr algn="ctr"/>
            <a:r>
              <a:rPr lang="fr-BE" dirty="0" smtClean="0"/>
              <a:t>A camera (Gamma or PET) </a:t>
            </a:r>
            <a:r>
              <a:rPr lang="fr-BE" dirty="0" err="1" smtClean="0"/>
              <a:t>detects</a:t>
            </a:r>
            <a:r>
              <a:rPr lang="fr-BE" dirty="0" smtClean="0"/>
              <a:t> the photons </a:t>
            </a:r>
            <a:r>
              <a:rPr lang="fr-BE" dirty="0" err="1" smtClean="0"/>
              <a:t>emitted</a:t>
            </a:r>
            <a:r>
              <a:rPr lang="fr-BE" dirty="0" smtClean="0"/>
              <a:t> </a:t>
            </a:r>
            <a:r>
              <a:rPr lang="fr-BE" dirty="0" err="1" smtClean="0"/>
              <a:t>from</a:t>
            </a:r>
            <a:r>
              <a:rPr lang="fr-BE" dirty="0" smtClean="0"/>
              <a:t> the body and </a:t>
            </a:r>
            <a:r>
              <a:rPr lang="fr-BE" dirty="0" err="1" smtClean="0"/>
              <a:t>computes</a:t>
            </a:r>
            <a:r>
              <a:rPr lang="fr-BE" dirty="0" smtClean="0"/>
              <a:t> 3D distributions of the radio-</a:t>
            </a:r>
            <a:r>
              <a:rPr lang="fr-BE" dirty="0" err="1" smtClean="0"/>
              <a:t>activity</a:t>
            </a:r>
            <a:endParaRPr lang="fr-BE" dirty="0"/>
          </a:p>
        </p:txBody>
      </p:sp>
      <p:sp>
        <p:nvSpPr>
          <p:cNvPr id="4" name="TextBox 3"/>
          <p:cNvSpPr txBox="1"/>
          <p:nvPr/>
        </p:nvSpPr>
        <p:spPr>
          <a:xfrm>
            <a:off x="251520" y="2996952"/>
            <a:ext cx="2204735" cy="461665"/>
          </a:xfrm>
          <a:prstGeom prst="rect">
            <a:avLst/>
          </a:prstGeom>
          <a:noFill/>
          <a:ln>
            <a:solidFill>
              <a:schemeClr val="tx1"/>
            </a:solidFill>
          </a:ln>
        </p:spPr>
        <p:txBody>
          <a:bodyPr wrap="square" rtlCol="0">
            <a:spAutoFit/>
          </a:bodyPr>
          <a:lstStyle/>
          <a:p>
            <a:pPr algn="ctr"/>
            <a:r>
              <a:rPr lang="fr-BE" dirty="0" smtClean="0"/>
              <a:t>Radio-isotope</a:t>
            </a:r>
            <a:endParaRPr lang="fr-BE" dirty="0"/>
          </a:p>
        </p:txBody>
      </p:sp>
    </p:spTree>
    <p:extLst>
      <p:ext uri="{BB962C8B-B14F-4D97-AF65-F5344CB8AC3E}">
        <p14:creationId xmlns:p14="http://schemas.microsoft.com/office/powerpoint/2010/main" val="3306704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en-US" dirty="0" smtClean="0"/>
              <a:t>The use of Radio Isotopes for medical imaging</a:t>
            </a:r>
          </a:p>
        </p:txBody>
      </p:sp>
      <p:sp>
        <p:nvSpPr>
          <p:cNvPr id="18435" name="Rectangle 3"/>
          <p:cNvSpPr>
            <a:spLocks noGrp="1" noChangeArrowheads="1"/>
          </p:cNvSpPr>
          <p:nvPr>
            <p:ph type="body" idx="1"/>
          </p:nvPr>
        </p:nvSpPr>
        <p:spPr>
          <a:xfrm>
            <a:off x="395536" y="1268760"/>
            <a:ext cx="8443986" cy="4680520"/>
          </a:xfrm>
          <a:ln>
            <a:solidFill>
              <a:schemeClr val="tx1"/>
            </a:solidFill>
          </a:ln>
        </p:spPr>
        <p:txBody>
          <a:bodyPr/>
          <a:lstStyle/>
          <a:p>
            <a:pPr eaLnBrk="1" hangingPunct="1"/>
            <a:r>
              <a:rPr lang="en-US" b="0" dirty="0" smtClean="0"/>
              <a:t>Radio tracers can be used to label a specific </a:t>
            </a:r>
            <a:r>
              <a:rPr lang="en-US" b="0" u="sng" dirty="0" smtClean="0"/>
              <a:t>bio-chemical </a:t>
            </a:r>
            <a:r>
              <a:rPr lang="en-US" b="0" dirty="0" smtClean="0"/>
              <a:t>molecule.</a:t>
            </a:r>
          </a:p>
          <a:p>
            <a:pPr eaLnBrk="1" hangingPunct="1"/>
            <a:endParaRPr lang="en-US" b="0" dirty="0" smtClean="0"/>
          </a:p>
          <a:p>
            <a:pPr eaLnBrk="1" hangingPunct="1"/>
            <a:r>
              <a:rPr lang="en-US" b="0" dirty="0" smtClean="0"/>
              <a:t>They allow to see </a:t>
            </a:r>
            <a:r>
              <a:rPr lang="en-US" b="0" u="sng" dirty="0" smtClean="0"/>
              <a:t>metabolism</a:t>
            </a:r>
            <a:endParaRPr lang="en-US" b="0" dirty="0"/>
          </a:p>
          <a:p>
            <a:pPr lvl="1" eaLnBrk="1" hangingPunct="1"/>
            <a:r>
              <a:rPr lang="en-US" b="0" dirty="0" smtClean="0"/>
              <a:t>X-ray scan or MRI are better to see the </a:t>
            </a:r>
            <a:r>
              <a:rPr lang="en-US" b="0" u="sng" dirty="0" smtClean="0"/>
              <a:t>anatomy (structure)</a:t>
            </a:r>
            <a:endParaRPr lang="en-US" b="0" dirty="0" smtClean="0"/>
          </a:p>
          <a:p>
            <a:pPr eaLnBrk="1" hangingPunct="1"/>
            <a:endParaRPr lang="en-US" b="0" dirty="0" smtClean="0"/>
          </a:p>
          <a:p>
            <a:pPr eaLnBrk="1" hangingPunct="1"/>
            <a:r>
              <a:rPr lang="en-US" b="0" dirty="0" smtClean="0"/>
              <a:t>Nuclear medicine (imaging of metabolism using molecules labeled with an appropriate radioisotope) is therefore not in competition, but in complement of imaging techniques such as X-ray, X-ray CT-scan or MRI.</a:t>
            </a:r>
            <a:endParaRPr lang="en-US" dirty="0" smtClean="0"/>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12</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6" name="Rectangle 4"/>
          <p:cNvSpPr>
            <a:spLocks noGrp="1" noChangeArrowheads="1"/>
          </p:cNvSpPr>
          <p:nvPr>
            <p:ph type="title"/>
          </p:nvPr>
        </p:nvSpPr>
        <p:spPr/>
        <p:txBody>
          <a:bodyPr/>
          <a:lstStyle/>
          <a:p>
            <a:pPr algn="ctr"/>
            <a:r>
              <a:rPr lang="en-US" altLang="fr-FR" dirty="0"/>
              <a:t>Metabolic versus anatomic imaging</a:t>
            </a:r>
          </a:p>
        </p:txBody>
      </p:sp>
      <p:pic>
        <p:nvPicPr>
          <p:cNvPr id="264197" name="Picture 5"/>
          <p:cNvPicPr>
            <a:picLocks noChangeArrowheads="1"/>
          </p:cNvPicPr>
          <p:nvPr/>
        </p:nvPicPr>
        <p:blipFill>
          <a:blip r:embed="rId2" cstate="print">
            <a:lum bright="20000"/>
            <a:extLst>
              <a:ext uri="{28A0092B-C50C-407E-A947-70E740481C1C}">
                <a14:useLocalDpi xmlns:a14="http://schemas.microsoft.com/office/drawing/2010/main" val="0"/>
              </a:ext>
            </a:extLst>
          </a:blip>
          <a:srcRect/>
          <a:stretch>
            <a:fillRect/>
          </a:stretch>
        </p:blipFill>
        <p:spPr bwMode="auto">
          <a:xfrm>
            <a:off x="1287463" y="1828800"/>
            <a:ext cx="2460625" cy="308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4198" name="Picture 6"/>
          <p:cNvPicPr>
            <a:picLocks noChangeAspect="1" noChangeArrowheads="1"/>
          </p:cNvPicPr>
          <p:nvPr/>
        </p:nvPicPr>
        <p:blipFill>
          <a:blip r:embed="rId3">
            <a:lum bright="20000"/>
            <a:extLst>
              <a:ext uri="{28A0092B-C50C-407E-A947-70E740481C1C}">
                <a14:useLocalDpi xmlns:a14="http://schemas.microsoft.com/office/drawing/2010/main" val="0"/>
              </a:ext>
            </a:extLst>
          </a:blip>
          <a:srcRect/>
          <a:stretch>
            <a:fillRect/>
          </a:stretch>
        </p:blipFill>
        <p:spPr bwMode="auto">
          <a:xfrm>
            <a:off x="5291138" y="1851025"/>
            <a:ext cx="2435225"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4199" name="Rectangle 7"/>
          <p:cNvSpPr>
            <a:spLocks noChangeArrowheads="1"/>
          </p:cNvSpPr>
          <p:nvPr/>
        </p:nvSpPr>
        <p:spPr bwMode="auto">
          <a:xfrm>
            <a:off x="1387475" y="1036638"/>
            <a:ext cx="2230438"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452438" indent="-452438">
              <a:defRPr sz="2400">
                <a:solidFill>
                  <a:schemeClr val="tx1"/>
                </a:solidFill>
                <a:latin typeface="Arial" charset="0"/>
                <a:ea typeface="ＭＳ Ｐゴシック" pitchFamily="1" charset="-128"/>
              </a:defRPr>
            </a:lvl1pPr>
            <a:lvl2pPr marL="1052513" indent="-384175">
              <a:defRPr sz="2400">
                <a:solidFill>
                  <a:schemeClr val="tx1"/>
                </a:solidFill>
                <a:latin typeface="Arial" charset="0"/>
                <a:ea typeface="ＭＳ Ｐゴシック" pitchFamily="1" charset="-128"/>
              </a:defRPr>
            </a:lvl2pPr>
            <a:lvl3pPr marL="1471613" indent="-228600">
              <a:defRPr sz="2400">
                <a:solidFill>
                  <a:schemeClr val="tx1"/>
                </a:solidFill>
                <a:latin typeface="Arial" charset="0"/>
                <a:ea typeface="ＭＳ Ｐゴシック" pitchFamily="1" charset="-128"/>
              </a:defRPr>
            </a:lvl3pPr>
            <a:lvl4pPr marL="1833563" indent="-171450">
              <a:defRPr sz="2400">
                <a:solidFill>
                  <a:schemeClr val="tx1"/>
                </a:solidFill>
                <a:latin typeface="Arial" charset="0"/>
                <a:ea typeface="ＭＳ Ｐゴシック" pitchFamily="1" charset="-128"/>
              </a:defRPr>
            </a:lvl4pPr>
            <a:lvl5pPr marL="2195513" indent="-171450">
              <a:defRPr sz="2400">
                <a:solidFill>
                  <a:schemeClr val="tx1"/>
                </a:solidFill>
                <a:latin typeface="Arial" charset="0"/>
                <a:ea typeface="ＭＳ Ｐゴシック" pitchFamily="1" charset="-128"/>
              </a:defRPr>
            </a:lvl5pPr>
            <a:lvl6pPr marL="2652713" indent="-171450" eaLnBrk="0" fontAlgn="base" hangingPunct="0">
              <a:spcBef>
                <a:spcPct val="0"/>
              </a:spcBef>
              <a:spcAft>
                <a:spcPct val="0"/>
              </a:spcAft>
              <a:defRPr sz="2400">
                <a:solidFill>
                  <a:schemeClr val="tx1"/>
                </a:solidFill>
                <a:latin typeface="Arial" charset="0"/>
                <a:ea typeface="ＭＳ Ｐゴシック" pitchFamily="1" charset="-128"/>
              </a:defRPr>
            </a:lvl6pPr>
            <a:lvl7pPr marL="3109913" indent="-171450" eaLnBrk="0" fontAlgn="base" hangingPunct="0">
              <a:spcBef>
                <a:spcPct val="0"/>
              </a:spcBef>
              <a:spcAft>
                <a:spcPct val="0"/>
              </a:spcAft>
              <a:defRPr sz="2400">
                <a:solidFill>
                  <a:schemeClr val="tx1"/>
                </a:solidFill>
                <a:latin typeface="Arial" charset="0"/>
                <a:ea typeface="ＭＳ Ｐゴシック" pitchFamily="1" charset="-128"/>
              </a:defRPr>
            </a:lvl7pPr>
            <a:lvl8pPr marL="3567113" indent="-171450" eaLnBrk="0" fontAlgn="base" hangingPunct="0">
              <a:spcBef>
                <a:spcPct val="0"/>
              </a:spcBef>
              <a:spcAft>
                <a:spcPct val="0"/>
              </a:spcAft>
              <a:defRPr sz="2400">
                <a:solidFill>
                  <a:schemeClr val="tx1"/>
                </a:solidFill>
                <a:latin typeface="Arial" charset="0"/>
                <a:ea typeface="ＭＳ Ｐゴシック" pitchFamily="1" charset="-128"/>
              </a:defRPr>
            </a:lvl8pPr>
            <a:lvl9pPr marL="4024313" indent="-17145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40000"/>
              </a:spcBef>
            </a:pPr>
            <a:r>
              <a:rPr lang="en-US" altLang="fr-FR" sz="2800">
                <a:latin typeface="Univers 55" pitchFamily="34" charset="0"/>
              </a:rPr>
              <a:t>MRI</a:t>
            </a:r>
          </a:p>
        </p:txBody>
      </p:sp>
      <p:sp>
        <p:nvSpPr>
          <p:cNvPr id="264200" name="Rectangle 8"/>
          <p:cNvSpPr>
            <a:spLocks noChangeArrowheads="1"/>
          </p:cNvSpPr>
          <p:nvPr/>
        </p:nvSpPr>
        <p:spPr bwMode="auto">
          <a:xfrm>
            <a:off x="5394325" y="1036638"/>
            <a:ext cx="2232025" cy="52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452438" indent="-452438">
              <a:defRPr sz="2400">
                <a:solidFill>
                  <a:schemeClr val="tx1"/>
                </a:solidFill>
                <a:latin typeface="Arial" charset="0"/>
                <a:ea typeface="ＭＳ Ｐゴシック" pitchFamily="1" charset="-128"/>
              </a:defRPr>
            </a:lvl1pPr>
            <a:lvl2pPr marL="1052513" indent="-384175">
              <a:defRPr sz="2400">
                <a:solidFill>
                  <a:schemeClr val="tx1"/>
                </a:solidFill>
                <a:latin typeface="Arial" charset="0"/>
                <a:ea typeface="ＭＳ Ｐゴシック" pitchFamily="1" charset="-128"/>
              </a:defRPr>
            </a:lvl2pPr>
            <a:lvl3pPr marL="1471613" indent="-228600">
              <a:defRPr sz="2400">
                <a:solidFill>
                  <a:schemeClr val="tx1"/>
                </a:solidFill>
                <a:latin typeface="Arial" charset="0"/>
                <a:ea typeface="ＭＳ Ｐゴシック" pitchFamily="1" charset="-128"/>
              </a:defRPr>
            </a:lvl3pPr>
            <a:lvl4pPr marL="1833563" indent="-171450">
              <a:defRPr sz="2400">
                <a:solidFill>
                  <a:schemeClr val="tx1"/>
                </a:solidFill>
                <a:latin typeface="Arial" charset="0"/>
                <a:ea typeface="ＭＳ Ｐゴシック" pitchFamily="1" charset="-128"/>
              </a:defRPr>
            </a:lvl4pPr>
            <a:lvl5pPr marL="2195513" indent="-171450">
              <a:defRPr sz="2400">
                <a:solidFill>
                  <a:schemeClr val="tx1"/>
                </a:solidFill>
                <a:latin typeface="Arial" charset="0"/>
                <a:ea typeface="ＭＳ Ｐゴシック" pitchFamily="1" charset="-128"/>
              </a:defRPr>
            </a:lvl5pPr>
            <a:lvl6pPr marL="2652713" indent="-171450" eaLnBrk="0" fontAlgn="base" hangingPunct="0">
              <a:spcBef>
                <a:spcPct val="0"/>
              </a:spcBef>
              <a:spcAft>
                <a:spcPct val="0"/>
              </a:spcAft>
              <a:defRPr sz="2400">
                <a:solidFill>
                  <a:schemeClr val="tx1"/>
                </a:solidFill>
                <a:latin typeface="Arial" charset="0"/>
                <a:ea typeface="ＭＳ Ｐゴシック" pitchFamily="1" charset="-128"/>
              </a:defRPr>
            </a:lvl6pPr>
            <a:lvl7pPr marL="3109913" indent="-171450" eaLnBrk="0" fontAlgn="base" hangingPunct="0">
              <a:spcBef>
                <a:spcPct val="0"/>
              </a:spcBef>
              <a:spcAft>
                <a:spcPct val="0"/>
              </a:spcAft>
              <a:defRPr sz="2400">
                <a:solidFill>
                  <a:schemeClr val="tx1"/>
                </a:solidFill>
                <a:latin typeface="Arial" charset="0"/>
                <a:ea typeface="ＭＳ Ｐゴシック" pitchFamily="1" charset="-128"/>
              </a:defRPr>
            </a:lvl7pPr>
            <a:lvl8pPr marL="3567113" indent="-171450" eaLnBrk="0" fontAlgn="base" hangingPunct="0">
              <a:spcBef>
                <a:spcPct val="0"/>
              </a:spcBef>
              <a:spcAft>
                <a:spcPct val="0"/>
              </a:spcAft>
              <a:defRPr sz="2400">
                <a:solidFill>
                  <a:schemeClr val="tx1"/>
                </a:solidFill>
                <a:latin typeface="Arial" charset="0"/>
                <a:ea typeface="ＭＳ Ｐゴシック" pitchFamily="1" charset="-128"/>
              </a:defRPr>
            </a:lvl8pPr>
            <a:lvl9pPr marL="4024313" indent="-17145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40000"/>
              </a:spcBef>
            </a:pPr>
            <a:r>
              <a:rPr lang="en-US" altLang="fr-FR" sz="2800">
                <a:latin typeface="Univers 55" pitchFamily="34" charset="0"/>
              </a:rPr>
              <a:t>PET</a:t>
            </a:r>
          </a:p>
        </p:txBody>
      </p:sp>
      <p:sp>
        <p:nvSpPr>
          <p:cNvPr id="264201" name="Rectangle 9"/>
          <p:cNvSpPr>
            <a:spLocks noChangeArrowheads="1"/>
          </p:cNvSpPr>
          <p:nvPr/>
        </p:nvSpPr>
        <p:spPr bwMode="auto">
          <a:xfrm>
            <a:off x="914400" y="5181600"/>
            <a:ext cx="2936875" cy="8396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lstStyle/>
          <a:p>
            <a:pPr algn="ctr"/>
            <a:r>
              <a:rPr lang="en-US" altLang="fr-FR" dirty="0">
                <a:latin typeface="Univers 45 Light" pitchFamily="34" charset="0"/>
              </a:rPr>
              <a:t>Anatomic View</a:t>
            </a:r>
          </a:p>
          <a:p>
            <a:pPr algn="ctr"/>
            <a:r>
              <a:rPr lang="en-US" altLang="fr-FR" dirty="0" smtClean="0">
                <a:latin typeface="Univers 45 Light" pitchFamily="34" charset="0"/>
              </a:rPr>
              <a:t>(Tissue-structure</a:t>
            </a:r>
            <a:r>
              <a:rPr lang="en-US" altLang="fr-FR" dirty="0" smtClean="0"/>
              <a:t>)</a:t>
            </a:r>
            <a:endParaRPr lang="en-US" altLang="fr-FR" dirty="0"/>
          </a:p>
        </p:txBody>
      </p:sp>
      <p:sp>
        <p:nvSpPr>
          <p:cNvPr id="264202" name="Rectangle 10"/>
          <p:cNvSpPr>
            <a:spLocks noChangeArrowheads="1"/>
          </p:cNvSpPr>
          <p:nvPr/>
        </p:nvSpPr>
        <p:spPr bwMode="auto">
          <a:xfrm>
            <a:off x="5004048" y="5143500"/>
            <a:ext cx="3096344" cy="877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452438" indent="-452438">
              <a:defRPr sz="2400">
                <a:solidFill>
                  <a:schemeClr val="tx1"/>
                </a:solidFill>
                <a:latin typeface="Arial" charset="0"/>
                <a:ea typeface="ＭＳ Ｐゴシック" pitchFamily="1" charset="-128"/>
              </a:defRPr>
            </a:lvl1pPr>
            <a:lvl2pPr marL="1052513" indent="-384175">
              <a:defRPr sz="2400">
                <a:solidFill>
                  <a:schemeClr val="tx1"/>
                </a:solidFill>
                <a:latin typeface="Arial" charset="0"/>
                <a:ea typeface="ＭＳ Ｐゴシック" pitchFamily="1" charset="-128"/>
              </a:defRPr>
            </a:lvl2pPr>
            <a:lvl3pPr marL="1471613" indent="-228600">
              <a:defRPr sz="2400">
                <a:solidFill>
                  <a:schemeClr val="tx1"/>
                </a:solidFill>
                <a:latin typeface="Arial" charset="0"/>
                <a:ea typeface="ＭＳ Ｐゴシック" pitchFamily="1" charset="-128"/>
              </a:defRPr>
            </a:lvl3pPr>
            <a:lvl4pPr marL="1833563" indent="-171450">
              <a:defRPr sz="2400">
                <a:solidFill>
                  <a:schemeClr val="tx1"/>
                </a:solidFill>
                <a:latin typeface="Arial" charset="0"/>
                <a:ea typeface="ＭＳ Ｐゴシック" pitchFamily="1" charset="-128"/>
              </a:defRPr>
            </a:lvl4pPr>
            <a:lvl5pPr marL="2195513" indent="-171450">
              <a:defRPr sz="2400">
                <a:solidFill>
                  <a:schemeClr val="tx1"/>
                </a:solidFill>
                <a:latin typeface="Arial" charset="0"/>
                <a:ea typeface="ＭＳ Ｐゴシック" pitchFamily="1" charset="-128"/>
              </a:defRPr>
            </a:lvl5pPr>
            <a:lvl6pPr marL="2652713" indent="-171450" eaLnBrk="0" fontAlgn="base" hangingPunct="0">
              <a:spcBef>
                <a:spcPct val="0"/>
              </a:spcBef>
              <a:spcAft>
                <a:spcPct val="0"/>
              </a:spcAft>
              <a:defRPr sz="2400">
                <a:solidFill>
                  <a:schemeClr val="tx1"/>
                </a:solidFill>
                <a:latin typeface="Arial" charset="0"/>
                <a:ea typeface="ＭＳ Ｐゴシック" pitchFamily="1" charset="-128"/>
              </a:defRPr>
            </a:lvl6pPr>
            <a:lvl7pPr marL="3109913" indent="-171450" eaLnBrk="0" fontAlgn="base" hangingPunct="0">
              <a:spcBef>
                <a:spcPct val="0"/>
              </a:spcBef>
              <a:spcAft>
                <a:spcPct val="0"/>
              </a:spcAft>
              <a:defRPr sz="2400">
                <a:solidFill>
                  <a:schemeClr val="tx1"/>
                </a:solidFill>
                <a:latin typeface="Arial" charset="0"/>
                <a:ea typeface="ＭＳ Ｐゴシック" pitchFamily="1" charset="-128"/>
              </a:defRPr>
            </a:lvl7pPr>
            <a:lvl8pPr marL="3567113" indent="-171450" eaLnBrk="0" fontAlgn="base" hangingPunct="0">
              <a:spcBef>
                <a:spcPct val="0"/>
              </a:spcBef>
              <a:spcAft>
                <a:spcPct val="0"/>
              </a:spcAft>
              <a:defRPr sz="2400">
                <a:solidFill>
                  <a:schemeClr val="tx1"/>
                </a:solidFill>
                <a:latin typeface="Arial" charset="0"/>
                <a:ea typeface="ＭＳ Ｐゴシック" pitchFamily="1" charset="-128"/>
              </a:defRPr>
            </a:lvl8pPr>
            <a:lvl9pPr marL="4024313" indent="-17145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r>
              <a:rPr lang="en-US" altLang="fr-FR" dirty="0">
                <a:latin typeface="Univers 45 Light" pitchFamily="34" charset="0"/>
              </a:rPr>
              <a:t>Metabolic imaging</a:t>
            </a:r>
          </a:p>
          <a:p>
            <a:pPr algn="ctr"/>
            <a:r>
              <a:rPr lang="en-US" altLang="fr-FR" dirty="0" smtClean="0">
                <a:latin typeface="Univers 45 Light" pitchFamily="34" charset="0"/>
              </a:rPr>
              <a:t>(Biological-function</a:t>
            </a:r>
            <a:r>
              <a:rPr lang="en-US" altLang="fr-FR" dirty="0">
                <a:latin typeface="Univers 45 Light" pitchFamily="34" charset="0"/>
              </a:rPr>
              <a:t>)</a:t>
            </a:r>
          </a:p>
        </p:txBody>
      </p:sp>
    </p:spTree>
    <p:extLst>
      <p:ext uri="{BB962C8B-B14F-4D97-AF65-F5344CB8AC3E}">
        <p14:creationId xmlns:p14="http://schemas.microsoft.com/office/powerpoint/2010/main" val="61312309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The </a:t>
            </a:r>
            <a:r>
              <a:rPr lang="fr-BE" dirty="0" err="1" smtClean="0"/>
              <a:t>three</a:t>
            </a:r>
            <a:r>
              <a:rPr lang="fr-BE" dirty="0" smtClean="0"/>
              <a:t> body planes</a:t>
            </a:r>
            <a:endParaRPr lang="fr-BE" dirty="0"/>
          </a:p>
        </p:txBody>
      </p:sp>
      <p:pic>
        <p:nvPicPr>
          <p:cNvPr id="717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694685" y="1219200"/>
            <a:ext cx="3792229"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sz="half" idx="2"/>
          </p:nvPr>
        </p:nvSpPr>
        <p:spPr>
          <a:xfrm>
            <a:off x="4644008" y="2564904"/>
            <a:ext cx="3810000" cy="1849760"/>
          </a:xfrm>
        </p:spPr>
        <p:txBody>
          <a:bodyPr/>
          <a:lstStyle/>
          <a:p>
            <a:r>
              <a:rPr lang="fr-BE" dirty="0" smtClean="0"/>
              <a:t>Coronal =&gt; frontal</a:t>
            </a:r>
          </a:p>
          <a:p>
            <a:r>
              <a:rPr lang="fr-BE" dirty="0" err="1" smtClean="0"/>
              <a:t>Sagital</a:t>
            </a:r>
            <a:r>
              <a:rPr lang="fr-BE" dirty="0" smtClean="0"/>
              <a:t> =&gt; </a:t>
            </a:r>
            <a:r>
              <a:rPr lang="fr-BE" dirty="0" err="1" smtClean="0"/>
              <a:t>side</a:t>
            </a:r>
            <a:endParaRPr lang="fr-BE" dirty="0" smtClean="0"/>
          </a:p>
          <a:p>
            <a:r>
              <a:rPr lang="fr-BE" dirty="0" smtClean="0"/>
              <a:t>Transverse</a:t>
            </a:r>
            <a:endParaRPr lang="fr-BE" dirty="0"/>
          </a:p>
        </p:txBody>
      </p:sp>
    </p:spTree>
    <p:extLst>
      <p:ext uri="{BB962C8B-B14F-4D97-AF65-F5344CB8AC3E}">
        <p14:creationId xmlns:p14="http://schemas.microsoft.com/office/powerpoint/2010/main" val="282035838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52400" y="0"/>
            <a:ext cx="8991600" cy="980728"/>
          </a:xfrm>
        </p:spPr>
        <p:txBody>
          <a:bodyPr/>
          <a:lstStyle/>
          <a:p>
            <a:pPr algn="ctr"/>
            <a:r>
              <a:rPr lang="en-US" sz="2400" dirty="0" smtClean="0"/>
              <a:t>Metabolic and anatomic imaging combined: </a:t>
            </a:r>
            <a:br>
              <a:rPr lang="en-US" sz="2400" dirty="0" smtClean="0"/>
            </a:br>
            <a:r>
              <a:rPr lang="en-US" sz="2400" dirty="0" smtClean="0"/>
              <a:t>fusion of SPECT and CT to improve image quality</a:t>
            </a:r>
          </a:p>
        </p:txBody>
      </p:sp>
      <p:pic>
        <p:nvPicPr>
          <p:cNvPr id="132098" name="Picture 2" descr="http://upload.wikimedia.org/wikipedia/commons/c/ca/Lung_SPECT-CT_keosys_format_dicom.JPG"/>
          <p:cNvPicPr>
            <a:picLocks noChangeAspect="1" noChangeArrowheads="1"/>
          </p:cNvPicPr>
          <p:nvPr/>
        </p:nvPicPr>
        <p:blipFill>
          <a:blip r:embed="rId2" cstate="print"/>
          <a:srcRect/>
          <a:stretch>
            <a:fillRect/>
          </a:stretch>
        </p:blipFill>
        <p:spPr bwMode="auto">
          <a:xfrm>
            <a:off x="216024" y="1056918"/>
            <a:ext cx="8676456" cy="5422785"/>
          </a:xfrm>
          <a:prstGeom prst="rect">
            <a:avLst/>
          </a:prstGeom>
          <a:noFill/>
        </p:spPr>
      </p:pic>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15</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251520" y="3429000"/>
            <a:ext cx="1368152" cy="830997"/>
          </a:xfrm>
          <a:prstGeom prst="rect">
            <a:avLst/>
          </a:prstGeom>
          <a:noFill/>
        </p:spPr>
        <p:txBody>
          <a:bodyPr wrap="square" rtlCol="0">
            <a:spAutoFit/>
          </a:bodyPr>
          <a:lstStyle/>
          <a:p>
            <a:pPr algn="ctr"/>
            <a:r>
              <a:rPr lang="fr-BE" dirty="0" smtClean="0">
                <a:solidFill>
                  <a:schemeClr val="bg1"/>
                </a:solidFill>
              </a:rPr>
              <a:t>SPECT</a:t>
            </a:r>
          </a:p>
          <a:p>
            <a:pPr algn="ctr"/>
            <a:r>
              <a:rPr lang="fr-BE" dirty="0" err="1" smtClean="0">
                <a:solidFill>
                  <a:schemeClr val="bg1"/>
                </a:solidFill>
              </a:rPr>
              <a:t>fuzzy</a:t>
            </a:r>
            <a:endParaRPr lang="fr-BE" dirty="0">
              <a:solidFill>
                <a:schemeClr val="bg1"/>
              </a:solidFill>
            </a:endParaRPr>
          </a:p>
        </p:txBody>
      </p:sp>
      <p:sp>
        <p:nvSpPr>
          <p:cNvPr id="6" name="TextBox 5"/>
          <p:cNvSpPr txBox="1"/>
          <p:nvPr/>
        </p:nvSpPr>
        <p:spPr>
          <a:xfrm>
            <a:off x="2156520" y="3429000"/>
            <a:ext cx="1368152" cy="830997"/>
          </a:xfrm>
          <a:prstGeom prst="rect">
            <a:avLst/>
          </a:prstGeom>
          <a:noFill/>
        </p:spPr>
        <p:txBody>
          <a:bodyPr wrap="square" rtlCol="0">
            <a:spAutoFit/>
          </a:bodyPr>
          <a:lstStyle/>
          <a:p>
            <a:pPr algn="ctr"/>
            <a:r>
              <a:rPr lang="fr-BE" dirty="0" smtClean="0">
                <a:solidFill>
                  <a:schemeClr val="bg1"/>
                </a:solidFill>
              </a:rPr>
              <a:t>CT</a:t>
            </a:r>
          </a:p>
          <a:p>
            <a:pPr algn="ctr"/>
            <a:r>
              <a:rPr lang="fr-BE" dirty="0" err="1" smtClean="0">
                <a:solidFill>
                  <a:schemeClr val="bg1"/>
                </a:solidFill>
              </a:rPr>
              <a:t>clear</a:t>
            </a:r>
            <a:endParaRPr lang="fr-BE" dirty="0">
              <a:solidFill>
                <a:schemeClr val="bg1"/>
              </a:solidFill>
            </a:endParaRPr>
          </a:p>
        </p:txBody>
      </p:sp>
      <p:sp>
        <p:nvSpPr>
          <p:cNvPr id="7" name="TextBox 6"/>
          <p:cNvSpPr txBox="1"/>
          <p:nvPr/>
        </p:nvSpPr>
        <p:spPr>
          <a:xfrm>
            <a:off x="3995936" y="3284984"/>
            <a:ext cx="1728192" cy="1200329"/>
          </a:xfrm>
          <a:prstGeom prst="rect">
            <a:avLst/>
          </a:prstGeom>
          <a:noFill/>
        </p:spPr>
        <p:txBody>
          <a:bodyPr wrap="square" rtlCol="0">
            <a:spAutoFit/>
          </a:bodyPr>
          <a:lstStyle/>
          <a:p>
            <a:pPr algn="ctr"/>
            <a:r>
              <a:rPr lang="fr-BE" dirty="0" smtClean="0">
                <a:solidFill>
                  <a:schemeClr val="bg1"/>
                </a:solidFill>
              </a:rPr>
              <a:t>SPECT/CT</a:t>
            </a:r>
          </a:p>
          <a:p>
            <a:pPr algn="ctr"/>
            <a:r>
              <a:rPr lang="fr-BE" dirty="0" err="1" smtClean="0">
                <a:solidFill>
                  <a:schemeClr val="bg1"/>
                </a:solidFill>
              </a:rPr>
              <a:t>Improved</a:t>
            </a:r>
            <a:r>
              <a:rPr lang="fr-BE" dirty="0" smtClean="0">
                <a:solidFill>
                  <a:schemeClr val="bg1"/>
                </a:solidFill>
              </a:rPr>
              <a:t> </a:t>
            </a:r>
            <a:r>
              <a:rPr lang="fr-BE" dirty="0" err="1" smtClean="0">
                <a:solidFill>
                  <a:schemeClr val="bg1"/>
                </a:solidFill>
              </a:rPr>
              <a:t>resolution</a:t>
            </a:r>
            <a:endParaRPr lang="fr-BE" dirty="0">
              <a:solidFill>
                <a:schemeClr val="bg1"/>
              </a:solidFill>
            </a:endParaRPr>
          </a:p>
        </p:txBody>
      </p:sp>
      <p:sp>
        <p:nvSpPr>
          <p:cNvPr id="9" name="TextBox 8"/>
          <p:cNvSpPr txBox="1"/>
          <p:nvPr/>
        </p:nvSpPr>
        <p:spPr>
          <a:xfrm>
            <a:off x="1619672" y="1311151"/>
            <a:ext cx="2880320" cy="461665"/>
          </a:xfrm>
          <a:prstGeom prst="rect">
            <a:avLst/>
          </a:prstGeom>
          <a:noFill/>
        </p:spPr>
        <p:txBody>
          <a:bodyPr wrap="square" rtlCol="0">
            <a:spAutoFit/>
          </a:bodyPr>
          <a:lstStyle/>
          <a:p>
            <a:pPr algn="ctr"/>
            <a:r>
              <a:rPr lang="fr-BE" dirty="0" smtClean="0">
                <a:solidFill>
                  <a:schemeClr val="bg1"/>
                </a:solidFill>
              </a:rPr>
              <a:t>Coronal (front) </a:t>
            </a:r>
            <a:r>
              <a:rPr lang="fr-BE" dirty="0" err="1" smtClean="0">
                <a:solidFill>
                  <a:schemeClr val="bg1"/>
                </a:solidFill>
              </a:rPr>
              <a:t>view</a:t>
            </a:r>
            <a:endParaRPr lang="fr-BE" dirty="0">
              <a:solidFill>
                <a:schemeClr val="bg1"/>
              </a:solidFill>
            </a:endParaRPr>
          </a:p>
        </p:txBody>
      </p:sp>
      <p:sp>
        <p:nvSpPr>
          <p:cNvPr id="10" name="TextBox 9"/>
          <p:cNvSpPr txBox="1"/>
          <p:nvPr/>
        </p:nvSpPr>
        <p:spPr>
          <a:xfrm>
            <a:off x="1907704" y="5805264"/>
            <a:ext cx="3096344" cy="461665"/>
          </a:xfrm>
          <a:prstGeom prst="rect">
            <a:avLst/>
          </a:prstGeom>
          <a:noFill/>
        </p:spPr>
        <p:txBody>
          <a:bodyPr wrap="square" rtlCol="0">
            <a:spAutoFit/>
          </a:bodyPr>
          <a:lstStyle/>
          <a:p>
            <a:pPr algn="ctr"/>
            <a:r>
              <a:rPr lang="fr-BE" dirty="0" err="1" smtClean="0">
                <a:solidFill>
                  <a:schemeClr val="bg1"/>
                </a:solidFill>
              </a:rPr>
              <a:t>Sagital</a:t>
            </a:r>
            <a:r>
              <a:rPr lang="fr-BE" dirty="0" smtClean="0">
                <a:solidFill>
                  <a:schemeClr val="bg1"/>
                </a:solidFill>
              </a:rPr>
              <a:t> (</a:t>
            </a:r>
            <a:r>
              <a:rPr lang="fr-BE" dirty="0" err="1" smtClean="0">
                <a:solidFill>
                  <a:schemeClr val="bg1"/>
                </a:solidFill>
              </a:rPr>
              <a:t>side</a:t>
            </a:r>
            <a:r>
              <a:rPr lang="fr-BE" dirty="0" smtClean="0">
                <a:solidFill>
                  <a:schemeClr val="bg1"/>
                </a:solidFill>
              </a:rPr>
              <a:t>) </a:t>
            </a:r>
            <a:r>
              <a:rPr lang="fr-BE" dirty="0" err="1" smtClean="0">
                <a:solidFill>
                  <a:schemeClr val="bg1"/>
                </a:solidFill>
              </a:rPr>
              <a:t>view</a:t>
            </a:r>
            <a:endParaRPr lang="fr-BE" dirty="0">
              <a:solidFill>
                <a:schemeClr val="bg1"/>
              </a:solidFill>
            </a:endParaRPr>
          </a:p>
        </p:txBody>
      </p:sp>
      <p:sp>
        <p:nvSpPr>
          <p:cNvPr id="3" name="TextBox 2"/>
          <p:cNvSpPr txBox="1"/>
          <p:nvPr/>
        </p:nvSpPr>
        <p:spPr>
          <a:xfrm>
            <a:off x="7812360" y="1124744"/>
            <a:ext cx="360040" cy="5262979"/>
          </a:xfrm>
          <a:prstGeom prst="rect">
            <a:avLst/>
          </a:prstGeom>
          <a:solidFill>
            <a:schemeClr val="bg2">
              <a:lumMod val="20000"/>
              <a:lumOff val="80000"/>
            </a:schemeClr>
          </a:solidFill>
          <a:ln>
            <a:solidFill>
              <a:schemeClr val="tx1"/>
            </a:solidFill>
          </a:ln>
        </p:spPr>
        <p:txBody>
          <a:bodyPr wrap="square" rtlCol="0">
            <a:spAutoFit/>
          </a:bodyPr>
          <a:lstStyle/>
          <a:p>
            <a:pPr algn="ctr"/>
            <a:r>
              <a:rPr lang="fr-BE" dirty="0" smtClean="0"/>
              <a:t>Transverse  </a:t>
            </a:r>
            <a:r>
              <a:rPr lang="fr-BE" dirty="0" err="1" smtClean="0"/>
              <a:t>view</a:t>
            </a:r>
            <a:endParaRPr lang="fr-BE" dirty="0"/>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smtClean="0"/>
              <a:t>How is imaging done with radio-tracers ?</a:t>
            </a:r>
          </a:p>
        </p:txBody>
      </p:sp>
      <p:sp>
        <p:nvSpPr>
          <p:cNvPr id="24579" name="Rectangle 3"/>
          <p:cNvSpPr>
            <a:spLocks noGrp="1" noChangeArrowheads="1"/>
          </p:cNvSpPr>
          <p:nvPr>
            <p:ph type="body" idx="1"/>
          </p:nvPr>
        </p:nvSpPr>
        <p:spPr>
          <a:xfrm>
            <a:off x="155762" y="1412776"/>
            <a:ext cx="8964488" cy="4464496"/>
          </a:xfrm>
        </p:spPr>
        <p:txBody>
          <a:bodyPr/>
          <a:lstStyle/>
          <a:p>
            <a:pPr eaLnBrk="1" hangingPunct="1">
              <a:buFont typeface="Wingdings" pitchFamily="2" charset="2"/>
              <a:buNone/>
            </a:pPr>
            <a:r>
              <a:rPr lang="en-US" dirty="0" smtClean="0"/>
              <a:t>Single photon isotopes (SPECT)</a:t>
            </a:r>
          </a:p>
          <a:p>
            <a:pPr eaLnBrk="1" hangingPunct="1"/>
            <a:r>
              <a:rPr lang="en-US" b="0" dirty="0" smtClean="0"/>
              <a:t>The imaging of single photons emitters requires:</a:t>
            </a:r>
          </a:p>
          <a:p>
            <a:pPr lvl="1" eaLnBrk="1" hangingPunct="1"/>
            <a:r>
              <a:rPr lang="en-US" dirty="0" smtClean="0"/>
              <a:t>a collimator (causes a loss of efficiency !).</a:t>
            </a:r>
          </a:p>
          <a:p>
            <a:pPr lvl="1" eaLnBrk="1" hangingPunct="1"/>
            <a:r>
              <a:rPr lang="en-US" dirty="0" smtClean="0"/>
              <a:t>a position-sensitive detector (with good detection</a:t>
            </a:r>
            <a:r>
              <a:rPr lang="fr-BE" dirty="0" smtClean="0"/>
              <a:t> </a:t>
            </a:r>
            <a:r>
              <a:rPr lang="en-US" dirty="0" smtClean="0"/>
              <a:t> efficiency)</a:t>
            </a:r>
            <a:r>
              <a:rPr lang="fr-BE" dirty="0" smtClean="0"/>
              <a:t>: t</a:t>
            </a:r>
            <a:r>
              <a:rPr lang="en-US" dirty="0" smtClean="0"/>
              <a:t>he Gamma (or Anger) camera.</a:t>
            </a:r>
            <a:endParaRPr lang="fr-BE" dirty="0" smtClean="0"/>
          </a:p>
          <a:p>
            <a:pPr eaLnBrk="1" hangingPunct="1"/>
            <a:endParaRPr lang="en-US" b="0" dirty="0" smtClean="0"/>
          </a:p>
          <a:p>
            <a:pPr eaLnBrk="1" hangingPunct="1"/>
            <a:r>
              <a:rPr lang="en-US" b="0" dirty="0" smtClean="0"/>
              <a:t>The image obtained is a projection.</a:t>
            </a:r>
          </a:p>
          <a:p>
            <a:pPr eaLnBrk="1" hangingPunct="1"/>
            <a:r>
              <a:rPr lang="en-US" b="0" dirty="0" smtClean="0"/>
              <a:t>Multiple (perpendicular) projections can be mathematically correlated to produce a 3D representation.</a:t>
            </a:r>
          </a:p>
          <a:p>
            <a:pPr eaLnBrk="1" hangingPunct="1"/>
            <a:r>
              <a:rPr lang="en-US" b="0" dirty="0" smtClean="0"/>
              <a:t>SPECT (Single Photon Emission Computed</a:t>
            </a:r>
            <a:r>
              <a:rPr lang="fr-BE" b="0" dirty="0" smtClean="0"/>
              <a:t> </a:t>
            </a:r>
            <a:r>
              <a:rPr lang="fr-BE" b="0" dirty="0" err="1" smtClean="0"/>
              <a:t>Tomo</a:t>
            </a:r>
            <a:r>
              <a:rPr lang="en-US" b="0" dirty="0" err="1" smtClean="0"/>
              <a:t>graphy</a:t>
            </a:r>
            <a:r>
              <a:rPr lang="en-US" b="0" dirty="0" smtClean="0"/>
              <a:t>).</a:t>
            </a:r>
            <a:endParaRPr lang="en-US" dirty="0" smtClean="0"/>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16</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55638" y="155574"/>
            <a:ext cx="8988362" cy="681138"/>
          </a:xfrm>
        </p:spPr>
        <p:txBody>
          <a:bodyPr/>
          <a:lstStyle/>
          <a:p>
            <a:r>
              <a:rPr lang="en-US" b="0" dirty="0" smtClean="0"/>
              <a:t/>
            </a:r>
            <a:br>
              <a:rPr lang="en-US" b="0" dirty="0" smtClean="0"/>
            </a:br>
            <a:r>
              <a:rPr lang="en-US" dirty="0" smtClean="0"/>
              <a:t>How is imaging done with radio-tracers</a:t>
            </a:r>
            <a:r>
              <a:rPr lang="en-US" dirty="0" smtClean="0">
                <a:solidFill>
                  <a:srgbClr val="FFFFFF"/>
                </a:solidFill>
              </a:rPr>
              <a:t> </a:t>
            </a:r>
            <a:r>
              <a:rPr lang="en-US" dirty="0" smtClean="0"/>
              <a:t>?</a:t>
            </a:r>
            <a:r>
              <a:rPr lang="en-US" dirty="0" smtClean="0">
                <a:solidFill>
                  <a:srgbClr val="FFFFFF"/>
                </a:solidFill>
              </a:rPr>
              <a:t/>
            </a:r>
            <a:br>
              <a:rPr lang="en-US" dirty="0" smtClean="0">
                <a:solidFill>
                  <a:srgbClr val="FFFFFF"/>
                </a:solidFill>
              </a:rPr>
            </a:br>
            <a:endParaRPr lang="en-US" dirty="0" smtClean="0">
              <a:solidFill>
                <a:srgbClr val="FFFFFF"/>
              </a:solidFill>
            </a:endParaRPr>
          </a:p>
        </p:txBody>
      </p:sp>
      <p:sp>
        <p:nvSpPr>
          <p:cNvPr id="35843" name="Rectangle 3"/>
          <p:cNvSpPr>
            <a:spLocks noGrp="1" noChangeArrowheads="1"/>
          </p:cNvSpPr>
          <p:nvPr>
            <p:ph type="body" idx="1"/>
          </p:nvPr>
        </p:nvSpPr>
        <p:spPr>
          <a:xfrm>
            <a:off x="155762" y="834709"/>
            <a:ext cx="8964488" cy="5174704"/>
          </a:xfrm>
        </p:spPr>
        <p:txBody>
          <a:bodyPr/>
          <a:lstStyle/>
          <a:p>
            <a:pPr marL="533400" indent="-533400" eaLnBrk="1" hangingPunct="1">
              <a:buFont typeface="Wingdings" pitchFamily="2" charset="2"/>
              <a:buNone/>
            </a:pPr>
            <a:r>
              <a:rPr lang="en-US" dirty="0" smtClean="0"/>
              <a:t>Positron emitting radio-isotopes (PET)</a:t>
            </a:r>
          </a:p>
          <a:p>
            <a:pPr marL="355600" indent="-355600" eaLnBrk="1" hangingPunct="1"/>
            <a:r>
              <a:rPr lang="en-US" b="0" dirty="0" smtClean="0"/>
              <a:t>The emitted positron travels a few millimeters, then meets an electron and annihilates, emitting two anti-parallel photons of 511keV.</a:t>
            </a:r>
          </a:p>
          <a:p>
            <a:pPr marL="355600" indent="-355600" eaLnBrk="1" hangingPunct="1"/>
            <a:r>
              <a:rPr lang="en-US" b="0" dirty="0" smtClean="0"/>
              <a:t>These two photons can be detected in </a:t>
            </a:r>
            <a:r>
              <a:rPr lang="en-US" u="sng" dirty="0" smtClean="0"/>
              <a:t>coincidence</a:t>
            </a:r>
            <a:r>
              <a:rPr lang="en-US" b="0" dirty="0" smtClean="0"/>
              <a:t> by a ring of detectors surrounding the region of interest.</a:t>
            </a:r>
          </a:p>
          <a:p>
            <a:pPr marL="355600" indent="-355600" eaLnBrk="1" hangingPunct="1"/>
            <a:r>
              <a:rPr lang="en-US" b="0" dirty="0" smtClean="0"/>
              <a:t>One knows then that the origin of the photons is on the line connecting the two detectors.</a:t>
            </a:r>
          </a:p>
          <a:p>
            <a:pPr marL="355600" indent="-355600" eaLnBrk="1" hangingPunct="1"/>
            <a:r>
              <a:rPr lang="en-US" b="0" dirty="0" smtClean="0"/>
              <a:t>Several detections allow to locate the source.</a:t>
            </a:r>
          </a:p>
          <a:p>
            <a:pPr marL="355600" indent="-355600" eaLnBrk="1" hangingPunct="1"/>
            <a:r>
              <a:rPr lang="en-US" b="0" dirty="0" smtClean="0"/>
              <a:t>By mathematical reconstruction, a 3D representation of the activity can be obtained.</a:t>
            </a:r>
          </a:p>
          <a:p>
            <a:pPr marL="355600" indent="-355600" eaLnBrk="1" hangingPunct="1"/>
            <a:r>
              <a:rPr lang="en-US" b="0" dirty="0" smtClean="0"/>
              <a:t>PET (Positron Emission Tomography).</a:t>
            </a: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17</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r>
              <a:rPr lang="fr-BE" altLang="fr-FR" dirty="0"/>
              <a:t>How to select a good single-photon </a:t>
            </a:r>
            <a:r>
              <a:rPr lang="fr-BE" altLang="fr-FR" dirty="0" smtClean="0"/>
              <a:t>radio-tracer?</a:t>
            </a:r>
            <a:endParaRPr lang="en-GB" altLang="fr-FR" dirty="0"/>
          </a:p>
        </p:txBody>
      </p:sp>
      <p:sp>
        <p:nvSpPr>
          <p:cNvPr id="344067" name="Rectangle 3"/>
          <p:cNvSpPr>
            <a:spLocks noGrp="1" noChangeArrowheads="1"/>
          </p:cNvSpPr>
          <p:nvPr>
            <p:ph type="body" idx="1"/>
          </p:nvPr>
        </p:nvSpPr>
        <p:spPr>
          <a:xfrm>
            <a:off x="107504" y="1772816"/>
            <a:ext cx="8856984" cy="3672408"/>
          </a:xfrm>
        </p:spPr>
        <p:txBody>
          <a:bodyPr/>
          <a:lstStyle/>
          <a:p>
            <a:pPr marL="381000" indent="-381000" eaLnBrk="0" hangingPunct="0">
              <a:buFont typeface="Wingdings" pitchFamily="2" charset="2"/>
              <a:buAutoNum type="arabicPeriod"/>
            </a:pPr>
            <a:r>
              <a:rPr lang="en-US" altLang="fr-FR" sz="2800" b="0" dirty="0"/>
              <a:t>The </a:t>
            </a:r>
            <a:r>
              <a:rPr lang="en-US" altLang="fr-FR" sz="2800" b="0" u="sng" dirty="0"/>
              <a:t>energy</a:t>
            </a:r>
            <a:r>
              <a:rPr lang="en-US" altLang="fr-FR" sz="2800" b="0" dirty="0"/>
              <a:t> of the </a:t>
            </a:r>
            <a:r>
              <a:rPr lang="en-US" altLang="fr-FR" sz="2800" b="0" dirty="0" smtClean="0"/>
              <a:t>emitted photon</a:t>
            </a:r>
            <a:endParaRPr lang="en-US" altLang="fr-FR" sz="2800" b="0" dirty="0"/>
          </a:p>
          <a:p>
            <a:pPr marL="838200" lvl="1" indent="-381000" eaLnBrk="0" hangingPunct="0">
              <a:lnSpc>
                <a:spcPct val="150000"/>
              </a:lnSpc>
              <a:buSzTx/>
              <a:buFont typeface="Wingdings" pitchFamily="2" charset="2"/>
              <a:buChar char="§"/>
            </a:pPr>
            <a:r>
              <a:rPr lang="en-US" altLang="fr-FR" sz="2800" dirty="0"/>
              <a:t>Low enough to keep a good detector efficiency</a:t>
            </a:r>
          </a:p>
          <a:p>
            <a:pPr marL="838200" lvl="1" indent="-381000" eaLnBrk="0" hangingPunct="0">
              <a:lnSpc>
                <a:spcPct val="150000"/>
              </a:lnSpc>
              <a:buSzTx/>
              <a:buFont typeface="Wingdings" pitchFamily="2" charset="2"/>
              <a:buChar char="§"/>
            </a:pPr>
            <a:r>
              <a:rPr lang="en-US" altLang="fr-FR" sz="2800" dirty="0"/>
              <a:t>Low enough in order to </a:t>
            </a:r>
            <a:r>
              <a:rPr lang="en-US" altLang="fr-FR" sz="2800" dirty="0" smtClean="0"/>
              <a:t>achieve </a:t>
            </a:r>
            <a:r>
              <a:rPr lang="en-US" altLang="fr-FR" sz="2800" dirty="0"/>
              <a:t>good collimation</a:t>
            </a:r>
          </a:p>
          <a:p>
            <a:pPr marL="838200" lvl="1" indent="-381000" eaLnBrk="0" hangingPunct="0">
              <a:lnSpc>
                <a:spcPct val="150000"/>
              </a:lnSpc>
              <a:buSzTx/>
              <a:buFont typeface="Wingdings" pitchFamily="2" charset="2"/>
              <a:buChar char="§"/>
            </a:pPr>
            <a:r>
              <a:rPr lang="en-US" altLang="fr-FR" sz="2800" dirty="0"/>
              <a:t>High enough to cross the body tissue</a:t>
            </a:r>
          </a:p>
          <a:p>
            <a:pPr marL="838200" lvl="1" indent="-381000" eaLnBrk="0" hangingPunct="0">
              <a:lnSpc>
                <a:spcPct val="150000"/>
              </a:lnSpc>
              <a:buSzTx/>
              <a:buFont typeface="Wingdings" pitchFamily="2" charset="2"/>
              <a:buChar char="§"/>
            </a:pPr>
            <a:r>
              <a:rPr lang="en-US" altLang="fr-FR" sz="2800" dirty="0"/>
              <a:t>100 </a:t>
            </a:r>
            <a:r>
              <a:rPr lang="en-US" altLang="fr-FR" sz="2800" dirty="0" err="1"/>
              <a:t>keV</a:t>
            </a:r>
            <a:r>
              <a:rPr lang="en-US" altLang="fr-FR" sz="2800" dirty="0"/>
              <a:t> </a:t>
            </a:r>
            <a:r>
              <a:rPr lang="en-US" altLang="fr-FR" sz="2800" u="sng" dirty="0"/>
              <a:t>&lt;</a:t>
            </a:r>
            <a:r>
              <a:rPr lang="en-US" altLang="fr-FR" sz="2800" dirty="0"/>
              <a:t> E </a:t>
            </a:r>
            <a:r>
              <a:rPr lang="en-US" altLang="fr-FR" sz="2800" u="sng" dirty="0"/>
              <a:t>&lt;</a:t>
            </a:r>
            <a:r>
              <a:rPr lang="en-US" altLang="fr-FR" sz="2800" dirty="0"/>
              <a:t> 300 </a:t>
            </a:r>
            <a:r>
              <a:rPr lang="en-US" altLang="fr-FR" sz="2800" dirty="0" err="1"/>
              <a:t>keV</a:t>
            </a:r>
            <a:r>
              <a:rPr lang="en-US" altLang="fr-FR" sz="2800" dirty="0"/>
              <a:t> is </a:t>
            </a:r>
            <a:r>
              <a:rPr lang="en-US" altLang="fr-FR" sz="2800" dirty="0" smtClean="0"/>
              <a:t>generally the </a:t>
            </a:r>
            <a:r>
              <a:rPr lang="en-US" altLang="fr-FR" sz="2800" dirty="0"/>
              <a:t>optimum</a:t>
            </a:r>
          </a:p>
        </p:txBody>
      </p:sp>
    </p:spTree>
    <p:extLst>
      <p:ext uri="{BB962C8B-B14F-4D97-AF65-F5344CB8AC3E}">
        <p14:creationId xmlns:p14="http://schemas.microsoft.com/office/powerpoint/2010/main" val="163441679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fr-BE" altLang="fr-FR" dirty="0"/>
              <a:t>How to select a good single-photon </a:t>
            </a:r>
            <a:r>
              <a:rPr lang="fr-BE" altLang="fr-FR" dirty="0" smtClean="0"/>
              <a:t>radio-tracer ?</a:t>
            </a:r>
            <a:endParaRPr lang="en-GB" altLang="fr-FR" dirty="0"/>
          </a:p>
        </p:txBody>
      </p:sp>
      <p:sp>
        <p:nvSpPr>
          <p:cNvPr id="345091" name="Rectangle 3"/>
          <p:cNvSpPr>
            <a:spLocks noGrp="1" noChangeArrowheads="1"/>
          </p:cNvSpPr>
          <p:nvPr>
            <p:ph type="body" idx="1"/>
          </p:nvPr>
        </p:nvSpPr>
        <p:spPr>
          <a:xfrm>
            <a:off x="611560" y="762000"/>
            <a:ext cx="8077200" cy="5334000"/>
          </a:xfrm>
        </p:spPr>
        <p:txBody>
          <a:bodyPr/>
          <a:lstStyle/>
          <a:p>
            <a:pPr marL="457200" indent="-457200" eaLnBrk="0" hangingPunct="0">
              <a:buFont typeface="Wingdings" pitchFamily="2" charset="2"/>
              <a:buNone/>
            </a:pPr>
            <a:endParaRPr lang="en-US" altLang="fr-FR" dirty="0">
              <a:solidFill>
                <a:schemeClr val="accent2"/>
              </a:solidFill>
              <a:latin typeface="Times New Roman" charset="0"/>
            </a:endParaRPr>
          </a:p>
          <a:p>
            <a:pPr marL="457200" indent="-457200" eaLnBrk="0" hangingPunct="0">
              <a:buFont typeface="Wingdings" pitchFamily="2" charset="2"/>
              <a:buAutoNum type="arabicPeriod" startAt="2"/>
            </a:pPr>
            <a:r>
              <a:rPr lang="en-US" altLang="fr-FR" sz="2800" b="0" dirty="0"/>
              <a:t>The </a:t>
            </a:r>
            <a:r>
              <a:rPr lang="en-US" altLang="fr-FR" sz="2800" b="0" u="sng" dirty="0"/>
              <a:t>half-life</a:t>
            </a:r>
            <a:r>
              <a:rPr lang="en-US" altLang="fr-FR" b="0" dirty="0"/>
              <a:t>:</a:t>
            </a:r>
            <a:r>
              <a:rPr lang="en-US" altLang="fr-FR" sz="2600" b="0" dirty="0"/>
              <a:t> </a:t>
            </a:r>
          </a:p>
          <a:p>
            <a:pPr marL="914400" lvl="1" indent="-457200" eaLnBrk="0" hangingPunct="0">
              <a:buSzTx/>
              <a:buFont typeface="Wingdings" pitchFamily="2" charset="2"/>
              <a:buChar char="§"/>
            </a:pPr>
            <a:r>
              <a:rPr lang="en-US" altLang="fr-FR" dirty="0"/>
              <a:t>Short enough to minimize the patient’s exposure</a:t>
            </a:r>
          </a:p>
          <a:p>
            <a:pPr marL="914400" lvl="1" indent="-457200" eaLnBrk="0" hangingPunct="0">
              <a:lnSpc>
                <a:spcPct val="150000"/>
              </a:lnSpc>
              <a:buSzTx/>
              <a:buFont typeface="Wingdings" pitchFamily="2" charset="2"/>
              <a:buChar char="§"/>
            </a:pPr>
            <a:r>
              <a:rPr lang="en-US" altLang="fr-FR" dirty="0"/>
              <a:t>Long enough to allow industrial production  and distribution to the hospitals</a:t>
            </a:r>
          </a:p>
          <a:p>
            <a:pPr marL="914400" lvl="1" indent="-457200" eaLnBrk="0" hangingPunct="0">
              <a:lnSpc>
                <a:spcPct val="150000"/>
              </a:lnSpc>
              <a:buSzTx/>
              <a:buFont typeface="Wingdings" pitchFamily="2" charset="2"/>
              <a:buChar char="§"/>
            </a:pPr>
            <a:r>
              <a:rPr lang="en-US" altLang="fr-FR" dirty="0"/>
              <a:t>Practically 10h </a:t>
            </a:r>
            <a:r>
              <a:rPr lang="en-US" altLang="fr-FR" u="sng" dirty="0"/>
              <a:t>&lt;</a:t>
            </a:r>
            <a:r>
              <a:rPr lang="en-US" altLang="fr-FR" dirty="0"/>
              <a:t> T</a:t>
            </a:r>
            <a:r>
              <a:rPr lang="en-US" altLang="fr-FR" baseline="-25000" dirty="0"/>
              <a:t>1/2</a:t>
            </a:r>
            <a:r>
              <a:rPr lang="en-US" altLang="fr-FR" dirty="0"/>
              <a:t> </a:t>
            </a:r>
            <a:r>
              <a:rPr lang="en-US" altLang="fr-FR" u="sng" dirty="0"/>
              <a:t>&lt;</a:t>
            </a:r>
            <a:r>
              <a:rPr lang="en-US" altLang="fr-FR" dirty="0"/>
              <a:t> 100h is </a:t>
            </a:r>
            <a:r>
              <a:rPr lang="en-US" altLang="fr-FR" dirty="0" smtClean="0"/>
              <a:t>roughly best</a:t>
            </a:r>
            <a:endParaRPr lang="en-US" altLang="fr-FR" dirty="0"/>
          </a:p>
          <a:p>
            <a:pPr marL="914400" lvl="1" indent="-457200" eaLnBrk="0" hangingPunct="0">
              <a:lnSpc>
                <a:spcPct val="150000"/>
              </a:lnSpc>
              <a:buSzTx/>
              <a:buFont typeface="Wingdings" pitchFamily="2" charset="2"/>
              <a:buChar char="§"/>
            </a:pPr>
            <a:r>
              <a:rPr lang="en-US" altLang="fr-FR" sz="2600" dirty="0"/>
              <a:t>Generators are great too !</a:t>
            </a:r>
          </a:p>
          <a:p>
            <a:pPr marL="914400" lvl="1" indent="-457200" eaLnBrk="0" hangingPunct="0">
              <a:lnSpc>
                <a:spcPct val="150000"/>
              </a:lnSpc>
              <a:buClrTx/>
              <a:buSzTx/>
              <a:buFontTx/>
              <a:buNone/>
            </a:pPr>
            <a:r>
              <a:rPr lang="en-US" altLang="fr-FR" sz="2600" dirty="0"/>
              <a:t>			</a:t>
            </a:r>
            <a:r>
              <a:rPr lang="en-US" altLang="fr-FR" sz="2600" baseline="30000" dirty="0"/>
              <a:t>99</a:t>
            </a:r>
            <a:r>
              <a:rPr lang="en-US" altLang="fr-FR" sz="2600" dirty="0"/>
              <a:t>Mo (66 hours) = </a:t>
            </a:r>
            <a:r>
              <a:rPr lang="en-US" altLang="fr-FR" sz="2600" baseline="30000" dirty="0"/>
              <a:t>99</a:t>
            </a:r>
            <a:r>
              <a:rPr lang="en-US" altLang="fr-FR" sz="2600" dirty="0"/>
              <a:t>Tc</a:t>
            </a:r>
            <a:r>
              <a:rPr lang="en-US" altLang="fr-FR" sz="2600" baseline="-25000" dirty="0"/>
              <a:t>m</a:t>
            </a:r>
            <a:r>
              <a:rPr lang="en-US" altLang="fr-FR" sz="2600" dirty="0"/>
              <a:t> (6 hours)</a:t>
            </a:r>
          </a:p>
          <a:p>
            <a:pPr marL="914400" lvl="1" indent="-457200" eaLnBrk="0" hangingPunct="0">
              <a:lnSpc>
                <a:spcPct val="150000"/>
              </a:lnSpc>
              <a:buClrTx/>
              <a:buSzTx/>
              <a:buFontTx/>
              <a:buNone/>
            </a:pPr>
            <a:r>
              <a:rPr lang="en-US" altLang="fr-FR" sz="2600" dirty="0"/>
              <a:t>			</a:t>
            </a:r>
            <a:r>
              <a:rPr lang="en-US" altLang="fr-FR" sz="2600" baseline="30000" dirty="0"/>
              <a:t>81</a:t>
            </a:r>
            <a:r>
              <a:rPr lang="en-US" altLang="fr-FR" sz="2600" dirty="0"/>
              <a:t>Rb (4.6 hours) =&gt; </a:t>
            </a:r>
            <a:r>
              <a:rPr lang="en-US" altLang="fr-FR" sz="2600" baseline="30000" dirty="0"/>
              <a:t>81</a:t>
            </a:r>
            <a:r>
              <a:rPr lang="en-US" altLang="fr-FR" sz="2600" dirty="0"/>
              <a:t>K</a:t>
            </a:r>
            <a:r>
              <a:rPr lang="en-US" altLang="fr-FR" sz="2600" baseline="-25000" dirty="0"/>
              <a:t>r</a:t>
            </a:r>
            <a:r>
              <a:rPr lang="en-US" altLang="fr-FR" sz="2600" dirty="0"/>
              <a:t> (13sec)</a:t>
            </a:r>
          </a:p>
          <a:p>
            <a:pPr marL="914400" lvl="1" indent="-457200" eaLnBrk="0" hangingPunct="0">
              <a:lnSpc>
                <a:spcPct val="150000"/>
              </a:lnSpc>
              <a:buSzTx/>
              <a:buFont typeface="Wingdings" pitchFamily="2" charset="2"/>
              <a:buChar char="§"/>
            </a:pPr>
            <a:endParaRPr lang="en-US" altLang="fr-FR" dirty="0">
              <a:solidFill>
                <a:schemeClr val="accent2"/>
              </a:solidFill>
              <a:latin typeface="Times New Roman" charset="0"/>
            </a:endParaRPr>
          </a:p>
        </p:txBody>
      </p:sp>
    </p:spTree>
    <p:extLst>
      <p:ext uri="{BB962C8B-B14F-4D97-AF65-F5344CB8AC3E}">
        <p14:creationId xmlns:p14="http://schemas.microsoft.com/office/powerpoint/2010/main" val="141973947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pPr algn="ctr"/>
            <a:r>
              <a:rPr lang="en-US" altLang="fr-FR" dirty="0"/>
              <a:t>Organization of the lecture</a:t>
            </a:r>
          </a:p>
        </p:txBody>
      </p:sp>
      <p:sp>
        <p:nvSpPr>
          <p:cNvPr id="159747" name="Rectangle 3"/>
          <p:cNvSpPr>
            <a:spLocks noGrp="1" noChangeArrowheads="1"/>
          </p:cNvSpPr>
          <p:nvPr>
            <p:ph type="body" idx="1"/>
          </p:nvPr>
        </p:nvSpPr>
        <p:spPr>
          <a:xfrm>
            <a:off x="609600" y="1066800"/>
            <a:ext cx="7772400" cy="4848225"/>
          </a:xfrm>
        </p:spPr>
        <p:txBody>
          <a:bodyPr/>
          <a:lstStyle/>
          <a:p>
            <a:pPr marL="457200" indent="-457200"/>
            <a:r>
              <a:rPr lang="en-US" altLang="fr-FR" b="0" dirty="0"/>
              <a:t>Intro: About IBA</a:t>
            </a:r>
          </a:p>
          <a:p>
            <a:pPr marL="457200" indent="-457200"/>
            <a:r>
              <a:rPr lang="en-US" altLang="fr-FR" b="0" dirty="0"/>
              <a:t>Part 1: Radioisotopes for medical applications</a:t>
            </a:r>
          </a:p>
          <a:p>
            <a:pPr marL="914400" lvl="1" indent="-457200">
              <a:buFont typeface="Wingdings" pitchFamily="2" charset="2"/>
              <a:buAutoNum type="alphaLcPeriod"/>
            </a:pPr>
            <a:r>
              <a:rPr lang="en-US" altLang="fr-FR" dirty="0"/>
              <a:t>Diagnosis and molecular imaging</a:t>
            </a:r>
          </a:p>
          <a:p>
            <a:pPr marL="914400" lvl="1" indent="-457200">
              <a:buFont typeface="Wingdings" pitchFamily="2" charset="2"/>
              <a:buAutoNum type="alphaLcPeriod" startAt="2"/>
            </a:pPr>
            <a:r>
              <a:rPr lang="en-US" altLang="fr-FR" dirty="0"/>
              <a:t>Radioisotopes for cancer therapy</a:t>
            </a:r>
            <a:r>
              <a:rPr lang="en-US" altLang="fr-FR" b="1" dirty="0"/>
              <a:t> </a:t>
            </a:r>
          </a:p>
          <a:p>
            <a:pPr marL="457200" indent="-457200"/>
            <a:r>
              <a:rPr lang="en-US" altLang="fr-FR" b="0" dirty="0"/>
              <a:t>Part 2: Cyclotrons for Isotope production</a:t>
            </a:r>
          </a:p>
          <a:p>
            <a:pPr marL="457200" indent="-457200"/>
            <a:r>
              <a:rPr lang="en-US" altLang="fr-FR" b="0" dirty="0"/>
              <a:t>Part 3: Particle therapy of </a:t>
            </a:r>
            <a:r>
              <a:rPr lang="en-US" altLang="fr-FR" b="0" dirty="0" smtClean="0"/>
              <a:t>cancer</a:t>
            </a:r>
          </a:p>
          <a:p>
            <a:pPr marL="457200" indent="-457200"/>
            <a:r>
              <a:rPr lang="en-US" altLang="fr-FR" b="0" dirty="0" smtClean="0"/>
              <a:t>Part 4: The </a:t>
            </a:r>
            <a:r>
              <a:rPr lang="en-US" altLang="fr-FR" b="0" dirty="0"/>
              <a:t>P</a:t>
            </a:r>
            <a:r>
              <a:rPr lang="en-US" altLang="fr-FR" b="0" dirty="0" smtClean="0"/>
              <a:t>roteusOne and S2C2 project</a:t>
            </a:r>
            <a:endParaRPr lang="en-US" altLang="fr-FR" b="0" dirty="0"/>
          </a:p>
          <a:p>
            <a:pPr marL="457200" indent="-457200"/>
            <a:r>
              <a:rPr lang="en-US" altLang="fr-FR" b="0" dirty="0"/>
              <a:t>Part </a:t>
            </a:r>
            <a:r>
              <a:rPr lang="en-US" altLang="fr-FR" b="0" dirty="0" smtClean="0"/>
              <a:t>5: </a:t>
            </a:r>
            <a:r>
              <a:rPr lang="en-US" altLang="fr-FR" b="0" dirty="0"/>
              <a:t>Industrial applications of electron beam technology</a:t>
            </a:r>
          </a:p>
        </p:txBody>
      </p:sp>
    </p:spTree>
    <p:extLst>
      <p:ext uri="{BB962C8B-B14F-4D97-AF65-F5344CB8AC3E}">
        <p14:creationId xmlns:p14="http://schemas.microsoft.com/office/powerpoint/2010/main" val="360177161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r>
              <a:rPr lang="fr-BE" altLang="fr-FR"/>
              <a:t>How to select a good single-photon radio-tracer</a:t>
            </a:r>
            <a:endParaRPr lang="en-GB" altLang="fr-FR"/>
          </a:p>
        </p:txBody>
      </p:sp>
      <p:sp>
        <p:nvSpPr>
          <p:cNvPr id="346115" name="Rectangle 3"/>
          <p:cNvSpPr>
            <a:spLocks noGrp="1" noChangeArrowheads="1"/>
          </p:cNvSpPr>
          <p:nvPr>
            <p:ph type="body" idx="1"/>
          </p:nvPr>
        </p:nvSpPr>
        <p:spPr>
          <a:xfrm>
            <a:off x="611560" y="914400"/>
            <a:ext cx="8077200" cy="5181600"/>
          </a:xfrm>
        </p:spPr>
        <p:txBody>
          <a:bodyPr/>
          <a:lstStyle/>
          <a:p>
            <a:pPr marL="457200" indent="-457200" eaLnBrk="0" hangingPunct="0">
              <a:buFont typeface="Wingdings" pitchFamily="2" charset="2"/>
              <a:buNone/>
            </a:pPr>
            <a:endParaRPr lang="en-US" altLang="fr-FR" dirty="0">
              <a:solidFill>
                <a:schemeClr val="accent2"/>
              </a:solidFill>
              <a:latin typeface="Times New Roman" charset="0"/>
            </a:endParaRPr>
          </a:p>
          <a:p>
            <a:pPr marL="457200" indent="-457200" eaLnBrk="0" hangingPunct="0">
              <a:buFont typeface="Wingdings" pitchFamily="2" charset="2"/>
              <a:buAutoNum type="arabicPeriod" startAt="3"/>
            </a:pPr>
            <a:r>
              <a:rPr lang="en-US" altLang="fr-FR" sz="2800" b="0" dirty="0"/>
              <a:t>The </a:t>
            </a:r>
            <a:r>
              <a:rPr lang="en-US" altLang="fr-FR" sz="2800" b="0" u="sng" dirty="0"/>
              <a:t>chemistry</a:t>
            </a:r>
          </a:p>
          <a:p>
            <a:pPr marL="914400" lvl="1" indent="-457200" eaLnBrk="0" hangingPunct="0">
              <a:lnSpc>
                <a:spcPct val="150000"/>
              </a:lnSpc>
              <a:buSzTx/>
              <a:buFont typeface="Wingdings" pitchFamily="2" charset="2"/>
              <a:buChar char="§"/>
            </a:pPr>
            <a:r>
              <a:rPr lang="en-US" altLang="fr-FR" dirty="0"/>
              <a:t>The radio-tracer should bind easily to organic </a:t>
            </a:r>
            <a:r>
              <a:rPr lang="en-US" altLang="fr-FR" dirty="0" smtClean="0"/>
              <a:t>bio-molecules </a:t>
            </a:r>
            <a:r>
              <a:rPr lang="en-US" altLang="fr-FR" dirty="0"/>
              <a:t>of interest </a:t>
            </a:r>
          </a:p>
          <a:p>
            <a:pPr marL="914400" lvl="1" indent="-457200" eaLnBrk="0" hangingPunct="0">
              <a:lnSpc>
                <a:spcPct val="150000"/>
              </a:lnSpc>
              <a:buSzTx/>
              <a:buFont typeface="Wingdings" pitchFamily="2" charset="2"/>
              <a:buChar char="§"/>
            </a:pPr>
            <a:r>
              <a:rPr lang="en-US" altLang="fr-FR" dirty="0"/>
              <a:t>Essential bio-chemical </a:t>
            </a:r>
            <a:r>
              <a:rPr lang="en-US" altLang="fr-FR" dirty="0" smtClean="0"/>
              <a:t>behavior </a:t>
            </a:r>
            <a:r>
              <a:rPr lang="en-US" altLang="fr-FR" dirty="0"/>
              <a:t>of the molecule </a:t>
            </a:r>
            <a:r>
              <a:rPr lang="en-US" altLang="fr-FR" dirty="0" smtClean="0"/>
              <a:t>should remain intact after labeling</a:t>
            </a:r>
            <a:endParaRPr lang="en-US" altLang="fr-FR" dirty="0"/>
          </a:p>
          <a:p>
            <a:pPr marL="1295400" lvl="2" indent="-381000" eaLnBrk="0" hangingPunct="0">
              <a:lnSpc>
                <a:spcPct val="150000"/>
              </a:lnSpc>
              <a:buSzTx/>
              <a:buFont typeface="Wingdings" pitchFamily="2" charset="2"/>
              <a:buChar char="§"/>
            </a:pPr>
            <a:r>
              <a:rPr lang="en-US" altLang="fr-FR" sz="2400" dirty="0"/>
              <a:t>Halogens (Fluor, Iodine), Technetium </a:t>
            </a:r>
            <a:r>
              <a:rPr lang="en-US" altLang="fr-FR" sz="2400" dirty="0">
                <a:sym typeface="Symbol" pitchFamily="18" charset="2"/>
              </a:rPr>
              <a:t></a:t>
            </a:r>
            <a:r>
              <a:rPr lang="en-US" altLang="fr-FR" sz="2400" dirty="0"/>
              <a:t>good; </a:t>
            </a:r>
          </a:p>
          <a:p>
            <a:pPr marL="1295400" lvl="2" indent="-381000" eaLnBrk="0" hangingPunct="0">
              <a:lnSpc>
                <a:spcPct val="150000"/>
              </a:lnSpc>
              <a:buSzTx/>
              <a:buFont typeface="Wingdings" pitchFamily="2" charset="2"/>
              <a:buChar char="§"/>
            </a:pPr>
            <a:r>
              <a:rPr lang="en-US" altLang="fr-FR" sz="2400" dirty="0"/>
              <a:t>Noble metals (Gold) </a:t>
            </a:r>
            <a:r>
              <a:rPr lang="en-US" altLang="fr-FR" sz="2400" dirty="0">
                <a:sym typeface="Symbol" pitchFamily="18" charset="2"/>
              </a:rPr>
              <a:t></a:t>
            </a:r>
            <a:r>
              <a:rPr lang="en-US" altLang="fr-FR" sz="2400" dirty="0"/>
              <a:t> </a:t>
            </a:r>
            <a:r>
              <a:rPr lang="en-US" altLang="fr-FR" sz="2400" dirty="0" smtClean="0"/>
              <a:t>difficult</a:t>
            </a:r>
            <a:endParaRPr lang="en-GB" altLang="fr-FR" sz="2400" dirty="0"/>
          </a:p>
        </p:txBody>
      </p:sp>
    </p:spTree>
    <p:extLst>
      <p:ext uri="{BB962C8B-B14F-4D97-AF65-F5344CB8AC3E}">
        <p14:creationId xmlns:p14="http://schemas.microsoft.com/office/powerpoint/2010/main" val="146663310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MT.jpg"/>
          <p:cNvPicPr>
            <a:picLocks noChangeAspect="1"/>
          </p:cNvPicPr>
          <p:nvPr/>
        </p:nvPicPr>
        <p:blipFill>
          <a:blip r:embed="rId2" cstate="print"/>
          <a:srcRect r="46776" b="16291"/>
          <a:stretch>
            <a:fillRect/>
          </a:stretch>
        </p:blipFill>
        <p:spPr>
          <a:xfrm>
            <a:off x="35496" y="2276872"/>
            <a:ext cx="4732573" cy="3816424"/>
          </a:xfrm>
          <a:prstGeom prst="rect">
            <a:avLst/>
          </a:prstGeom>
        </p:spPr>
      </p:pic>
      <p:sp>
        <p:nvSpPr>
          <p:cNvPr id="20482" name="Rectangle 2"/>
          <p:cNvSpPr>
            <a:spLocks noGrp="1" noChangeArrowheads="1"/>
          </p:cNvSpPr>
          <p:nvPr>
            <p:ph type="title"/>
          </p:nvPr>
        </p:nvSpPr>
        <p:spPr/>
        <p:txBody>
          <a:bodyPr/>
          <a:lstStyle/>
          <a:p>
            <a:r>
              <a:rPr lang="en-US" smtClean="0">
                <a:latin typeface="Univers 45 Light" pitchFamily="34" charset="0"/>
              </a:rPr>
              <a:t>Detecting the radiation</a:t>
            </a:r>
          </a:p>
        </p:txBody>
      </p:sp>
      <p:sp>
        <p:nvSpPr>
          <p:cNvPr id="5" name="Rectangle 3"/>
          <p:cNvSpPr txBox="1">
            <a:spLocks noChangeArrowheads="1"/>
          </p:cNvSpPr>
          <p:nvPr/>
        </p:nvSpPr>
        <p:spPr>
          <a:xfrm>
            <a:off x="155762" y="845282"/>
            <a:ext cx="8964488" cy="46482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r>
              <a:rPr lang="en-US" b="1" kern="0" dirty="0" smtClean="0">
                <a:latin typeface="+mn-lt"/>
                <a:ea typeface="+mn-ea"/>
              </a:rPr>
              <a:t>S</a:t>
            </a:r>
            <a:r>
              <a:rPr kumimoji="0" lang="en-US" sz="2400" b="1" i="0" u="none" strike="noStrike" kern="0" cap="none" spc="0" normalizeH="0" baseline="0" noProof="0" dirty="0" err="1" smtClean="0">
                <a:ln>
                  <a:noFill/>
                </a:ln>
                <a:solidFill>
                  <a:schemeClr val="tx1"/>
                </a:solidFill>
                <a:effectLst/>
                <a:uLnTx/>
                <a:uFillTx/>
                <a:latin typeface="+mn-lt"/>
                <a:ea typeface="+mn-ea"/>
                <a:cs typeface="+mn-cs"/>
              </a:rPr>
              <a:t>cintillator</a:t>
            </a:r>
            <a:r>
              <a:rPr kumimoji="0" lang="en-US" sz="2400" b="1" i="0" u="none" strike="noStrike" kern="0" cap="none" spc="0" normalizeH="0" noProof="0" dirty="0" smtClean="0">
                <a:ln>
                  <a:noFill/>
                </a:ln>
                <a:solidFill>
                  <a:schemeClr val="tx1"/>
                </a:solidFill>
                <a:effectLst/>
                <a:uLnTx/>
                <a:uFillTx/>
                <a:latin typeface="+mn-lt"/>
                <a:ea typeface="+mn-ea"/>
                <a:cs typeface="+mn-cs"/>
              </a:rPr>
              <a:t> with photomultiplier tube</a:t>
            </a:r>
          </a:p>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4263838" y="1484784"/>
            <a:ext cx="4916674" cy="4896544"/>
          </a:xfrm>
          <a:prstGeom prst="rect">
            <a:avLst/>
          </a:prstGeom>
        </p:spPr>
        <p:txBody>
          <a:bodyPr/>
          <a:lstStyle/>
          <a:p>
            <a:pPr marL="342900" marR="0" lvl="0" indent="-342900" defTabSz="914400" rtl="0" eaLnBrk="1" fontAlgn="base" latinLnBrk="0" hangingPunct="1">
              <a:lnSpc>
                <a:spcPct val="100000"/>
              </a:lnSpc>
              <a:spcBef>
                <a:spcPct val="20000"/>
              </a:spcBef>
              <a:spcAft>
                <a:spcPct val="0"/>
              </a:spcAft>
              <a:buClr>
                <a:srgbClr val="FF8000"/>
              </a:buClr>
              <a:buSzTx/>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	The incoming gamma ray interacts</a:t>
            </a:r>
            <a:r>
              <a:rPr kumimoji="0" lang="en-US" sz="2400" b="0" i="0" u="none" strike="noStrike" kern="0" cap="none" spc="0" normalizeH="0" noProof="0" dirty="0" smtClean="0">
                <a:ln>
                  <a:noFill/>
                </a:ln>
                <a:solidFill>
                  <a:schemeClr val="tx1"/>
                </a:solidFill>
                <a:effectLst/>
                <a:uLnTx/>
                <a:uFillTx/>
                <a:latin typeface="+mn-lt"/>
                <a:ea typeface="+mn-ea"/>
                <a:cs typeface="+mn-cs"/>
              </a:rPr>
              <a:t> with the </a:t>
            </a:r>
            <a:r>
              <a:rPr kumimoji="0" lang="en-US" sz="2400" b="0" i="0" u="none" strike="noStrike" kern="0" cap="none" spc="0" normalizeH="0" noProof="0" dirty="0" err="1" smtClean="0">
                <a:ln>
                  <a:noFill/>
                </a:ln>
                <a:solidFill>
                  <a:schemeClr val="tx1"/>
                </a:solidFill>
                <a:effectLst/>
                <a:uLnTx/>
                <a:uFillTx/>
                <a:latin typeface="+mn-lt"/>
                <a:ea typeface="+mn-ea"/>
                <a:cs typeface="+mn-cs"/>
              </a:rPr>
              <a:t>scintillator</a:t>
            </a:r>
            <a:r>
              <a:rPr kumimoji="0" lang="en-US" sz="2400" b="0" i="0" u="none" strike="noStrike" kern="0" cap="none" spc="0" normalizeH="0" noProof="0" dirty="0" smtClean="0">
                <a:ln>
                  <a:noFill/>
                </a:ln>
                <a:solidFill>
                  <a:schemeClr val="tx1"/>
                </a:solidFill>
                <a:effectLst/>
                <a:uLnTx/>
                <a:uFillTx/>
                <a:latin typeface="+mn-lt"/>
                <a:ea typeface="+mn-ea"/>
                <a:cs typeface="+mn-cs"/>
              </a:rPr>
              <a:t> to produce photons. These photons dislodge electrons from the photocathode in the photomultiplier tube. These electrons are accelerated to the first nearest dynode where they dislodge further electrons. This process continues down the tube, resulting in a cascade of electrons. Multiplication factor can be up to 10</a:t>
            </a:r>
            <a:r>
              <a:rPr kumimoji="0" lang="en-US" sz="2400" b="0" i="0" u="none" strike="noStrike" kern="0" cap="none" spc="0" normalizeH="0" baseline="30000" noProof="0" dirty="0" smtClean="0">
                <a:ln>
                  <a:noFill/>
                </a:ln>
                <a:solidFill>
                  <a:schemeClr val="tx1"/>
                </a:solidFill>
                <a:effectLst/>
                <a:uLnTx/>
                <a:uFillTx/>
                <a:latin typeface="+mn-lt"/>
                <a:ea typeface="+mn-ea"/>
                <a:cs typeface="+mn-cs"/>
              </a:rPr>
              <a:t>8</a:t>
            </a:r>
          </a:p>
        </p:txBody>
      </p:sp>
      <p:sp>
        <p:nvSpPr>
          <p:cNvPr id="8"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21</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mt in hand.jpg"/>
          <p:cNvPicPr>
            <a:picLocks noChangeAspect="1"/>
          </p:cNvPicPr>
          <p:nvPr/>
        </p:nvPicPr>
        <p:blipFill>
          <a:blip r:embed="rId2" cstate="print"/>
          <a:srcRect l="52643" t="6299" r="19033" b="32846"/>
          <a:stretch>
            <a:fillRect/>
          </a:stretch>
        </p:blipFill>
        <p:spPr>
          <a:xfrm>
            <a:off x="251520" y="1455146"/>
            <a:ext cx="2736304" cy="5291002"/>
          </a:xfrm>
          <a:prstGeom prst="rect">
            <a:avLst/>
          </a:prstGeom>
        </p:spPr>
      </p:pic>
      <p:sp>
        <p:nvSpPr>
          <p:cNvPr id="20482" name="Rectangle 2"/>
          <p:cNvSpPr>
            <a:spLocks noGrp="1" noChangeArrowheads="1"/>
          </p:cNvSpPr>
          <p:nvPr>
            <p:ph type="title"/>
          </p:nvPr>
        </p:nvSpPr>
        <p:spPr/>
        <p:txBody>
          <a:bodyPr/>
          <a:lstStyle/>
          <a:p>
            <a:r>
              <a:rPr lang="en-US" smtClean="0">
                <a:latin typeface="Univers 45 Light" pitchFamily="34" charset="0"/>
              </a:rPr>
              <a:t>Detecting the radiation</a:t>
            </a:r>
          </a:p>
        </p:txBody>
      </p:sp>
      <p:sp>
        <p:nvSpPr>
          <p:cNvPr id="5" name="Rectangle 3"/>
          <p:cNvSpPr txBox="1">
            <a:spLocks noChangeArrowheads="1"/>
          </p:cNvSpPr>
          <p:nvPr/>
        </p:nvSpPr>
        <p:spPr>
          <a:xfrm>
            <a:off x="155762" y="845282"/>
            <a:ext cx="8964488" cy="46482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r>
              <a:rPr lang="en-US" b="1" kern="0" dirty="0" smtClean="0">
                <a:latin typeface="+mn-lt"/>
                <a:ea typeface="+mn-ea"/>
              </a:rPr>
              <a:t>S</a:t>
            </a:r>
            <a:r>
              <a:rPr kumimoji="0" lang="en-US" sz="2400" b="1" i="0" u="none" strike="noStrike" kern="0" cap="none" spc="0" normalizeH="0" baseline="0" noProof="0" dirty="0" err="1" smtClean="0">
                <a:ln>
                  <a:noFill/>
                </a:ln>
                <a:solidFill>
                  <a:schemeClr val="tx1"/>
                </a:solidFill>
                <a:effectLst/>
                <a:uLnTx/>
                <a:uFillTx/>
                <a:latin typeface="+mn-lt"/>
                <a:ea typeface="+mn-ea"/>
                <a:cs typeface="+mn-cs"/>
              </a:rPr>
              <a:t>cintillator</a:t>
            </a:r>
            <a:r>
              <a:rPr kumimoji="0" lang="en-US" sz="2400" b="1" i="0" u="none" strike="noStrike" kern="0" cap="none" spc="0" normalizeH="0" noProof="0" dirty="0" smtClean="0">
                <a:ln>
                  <a:noFill/>
                </a:ln>
                <a:solidFill>
                  <a:schemeClr val="tx1"/>
                </a:solidFill>
                <a:effectLst/>
                <a:uLnTx/>
                <a:uFillTx/>
                <a:latin typeface="+mn-lt"/>
                <a:ea typeface="+mn-ea"/>
                <a:cs typeface="+mn-cs"/>
              </a:rPr>
              <a:t> with photomultiplier tube</a:t>
            </a:r>
          </a:p>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9" name="Picture 8" descr="Dynodes.jpg"/>
          <p:cNvPicPr>
            <a:picLocks noChangeAspect="1"/>
          </p:cNvPicPr>
          <p:nvPr/>
        </p:nvPicPr>
        <p:blipFill>
          <a:blip r:embed="rId3" cstate="print"/>
          <a:stretch>
            <a:fillRect/>
          </a:stretch>
        </p:blipFill>
        <p:spPr>
          <a:xfrm>
            <a:off x="3203848" y="1556792"/>
            <a:ext cx="5670898" cy="5157193"/>
          </a:xfrm>
          <a:prstGeom prst="rect">
            <a:avLst/>
          </a:prstGeom>
        </p:spPr>
      </p:pic>
      <p:sp>
        <p:nvSpPr>
          <p:cNvPr id="6"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22</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nger camera.bmp"/>
          <p:cNvPicPr>
            <a:picLocks noChangeAspect="1"/>
          </p:cNvPicPr>
          <p:nvPr/>
        </p:nvPicPr>
        <p:blipFill>
          <a:blip r:embed="rId2" cstate="print">
            <a:lum contrast="15000"/>
          </a:blip>
          <a:stretch>
            <a:fillRect/>
          </a:stretch>
        </p:blipFill>
        <p:spPr>
          <a:xfrm>
            <a:off x="0" y="2276872"/>
            <a:ext cx="5094215" cy="3466477"/>
          </a:xfrm>
          <a:prstGeom prst="rect">
            <a:avLst/>
          </a:prstGeom>
        </p:spPr>
      </p:pic>
      <p:sp>
        <p:nvSpPr>
          <p:cNvPr id="20482" name="Rectangle 2"/>
          <p:cNvSpPr>
            <a:spLocks noGrp="1" noChangeArrowheads="1"/>
          </p:cNvSpPr>
          <p:nvPr>
            <p:ph type="title"/>
          </p:nvPr>
        </p:nvSpPr>
        <p:spPr/>
        <p:txBody>
          <a:bodyPr/>
          <a:lstStyle/>
          <a:p>
            <a:r>
              <a:rPr lang="en-US" dirty="0" smtClean="0"/>
              <a:t>The SPECT gamma camera (Anger camera)</a:t>
            </a:r>
            <a:endParaRPr lang="en-US" dirty="0" smtClean="0">
              <a:latin typeface="Univers 45 Light" pitchFamily="34" charset="0"/>
            </a:endParaRPr>
          </a:p>
        </p:txBody>
      </p:sp>
      <p:sp>
        <p:nvSpPr>
          <p:cNvPr id="5" name="Rectangle 3"/>
          <p:cNvSpPr txBox="1">
            <a:spLocks noChangeArrowheads="1"/>
          </p:cNvSpPr>
          <p:nvPr/>
        </p:nvSpPr>
        <p:spPr>
          <a:xfrm>
            <a:off x="155762" y="845282"/>
            <a:ext cx="8964488" cy="4648200"/>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r>
              <a:rPr lang="en-US" b="1" kern="0" dirty="0" smtClean="0">
                <a:latin typeface="+mn-lt"/>
                <a:ea typeface="+mn-ea"/>
              </a:rPr>
              <a:t>Anger camera</a:t>
            </a:r>
            <a:endParaRPr kumimoji="0" lang="en-US" sz="2400" b="1" i="0" u="none" strike="noStrike" kern="0" cap="none" spc="0" normalizeH="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rgbClr val="FF8000"/>
              </a:buClr>
              <a:buSzTx/>
              <a:buFont typeface="Wingdings" pitchFamily="2" charset="2"/>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2267744" y="836712"/>
            <a:ext cx="6912768" cy="1296144"/>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FF8000"/>
              </a:buClr>
              <a:buSzTx/>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	The collimator prevents photons</a:t>
            </a:r>
            <a:r>
              <a:rPr kumimoji="0" lang="en-US" sz="2400" b="0" i="0" u="none" strike="noStrike" kern="0" cap="none" spc="0" normalizeH="0" noProof="0" dirty="0" smtClean="0">
                <a:ln>
                  <a:noFill/>
                </a:ln>
                <a:solidFill>
                  <a:schemeClr val="tx1"/>
                </a:solidFill>
                <a:effectLst/>
                <a:uLnTx/>
                <a:uFillTx/>
                <a:latin typeface="+mn-lt"/>
                <a:ea typeface="+mn-ea"/>
                <a:cs typeface="+mn-cs"/>
              </a:rPr>
              <a:t> that are not approximately perpendicular to the collimator holes from interacting with the detector.</a:t>
            </a:r>
          </a:p>
        </p:txBody>
      </p:sp>
      <p:sp>
        <p:nvSpPr>
          <p:cNvPr id="10" name="Rectangle 3"/>
          <p:cNvSpPr txBox="1">
            <a:spLocks noChangeArrowheads="1"/>
          </p:cNvSpPr>
          <p:nvPr/>
        </p:nvSpPr>
        <p:spPr>
          <a:xfrm>
            <a:off x="4860032" y="2021160"/>
            <a:ext cx="4283968" cy="3856112"/>
          </a:xfrm>
          <a:prstGeom prst="rect">
            <a:avLst/>
          </a:prstGeom>
        </p:spPr>
        <p:txBody>
          <a:bodyPr/>
          <a:lstStyle/>
          <a:p>
            <a:pPr marL="342900" marR="0" lvl="0" indent="-342900" algn="l" defTabSz="914400" rtl="0" eaLnBrk="1" fontAlgn="base" latinLnBrk="0" hangingPunct="1">
              <a:lnSpc>
                <a:spcPct val="100000"/>
              </a:lnSpc>
              <a:spcBef>
                <a:spcPct val="20000"/>
              </a:spcBef>
              <a:spcAft>
                <a:spcPct val="0"/>
              </a:spcAft>
              <a:buClr>
                <a:srgbClr val="FF8000"/>
              </a:buClr>
              <a:buSzTx/>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	</a:t>
            </a:r>
            <a:r>
              <a:rPr kumimoji="0" lang="en-US" sz="2400" b="0" i="0" u="none" strike="noStrike" kern="0" cap="none" spc="0" normalizeH="0" noProof="0" dirty="0" smtClean="0">
                <a:ln>
                  <a:noFill/>
                </a:ln>
                <a:solidFill>
                  <a:schemeClr val="tx1"/>
                </a:solidFill>
                <a:effectLst/>
                <a:uLnTx/>
                <a:uFillTx/>
                <a:latin typeface="+mn-lt"/>
                <a:ea typeface="+mn-ea"/>
                <a:cs typeface="+mn-cs"/>
              </a:rPr>
              <a:t>The field of view for the detector element behind each hole of the collimator is divergent, so that in a gamma camera, spatial resolution degrades as the distance to the distance to the object is increased. Collimators are usually made of lead.</a:t>
            </a:r>
          </a:p>
        </p:txBody>
      </p:sp>
      <p:sp>
        <p:nvSpPr>
          <p:cNvPr id="11" name="TextBox 10"/>
          <p:cNvSpPr txBox="1"/>
          <p:nvPr/>
        </p:nvSpPr>
        <p:spPr>
          <a:xfrm>
            <a:off x="36512" y="5919663"/>
            <a:ext cx="9107488" cy="461665"/>
          </a:xfrm>
          <a:prstGeom prst="rect">
            <a:avLst/>
          </a:prstGeom>
          <a:noFill/>
        </p:spPr>
        <p:txBody>
          <a:bodyPr wrap="square" rtlCol="0">
            <a:spAutoFit/>
          </a:bodyPr>
          <a:lstStyle/>
          <a:p>
            <a:r>
              <a:rPr lang="fr-BE" dirty="0" err="1" smtClean="0">
                <a:latin typeface="+mn-lt"/>
              </a:rPr>
              <a:t>Typical</a:t>
            </a:r>
            <a:r>
              <a:rPr lang="fr-BE" dirty="0" smtClean="0">
                <a:latin typeface="+mn-lt"/>
              </a:rPr>
              <a:t> dimensions: </a:t>
            </a:r>
            <a:r>
              <a:rPr lang="fr-BE" dirty="0" err="1" smtClean="0">
                <a:latin typeface="+mn-lt"/>
              </a:rPr>
              <a:t>holes</a:t>
            </a:r>
            <a:r>
              <a:rPr lang="fr-BE" dirty="0" smtClean="0">
                <a:latin typeface="+mn-lt"/>
              </a:rPr>
              <a:t> 3mm, </a:t>
            </a:r>
            <a:r>
              <a:rPr lang="fr-BE" dirty="0" err="1" smtClean="0">
                <a:latin typeface="+mn-lt"/>
              </a:rPr>
              <a:t>walls</a:t>
            </a:r>
            <a:r>
              <a:rPr lang="fr-BE" dirty="0" smtClean="0">
                <a:latin typeface="+mn-lt"/>
              </a:rPr>
              <a:t> 1mm, </a:t>
            </a:r>
            <a:r>
              <a:rPr lang="fr-BE" dirty="0" err="1" smtClean="0">
                <a:latin typeface="+mn-lt"/>
              </a:rPr>
              <a:t>depth</a:t>
            </a:r>
            <a:r>
              <a:rPr lang="fr-BE" dirty="0" smtClean="0">
                <a:latin typeface="+mn-lt"/>
              </a:rPr>
              <a:t> 40mm.</a:t>
            </a:r>
            <a:endParaRPr lang="fr-BE" dirty="0">
              <a:latin typeface="+mn-lt"/>
            </a:endParaRPr>
          </a:p>
        </p:txBody>
      </p:sp>
      <p:sp>
        <p:nvSpPr>
          <p:cNvPr id="9"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23</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SPECT gamma camera (Anger camera)</a:t>
            </a:r>
            <a:endParaRPr lang="fr-BE" dirty="0"/>
          </a:p>
        </p:txBody>
      </p:sp>
      <p:sp>
        <p:nvSpPr>
          <p:cNvPr id="4" name="Content Placeholder 3"/>
          <p:cNvSpPr>
            <a:spLocks noGrp="1"/>
          </p:cNvSpPr>
          <p:nvPr>
            <p:ph sz="half" idx="2"/>
          </p:nvPr>
        </p:nvSpPr>
        <p:spPr>
          <a:xfrm>
            <a:off x="4139952" y="3861048"/>
            <a:ext cx="4752528" cy="2232248"/>
          </a:xfrm>
        </p:spPr>
        <p:txBody>
          <a:bodyPr/>
          <a:lstStyle/>
          <a:p>
            <a:r>
              <a:rPr lang="en-US" sz="2000" b="0" dirty="0" smtClean="0"/>
              <a:t>The </a:t>
            </a:r>
            <a:r>
              <a:rPr lang="en-US" sz="2000" b="0" dirty="0"/>
              <a:t>total sum of the voltages from each photomultiplier is proportional to the energy of the gamma ray interaction, thus allowing discrimination between different isotopes or between scattered and direct photons.</a:t>
            </a:r>
            <a:endParaRPr lang="fr-BE" sz="2000" b="0" dirty="0"/>
          </a:p>
        </p:txBody>
      </p:sp>
      <p:pic>
        <p:nvPicPr>
          <p:cNvPr id="9218"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279971" y="1052736"/>
            <a:ext cx="4540501" cy="2678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3"/>
          <p:cNvSpPr txBox="1">
            <a:spLocks/>
          </p:cNvSpPr>
          <p:nvPr/>
        </p:nvSpPr>
        <p:spPr bwMode="auto">
          <a:xfrm>
            <a:off x="72008" y="1124744"/>
            <a:ext cx="3995936" cy="47525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8000"/>
              </a:buClr>
              <a:buFont typeface="Wingdings" pitchFamily="2" charset="2"/>
              <a:buChar char="p"/>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FF8000"/>
              </a:buClr>
              <a:buFont typeface="Wingdings" pitchFamily="2" charset="2"/>
              <a:buChar char="n"/>
              <a:defRPr sz="2400">
                <a:solidFill>
                  <a:schemeClr val="tx1"/>
                </a:solidFill>
                <a:latin typeface="+mn-lt"/>
                <a:ea typeface="+mn-ea"/>
              </a:defRPr>
            </a:lvl2pPr>
            <a:lvl3pPr marL="1143000" indent="-228600" algn="l" rtl="0" eaLnBrk="0" fontAlgn="base" hangingPunct="0">
              <a:spcBef>
                <a:spcPct val="20000"/>
              </a:spcBef>
              <a:spcAft>
                <a:spcPct val="0"/>
              </a:spcAft>
              <a:buClr>
                <a:srgbClr val="FF8000"/>
              </a:buClr>
              <a:buFont typeface="Wingdings" pitchFamily="2" charset="2"/>
              <a:buChar char="n"/>
              <a:defRPr sz="2000">
                <a:solidFill>
                  <a:schemeClr val="tx1"/>
                </a:solidFill>
                <a:latin typeface="+mn-lt"/>
                <a:ea typeface="+mn-ea"/>
              </a:defRPr>
            </a:lvl3pPr>
            <a:lvl4pPr marL="1562100" indent="-228600" algn="l" rtl="0" eaLnBrk="0" fontAlgn="base" hangingPunct="0">
              <a:spcBef>
                <a:spcPct val="20000"/>
              </a:spcBef>
              <a:spcAft>
                <a:spcPct val="0"/>
              </a:spcAft>
              <a:buClr>
                <a:srgbClr val="FF8000"/>
              </a:buClr>
              <a:buFont typeface="Wingdings" pitchFamily="2" charset="2"/>
              <a:buChar char="n"/>
              <a:defRPr sz="1800">
                <a:solidFill>
                  <a:schemeClr val="tx1"/>
                </a:solidFill>
                <a:latin typeface="+mn-lt"/>
                <a:ea typeface="+mn-ea"/>
              </a:defRPr>
            </a:lvl4pPr>
            <a:lvl5pPr marL="1981200" indent="-228600" algn="l" rtl="0" eaLnBrk="0" fontAlgn="base" hangingPunct="0">
              <a:spcBef>
                <a:spcPct val="20000"/>
              </a:spcBef>
              <a:spcAft>
                <a:spcPct val="0"/>
              </a:spcAft>
              <a:buClr>
                <a:srgbClr val="FF8000"/>
              </a:buClr>
              <a:buFont typeface="Wingdings" pitchFamily="2" charset="2"/>
              <a:buChar char="n"/>
              <a:defRPr sz="1800">
                <a:solidFill>
                  <a:schemeClr val="tx1"/>
                </a:solidFill>
                <a:latin typeface="+mn-lt"/>
                <a:ea typeface="+mn-ea"/>
              </a:defRPr>
            </a:lvl5pPr>
            <a:lvl6pPr marL="2438400" indent="-228600" algn="l" rtl="0" fontAlgn="base">
              <a:spcBef>
                <a:spcPct val="20000"/>
              </a:spcBef>
              <a:spcAft>
                <a:spcPct val="0"/>
              </a:spcAft>
              <a:buClr>
                <a:srgbClr val="FF8000"/>
              </a:buClr>
              <a:buFont typeface="Wingdings" pitchFamily="2" charset="2"/>
              <a:buChar char="n"/>
              <a:defRPr sz="1800">
                <a:solidFill>
                  <a:schemeClr val="tx1"/>
                </a:solidFill>
                <a:latin typeface="+mn-lt"/>
                <a:ea typeface="+mn-ea"/>
              </a:defRPr>
            </a:lvl6pPr>
            <a:lvl7pPr marL="2895600" indent="-228600" algn="l" rtl="0" fontAlgn="base">
              <a:spcBef>
                <a:spcPct val="20000"/>
              </a:spcBef>
              <a:spcAft>
                <a:spcPct val="0"/>
              </a:spcAft>
              <a:buClr>
                <a:srgbClr val="FF8000"/>
              </a:buClr>
              <a:buFont typeface="Wingdings" pitchFamily="2" charset="2"/>
              <a:buChar char="n"/>
              <a:defRPr sz="1800">
                <a:solidFill>
                  <a:schemeClr val="tx1"/>
                </a:solidFill>
                <a:latin typeface="+mn-lt"/>
                <a:ea typeface="+mn-ea"/>
              </a:defRPr>
            </a:lvl7pPr>
            <a:lvl8pPr marL="3352800" indent="-228600" algn="l" rtl="0" fontAlgn="base">
              <a:spcBef>
                <a:spcPct val="20000"/>
              </a:spcBef>
              <a:spcAft>
                <a:spcPct val="0"/>
              </a:spcAft>
              <a:buClr>
                <a:srgbClr val="FF8000"/>
              </a:buClr>
              <a:buFont typeface="Wingdings" pitchFamily="2" charset="2"/>
              <a:buChar char="n"/>
              <a:defRPr sz="1800">
                <a:solidFill>
                  <a:schemeClr val="tx1"/>
                </a:solidFill>
                <a:latin typeface="+mn-lt"/>
                <a:ea typeface="+mn-ea"/>
              </a:defRPr>
            </a:lvl8pPr>
            <a:lvl9pPr marL="3810000" indent="-228600" algn="l" rtl="0" fontAlgn="base">
              <a:spcBef>
                <a:spcPct val="20000"/>
              </a:spcBef>
              <a:spcAft>
                <a:spcPct val="0"/>
              </a:spcAft>
              <a:buClr>
                <a:srgbClr val="FF8000"/>
              </a:buClr>
              <a:buFont typeface="Wingdings" pitchFamily="2" charset="2"/>
              <a:buChar char="n"/>
              <a:defRPr sz="1800">
                <a:solidFill>
                  <a:schemeClr val="tx1"/>
                </a:solidFill>
                <a:latin typeface="+mn-lt"/>
                <a:ea typeface="+mn-ea"/>
              </a:defRPr>
            </a:lvl9pPr>
          </a:lstStyle>
          <a:p>
            <a:r>
              <a:rPr lang="en-US" sz="2000" b="0" kern="0" dirty="0" smtClean="0"/>
              <a:t>The location of the interaction between the gamma ray and the crystal can be determined by processing the voltage signals from the photomultipliers; in simple terms, the location can be found by weighting the position of each photomultiplier tube by the strength of its signal, and then calculating a mean position from the weighted positions. between scattered and direct photons.</a:t>
            </a:r>
            <a:endParaRPr lang="fr-BE" sz="2000" b="0" kern="0" dirty="0"/>
          </a:p>
        </p:txBody>
      </p:sp>
    </p:spTree>
    <p:extLst>
      <p:ext uri="{BB962C8B-B14F-4D97-AF65-F5344CB8AC3E}">
        <p14:creationId xmlns:p14="http://schemas.microsoft.com/office/powerpoint/2010/main" val="141531701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55891" y="141140"/>
            <a:ext cx="8964488" cy="720080"/>
          </a:xfrm>
        </p:spPr>
        <p:txBody>
          <a:bodyPr/>
          <a:lstStyle/>
          <a:p>
            <a:r>
              <a:rPr lang="en-US" dirty="0" smtClean="0"/>
              <a:t>The SPECT gamma camera (collimator removed)</a:t>
            </a:r>
          </a:p>
        </p:txBody>
      </p:sp>
      <p:pic>
        <p:nvPicPr>
          <p:cNvPr id="22531" name="Picture 3" descr="Anger camera"/>
          <p:cNvPicPr>
            <a:picLocks noChangeAspect="1" noChangeArrowheads="1"/>
          </p:cNvPicPr>
          <p:nvPr/>
        </p:nvPicPr>
        <p:blipFill>
          <a:blip r:embed="rId2" cstate="print"/>
          <a:srcRect t="9218" b="7682"/>
          <a:stretch>
            <a:fillRect/>
          </a:stretch>
        </p:blipFill>
        <p:spPr bwMode="auto">
          <a:xfrm>
            <a:off x="1373188" y="1316547"/>
            <a:ext cx="6943228" cy="4669359"/>
          </a:xfrm>
          <a:prstGeom prst="rect">
            <a:avLst/>
          </a:prstGeom>
          <a:noFill/>
          <a:ln w="9525">
            <a:noFill/>
            <a:miter lim="800000"/>
            <a:headEnd/>
            <a:tailEnd/>
          </a:ln>
        </p:spPr>
      </p:pic>
      <p:sp>
        <p:nvSpPr>
          <p:cNvPr id="5" name="TextBox 4"/>
          <p:cNvSpPr txBox="1"/>
          <p:nvPr/>
        </p:nvSpPr>
        <p:spPr>
          <a:xfrm>
            <a:off x="3382151" y="5877272"/>
            <a:ext cx="3062057" cy="461665"/>
          </a:xfrm>
          <a:prstGeom prst="rect">
            <a:avLst/>
          </a:prstGeom>
          <a:noFill/>
        </p:spPr>
        <p:txBody>
          <a:bodyPr wrap="none" rtlCol="0">
            <a:spAutoFit/>
          </a:bodyPr>
          <a:lstStyle/>
          <a:p>
            <a:r>
              <a:rPr lang="fr-BE" dirty="0" err="1" smtClean="0"/>
              <a:t>Photomultiplier</a:t>
            </a:r>
            <a:r>
              <a:rPr lang="fr-BE" dirty="0" smtClean="0"/>
              <a:t> tubes</a:t>
            </a:r>
            <a:endParaRPr lang="fr-BE" dirty="0"/>
          </a:p>
        </p:txBody>
      </p:sp>
      <p:sp>
        <p:nvSpPr>
          <p:cNvPr id="6" name="TextBox 5"/>
          <p:cNvSpPr txBox="1"/>
          <p:nvPr/>
        </p:nvSpPr>
        <p:spPr>
          <a:xfrm>
            <a:off x="4499992" y="908720"/>
            <a:ext cx="1606530" cy="461665"/>
          </a:xfrm>
          <a:prstGeom prst="rect">
            <a:avLst/>
          </a:prstGeom>
          <a:noFill/>
        </p:spPr>
        <p:txBody>
          <a:bodyPr wrap="none" rtlCol="0">
            <a:spAutoFit/>
          </a:bodyPr>
          <a:lstStyle/>
          <a:p>
            <a:r>
              <a:rPr lang="fr-BE" dirty="0" err="1" smtClean="0"/>
              <a:t>Scintillator</a:t>
            </a:r>
            <a:endParaRPr lang="fr-BE" dirty="0" smtClean="0"/>
          </a:p>
        </p:txBody>
      </p:sp>
      <p:sp>
        <p:nvSpPr>
          <p:cNvPr id="7"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25</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The SPECT gamma camera</a:t>
            </a:r>
          </a:p>
        </p:txBody>
      </p:sp>
      <p:pic>
        <p:nvPicPr>
          <p:cNvPr id="51202" name="Picture 2" descr="http://www.diagplus.com/pictures/298/GE_Millenium_VG_Hawkeye_normal.SPECT"/>
          <p:cNvPicPr>
            <a:picLocks noChangeAspect="1" noChangeArrowheads="1"/>
          </p:cNvPicPr>
          <p:nvPr/>
        </p:nvPicPr>
        <p:blipFill>
          <a:blip r:embed="rId2" cstate="print"/>
          <a:srcRect/>
          <a:stretch>
            <a:fillRect/>
          </a:stretch>
        </p:blipFill>
        <p:spPr bwMode="auto">
          <a:xfrm>
            <a:off x="179512" y="1340768"/>
            <a:ext cx="3672408" cy="4896544"/>
          </a:xfrm>
          <a:prstGeom prst="rect">
            <a:avLst/>
          </a:prstGeom>
          <a:noFill/>
        </p:spPr>
      </p:pic>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26</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pic>
        <p:nvPicPr>
          <p:cNvPr id="5" name="Picture 2" descr="http://www.yale.edu/imaging/techniques/spect_camera/graphics/spect_camera.gif"/>
          <p:cNvPicPr>
            <a:picLocks noChangeAspect="1" noChangeArrowheads="1"/>
          </p:cNvPicPr>
          <p:nvPr/>
        </p:nvPicPr>
        <p:blipFill>
          <a:blip r:embed="rId3" cstate="print"/>
          <a:srcRect l="1890" t="947" r="28346" b="2842"/>
          <a:stretch>
            <a:fillRect/>
          </a:stretch>
        </p:blipFill>
        <p:spPr bwMode="auto">
          <a:xfrm>
            <a:off x="4139952" y="1772816"/>
            <a:ext cx="4789560" cy="4392488"/>
          </a:xfrm>
          <a:prstGeom prst="rect">
            <a:avLst/>
          </a:prstGeom>
          <a:noFill/>
        </p:spPr>
      </p:pic>
      <p:sp>
        <p:nvSpPr>
          <p:cNvPr id="2" name="TextBox 1"/>
          <p:cNvSpPr txBox="1"/>
          <p:nvPr/>
        </p:nvSpPr>
        <p:spPr>
          <a:xfrm>
            <a:off x="3995936" y="980728"/>
            <a:ext cx="5112568" cy="707886"/>
          </a:xfrm>
          <a:prstGeom prst="rect">
            <a:avLst/>
          </a:prstGeom>
          <a:noFill/>
          <a:ln>
            <a:solidFill>
              <a:schemeClr val="tx1"/>
            </a:solidFill>
          </a:ln>
        </p:spPr>
        <p:txBody>
          <a:bodyPr wrap="square" rtlCol="0">
            <a:spAutoFit/>
          </a:bodyPr>
          <a:lstStyle/>
          <a:p>
            <a:pPr algn="ctr"/>
            <a:r>
              <a:rPr lang="fr-BE" sz="2000" dirty="0" smtClean="0"/>
              <a:t>Projections </a:t>
            </a:r>
            <a:r>
              <a:rPr lang="fr-BE" sz="2000" dirty="0" err="1" smtClean="0"/>
              <a:t>from</a:t>
            </a:r>
            <a:r>
              <a:rPr lang="fr-BE" sz="2000" dirty="0" smtClean="0"/>
              <a:t> </a:t>
            </a:r>
            <a:r>
              <a:rPr lang="fr-BE" sz="2000" dirty="0" err="1" smtClean="0"/>
              <a:t>different</a:t>
            </a:r>
            <a:r>
              <a:rPr lang="fr-BE" sz="2000" dirty="0" smtClean="0"/>
              <a:t> angles are </a:t>
            </a:r>
            <a:r>
              <a:rPr lang="fr-BE" sz="2000" dirty="0" err="1" smtClean="0"/>
              <a:t>taken</a:t>
            </a:r>
            <a:r>
              <a:rPr lang="fr-BE" sz="2000" dirty="0" smtClean="0"/>
              <a:t> by </a:t>
            </a:r>
            <a:r>
              <a:rPr lang="fr-BE" sz="2000" dirty="0" err="1" smtClean="0"/>
              <a:t>rotating</a:t>
            </a:r>
            <a:r>
              <a:rPr lang="fr-BE" sz="2000" dirty="0" smtClean="0"/>
              <a:t> the camera </a:t>
            </a:r>
            <a:r>
              <a:rPr lang="fr-BE" sz="2000" dirty="0" err="1" smtClean="0"/>
              <a:t>around</a:t>
            </a:r>
            <a:r>
              <a:rPr lang="fr-BE" sz="2000" dirty="0" smtClean="0"/>
              <a:t> the patient </a:t>
            </a:r>
            <a:endParaRPr lang="fr-BE"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The SPECT gamma camera</a:t>
            </a:r>
          </a:p>
        </p:txBody>
      </p:sp>
      <p:sp>
        <p:nvSpPr>
          <p:cNvPr id="5" name="Rectangle 4"/>
          <p:cNvSpPr/>
          <p:nvPr/>
        </p:nvSpPr>
        <p:spPr>
          <a:xfrm>
            <a:off x="179512" y="836712"/>
            <a:ext cx="4824536" cy="461665"/>
          </a:xfrm>
          <a:prstGeom prst="rect">
            <a:avLst/>
          </a:prstGeom>
        </p:spPr>
        <p:txBody>
          <a:bodyPr wrap="square">
            <a:spAutoFit/>
          </a:bodyPr>
          <a:lstStyle/>
          <a:p>
            <a:r>
              <a:rPr lang="fr-BE" dirty="0" smtClean="0"/>
              <a:t>3D </a:t>
            </a:r>
            <a:r>
              <a:rPr lang="fr-BE" dirty="0" smtClean="0">
                <a:latin typeface="+mn-lt"/>
              </a:rPr>
              <a:t>Reconstruction</a:t>
            </a:r>
            <a:endParaRPr lang="fr-BE" dirty="0">
              <a:latin typeface="+mn-lt"/>
            </a:endParaRPr>
          </a:p>
        </p:txBody>
      </p:sp>
      <p:grpSp>
        <p:nvGrpSpPr>
          <p:cNvPr id="46" name="Group 45"/>
          <p:cNvGrpSpPr/>
          <p:nvPr/>
        </p:nvGrpSpPr>
        <p:grpSpPr>
          <a:xfrm>
            <a:off x="227789" y="1412776"/>
            <a:ext cx="8304651" cy="4752528"/>
            <a:chOff x="155762" y="1292510"/>
            <a:chExt cx="8818626" cy="4944802"/>
          </a:xfrm>
        </p:grpSpPr>
        <p:sp>
          <p:nvSpPr>
            <p:cNvPr id="11" name="Cube 10"/>
            <p:cNvSpPr/>
            <p:nvPr/>
          </p:nvSpPr>
          <p:spPr bwMode="auto">
            <a:xfrm>
              <a:off x="6084168" y="1916832"/>
              <a:ext cx="2880320" cy="3024336"/>
            </a:xfrm>
            <a:prstGeom prst="cube">
              <a:avLst>
                <a:gd name="adj" fmla="val 22526"/>
              </a:avLst>
            </a:prstGeom>
            <a:gradFill flip="none" rotWithShape="1">
              <a:gsLst>
                <a:gs pos="41000">
                  <a:schemeClr val="tx1"/>
                </a:gs>
                <a:gs pos="100000">
                  <a:schemeClr val="accent1">
                    <a:shade val="67500"/>
                    <a:satMod val="115000"/>
                  </a:schemeClr>
                </a:gs>
                <a:gs pos="100000">
                  <a:schemeClr val="accent1">
                    <a:shade val="100000"/>
                    <a:satMod val="115000"/>
                  </a:schemeClr>
                </a:gs>
              </a:gsLst>
              <a:lin ang="189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18" charset="-128"/>
              </a:endParaRPr>
            </a:p>
          </p:txBody>
        </p:sp>
        <p:sp>
          <p:nvSpPr>
            <p:cNvPr id="9" name="Rectangle 8"/>
            <p:cNvSpPr/>
            <p:nvPr/>
          </p:nvSpPr>
          <p:spPr bwMode="auto">
            <a:xfrm>
              <a:off x="155762" y="1292510"/>
              <a:ext cx="4752528" cy="4944802"/>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BE" sz="2400" b="0" i="0" u="none" strike="noStrike" cap="none" normalizeH="0" baseline="0" smtClean="0">
                <a:ln>
                  <a:noFill/>
                </a:ln>
                <a:solidFill>
                  <a:schemeClr val="tx1"/>
                </a:solidFill>
                <a:effectLst/>
                <a:latin typeface="Arial" charset="0"/>
                <a:ea typeface="ＭＳ Ｐゴシック" pitchFamily="-18" charset="-128"/>
              </a:endParaRPr>
            </a:p>
          </p:txBody>
        </p:sp>
        <p:pic>
          <p:nvPicPr>
            <p:cNvPr id="150530" name="Picture 2"/>
            <p:cNvPicPr>
              <a:picLocks noChangeAspect="1" noChangeArrowheads="1"/>
            </p:cNvPicPr>
            <p:nvPr/>
          </p:nvPicPr>
          <p:blipFill>
            <a:blip r:embed="rId2" cstate="print"/>
            <a:srcRect/>
            <a:stretch>
              <a:fillRect/>
            </a:stretch>
          </p:blipFill>
          <p:spPr bwMode="auto">
            <a:xfrm>
              <a:off x="195369" y="1319178"/>
              <a:ext cx="4701540" cy="1607820"/>
            </a:xfrm>
            <a:prstGeom prst="rect">
              <a:avLst/>
            </a:prstGeom>
            <a:noFill/>
            <a:ln w="9525">
              <a:noFill/>
              <a:miter lim="800000"/>
              <a:headEnd/>
              <a:tailEnd/>
            </a:ln>
          </p:spPr>
        </p:pic>
        <p:pic>
          <p:nvPicPr>
            <p:cNvPr id="150531" name="Picture 3"/>
            <p:cNvPicPr>
              <a:picLocks noChangeAspect="1" noChangeArrowheads="1"/>
            </p:cNvPicPr>
            <p:nvPr/>
          </p:nvPicPr>
          <p:blipFill>
            <a:blip r:embed="rId3" cstate="print"/>
            <a:srcRect/>
            <a:stretch>
              <a:fillRect/>
            </a:stretch>
          </p:blipFill>
          <p:spPr bwMode="auto">
            <a:xfrm>
              <a:off x="179512" y="2930953"/>
              <a:ext cx="4709160" cy="1638300"/>
            </a:xfrm>
            <a:prstGeom prst="rect">
              <a:avLst/>
            </a:prstGeom>
            <a:noFill/>
            <a:ln w="9525">
              <a:noFill/>
              <a:miter lim="800000"/>
              <a:headEnd/>
              <a:tailEnd/>
            </a:ln>
          </p:spPr>
        </p:pic>
        <p:pic>
          <p:nvPicPr>
            <p:cNvPr id="150532" name="Picture 4"/>
            <p:cNvPicPr>
              <a:picLocks noChangeAspect="1" noChangeArrowheads="1"/>
            </p:cNvPicPr>
            <p:nvPr/>
          </p:nvPicPr>
          <p:blipFill>
            <a:blip r:embed="rId4" cstate="print"/>
            <a:srcRect/>
            <a:stretch>
              <a:fillRect/>
            </a:stretch>
          </p:blipFill>
          <p:spPr bwMode="auto">
            <a:xfrm>
              <a:off x="187255" y="4601487"/>
              <a:ext cx="4709160" cy="1600200"/>
            </a:xfrm>
            <a:prstGeom prst="rect">
              <a:avLst/>
            </a:prstGeom>
            <a:noFill/>
            <a:ln w="9525">
              <a:noFill/>
              <a:miter lim="800000"/>
              <a:headEnd/>
              <a:tailEnd/>
            </a:ln>
          </p:spPr>
        </p:pic>
        <p:pic>
          <p:nvPicPr>
            <p:cNvPr id="150533" name="Picture 5"/>
            <p:cNvPicPr>
              <a:picLocks noChangeAspect="1" noChangeArrowheads="1"/>
            </p:cNvPicPr>
            <p:nvPr/>
          </p:nvPicPr>
          <p:blipFill>
            <a:blip r:embed="rId5" cstate="print"/>
            <a:srcRect/>
            <a:stretch>
              <a:fillRect/>
            </a:stretch>
          </p:blipFill>
          <p:spPr bwMode="auto">
            <a:xfrm>
              <a:off x="6099001" y="2564904"/>
              <a:ext cx="2217415" cy="2365243"/>
            </a:xfrm>
            <a:prstGeom prst="rect">
              <a:avLst/>
            </a:prstGeom>
            <a:noFill/>
            <a:ln w="9525">
              <a:noFill/>
              <a:miter lim="800000"/>
              <a:headEnd/>
              <a:tailEnd/>
            </a:ln>
          </p:spPr>
        </p:pic>
        <p:cxnSp>
          <p:nvCxnSpPr>
            <p:cNvPr id="14" name="Straight Connector 13"/>
            <p:cNvCxnSpPr/>
            <p:nvPr/>
          </p:nvCxnSpPr>
          <p:spPr bwMode="auto">
            <a:xfrm>
              <a:off x="6372200" y="2276872"/>
              <a:ext cx="223224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6444208" y="2204864"/>
              <a:ext cx="223224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6300192" y="2348880"/>
              <a:ext cx="223224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Arrow Connector 17"/>
            <p:cNvCxnSpPr>
              <a:stCxn id="150530" idx="3"/>
            </p:cNvCxnSpPr>
            <p:nvPr/>
          </p:nvCxnSpPr>
          <p:spPr bwMode="auto">
            <a:xfrm>
              <a:off x="4896909" y="2123088"/>
              <a:ext cx="1475291" cy="16565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0" name="Straight Connector 19"/>
            <p:cNvCxnSpPr>
              <a:stCxn id="150533" idx="3"/>
              <a:endCxn id="11" idx="5"/>
            </p:cNvCxnSpPr>
            <p:nvPr/>
          </p:nvCxnSpPr>
          <p:spPr bwMode="auto">
            <a:xfrm flipV="1">
              <a:off x="8316416" y="3104590"/>
              <a:ext cx="648072" cy="64293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V="1">
              <a:off x="8316416" y="2990971"/>
              <a:ext cx="648072" cy="64293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flipV="1">
              <a:off x="8326316" y="3209490"/>
              <a:ext cx="648072" cy="64293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8592573" y="2276872"/>
              <a:ext cx="0" cy="2376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8673723" y="2203647"/>
              <a:ext cx="0" cy="2376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8531223" y="2346147"/>
              <a:ext cx="0" cy="237626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Straight Arrow Connector 27"/>
            <p:cNvCxnSpPr>
              <a:stCxn id="150531" idx="3"/>
              <a:endCxn id="11" idx="2"/>
            </p:cNvCxnSpPr>
            <p:nvPr/>
          </p:nvCxnSpPr>
          <p:spPr bwMode="auto">
            <a:xfrm>
              <a:off x="4888672" y="3750103"/>
              <a:ext cx="1195496" cy="330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a:stCxn id="150532" idx="3"/>
              <a:endCxn id="11" idx="3"/>
            </p:cNvCxnSpPr>
            <p:nvPr/>
          </p:nvCxnSpPr>
          <p:spPr bwMode="auto">
            <a:xfrm flipV="1">
              <a:off x="4896415" y="4941168"/>
              <a:ext cx="2303503" cy="46041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4" name="Straight Connector 33"/>
            <p:cNvCxnSpPr>
              <a:stCxn id="150533" idx="0"/>
              <a:endCxn id="11" idx="0"/>
            </p:cNvCxnSpPr>
            <p:nvPr/>
          </p:nvCxnSpPr>
          <p:spPr bwMode="auto">
            <a:xfrm flipV="1">
              <a:off x="7207709" y="1916832"/>
              <a:ext cx="641029" cy="6480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flipV="1">
              <a:off x="7308304" y="1916832"/>
              <a:ext cx="641029" cy="6480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flipV="1">
              <a:off x="7099323" y="1916832"/>
              <a:ext cx="641029" cy="6480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p:cNvCxnSpPr>
              <a:stCxn id="150533" idx="0"/>
              <a:endCxn id="150533" idx="2"/>
            </p:cNvCxnSpPr>
            <p:nvPr/>
          </p:nvCxnSpPr>
          <p:spPr bwMode="auto">
            <a:xfrm>
              <a:off x="7207709" y="2564904"/>
              <a:ext cx="0" cy="2365243"/>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cxnSp>
          <p:nvCxnSpPr>
            <p:cNvPr id="39" name="Straight Connector 38"/>
            <p:cNvCxnSpPr/>
            <p:nvPr/>
          </p:nvCxnSpPr>
          <p:spPr bwMode="auto">
            <a:xfrm>
              <a:off x="7308304" y="2564904"/>
              <a:ext cx="0" cy="2365243"/>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cxnSp>
          <p:nvCxnSpPr>
            <p:cNvPr id="40" name="Straight Connector 39"/>
            <p:cNvCxnSpPr/>
            <p:nvPr/>
          </p:nvCxnSpPr>
          <p:spPr bwMode="auto">
            <a:xfrm>
              <a:off x="7116030" y="2564904"/>
              <a:ext cx="0" cy="2365243"/>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cxnSp>
          <p:nvCxnSpPr>
            <p:cNvPr id="41" name="Straight Connector 40"/>
            <p:cNvCxnSpPr>
              <a:stCxn id="150533" idx="3"/>
              <a:endCxn id="150533" idx="1"/>
            </p:cNvCxnSpPr>
            <p:nvPr/>
          </p:nvCxnSpPr>
          <p:spPr bwMode="auto">
            <a:xfrm flipH="1">
              <a:off x="6099001" y="3747526"/>
              <a:ext cx="2217415" cy="0"/>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cxnSp>
          <p:nvCxnSpPr>
            <p:cNvPr id="44" name="Straight Connector 43"/>
            <p:cNvCxnSpPr/>
            <p:nvPr/>
          </p:nvCxnSpPr>
          <p:spPr bwMode="auto">
            <a:xfrm flipH="1">
              <a:off x="6099001" y="3645024"/>
              <a:ext cx="2217415" cy="0"/>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cxnSp>
          <p:nvCxnSpPr>
            <p:cNvPr id="45" name="Straight Connector 44"/>
            <p:cNvCxnSpPr/>
            <p:nvPr/>
          </p:nvCxnSpPr>
          <p:spPr bwMode="auto">
            <a:xfrm flipH="1">
              <a:off x="6084168" y="3861048"/>
              <a:ext cx="2217415" cy="0"/>
            </a:xfrm>
            <a:prstGeom prst="line">
              <a:avLst/>
            </a:prstGeom>
            <a:solidFill>
              <a:schemeClr val="accent1"/>
            </a:solidFill>
            <a:ln w="9525" cap="flat" cmpd="sng" algn="ctr">
              <a:solidFill>
                <a:schemeClr val="tx1">
                  <a:lumMod val="65000"/>
                  <a:lumOff val="35000"/>
                </a:schemeClr>
              </a:solidFill>
              <a:prstDash val="dash"/>
              <a:round/>
              <a:headEnd type="none" w="med" len="med"/>
              <a:tailEnd type="none" w="med" len="med"/>
            </a:ln>
            <a:effectLst/>
          </p:spPr>
        </p:cxnSp>
      </p:grpSp>
      <p:sp>
        <p:nvSpPr>
          <p:cNvPr id="33"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27</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4933551" y="5149641"/>
            <a:ext cx="4102946" cy="1015663"/>
          </a:xfrm>
          <a:prstGeom prst="rect">
            <a:avLst/>
          </a:prstGeom>
          <a:noFill/>
          <a:ln>
            <a:solidFill>
              <a:schemeClr val="tx1"/>
            </a:solidFill>
          </a:ln>
        </p:spPr>
        <p:txBody>
          <a:bodyPr wrap="square" rtlCol="0">
            <a:spAutoFit/>
          </a:bodyPr>
          <a:lstStyle/>
          <a:p>
            <a:r>
              <a:rPr lang="fr-BE" sz="2000" dirty="0" smtClean="0"/>
              <a:t>Multiple </a:t>
            </a:r>
            <a:r>
              <a:rPr lang="fr-BE" sz="2000" dirty="0" err="1" smtClean="0"/>
              <a:t>perpendicular</a:t>
            </a:r>
            <a:r>
              <a:rPr lang="fr-BE" sz="2000" dirty="0" smtClean="0"/>
              <a:t> projections</a:t>
            </a:r>
          </a:p>
          <a:p>
            <a:r>
              <a:rPr lang="fr-BE" sz="2000" dirty="0" smtClean="0"/>
              <a:t> =&gt; </a:t>
            </a:r>
            <a:r>
              <a:rPr lang="fr-BE" sz="2000" dirty="0" err="1" smtClean="0"/>
              <a:t>mathematical</a:t>
            </a:r>
            <a:r>
              <a:rPr lang="fr-BE" sz="2000" dirty="0" smtClean="0"/>
              <a:t> </a:t>
            </a:r>
            <a:r>
              <a:rPr lang="fr-BE" sz="2000" dirty="0" err="1" smtClean="0"/>
              <a:t>deconvolution</a:t>
            </a:r>
            <a:endParaRPr lang="fr-BE" sz="2000" dirty="0" smtClean="0"/>
          </a:p>
          <a:p>
            <a:r>
              <a:rPr lang="fr-BE" sz="2000" dirty="0" smtClean="0"/>
              <a:t> =&gt; 3D distribution</a:t>
            </a:r>
            <a:endParaRPr lang="fr-BE"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152400" y="152400"/>
            <a:ext cx="8991600" cy="1066800"/>
          </a:xfrm>
        </p:spPr>
        <p:txBody>
          <a:bodyPr/>
          <a:lstStyle/>
          <a:p>
            <a:r>
              <a:rPr lang="fr-BE" altLang="fr-FR"/>
              <a:t>Nuclear reactions used for the production of medical isotopes</a:t>
            </a:r>
            <a:endParaRPr lang="en-GB" altLang="fr-FR"/>
          </a:p>
        </p:txBody>
      </p:sp>
      <p:sp>
        <p:nvSpPr>
          <p:cNvPr id="347139" name="Rectangle 3"/>
          <p:cNvSpPr>
            <a:spLocks noGrp="1" noChangeArrowheads="1"/>
          </p:cNvSpPr>
          <p:nvPr>
            <p:ph type="body" idx="1"/>
          </p:nvPr>
        </p:nvSpPr>
        <p:spPr>
          <a:xfrm>
            <a:off x="533400" y="1447800"/>
            <a:ext cx="8077200" cy="4724400"/>
          </a:xfrm>
        </p:spPr>
        <p:txBody>
          <a:bodyPr/>
          <a:lstStyle/>
          <a:p>
            <a:pPr marL="457200" indent="-457200" eaLnBrk="0" hangingPunct="0">
              <a:buFont typeface="Wingdings" pitchFamily="2" charset="2"/>
              <a:buNone/>
            </a:pPr>
            <a:endParaRPr lang="en-US" altLang="fr-FR" sz="2000" dirty="0">
              <a:solidFill>
                <a:schemeClr val="accent2"/>
              </a:solidFill>
              <a:latin typeface="Times New Roman" charset="0"/>
            </a:endParaRPr>
          </a:p>
          <a:p>
            <a:pPr marL="457200" indent="-457200" eaLnBrk="0" hangingPunct="0">
              <a:buFont typeface="Wingdings" pitchFamily="2" charset="2"/>
              <a:buAutoNum type="arabicPeriod"/>
            </a:pPr>
            <a:r>
              <a:rPr lang="en-US" altLang="fr-FR" sz="2200" b="0" dirty="0"/>
              <a:t>Nuclear Reactors </a:t>
            </a:r>
            <a:r>
              <a:rPr lang="en-US" altLang="fr-FR" sz="2000" dirty="0"/>
              <a:t> </a:t>
            </a:r>
            <a:r>
              <a:rPr lang="en-US" altLang="fr-FR" sz="2000" dirty="0">
                <a:sym typeface="Symbol" pitchFamily="18" charset="2"/>
              </a:rPr>
              <a:t> </a:t>
            </a:r>
            <a:r>
              <a:rPr lang="en-US" altLang="fr-FR" sz="2200" b="0" dirty="0"/>
              <a:t>neutrons</a:t>
            </a:r>
          </a:p>
          <a:p>
            <a:pPr marL="914400" lvl="1" indent="-457200" eaLnBrk="0" hangingPunct="0">
              <a:buFont typeface="Wingdings" pitchFamily="2" charset="2"/>
              <a:buChar char="q"/>
            </a:pPr>
            <a:r>
              <a:rPr lang="en-US" altLang="fr-FR" sz="2200" dirty="0"/>
              <a:t>Neutron capture, as well as fission is performed in nuclear reactors </a:t>
            </a:r>
            <a:r>
              <a:rPr lang="en-US" altLang="fr-FR" sz="2200" dirty="0" smtClean="0"/>
              <a:t>(famous example: Mo-</a:t>
            </a:r>
            <a:r>
              <a:rPr lang="en-US" altLang="fr-FR" sz="2200" dirty="0" err="1" smtClean="0"/>
              <a:t>Tc</a:t>
            </a:r>
            <a:r>
              <a:rPr lang="en-US" altLang="fr-FR" sz="2200" dirty="0" smtClean="0"/>
              <a:t> </a:t>
            </a:r>
            <a:r>
              <a:rPr lang="en-US" altLang="fr-FR" sz="2200" dirty="0"/>
              <a:t>generator)</a:t>
            </a:r>
          </a:p>
          <a:p>
            <a:pPr marL="457200" indent="-457200" eaLnBrk="0" hangingPunct="0">
              <a:buFont typeface="Wingdings" pitchFamily="2" charset="2"/>
              <a:buAutoNum type="arabicPeriod" startAt="2"/>
            </a:pPr>
            <a:r>
              <a:rPr lang="en-US" altLang="fr-FR" sz="2200" b="0" dirty="0"/>
              <a:t>Accelerators (often cyclotrons) </a:t>
            </a:r>
            <a:r>
              <a:rPr lang="en-US" altLang="fr-FR" sz="2000" dirty="0">
                <a:sym typeface="Symbol" pitchFamily="18" charset="2"/>
              </a:rPr>
              <a:t> </a:t>
            </a:r>
            <a:r>
              <a:rPr lang="en-US" altLang="fr-FR" sz="2200" b="0" dirty="0">
                <a:sym typeface="Symbol" pitchFamily="18" charset="2"/>
              </a:rPr>
              <a:t>charged particles</a:t>
            </a:r>
            <a:endParaRPr lang="en-US" altLang="fr-FR" sz="2200" b="0" dirty="0"/>
          </a:p>
          <a:p>
            <a:pPr marL="914400" lvl="1" indent="-457200" eaLnBrk="0" hangingPunct="0">
              <a:buFont typeface="Wingdings" pitchFamily="2" charset="2"/>
              <a:buChar char="q"/>
            </a:pPr>
            <a:r>
              <a:rPr lang="en-US" altLang="fr-FR" sz="2200" dirty="0"/>
              <a:t>To bring a positive charged particle into a nucleus requires to overcome the Coulomb barrier and requires therefore the use of accelerators</a:t>
            </a:r>
          </a:p>
          <a:p>
            <a:pPr marL="914400" lvl="1" indent="-457200" eaLnBrk="0" hangingPunct="0">
              <a:buFont typeface="Wingdings" pitchFamily="2" charset="2"/>
              <a:buChar char="q"/>
            </a:pPr>
            <a:r>
              <a:rPr lang="en-US" altLang="fr-FR" sz="2200" dirty="0"/>
              <a:t>The compound  nucleus formed is unstable, and immediately cools off by emitting neutrons or alpha particles (more rarely protons)</a:t>
            </a:r>
          </a:p>
          <a:p>
            <a:pPr marL="914400" lvl="1" indent="-457200" eaLnBrk="0" hangingPunct="0">
              <a:buFont typeface="Wingdings" pitchFamily="2" charset="2"/>
              <a:buChar char="q"/>
            </a:pPr>
            <a:r>
              <a:rPr lang="en-US" altLang="fr-FR" sz="2200" dirty="0"/>
              <a:t>Typical reactions are: (p, </a:t>
            </a:r>
            <a:r>
              <a:rPr lang="en-US" altLang="fr-FR" sz="2200" dirty="0" err="1"/>
              <a:t>xn</a:t>
            </a:r>
            <a:r>
              <a:rPr lang="en-US" altLang="fr-FR" sz="2200" dirty="0"/>
              <a:t>) , (p, </a:t>
            </a:r>
            <a:r>
              <a:rPr lang="en-US" altLang="fr-FR" sz="2200" dirty="0">
                <a:sym typeface="Symbol" pitchFamily="18" charset="2"/>
              </a:rPr>
              <a:t></a:t>
            </a:r>
            <a:r>
              <a:rPr lang="en-US" altLang="fr-FR" sz="2200" dirty="0"/>
              <a:t>) , (d, </a:t>
            </a:r>
            <a:r>
              <a:rPr lang="en-US" altLang="fr-FR" sz="2200" dirty="0" err="1"/>
              <a:t>xn</a:t>
            </a:r>
            <a:r>
              <a:rPr lang="en-US" altLang="fr-FR" sz="2200" dirty="0"/>
              <a:t>)….</a:t>
            </a:r>
          </a:p>
          <a:p>
            <a:pPr marL="457200" indent="-457200" eaLnBrk="0" hangingPunct="0">
              <a:buClrTx/>
              <a:buFontTx/>
              <a:buChar char="•"/>
            </a:pPr>
            <a:endParaRPr lang="en-GB" altLang="fr-FR" sz="2200" dirty="0"/>
          </a:p>
        </p:txBody>
      </p:sp>
    </p:spTree>
    <p:extLst>
      <p:ext uri="{BB962C8B-B14F-4D97-AF65-F5344CB8AC3E}">
        <p14:creationId xmlns:p14="http://schemas.microsoft.com/office/powerpoint/2010/main" val="225988575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smtClean="0"/>
              <a:t>Nuclear reactions for Radio-Isotopes production</a:t>
            </a:r>
          </a:p>
        </p:txBody>
      </p:sp>
      <p:sp>
        <p:nvSpPr>
          <p:cNvPr id="29699" name="Rectangle 3"/>
          <p:cNvSpPr>
            <a:spLocks noGrp="1" noChangeArrowheads="1"/>
          </p:cNvSpPr>
          <p:nvPr>
            <p:ph type="body" idx="1"/>
          </p:nvPr>
        </p:nvSpPr>
        <p:spPr>
          <a:xfrm>
            <a:off x="155762" y="849345"/>
            <a:ext cx="8964488" cy="4958680"/>
          </a:xfrm>
        </p:spPr>
        <p:txBody>
          <a:bodyPr/>
          <a:lstStyle/>
          <a:p>
            <a:pPr eaLnBrk="1" hangingPunct="1">
              <a:lnSpc>
                <a:spcPct val="80000"/>
              </a:lnSpc>
              <a:buFont typeface="Wingdings" pitchFamily="2" charset="2"/>
              <a:buNone/>
            </a:pPr>
            <a:r>
              <a:rPr lang="en-US" sz="2000" b="0" dirty="0" smtClean="0"/>
              <a:t>Radioisotope	Half-life			Reaction   	</a:t>
            </a:r>
            <a:r>
              <a:rPr lang="fr-BE" sz="2000" b="0" dirty="0" smtClean="0"/>
              <a:t>	</a:t>
            </a:r>
            <a:r>
              <a:rPr lang="en-US" sz="2000" b="0" dirty="0" smtClean="0"/>
              <a:t>Energy</a:t>
            </a:r>
          </a:p>
          <a:p>
            <a:pPr eaLnBrk="1" hangingPunct="1">
              <a:lnSpc>
                <a:spcPct val="80000"/>
              </a:lnSpc>
              <a:buFont typeface="Wingdings" pitchFamily="2" charset="2"/>
              <a:buNone/>
            </a:pPr>
            <a:r>
              <a:rPr lang="en-US" sz="2000" b="0" dirty="0" smtClean="0"/>
              <a:t>								     	(</a:t>
            </a:r>
            <a:r>
              <a:rPr lang="en-US" sz="2000" b="0" dirty="0" err="1" smtClean="0"/>
              <a:t>MeV</a:t>
            </a:r>
            <a:r>
              <a:rPr lang="en-US" sz="2000" b="0" dirty="0" smtClean="0"/>
              <a:t>)</a:t>
            </a:r>
            <a:endParaRPr lang="fr-BE" sz="2000" b="0" dirty="0" smtClean="0"/>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en-US" sz="2000" b="0" baseline="30000" dirty="0" smtClean="0"/>
              <a:t>201</a:t>
            </a:r>
            <a:r>
              <a:rPr lang="en-US" sz="2000" b="0" dirty="0" smtClean="0"/>
              <a:t>Tl		73.1 h	</a:t>
            </a:r>
            <a:r>
              <a:rPr lang="fr-BE" sz="2000" b="0" dirty="0" smtClean="0"/>
              <a:t>	</a:t>
            </a:r>
            <a:r>
              <a:rPr lang="en-US" sz="2000" b="0" baseline="30000" dirty="0" smtClean="0"/>
              <a:t>203</a:t>
            </a:r>
            <a:r>
              <a:rPr lang="en-US" sz="2000" b="0" dirty="0" smtClean="0"/>
              <a:t>Tl</a:t>
            </a:r>
            <a:r>
              <a:rPr lang="fr-BE" sz="2000" b="0" dirty="0" smtClean="0"/>
              <a:t> </a:t>
            </a:r>
            <a:r>
              <a:rPr lang="en-US" sz="2000" b="0" dirty="0" smtClean="0"/>
              <a:t>(p,3n) =&gt; </a:t>
            </a:r>
            <a:r>
              <a:rPr lang="en-US" sz="2000" b="0" baseline="30000" dirty="0" smtClean="0"/>
              <a:t>201</a:t>
            </a:r>
            <a:r>
              <a:rPr lang="en-US" sz="2000" b="0" dirty="0" smtClean="0"/>
              <a:t>Pb =&gt; </a:t>
            </a:r>
            <a:r>
              <a:rPr lang="en-US" sz="2000" b="0" baseline="30000" dirty="0" smtClean="0"/>
              <a:t>201</a:t>
            </a:r>
            <a:r>
              <a:rPr lang="en-US" sz="2000" b="0" dirty="0" smtClean="0"/>
              <a:t>Tl	17~28</a:t>
            </a:r>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en-US" sz="2000" b="0" baseline="30000" dirty="0" smtClean="0"/>
              <a:t>67</a:t>
            </a:r>
            <a:r>
              <a:rPr lang="en-US" sz="2000" b="0" dirty="0" smtClean="0"/>
              <a:t>Ga		78.3 h	</a:t>
            </a:r>
            <a:r>
              <a:rPr lang="fr-BE" sz="2000" b="0" dirty="0" smtClean="0"/>
              <a:t>	</a:t>
            </a:r>
            <a:r>
              <a:rPr lang="en-US" sz="2000" b="0" baseline="30000" dirty="0" smtClean="0"/>
              <a:t>68</a:t>
            </a:r>
            <a:r>
              <a:rPr lang="en-US" sz="2000" b="0" dirty="0" smtClean="0"/>
              <a:t>Zn</a:t>
            </a:r>
            <a:r>
              <a:rPr lang="fr-BE" sz="2000" b="0" dirty="0" smtClean="0"/>
              <a:t> </a:t>
            </a:r>
            <a:r>
              <a:rPr lang="en-US" sz="2000" b="0" dirty="0" smtClean="0"/>
              <a:t>(p,2n) =&gt; </a:t>
            </a:r>
            <a:r>
              <a:rPr lang="en-US" sz="2000" b="0" baseline="30000" dirty="0" smtClean="0"/>
              <a:t>67</a:t>
            </a:r>
            <a:r>
              <a:rPr lang="en-US" sz="2000" b="0" dirty="0" smtClean="0"/>
              <a:t>Ga		12~28</a:t>
            </a:r>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en-US" sz="2000" b="0" baseline="30000" dirty="0" smtClean="0"/>
              <a:t>111</a:t>
            </a:r>
            <a:r>
              <a:rPr lang="en-US" sz="2000" b="0" dirty="0" smtClean="0"/>
              <a:t>In		67.4 h	</a:t>
            </a:r>
            <a:r>
              <a:rPr lang="fr-BE" sz="2000" b="0" dirty="0" smtClean="0"/>
              <a:t>	</a:t>
            </a:r>
            <a:r>
              <a:rPr lang="en-US" sz="2000" b="0" baseline="30000" dirty="0" smtClean="0"/>
              <a:t>112</a:t>
            </a:r>
            <a:r>
              <a:rPr lang="en-US" sz="2000" b="0" dirty="0" smtClean="0"/>
              <a:t>Cd</a:t>
            </a:r>
            <a:r>
              <a:rPr lang="fr-BE" sz="2000" b="0" dirty="0" smtClean="0"/>
              <a:t> </a:t>
            </a:r>
            <a:r>
              <a:rPr lang="en-US" sz="2000" b="0" dirty="0" smtClean="0"/>
              <a:t>(p,2n) =&gt; </a:t>
            </a:r>
            <a:r>
              <a:rPr lang="en-US" sz="2000" b="0" baseline="30000" dirty="0" smtClean="0"/>
              <a:t>111</a:t>
            </a:r>
            <a:r>
              <a:rPr lang="en-US" sz="2000" b="0" dirty="0" smtClean="0"/>
              <a:t>In		12~28</a:t>
            </a:r>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en-US" sz="2000" b="0" baseline="30000" dirty="0" smtClean="0"/>
              <a:t>123</a:t>
            </a:r>
            <a:r>
              <a:rPr lang="en-US" sz="2000" b="0" dirty="0" smtClean="0"/>
              <a:t>I		13.2 h	</a:t>
            </a:r>
            <a:r>
              <a:rPr lang="fr-BE" sz="2000" b="0" dirty="0" smtClean="0"/>
              <a:t>	</a:t>
            </a:r>
            <a:r>
              <a:rPr lang="en-US" sz="2000" b="0" baseline="30000" dirty="0" smtClean="0"/>
              <a:t>124</a:t>
            </a:r>
            <a:r>
              <a:rPr lang="en-US" sz="2000" b="0" dirty="0" smtClean="0"/>
              <a:t>Te</a:t>
            </a:r>
            <a:r>
              <a:rPr lang="fr-BE" sz="2000" b="0" dirty="0" smtClean="0"/>
              <a:t> </a:t>
            </a:r>
            <a:r>
              <a:rPr lang="en-US" sz="2000" b="0" dirty="0" smtClean="0"/>
              <a:t>(p,2n) =&gt; </a:t>
            </a:r>
            <a:r>
              <a:rPr lang="en-US" sz="2000" b="0" baseline="30000" dirty="0" smtClean="0"/>
              <a:t>123</a:t>
            </a:r>
            <a:r>
              <a:rPr lang="en-US" sz="2000" b="0" dirty="0" smtClean="0"/>
              <a:t>I		20~25</a:t>
            </a:r>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fr-BE" sz="2000" b="0" dirty="0" smtClean="0"/>
              <a:t>	</a:t>
            </a:r>
            <a:r>
              <a:rPr lang="en-US" sz="2000" b="0" baseline="30000" dirty="0" smtClean="0"/>
              <a:t>124</a:t>
            </a:r>
            <a:r>
              <a:rPr lang="en-US" sz="2000" b="0" dirty="0" smtClean="0"/>
              <a:t>Xe</a:t>
            </a:r>
            <a:r>
              <a:rPr lang="fr-BE" sz="2000" b="0" dirty="0" smtClean="0"/>
              <a:t> </a:t>
            </a:r>
            <a:r>
              <a:rPr lang="en-US" sz="2000" b="0" dirty="0" smtClean="0"/>
              <a:t>(p,2n) =&gt; </a:t>
            </a:r>
            <a:r>
              <a:rPr lang="en-US" sz="2000" b="0" baseline="30000" dirty="0" smtClean="0"/>
              <a:t>123</a:t>
            </a:r>
            <a:r>
              <a:rPr lang="en-US" sz="2000" b="0" dirty="0" smtClean="0"/>
              <a:t>Cs =&gt; </a:t>
            </a:r>
            <a:r>
              <a:rPr lang="en-US" sz="2000" b="0" baseline="30000" dirty="0" smtClean="0"/>
              <a:t>123</a:t>
            </a:r>
            <a:r>
              <a:rPr lang="en-US" sz="2000" b="0" dirty="0" smtClean="0"/>
              <a:t>I	20~30</a:t>
            </a:r>
          </a:p>
          <a:p>
            <a:pPr eaLnBrk="1" hangingPunct="1">
              <a:lnSpc>
                <a:spcPct val="80000"/>
              </a:lnSpc>
              <a:buFont typeface="Wingdings" pitchFamily="2" charset="2"/>
              <a:buNone/>
            </a:pPr>
            <a:endParaRPr lang="en-US" sz="2000" b="0" dirty="0" smtClean="0"/>
          </a:p>
          <a:p>
            <a:pPr eaLnBrk="1" hangingPunct="1">
              <a:lnSpc>
                <a:spcPct val="80000"/>
              </a:lnSpc>
              <a:buFont typeface="Wingdings" pitchFamily="2" charset="2"/>
              <a:buNone/>
            </a:pPr>
            <a:r>
              <a:rPr lang="en-US" sz="2000" b="0" dirty="0" smtClean="0"/>
              <a:t>				</a:t>
            </a:r>
            <a:r>
              <a:rPr lang="fr-BE" sz="2000" b="0" dirty="0" smtClean="0"/>
              <a:t>	</a:t>
            </a:r>
            <a:r>
              <a:rPr lang="en-US" sz="2000" b="0" baseline="30000" dirty="0" smtClean="0"/>
              <a:t>124</a:t>
            </a:r>
            <a:r>
              <a:rPr lang="en-US" sz="2000" b="0" dirty="0" smtClean="0"/>
              <a:t>Xe</a:t>
            </a:r>
            <a:r>
              <a:rPr lang="fr-BE" sz="2000" b="0" dirty="0" smtClean="0"/>
              <a:t> </a:t>
            </a:r>
            <a:r>
              <a:rPr lang="en-US" sz="2000" b="0" dirty="0" smtClean="0"/>
              <a:t>(</a:t>
            </a:r>
            <a:r>
              <a:rPr lang="en-US" sz="2000" b="0" dirty="0" err="1" smtClean="0"/>
              <a:t>p,pn</a:t>
            </a:r>
            <a:r>
              <a:rPr lang="en-US" sz="2000" b="0" dirty="0" smtClean="0"/>
              <a:t>) =&gt; </a:t>
            </a:r>
            <a:r>
              <a:rPr lang="en-US" sz="2000" b="0" baseline="30000" dirty="0" smtClean="0"/>
              <a:t>123</a:t>
            </a:r>
            <a:r>
              <a:rPr lang="en-US" sz="2000" b="0" dirty="0" smtClean="0"/>
              <a:t>I</a:t>
            </a:r>
          </a:p>
          <a:p>
            <a:pPr eaLnBrk="1" hangingPunct="1">
              <a:lnSpc>
                <a:spcPct val="80000"/>
              </a:lnSpc>
              <a:buFont typeface="Wingdings" pitchFamily="2" charset="2"/>
              <a:buNone/>
            </a:pPr>
            <a:r>
              <a:rPr lang="en-US" sz="2000" b="0" dirty="0" smtClean="0"/>
              <a:t>		</a:t>
            </a:r>
          </a:p>
          <a:p>
            <a:pPr eaLnBrk="1" hangingPunct="1">
              <a:lnSpc>
                <a:spcPct val="80000"/>
              </a:lnSpc>
              <a:buFont typeface="Wingdings" pitchFamily="2" charset="2"/>
              <a:buNone/>
            </a:pPr>
            <a:r>
              <a:rPr lang="en-US" sz="2000" b="0" dirty="0" smtClean="0"/>
              <a:t>				</a:t>
            </a:r>
            <a:r>
              <a:rPr lang="fr-BE" sz="2000" b="0" dirty="0" smtClean="0"/>
              <a:t>	</a:t>
            </a:r>
            <a:r>
              <a:rPr lang="en-US" sz="2000" b="0" baseline="30000" dirty="0" smtClean="0"/>
              <a:t>127</a:t>
            </a:r>
            <a:r>
              <a:rPr lang="en-US" sz="2000" b="0" dirty="0" smtClean="0"/>
              <a:t>I</a:t>
            </a:r>
            <a:r>
              <a:rPr lang="fr-BE" sz="2000" b="0" dirty="0" smtClean="0"/>
              <a:t> </a:t>
            </a:r>
            <a:r>
              <a:rPr lang="en-US" sz="2000" b="0" dirty="0" smtClean="0"/>
              <a:t>(p,5n) =&gt; </a:t>
            </a:r>
            <a:r>
              <a:rPr lang="en-US" sz="2000" b="0" baseline="30000" dirty="0" smtClean="0"/>
              <a:t>123</a:t>
            </a:r>
            <a:r>
              <a:rPr lang="en-US" sz="2000" b="0" dirty="0" smtClean="0"/>
              <a:t>Xe =&gt; </a:t>
            </a:r>
            <a:r>
              <a:rPr lang="en-US" sz="2000" b="0" baseline="30000" dirty="0" smtClean="0"/>
              <a:t>123</a:t>
            </a:r>
            <a:r>
              <a:rPr lang="en-US" sz="2000" b="0" dirty="0" smtClean="0"/>
              <a:t>I	45~68</a:t>
            </a:r>
          </a:p>
          <a:p>
            <a:pPr eaLnBrk="1" hangingPunct="1">
              <a:lnSpc>
                <a:spcPct val="80000"/>
              </a:lnSpc>
              <a:buFont typeface="Wingdings" pitchFamily="2" charset="2"/>
              <a:buNone/>
            </a:pPr>
            <a:endParaRPr lang="en-US" sz="2000" dirty="0" smtClean="0"/>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29</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251520" y="4365104"/>
            <a:ext cx="3024336" cy="830997"/>
          </a:xfrm>
          <a:prstGeom prst="rect">
            <a:avLst/>
          </a:prstGeom>
          <a:solidFill>
            <a:schemeClr val="bg2">
              <a:lumMod val="20000"/>
              <a:lumOff val="80000"/>
            </a:schemeClr>
          </a:solidFill>
          <a:ln>
            <a:solidFill>
              <a:schemeClr val="tx1"/>
            </a:solidFill>
          </a:ln>
        </p:spPr>
        <p:txBody>
          <a:bodyPr wrap="square" rtlCol="0">
            <a:spAutoFit/>
          </a:bodyPr>
          <a:lstStyle/>
          <a:p>
            <a:pPr algn="ctr"/>
            <a:r>
              <a:rPr lang="fr-BE" dirty="0" smtClean="0"/>
              <a:t>A 30 MeV cyclotron </a:t>
            </a:r>
            <a:r>
              <a:rPr lang="fr-BE" dirty="0" err="1" smtClean="0"/>
              <a:t>can</a:t>
            </a:r>
            <a:r>
              <a:rPr lang="fr-BE" dirty="0" smtClean="0"/>
              <a:t> </a:t>
            </a:r>
            <a:r>
              <a:rPr lang="fr-BE" dirty="0" err="1" smtClean="0"/>
              <a:t>often</a:t>
            </a:r>
            <a:r>
              <a:rPr lang="fr-BE" dirty="0" smtClean="0"/>
              <a:t> do the job</a:t>
            </a:r>
            <a:endParaRPr lang="fr-BE"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r>
              <a:rPr lang="en-US" altLang="fr-FR" dirty="0"/>
              <a:t>Foreword</a:t>
            </a:r>
            <a:endParaRPr lang="en-GB" altLang="fr-FR" dirty="0"/>
          </a:p>
        </p:txBody>
      </p:sp>
      <p:sp>
        <p:nvSpPr>
          <p:cNvPr id="333827" name="Rectangle 3"/>
          <p:cNvSpPr>
            <a:spLocks noGrp="1" noChangeArrowheads="1"/>
          </p:cNvSpPr>
          <p:nvPr>
            <p:ph type="body" idx="1"/>
          </p:nvPr>
        </p:nvSpPr>
        <p:spPr>
          <a:xfrm>
            <a:off x="685800" y="2011288"/>
            <a:ext cx="7772400" cy="2569840"/>
          </a:xfrm>
          <a:ln>
            <a:solidFill>
              <a:schemeClr val="tx1"/>
            </a:solidFill>
          </a:ln>
        </p:spPr>
        <p:txBody>
          <a:bodyPr/>
          <a:lstStyle/>
          <a:p>
            <a:r>
              <a:rPr lang="en-US" altLang="fr-FR" sz="2800" b="0" dirty="0" smtClean="0"/>
              <a:t>In </a:t>
            </a:r>
            <a:r>
              <a:rPr lang="en-US" altLang="fr-FR" sz="2800" b="0" dirty="0"/>
              <a:t>this lecture, I </a:t>
            </a:r>
            <a:r>
              <a:rPr lang="en-US" altLang="fr-FR" sz="2800" b="0" dirty="0" smtClean="0"/>
              <a:t>cannot present </a:t>
            </a:r>
            <a:r>
              <a:rPr lang="en-US" altLang="fr-FR" sz="2800" b="0" dirty="0"/>
              <a:t>an exhaustive </a:t>
            </a:r>
            <a:r>
              <a:rPr lang="en-US" altLang="fr-FR" sz="2800" b="0" dirty="0" smtClean="0"/>
              <a:t>overview </a:t>
            </a:r>
            <a:r>
              <a:rPr lang="en-US" altLang="fr-FR" sz="2800" b="0" dirty="0"/>
              <a:t>of </a:t>
            </a:r>
            <a:r>
              <a:rPr lang="fr-BE" altLang="fr-FR" sz="2800" b="0" dirty="0"/>
              <a:t>all possible applications </a:t>
            </a:r>
            <a:r>
              <a:rPr lang="en-US" altLang="fr-FR" sz="2800" b="0" dirty="0"/>
              <a:t>of </a:t>
            </a:r>
            <a:r>
              <a:rPr lang="en-US" altLang="fr-FR" sz="2800" b="0" dirty="0" smtClean="0"/>
              <a:t>accelerators</a:t>
            </a:r>
          </a:p>
          <a:p>
            <a:r>
              <a:rPr lang="en-US" altLang="fr-FR" sz="2800" b="0" dirty="0" smtClean="0"/>
              <a:t>I </a:t>
            </a:r>
            <a:r>
              <a:rPr lang="en-US" altLang="fr-FR" sz="2800" b="0" dirty="0"/>
              <a:t>will </a:t>
            </a:r>
            <a:r>
              <a:rPr lang="en-US" altLang="fr-FR" sz="2800" b="0" dirty="0" smtClean="0"/>
              <a:t>mainly limit </a:t>
            </a:r>
            <a:r>
              <a:rPr lang="en-US" altLang="fr-FR" sz="2800" b="0" dirty="0"/>
              <a:t>myself to subjects where IBA has first hand experience</a:t>
            </a:r>
          </a:p>
          <a:p>
            <a:pPr>
              <a:buFont typeface="Wingdings" pitchFamily="2" charset="2"/>
              <a:buNone/>
            </a:pPr>
            <a:endParaRPr lang="en-GB" altLang="fr-FR" sz="2800" dirty="0"/>
          </a:p>
        </p:txBody>
      </p:sp>
    </p:spTree>
    <p:extLst>
      <p:ext uri="{BB962C8B-B14F-4D97-AF65-F5344CB8AC3E}">
        <p14:creationId xmlns:p14="http://schemas.microsoft.com/office/powerpoint/2010/main" val="208179941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“Traditional” nuclear medicine</a:t>
            </a:r>
          </a:p>
        </p:txBody>
      </p:sp>
      <p:sp>
        <p:nvSpPr>
          <p:cNvPr id="30723" name="Rectangle 3"/>
          <p:cNvSpPr>
            <a:spLocks noGrp="1" noChangeArrowheads="1"/>
          </p:cNvSpPr>
          <p:nvPr>
            <p:ph type="body" idx="1"/>
          </p:nvPr>
        </p:nvSpPr>
        <p:spPr>
          <a:xfrm>
            <a:off x="155891" y="1200918"/>
            <a:ext cx="8964488" cy="4316314"/>
          </a:xfrm>
        </p:spPr>
        <p:txBody>
          <a:bodyPr/>
          <a:lstStyle/>
          <a:p>
            <a:pPr eaLnBrk="1" hangingPunct="1"/>
            <a:r>
              <a:rPr lang="en-US" b="0" dirty="0" smtClean="0"/>
              <a:t>Technetium 99m, the most commonly used radio-isotopes in nuclear medicine is produced in reactors.</a:t>
            </a:r>
          </a:p>
          <a:p>
            <a:pPr lvl="1" eaLnBrk="1" hangingPunct="1"/>
            <a:r>
              <a:rPr lang="en-US" dirty="0" smtClean="0"/>
              <a:t>90% of diagnostic studies in hospitals is done with </a:t>
            </a:r>
            <a:r>
              <a:rPr lang="en-US" baseline="30000" dirty="0" smtClean="0"/>
              <a:t>99m</a:t>
            </a:r>
            <a:r>
              <a:rPr lang="en-US" dirty="0" smtClean="0"/>
              <a:t>Tc !</a:t>
            </a:r>
            <a:endParaRPr lang="en-US" b="0" dirty="0" smtClean="0"/>
          </a:p>
          <a:p>
            <a:pPr eaLnBrk="1" hangingPunct="1"/>
            <a:r>
              <a:rPr lang="en-US" b="0" dirty="0" smtClean="0"/>
              <a:t>But a number of other, very important nuclear medicine radio-isotopes are produced with cyclotrons of higher energy.</a:t>
            </a:r>
          </a:p>
          <a:p>
            <a:pPr lvl="1" eaLnBrk="1" hangingPunct="1"/>
            <a:r>
              <a:rPr lang="en-US" baseline="30000" dirty="0" smtClean="0"/>
              <a:t>201</a:t>
            </a:r>
            <a:r>
              <a:rPr lang="en-US" dirty="0" smtClean="0"/>
              <a:t>Tl (Cardiac studies).</a:t>
            </a:r>
          </a:p>
          <a:p>
            <a:pPr lvl="1" eaLnBrk="1" hangingPunct="1"/>
            <a:r>
              <a:rPr lang="en-US" baseline="30000" dirty="0" smtClean="0"/>
              <a:t>123</a:t>
            </a:r>
            <a:r>
              <a:rPr lang="en-US" dirty="0" smtClean="0"/>
              <a:t>I (Thyroid, Various examinations).</a:t>
            </a:r>
          </a:p>
          <a:p>
            <a:pPr eaLnBrk="1" hangingPunct="1"/>
            <a:r>
              <a:rPr lang="en-US" b="0" dirty="0" smtClean="0"/>
              <a:t>For these longer life isotopes, international distribution is possible.</a:t>
            </a:r>
          </a:p>
          <a:p>
            <a:pPr eaLnBrk="1" hangingPunct="1"/>
            <a:r>
              <a:rPr lang="en-US" b="0" dirty="0" smtClean="0"/>
              <a:t>Large, very powerful cyclotrons are owned by radiopharmaceutical companies.</a:t>
            </a: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30</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The Cyclone 30</a:t>
            </a:r>
          </a:p>
        </p:txBody>
      </p:sp>
      <p:pic>
        <p:nvPicPr>
          <p:cNvPr id="31747" name="Picture 4"/>
          <p:cNvPicPr>
            <a:picLocks noChangeAspect="1" noChangeArrowheads="1"/>
          </p:cNvPicPr>
          <p:nvPr/>
        </p:nvPicPr>
        <p:blipFill>
          <a:blip r:embed="rId2" cstate="print"/>
          <a:srcRect/>
          <a:stretch>
            <a:fillRect/>
          </a:stretch>
        </p:blipFill>
        <p:spPr bwMode="auto">
          <a:xfrm>
            <a:off x="806672" y="838949"/>
            <a:ext cx="7252862" cy="5122964"/>
          </a:xfrm>
          <a:prstGeom prst="rect">
            <a:avLst/>
          </a:prstGeom>
          <a:noFill/>
          <a:ln w="9525">
            <a:noFill/>
            <a:miter lim="800000"/>
            <a:headEnd/>
            <a:tailEnd/>
          </a:ln>
        </p:spPr>
      </p:pic>
      <p:sp>
        <p:nvSpPr>
          <p:cNvPr id="31748" name="Rectangle 5"/>
          <p:cNvSpPr>
            <a:spLocks noChangeArrowheads="1"/>
          </p:cNvSpPr>
          <p:nvPr/>
        </p:nvSpPr>
        <p:spPr bwMode="auto">
          <a:xfrm>
            <a:off x="396503" y="5959624"/>
            <a:ext cx="8135937" cy="467051"/>
          </a:xfrm>
          <a:prstGeom prst="rect">
            <a:avLst/>
          </a:prstGeom>
          <a:noFill/>
          <a:ln w="9525">
            <a:noFill/>
            <a:miter lim="800000"/>
            <a:headEnd/>
            <a:tailEnd/>
          </a:ln>
        </p:spPr>
        <p:txBody>
          <a:bodyPr>
            <a:spAutoFit/>
          </a:bodyPr>
          <a:lstStyle/>
          <a:p>
            <a:pPr eaLnBrk="1" hangingPunct="1">
              <a:lnSpc>
                <a:spcPct val="110000"/>
              </a:lnSpc>
              <a:spcBef>
                <a:spcPct val="90000"/>
              </a:spcBef>
              <a:buClr>
                <a:srgbClr val="FF8000"/>
              </a:buClr>
              <a:buFont typeface="Wingdings" pitchFamily="2" charset="2"/>
              <a:buNone/>
            </a:pPr>
            <a:r>
              <a:rPr lang="en-US" dirty="0"/>
              <a:t>The </a:t>
            </a:r>
            <a:r>
              <a:rPr lang="en-US" dirty="0" smtClean="0"/>
              <a:t>cyclotron used </a:t>
            </a:r>
            <a:r>
              <a:rPr lang="en-US" dirty="0"/>
              <a:t>by all radiopharmaceutical </a:t>
            </a:r>
            <a:r>
              <a:rPr lang="en-US" dirty="0" smtClean="0"/>
              <a:t>producers</a:t>
            </a:r>
            <a:endParaRPr lang="en-US" dirty="0"/>
          </a:p>
        </p:txBody>
      </p:sp>
      <p:sp>
        <p:nvSpPr>
          <p:cNvPr id="5"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31</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The positron (anti-electron)</a:t>
            </a:r>
          </a:p>
        </p:txBody>
      </p:sp>
      <p:pic>
        <p:nvPicPr>
          <p:cNvPr id="143362" name="Picture 2"/>
          <p:cNvPicPr>
            <a:picLocks noChangeAspect="1" noChangeArrowheads="1"/>
          </p:cNvPicPr>
          <p:nvPr/>
        </p:nvPicPr>
        <p:blipFill>
          <a:blip r:embed="rId2" cstate="print">
            <a:lum bright="-10000" contrast="40000"/>
          </a:blip>
          <a:srcRect/>
          <a:stretch>
            <a:fillRect/>
          </a:stretch>
        </p:blipFill>
        <p:spPr bwMode="auto">
          <a:xfrm>
            <a:off x="1946076" y="3708599"/>
            <a:ext cx="4786163" cy="2673353"/>
          </a:xfrm>
          <a:prstGeom prst="rect">
            <a:avLst/>
          </a:prstGeom>
          <a:noFill/>
          <a:ln w="9525">
            <a:noFill/>
            <a:miter lim="800000"/>
            <a:headEnd/>
            <a:tailEnd/>
          </a:ln>
        </p:spPr>
      </p:pic>
      <p:sp>
        <p:nvSpPr>
          <p:cNvPr id="6" name="Rectangle 3"/>
          <p:cNvSpPr txBox="1">
            <a:spLocks noChangeArrowheads="1"/>
          </p:cNvSpPr>
          <p:nvPr/>
        </p:nvSpPr>
        <p:spPr>
          <a:xfrm>
            <a:off x="155890" y="836712"/>
            <a:ext cx="8988109" cy="2952328"/>
          </a:xfrm>
          <a:prstGeom prst="rect">
            <a:avLst/>
          </a:prstGeom>
        </p:spPr>
        <p:txBody>
          <a:bodyPr/>
          <a:lstStyle/>
          <a:p>
            <a:pPr marL="342900" lvl="0" indent="-342900" eaLnBrk="1" hangingPunct="1">
              <a:spcBef>
                <a:spcPct val="20000"/>
              </a:spcBef>
              <a:buClr>
                <a:srgbClr val="FF8000"/>
              </a:buClr>
              <a:buFont typeface="Wingdings" pitchFamily="2" charset="2"/>
              <a:buChar char="p"/>
            </a:pPr>
            <a:r>
              <a:rPr lang="en-US" dirty="0" smtClean="0">
                <a:latin typeface="+mn-lt"/>
              </a:rPr>
              <a:t>Proton rich nucleus decays: proton → positron + neutrino.</a:t>
            </a:r>
          </a:p>
          <a:p>
            <a:pPr marL="342900" lvl="0" indent="-342900" eaLnBrk="1" hangingPunct="1">
              <a:spcBef>
                <a:spcPct val="20000"/>
              </a:spcBef>
              <a:buClr>
                <a:srgbClr val="FF8000"/>
              </a:buClr>
              <a:buFont typeface="Wingdings" pitchFamily="2" charset="2"/>
              <a:buChar char="p"/>
            </a:pPr>
            <a:r>
              <a:rPr lang="en-US" dirty="0" smtClean="0">
                <a:latin typeface="+mn-lt"/>
              </a:rPr>
              <a:t>Positron cools off by Coulomb interaction with electrons.</a:t>
            </a:r>
          </a:p>
          <a:p>
            <a:pPr marL="342900" lvl="0" indent="-342900" eaLnBrk="1" hangingPunct="1">
              <a:spcBef>
                <a:spcPct val="20000"/>
              </a:spcBef>
              <a:buClr>
                <a:srgbClr val="FF8000"/>
              </a:buClr>
              <a:buFont typeface="Wingdings" pitchFamily="2" charset="2"/>
              <a:buChar char="p"/>
            </a:pPr>
            <a:r>
              <a:rPr lang="en-US" dirty="0" smtClean="0">
                <a:latin typeface="+mn-lt"/>
              </a:rPr>
              <a:t>At thermal energy: positron annihilates producing two anti-parallel 511keV photons. (within 4mrad due to momentum conservation)</a:t>
            </a:r>
          </a:p>
          <a:p>
            <a:pPr marL="342900" lvl="0" indent="-342900" eaLnBrk="1" hangingPunct="1">
              <a:spcBef>
                <a:spcPct val="20000"/>
              </a:spcBef>
              <a:buClr>
                <a:srgbClr val="FF8000"/>
              </a:buClr>
              <a:buFont typeface="Wingdings" pitchFamily="2" charset="2"/>
              <a:buChar char="p"/>
            </a:pPr>
            <a:r>
              <a:rPr lang="en-US" dirty="0" smtClean="0">
                <a:latin typeface="+mn-lt"/>
              </a:rPr>
              <a:t>The finite positron range and the non-</a:t>
            </a:r>
            <a:r>
              <a:rPr lang="en-US" dirty="0" err="1" smtClean="0">
                <a:latin typeface="+mn-lt"/>
              </a:rPr>
              <a:t>collinearity</a:t>
            </a:r>
            <a:r>
              <a:rPr lang="en-US" dirty="0" smtClean="0">
                <a:latin typeface="+mn-lt"/>
              </a:rPr>
              <a:t> of the annihilation photons give rise to positional inaccuracy (±5mm).</a:t>
            </a:r>
            <a:endParaRPr kumimoji="0" lang="en-US" sz="2400" b="0" i="0" u="none" strike="noStrike" kern="0" cap="none" spc="0" normalizeH="0" baseline="0" dirty="0" smtClean="0">
              <a:ln>
                <a:noFill/>
              </a:ln>
              <a:solidFill>
                <a:schemeClr val="tx1"/>
              </a:solidFill>
              <a:effectLst/>
              <a:uLnTx/>
              <a:uFillTx/>
              <a:latin typeface="+mn-lt"/>
              <a:ea typeface="+mn-ea"/>
              <a:cs typeface="+mn-cs"/>
            </a:endParaRPr>
          </a:p>
        </p:txBody>
      </p:sp>
      <p:sp>
        <p:nvSpPr>
          <p:cNvPr id="5"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32</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55638" y="153015"/>
            <a:ext cx="8964612" cy="683697"/>
          </a:xfrm>
        </p:spPr>
        <p:txBody>
          <a:bodyPr/>
          <a:lstStyle/>
          <a:p>
            <a:r>
              <a:rPr lang="en-US" dirty="0" smtClean="0"/>
              <a:t>Coincidence detection in a PET scanner</a:t>
            </a:r>
          </a:p>
        </p:txBody>
      </p:sp>
      <p:pic>
        <p:nvPicPr>
          <p:cNvPr id="142338" name="Picture 2"/>
          <p:cNvPicPr>
            <a:picLocks noChangeAspect="1" noChangeArrowheads="1"/>
          </p:cNvPicPr>
          <p:nvPr/>
        </p:nvPicPr>
        <p:blipFill>
          <a:blip r:embed="rId2" cstate="print"/>
          <a:srcRect/>
          <a:stretch>
            <a:fillRect/>
          </a:stretch>
        </p:blipFill>
        <p:spPr bwMode="auto">
          <a:xfrm>
            <a:off x="2117244" y="3618681"/>
            <a:ext cx="4759012" cy="2762647"/>
          </a:xfrm>
          <a:prstGeom prst="rect">
            <a:avLst/>
          </a:prstGeom>
          <a:noFill/>
          <a:ln w="9525">
            <a:noFill/>
            <a:miter lim="800000"/>
            <a:headEnd/>
            <a:tailEnd/>
          </a:ln>
        </p:spPr>
      </p:pic>
      <p:sp>
        <p:nvSpPr>
          <p:cNvPr id="5" name="Rectangle 4"/>
          <p:cNvSpPr/>
          <p:nvPr/>
        </p:nvSpPr>
        <p:spPr>
          <a:xfrm>
            <a:off x="160462" y="836712"/>
            <a:ext cx="8983538" cy="2677656"/>
          </a:xfrm>
          <a:prstGeom prst="rect">
            <a:avLst/>
          </a:prstGeom>
        </p:spPr>
        <p:txBody>
          <a:bodyPr wrap="square">
            <a:spAutoFit/>
          </a:bodyPr>
          <a:lstStyle/>
          <a:p>
            <a:r>
              <a:rPr lang="en-US" dirty="0" smtClean="0">
                <a:latin typeface="+mn-lt"/>
              </a:rPr>
              <a:t>In a PET camera, each detector generates a timed pulse when it registers an incident photon. These pulses are then combined in coincidence circuitry, and if the pulses fall within a short time-window, they are deemed to be coincident. A coincidence event is assigned to a line of response joining the two relevant detectors. In this way, positional information is gained from the detected radiation without the need for a physical collimator.</a:t>
            </a:r>
            <a:endParaRPr lang="en-US" dirty="0">
              <a:latin typeface="+mn-lt"/>
            </a:endParaRPr>
          </a:p>
        </p:txBody>
      </p:sp>
      <p:sp>
        <p:nvSpPr>
          <p:cNvPr id="6"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33</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908720"/>
            <a:ext cx="4896544" cy="345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4" name="Rectangle 2"/>
          <p:cNvSpPr>
            <a:spLocks noGrp="1" noChangeArrowheads="1"/>
          </p:cNvSpPr>
          <p:nvPr>
            <p:ph type="title"/>
          </p:nvPr>
        </p:nvSpPr>
        <p:spPr/>
        <p:txBody>
          <a:bodyPr/>
          <a:lstStyle/>
          <a:p>
            <a:r>
              <a:rPr lang="en-US" dirty="0" smtClean="0"/>
              <a:t>The PET scanner</a:t>
            </a: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34</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0676" y="3232745"/>
            <a:ext cx="4067175"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512" y="4365104"/>
            <a:ext cx="4853801" cy="1754326"/>
          </a:xfrm>
          <a:prstGeom prst="rect">
            <a:avLst/>
          </a:prstGeom>
          <a:noFill/>
        </p:spPr>
        <p:txBody>
          <a:bodyPr wrap="square" rtlCol="0">
            <a:spAutoFit/>
          </a:bodyPr>
          <a:lstStyle/>
          <a:p>
            <a:pPr marL="285750" indent="-285750">
              <a:buFont typeface="Arial" panose="020B0604020202020204" pitchFamily="34" charset="0"/>
              <a:buChar char="•"/>
            </a:pPr>
            <a:r>
              <a:rPr lang="fr-BE" sz="1800" dirty="0" err="1" smtClean="0"/>
              <a:t>Coincidents</a:t>
            </a:r>
            <a:r>
              <a:rPr lang="fr-BE" sz="1800" dirty="0" smtClean="0"/>
              <a:t> </a:t>
            </a:r>
            <a:r>
              <a:rPr lang="fr-BE" sz="1800" dirty="0" err="1" smtClean="0"/>
              <a:t>events</a:t>
            </a:r>
            <a:r>
              <a:rPr lang="fr-BE" sz="1800" dirty="0" smtClean="0"/>
              <a:t> are </a:t>
            </a:r>
            <a:r>
              <a:rPr lang="fr-BE" sz="1800" dirty="0" err="1" smtClean="0"/>
              <a:t>grouped</a:t>
            </a:r>
            <a:r>
              <a:rPr lang="fr-BE" sz="1800" dirty="0" smtClean="0"/>
              <a:t> </a:t>
            </a:r>
            <a:r>
              <a:rPr lang="fr-BE" sz="1800" dirty="0" err="1" smtClean="0"/>
              <a:t>into</a:t>
            </a:r>
            <a:r>
              <a:rPr lang="fr-BE" sz="1800" dirty="0" smtClean="0"/>
              <a:t> </a:t>
            </a:r>
            <a:r>
              <a:rPr lang="fr-BE" sz="1800" dirty="0" err="1" smtClean="0"/>
              <a:t>projected</a:t>
            </a:r>
            <a:r>
              <a:rPr lang="fr-BE" sz="1800" dirty="0" smtClean="0"/>
              <a:t> images (</a:t>
            </a:r>
            <a:r>
              <a:rPr lang="fr-BE" sz="1800" dirty="0" err="1" smtClean="0"/>
              <a:t>sinograms</a:t>
            </a:r>
            <a:r>
              <a:rPr lang="fr-BE" sz="1800" dirty="0" smtClean="0"/>
              <a:t>) and </a:t>
            </a:r>
            <a:r>
              <a:rPr lang="fr-BE" sz="1800" dirty="0" err="1" smtClean="0"/>
              <a:t>sorted</a:t>
            </a:r>
            <a:r>
              <a:rPr lang="fr-BE" sz="1800" dirty="0" smtClean="0"/>
              <a:t> by the angle of </a:t>
            </a:r>
            <a:r>
              <a:rPr lang="fr-BE" sz="1800" dirty="0" err="1" smtClean="0"/>
              <a:t>view</a:t>
            </a:r>
            <a:endParaRPr lang="fr-BE" sz="1800" dirty="0" smtClean="0"/>
          </a:p>
          <a:p>
            <a:pPr marL="285750" indent="-285750">
              <a:buFont typeface="Arial" panose="020B0604020202020204" pitchFamily="34" charset="0"/>
              <a:buChar char="•"/>
            </a:pPr>
            <a:r>
              <a:rPr lang="fr-BE" sz="1800" dirty="0" err="1" smtClean="0"/>
              <a:t>Analogous</a:t>
            </a:r>
            <a:r>
              <a:rPr lang="fr-BE" sz="1800" dirty="0" smtClean="0"/>
              <a:t> to the projections </a:t>
            </a:r>
            <a:r>
              <a:rPr lang="fr-BE" sz="1800" dirty="0" err="1" smtClean="0"/>
              <a:t>obtained</a:t>
            </a:r>
            <a:r>
              <a:rPr lang="fr-BE" sz="1800" dirty="0" smtClean="0"/>
              <a:t> </a:t>
            </a:r>
            <a:r>
              <a:rPr lang="fr-BE" sz="1800" dirty="0" err="1" smtClean="0"/>
              <a:t>with</a:t>
            </a:r>
            <a:r>
              <a:rPr lang="fr-BE" sz="1800" dirty="0" smtClean="0"/>
              <a:t> </a:t>
            </a:r>
            <a:r>
              <a:rPr lang="fr-BE" sz="1800" dirty="0" err="1" smtClean="0"/>
              <a:t>Computed</a:t>
            </a:r>
            <a:r>
              <a:rPr lang="fr-BE" sz="1800" dirty="0" smtClean="0"/>
              <a:t> </a:t>
            </a:r>
            <a:r>
              <a:rPr lang="fr-BE" sz="1800" dirty="0" err="1"/>
              <a:t>T</a:t>
            </a:r>
            <a:r>
              <a:rPr lang="fr-BE" sz="1800" dirty="0" err="1" smtClean="0"/>
              <a:t>omography</a:t>
            </a:r>
            <a:r>
              <a:rPr lang="fr-BE" sz="1800" dirty="0" smtClean="0"/>
              <a:t> (CT) scanners</a:t>
            </a:r>
          </a:p>
          <a:p>
            <a:pPr marL="285750" indent="-285750">
              <a:buFont typeface="Arial" panose="020B0604020202020204" pitchFamily="34" charset="0"/>
              <a:buChar char="•"/>
            </a:pPr>
            <a:r>
              <a:rPr lang="fr-BE" sz="1800" dirty="0" smtClean="0"/>
              <a:t>3D image </a:t>
            </a:r>
            <a:r>
              <a:rPr lang="fr-BE" sz="1800" dirty="0" err="1" smtClean="0"/>
              <a:t>re-construction</a:t>
            </a:r>
            <a:r>
              <a:rPr lang="fr-BE" sz="1800" dirty="0" smtClean="0"/>
              <a:t> </a:t>
            </a:r>
            <a:r>
              <a:rPr lang="fr-BE" sz="1800" dirty="0" err="1" smtClean="0"/>
              <a:t>is</a:t>
            </a:r>
            <a:r>
              <a:rPr lang="fr-BE" sz="1800" dirty="0" smtClean="0"/>
              <a:t> </a:t>
            </a:r>
            <a:r>
              <a:rPr lang="fr-BE" sz="1800" dirty="0" err="1" smtClean="0"/>
              <a:t>similar</a:t>
            </a:r>
            <a:endParaRPr lang="fr-BE" sz="1800" dirty="0"/>
          </a:p>
        </p:txBody>
      </p:sp>
      <p:sp>
        <p:nvSpPr>
          <p:cNvPr id="3" name="TextBox 2"/>
          <p:cNvSpPr txBox="1"/>
          <p:nvPr/>
        </p:nvSpPr>
        <p:spPr>
          <a:xfrm>
            <a:off x="4932040" y="2638580"/>
            <a:ext cx="3816424" cy="461665"/>
          </a:xfrm>
          <a:prstGeom prst="rect">
            <a:avLst/>
          </a:prstGeom>
          <a:noFill/>
          <a:ln>
            <a:solidFill>
              <a:schemeClr val="tx1"/>
            </a:solidFill>
          </a:ln>
        </p:spPr>
        <p:txBody>
          <a:bodyPr wrap="square" rtlCol="0">
            <a:spAutoFit/>
          </a:bodyPr>
          <a:lstStyle/>
          <a:p>
            <a:pPr algn="ctr"/>
            <a:r>
              <a:rPr lang="fr-BE" dirty="0" smtClean="0"/>
              <a:t>PET scanner in a </a:t>
            </a:r>
            <a:r>
              <a:rPr lang="fr-BE" dirty="0" err="1" smtClean="0"/>
              <a:t>hospital</a:t>
            </a:r>
            <a:endParaRPr lang="fr-BE" dirty="0"/>
          </a:p>
        </p:txBody>
      </p:sp>
      <p:sp>
        <p:nvSpPr>
          <p:cNvPr id="8" name="TextBox 7"/>
          <p:cNvSpPr txBox="1"/>
          <p:nvPr/>
        </p:nvSpPr>
        <p:spPr>
          <a:xfrm>
            <a:off x="4499992" y="1124744"/>
            <a:ext cx="4572000" cy="830997"/>
          </a:xfrm>
          <a:prstGeom prst="rect">
            <a:avLst/>
          </a:prstGeom>
          <a:noFill/>
          <a:ln>
            <a:solidFill>
              <a:schemeClr val="tx1"/>
            </a:solidFill>
          </a:ln>
        </p:spPr>
        <p:txBody>
          <a:bodyPr wrap="square" rtlCol="0">
            <a:spAutoFit/>
          </a:bodyPr>
          <a:lstStyle/>
          <a:p>
            <a:r>
              <a:rPr lang="fr-BE" sz="1600" dirty="0" err="1" smtClean="0"/>
              <a:t>Currently</a:t>
            </a:r>
            <a:r>
              <a:rPr lang="fr-BE" sz="1600" dirty="0" smtClean="0"/>
              <a:t> </a:t>
            </a:r>
            <a:r>
              <a:rPr lang="fr-BE" sz="1600" dirty="0" err="1" smtClean="0"/>
              <a:t>available</a:t>
            </a:r>
            <a:r>
              <a:rPr lang="fr-BE" sz="1600" dirty="0" smtClean="0"/>
              <a:t> are</a:t>
            </a:r>
          </a:p>
          <a:p>
            <a:pPr marL="285750" indent="-285750">
              <a:buFont typeface="Arial" panose="020B0604020202020204" pitchFamily="34" charset="0"/>
              <a:buChar char="•"/>
            </a:pPr>
            <a:r>
              <a:rPr lang="fr-BE" sz="1600" dirty="0" smtClean="0"/>
              <a:t>PET scanners </a:t>
            </a:r>
            <a:r>
              <a:rPr lang="fr-BE" sz="1600" dirty="0" err="1" smtClean="0"/>
              <a:t>integrated</a:t>
            </a:r>
            <a:r>
              <a:rPr lang="fr-BE" sz="1600" dirty="0" smtClean="0"/>
              <a:t> </a:t>
            </a:r>
            <a:r>
              <a:rPr lang="fr-BE" sz="1600" dirty="0" err="1" smtClean="0"/>
              <a:t>with</a:t>
            </a:r>
            <a:r>
              <a:rPr lang="fr-BE" sz="1600" dirty="0" smtClean="0"/>
              <a:t> CT: PET-CT</a:t>
            </a:r>
          </a:p>
          <a:p>
            <a:pPr marL="285750" indent="-285750">
              <a:buFont typeface="Arial" panose="020B0604020202020204" pitchFamily="34" charset="0"/>
              <a:buChar char="•"/>
            </a:pPr>
            <a:r>
              <a:rPr lang="fr-BE" sz="1600" dirty="0" smtClean="0"/>
              <a:t>PET scanners </a:t>
            </a:r>
            <a:r>
              <a:rPr lang="fr-BE" sz="1600" dirty="0" err="1" smtClean="0"/>
              <a:t>integrated</a:t>
            </a:r>
            <a:r>
              <a:rPr lang="fr-BE" sz="1600" dirty="0" smtClean="0"/>
              <a:t> </a:t>
            </a:r>
            <a:r>
              <a:rPr lang="fr-BE" sz="1600" dirty="0" err="1" smtClean="0"/>
              <a:t>with</a:t>
            </a:r>
            <a:r>
              <a:rPr lang="fr-BE" sz="1600" dirty="0" smtClean="0"/>
              <a:t> MRI: PET-MRI</a:t>
            </a:r>
            <a:endParaRPr lang="fr-BE" sz="1600" dirty="0"/>
          </a:p>
        </p:txBody>
      </p:sp>
    </p:spTree>
    <p:extLst>
      <p:ext uri="{BB962C8B-B14F-4D97-AF65-F5344CB8AC3E}">
        <p14:creationId xmlns:p14="http://schemas.microsoft.com/office/powerpoint/2010/main" val="17066262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4797152"/>
            <a:ext cx="8712968" cy="461665"/>
          </a:xfrm>
          <a:prstGeom prst="rect">
            <a:avLst/>
          </a:prstGeom>
          <a:solidFill>
            <a:srgbClr val="FFFF00"/>
          </a:solidFill>
          <a:ln>
            <a:solidFill>
              <a:schemeClr val="tx1"/>
            </a:solidFill>
          </a:ln>
        </p:spPr>
        <p:txBody>
          <a:bodyPr wrap="square" rtlCol="0">
            <a:spAutoFit/>
          </a:bodyPr>
          <a:lstStyle/>
          <a:p>
            <a:endParaRPr lang="fr-BE" dirty="0"/>
          </a:p>
        </p:txBody>
      </p:sp>
      <p:sp>
        <p:nvSpPr>
          <p:cNvPr id="36866" name="Rectangle 2"/>
          <p:cNvSpPr>
            <a:spLocks noGrp="1" noChangeArrowheads="1"/>
          </p:cNvSpPr>
          <p:nvPr>
            <p:ph type="title"/>
          </p:nvPr>
        </p:nvSpPr>
        <p:spPr/>
        <p:txBody>
          <a:bodyPr/>
          <a:lstStyle/>
          <a:p>
            <a:r>
              <a:rPr lang="en-US" dirty="0" smtClean="0"/>
              <a:t>Common positron emitting radioisotopes for PET</a:t>
            </a:r>
          </a:p>
        </p:txBody>
      </p:sp>
      <p:sp>
        <p:nvSpPr>
          <p:cNvPr id="36867" name="Rectangle 3"/>
          <p:cNvSpPr>
            <a:spLocks noGrp="1" noChangeArrowheads="1"/>
          </p:cNvSpPr>
          <p:nvPr>
            <p:ph type="body" idx="1"/>
          </p:nvPr>
        </p:nvSpPr>
        <p:spPr>
          <a:xfrm>
            <a:off x="323850" y="1125538"/>
            <a:ext cx="8640763" cy="3599606"/>
          </a:xfrm>
        </p:spPr>
        <p:txBody>
          <a:bodyPr/>
          <a:lstStyle/>
          <a:p>
            <a:pPr eaLnBrk="1" hangingPunct="1">
              <a:buFont typeface="Wingdings" pitchFamily="2" charset="2"/>
              <a:buNone/>
            </a:pPr>
            <a:r>
              <a:rPr lang="en-US" sz="2000" b="0" dirty="0" smtClean="0"/>
              <a:t>Radioisotope	Half-life   Positron 	   Reaction		Energy</a:t>
            </a:r>
          </a:p>
          <a:p>
            <a:pPr eaLnBrk="1" hangingPunct="1">
              <a:buFont typeface="Wingdings" pitchFamily="2" charset="2"/>
              <a:buNone/>
            </a:pPr>
            <a:r>
              <a:rPr lang="en-US" sz="2000" b="0" dirty="0" smtClean="0"/>
              <a:t>			(min)	     energy				</a:t>
            </a:r>
            <a:r>
              <a:rPr lang="fr-FR" sz="2000" b="0" dirty="0" smtClean="0"/>
              <a:t>(MeV)</a:t>
            </a:r>
          </a:p>
          <a:p>
            <a:pPr eaLnBrk="1" hangingPunct="1">
              <a:buFont typeface="Wingdings" pitchFamily="2" charset="2"/>
              <a:buNone/>
            </a:pPr>
            <a:r>
              <a:rPr lang="fr-FR" sz="2000" dirty="0" smtClean="0"/>
              <a:t>				     </a:t>
            </a:r>
            <a:r>
              <a:rPr lang="fr-FR" sz="2000" b="0" dirty="0" smtClean="0"/>
              <a:t>(MeV)</a:t>
            </a:r>
          </a:p>
          <a:p>
            <a:pPr eaLnBrk="1" hangingPunct="1">
              <a:buFont typeface="Wingdings" pitchFamily="2" charset="2"/>
              <a:buNone/>
            </a:pPr>
            <a:endParaRPr lang="fr-FR" sz="2000" b="0" dirty="0" smtClean="0"/>
          </a:p>
          <a:p>
            <a:pPr eaLnBrk="1" hangingPunct="1">
              <a:buFont typeface="Wingdings" pitchFamily="2" charset="2"/>
              <a:buNone/>
            </a:pPr>
            <a:r>
              <a:rPr lang="fr-FR" b="0" baseline="25000" dirty="0" smtClean="0"/>
              <a:t>11</a:t>
            </a:r>
            <a:r>
              <a:rPr lang="fr-FR" b="0" dirty="0" smtClean="0"/>
              <a:t>C		20.4		1.0	</a:t>
            </a:r>
            <a:r>
              <a:rPr lang="fr-FR" b="0" baseline="25000" dirty="0" smtClean="0"/>
              <a:t>14</a:t>
            </a:r>
            <a:r>
              <a:rPr lang="fr-FR" b="0" dirty="0" smtClean="0"/>
              <a:t>N (</a:t>
            </a:r>
            <a:r>
              <a:rPr lang="fr-FR" b="0" dirty="0" err="1" smtClean="0"/>
              <a:t>p,</a:t>
            </a:r>
            <a:r>
              <a:rPr lang="fr-FR" b="0" dirty="0" err="1" smtClean="0">
                <a:latin typeface="Symbol" panose="05050102010706020507" pitchFamily="18" charset="2"/>
              </a:rPr>
              <a:t>a</a:t>
            </a:r>
            <a:r>
              <a:rPr lang="fr-FR" b="0" dirty="0" smtClean="0"/>
              <a:t>)=&gt; </a:t>
            </a:r>
            <a:r>
              <a:rPr lang="fr-FR" b="0" baseline="25000" dirty="0" smtClean="0"/>
              <a:t>11</a:t>
            </a:r>
            <a:r>
              <a:rPr lang="fr-FR" b="0" dirty="0" smtClean="0"/>
              <a:t>C	5=&gt;16</a:t>
            </a:r>
          </a:p>
          <a:p>
            <a:pPr eaLnBrk="1" hangingPunct="1">
              <a:buFont typeface="Wingdings" pitchFamily="2" charset="2"/>
              <a:buNone/>
            </a:pPr>
            <a:r>
              <a:rPr lang="fr-FR" b="0" baseline="25000" dirty="0" smtClean="0"/>
              <a:t>13</a:t>
            </a:r>
            <a:r>
              <a:rPr lang="fr-FR" b="0" dirty="0" smtClean="0"/>
              <a:t>N		9.96		1.2	</a:t>
            </a:r>
            <a:r>
              <a:rPr lang="fr-FR" b="0" baseline="25000" dirty="0" smtClean="0"/>
              <a:t>16</a:t>
            </a:r>
            <a:r>
              <a:rPr lang="fr-FR" b="0" dirty="0" smtClean="0"/>
              <a:t>O (</a:t>
            </a:r>
            <a:r>
              <a:rPr lang="fr-FR" b="0" dirty="0" err="1" smtClean="0"/>
              <a:t>p,</a:t>
            </a:r>
            <a:r>
              <a:rPr lang="fr-FR" b="0" dirty="0" err="1" smtClean="0">
                <a:latin typeface="Symbol" panose="05050102010706020507" pitchFamily="18" charset="2"/>
              </a:rPr>
              <a:t>a</a:t>
            </a:r>
            <a:r>
              <a:rPr lang="fr-FR" b="0" dirty="0" smtClean="0"/>
              <a:t>)=&gt; </a:t>
            </a:r>
            <a:r>
              <a:rPr lang="fr-FR" b="0" baseline="25000" dirty="0" smtClean="0"/>
              <a:t>13</a:t>
            </a:r>
            <a:r>
              <a:rPr lang="fr-FR" b="0" dirty="0" smtClean="0"/>
              <a:t>N	8=&gt;16</a:t>
            </a:r>
          </a:p>
          <a:p>
            <a:pPr eaLnBrk="1" hangingPunct="1">
              <a:buFont typeface="Wingdings" pitchFamily="2" charset="2"/>
              <a:buNone/>
            </a:pPr>
            <a:r>
              <a:rPr lang="fr-FR" b="0" dirty="0" smtClean="0"/>
              <a:t>						</a:t>
            </a:r>
            <a:r>
              <a:rPr lang="fr-FR" b="0" baseline="25000" dirty="0" smtClean="0"/>
              <a:t>12</a:t>
            </a:r>
            <a:r>
              <a:rPr lang="fr-FR" b="0" dirty="0" smtClean="0"/>
              <a:t>C (</a:t>
            </a:r>
            <a:r>
              <a:rPr lang="fr-FR" b="0" dirty="0" err="1" smtClean="0"/>
              <a:t>d,n</a:t>
            </a:r>
            <a:r>
              <a:rPr lang="fr-FR" b="0" dirty="0" smtClean="0"/>
              <a:t>)=&gt; </a:t>
            </a:r>
            <a:r>
              <a:rPr lang="fr-FR" b="0" baseline="25000" dirty="0" smtClean="0"/>
              <a:t>13</a:t>
            </a:r>
            <a:r>
              <a:rPr lang="fr-FR" b="0" dirty="0" smtClean="0"/>
              <a:t>N	3=&gt;8</a:t>
            </a:r>
          </a:p>
          <a:p>
            <a:pPr eaLnBrk="1" hangingPunct="1">
              <a:buFont typeface="Wingdings" pitchFamily="2" charset="2"/>
              <a:buNone/>
            </a:pPr>
            <a:r>
              <a:rPr lang="fr-FR" b="0" baseline="25000" dirty="0" smtClean="0"/>
              <a:t>15</a:t>
            </a:r>
            <a:r>
              <a:rPr lang="fr-FR" b="0" dirty="0" smtClean="0"/>
              <a:t>O		2.07		1.7	</a:t>
            </a:r>
            <a:r>
              <a:rPr lang="fr-FR" b="0" baseline="25000" dirty="0" smtClean="0"/>
              <a:t>15</a:t>
            </a:r>
            <a:r>
              <a:rPr lang="fr-FR" b="0" dirty="0" smtClean="0"/>
              <a:t>N (</a:t>
            </a:r>
            <a:r>
              <a:rPr lang="fr-FR" b="0" dirty="0" err="1" smtClean="0"/>
              <a:t>p,n</a:t>
            </a:r>
            <a:r>
              <a:rPr lang="fr-FR" b="0" dirty="0" smtClean="0"/>
              <a:t>)=&gt; </a:t>
            </a:r>
            <a:r>
              <a:rPr lang="fr-FR" b="0" baseline="25000" dirty="0" smtClean="0"/>
              <a:t>15</a:t>
            </a:r>
            <a:r>
              <a:rPr lang="fr-FR" b="0" dirty="0" smtClean="0"/>
              <a:t>O	5=&gt;14</a:t>
            </a:r>
          </a:p>
          <a:p>
            <a:pPr eaLnBrk="1" hangingPunct="1">
              <a:buFont typeface="Wingdings" pitchFamily="2" charset="2"/>
              <a:buNone/>
            </a:pPr>
            <a:r>
              <a:rPr lang="fr-FR" b="0" dirty="0" smtClean="0"/>
              <a:t>						</a:t>
            </a:r>
            <a:r>
              <a:rPr lang="fr-FR" b="0" baseline="25000" dirty="0" smtClean="0"/>
              <a:t>14</a:t>
            </a:r>
            <a:r>
              <a:rPr lang="fr-FR" b="0" dirty="0" smtClean="0"/>
              <a:t>N (</a:t>
            </a:r>
            <a:r>
              <a:rPr lang="fr-FR" b="0" dirty="0" err="1" smtClean="0"/>
              <a:t>d,n</a:t>
            </a:r>
            <a:r>
              <a:rPr lang="fr-FR" b="0" dirty="0" smtClean="0"/>
              <a:t>)=&gt; </a:t>
            </a:r>
            <a:r>
              <a:rPr lang="fr-FR" b="0" baseline="25000" dirty="0" smtClean="0"/>
              <a:t>15</a:t>
            </a:r>
            <a:r>
              <a:rPr lang="fr-FR" b="0" dirty="0" smtClean="0"/>
              <a:t>O	3=&gt;8</a:t>
            </a:r>
          </a:p>
          <a:p>
            <a:pPr eaLnBrk="1" hangingPunct="1">
              <a:buFont typeface="Wingdings" pitchFamily="2" charset="2"/>
              <a:buNone/>
            </a:pPr>
            <a:r>
              <a:rPr lang="fr-FR" b="0" baseline="25000" dirty="0" smtClean="0"/>
              <a:t>18</a:t>
            </a:r>
            <a:r>
              <a:rPr lang="fr-FR" b="0" dirty="0" smtClean="0"/>
              <a:t>F		109.8		0.6	</a:t>
            </a:r>
            <a:r>
              <a:rPr lang="fr-FR" b="0" baseline="25000" dirty="0" smtClean="0"/>
              <a:t>18</a:t>
            </a:r>
            <a:r>
              <a:rPr lang="fr-FR" b="0" dirty="0" smtClean="0"/>
              <a:t>O (</a:t>
            </a:r>
            <a:r>
              <a:rPr lang="fr-FR" b="0" dirty="0" err="1" smtClean="0"/>
              <a:t>p,n</a:t>
            </a:r>
            <a:r>
              <a:rPr lang="fr-FR" b="0" dirty="0" smtClean="0"/>
              <a:t>)=&gt; </a:t>
            </a:r>
            <a:r>
              <a:rPr lang="fr-FR" b="0" baseline="25000" dirty="0" smtClean="0"/>
              <a:t>18</a:t>
            </a:r>
            <a:r>
              <a:rPr lang="fr-FR" b="0" dirty="0" smtClean="0"/>
              <a:t>F	5=&gt;14</a:t>
            </a:r>
          </a:p>
          <a:p>
            <a:pPr eaLnBrk="1" hangingPunct="1">
              <a:buFont typeface="Wingdings" pitchFamily="2" charset="2"/>
              <a:buNone/>
            </a:pPr>
            <a:endParaRPr lang="en-US" dirty="0" smtClean="0"/>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35</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FDG = </a:t>
            </a:r>
            <a:r>
              <a:rPr lang="fr-BE" dirty="0" err="1" smtClean="0"/>
              <a:t>Fluoro</a:t>
            </a:r>
            <a:r>
              <a:rPr lang="fr-BE" dirty="0" smtClean="0"/>
              <a:t>-</a:t>
            </a:r>
            <a:r>
              <a:rPr lang="fr-BE" dirty="0" err="1" smtClean="0"/>
              <a:t>Deoxy</a:t>
            </a:r>
            <a:r>
              <a:rPr lang="fr-BE" dirty="0" smtClean="0"/>
              <a:t>-Glucose</a:t>
            </a:r>
            <a:endParaRPr lang="fr-BE" dirty="0"/>
          </a:p>
        </p:txBody>
      </p:sp>
      <p:sp>
        <p:nvSpPr>
          <p:cNvPr id="3" name="Content Placeholder 2"/>
          <p:cNvSpPr>
            <a:spLocks noGrp="1"/>
          </p:cNvSpPr>
          <p:nvPr>
            <p:ph idx="1"/>
          </p:nvPr>
        </p:nvSpPr>
        <p:spPr/>
        <p:txBody>
          <a:bodyPr/>
          <a:lstStyle/>
          <a:p>
            <a:r>
              <a:rPr lang="fr-BE" b="0" dirty="0" smtClean="0"/>
              <a:t>Most </a:t>
            </a:r>
            <a:r>
              <a:rPr lang="fr-BE" b="0" dirty="0" err="1" smtClean="0"/>
              <a:t>commonly</a:t>
            </a:r>
            <a:r>
              <a:rPr lang="fr-BE" b="0" dirty="0" smtClean="0"/>
              <a:t> made PET scan (90% of cases) </a:t>
            </a:r>
            <a:r>
              <a:rPr lang="fr-BE" b="0" dirty="0" err="1" smtClean="0"/>
              <a:t>is</a:t>
            </a:r>
            <a:r>
              <a:rPr lang="fr-BE" b="0" dirty="0" smtClean="0"/>
              <a:t> </a:t>
            </a:r>
            <a:r>
              <a:rPr lang="fr-BE" b="0" dirty="0" err="1" smtClean="0"/>
              <a:t>done</a:t>
            </a:r>
            <a:r>
              <a:rPr lang="fr-BE" b="0" dirty="0" smtClean="0"/>
              <a:t> </a:t>
            </a:r>
            <a:r>
              <a:rPr lang="fr-BE" b="0" dirty="0" err="1" smtClean="0"/>
              <a:t>with</a:t>
            </a:r>
            <a:r>
              <a:rPr lang="fr-BE" b="0" dirty="0" smtClean="0"/>
              <a:t> 18F-FDG (</a:t>
            </a:r>
            <a:r>
              <a:rPr lang="fr-BE" b="0" dirty="0" err="1" smtClean="0"/>
              <a:t>Fluoro</a:t>
            </a:r>
            <a:r>
              <a:rPr lang="fr-BE" b="0" dirty="0" smtClean="0"/>
              <a:t>-</a:t>
            </a:r>
            <a:r>
              <a:rPr lang="fr-BE" b="0" dirty="0" err="1" smtClean="0"/>
              <a:t>Deoxy</a:t>
            </a:r>
            <a:r>
              <a:rPr lang="fr-BE" b="0" dirty="0" smtClean="0"/>
              <a:t>-Glucose)</a:t>
            </a:r>
          </a:p>
          <a:p>
            <a:r>
              <a:rPr lang="fr-BE" b="0" dirty="0" err="1" smtClean="0"/>
              <a:t>Metabolic</a:t>
            </a:r>
            <a:r>
              <a:rPr lang="fr-BE" b="0" dirty="0" smtClean="0"/>
              <a:t> </a:t>
            </a:r>
            <a:r>
              <a:rPr lang="fr-BE" b="0" dirty="0" err="1" smtClean="0"/>
              <a:t>activity</a:t>
            </a:r>
            <a:r>
              <a:rPr lang="fr-BE" b="0" dirty="0" smtClean="0"/>
              <a:t> by </a:t>
            </a:r>
            <a:r>
              <a:rPr lang="fr-BE" b="0" dirty="0" err="1" smtClean="0"/>
              <a:t>virtue</a:t>
            </a:r>
            <a:r>
              <a:rPr lang="fr-BE" b="0" dirty="0" smtClean="0"/>
              <a:t> of glucose </a:t>
            </a:r>
            <a:r>
              <a:rPr lang="fr-BE" b="0" dirty="0" err="1" smtClean="0"/>
              <a:t>uptake</a:t>
            </a:r>
            <a:r>
              <a:rPr lang="fr-BE" b="0" dirty="0" smtClean="0"/>
              <a:t> in tissue</a:t>
            </a:r>
          </a:p>
          <a:p>
            <a:r>
              <a:rPr lang="fr-BE" b="0" dirty="0" smtClean="0"/>
              <a:t>This tracer </a:t>
            </a:r>
            <a:r>
              <a:rPr lang="fr-BE" b="0" dirty="0" err="1" smtClean="0"/>
              <a:t>is</a:t>
            </a:r>
            <a:r>
              <a:rPr lang="fr-BE" b="0" dirty="0" smtClean="0"/>
              <a:t> </a:t>
            </a:r>
            <a:r>
              <a:rPr lang="fr-BE" b="0" dirty="0" err="1" smtClean="0"/>
              <a:t>mainly</a:t>
            </a:r>
            <a:r>
              <a:rPr lang="fr-BE" b="0" dirty="0" smtClean="0"/>
              <a:t> </a:t>
            </a:r>
            <a:r>
              <a:rPr lang="fr-BE" b="0" dirty="0" err="1" smtClean="0"/>
              <a:t>used</a:t>
            </a:r>
            <a:r>
              <a:rPr lang="fr-BE" b="0" dirty="0" smtClean="0"/>
              <a:t> to explore the </a:t>
            </a:r>
            <a:r>
              <a:rPr lang="fr-BE" b="0" dirty="0" err="1" smtClean="0"/>
              <a:t>possibility</a:t>
            </a:r>
            <a:r>
              <a:rPr lang="fr-BE" b="0" dirty="0" smtClean="0"/>
              <a:t> of cancer </a:t>
            </a:r>
            <a:r>
              <a:rPr lang="fr-BE" b="0" dirty="0" err="1" smtClean="0"/>
              <a:t>metastasis</a:t>
            </a:r>
            <a:endParaRPr lang="fr-BE" b="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311" y="3861048"/>
            <a:ext cx="2746806" cy="1791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067944" y="3573016"/>
            <a:ext cx="4392488" cy="2308324"/>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fr-BE" dirty="0" smtClean="0"/>
              <a:t>In glucose one OH-group </a:t>
            </a:r>
            <a:r>
              <a:rPr lang="fr-BE" dirty="0" err="1" smtClean="0"/>
              <a:t>is</a:t>
            </a:r>
            <a:r>
              <a:rPr lang="fr-BE" dirty="0" smtClean="0"/>
              <a:t> </a:t>
            </a:r>
            <a:r>
              <a:rPr lang="fr-BE" dirty="0" err="1" smtClean="0"/>
              <a:t>replaced</a:t>
            </a:r>
            <a:r>
              <a:rPr lang="fr-BE" dirty="0" smtClean="0"/>
              <a:t> by a 18-F </a:t>
            </a:r>
            <a:r>
              <a:rPr lang="fr-BE" dirty="0" err="1" smtClean="0"/>
              <a:t>atom</a:t>
            </a:r>
            <a:endParaRPr lang="fr-BE" dirty="0" smtClean="0"/>
          </a:p>
          <a:p>
            <a:pPr marL="342900" indent="-342900">
              <a:buFont typeface="Arial" panose="020B0604020202020204" pitchFamily="34" charset="0"/>
              <a:buChar char="•"/>
            </a:pPr>
            <a:r>
              <a:rPr lang="fr-BE" dirty="0" err="1" smtClean="0"/>
              <a:t>Both</a:t>
            </a:r>
            <a:r>
              <a:rPr lang="fr-BE" dirty="0" smtClean="0"/>
              <a:t> </a:t>
            </a:r>
            <a:r>
              <a:rPr lang="fr-BE" dirty="0" err="1" smtClean="0"/>
              <a:t>atoms</a:t>
            </a:r>
            <a:r>
              <a:rPr lang="fr-BE" dirty="0" smtClean="0"/>
              <a:t> have about the </a:t>
            </a:r>
            <a:r>
              <a:rPr lang="fr-BE" dirty="0" err="1" smtClean="0"/>
              <a:t>same</a:t>
            </a:r>
            <a:r>
              <a:rPr lang="fr-BE" dirty="0" smtClean="0"/>
              <a:t> size =&gt;</a:t>
            </a:r>
          </a:p>
          <a:p>
            <a:pPr marL="342900" indent="-342900">
              <a:buFont typeface="Arial" panose="020B0604020202020204" pitchFamily="34" charset="0"/>
              <a:buChar char="•"/>
            </a:pPr>
            <a:r>
              <a:rPr lang="fr-BE" dirty="0" smtClean="0"/>
              <a:t>Bio-</a:t>
            </a:r>
            <a:r>
              <a:rPr lang="fr-BE" dirty="0" err="1" smtClean="0"/>
              <a:t>chemical</a:t>
            </a:r>
            <a:r>
              <a:rPr lang="fr-BE" dirty="0" smtClean="0"/>
              <a:t> </a:t>
            </a:r>
            <a:r>
              <a:rPr lang="fr-BE" dirty="0" err="1" smtClean="0"/>
              <a:t>behaviour</a:t>
            </a:r>
            <a:r>
              <a:rPr lang="fr-BE" dirty="0" smtClean="0"/>
              <a:t> </a:t>
            </a:r>
            <a:r>
              <a:rPr lang="fr-BE" dirty="0" err="1" smtClean="0"/>
              <a:t>almost</a:t>
            </a:r>
            <a:r>
              <a:rPr lang="fr-BE" dirty="0" smtClean="0"/>
              <a:t> not </a:t>
            </a:r>
            <a:r>
              <a:rPr lang="fr-BE" dirty="0" err="1" smtClean="0"/>
              <a:t>altered</a:t>
            </a:r>
            <a:endParaRPr lang="fr-BE" dirty="0"/>
          </a:p>
        </p:txBody>
      </p:sp>
    </p:spTree>
    <p:extLst>
      <p:ext uri="{BB962C8B-B14F-4D97-AF65-F5344CB8AC3E}">
        <p14:creationId xmlns:p14="http://schemas.microsoft.com/office/powerpoint/2010/main" val="355078792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FDG </a:t>
            </a:r>
            <a:r>
              <a:rPr lang="fr-BE" dirty="0" err="1" smtClean="0"/>
              <a:t>was</a:t>
            </a:r>
            <a:r>
              <a:rPr lang="fr-BE" dirty="0" smtClean="0"/>
              <a:t> </a:t>
            </a:r>
            <a:r>
              <a:rPr lang="fr-BE" dirty="0" err="1" smtClean="0"/>
              <a:t>used</a:t>
            </a:r>
            <a:r>
              <a:rPr lang="fr-BE" dirty="0" smtClean="0"/>
              <a:t> to </a:t>
            </a:r>
            <a:r>
              <a:rPr lang="fr-BE" dirty="0" err="1" smtClean="0"/>
              <a:t>study</a:t>
            </a:r>
            <a:r>
              <a:rPr lang="fr-BE" dirty="0" smtClean="0"/>
              <a:t> </a:t>
            </a:r>
            <a:r>
              <a:rPr lang="fr-BE" dirty="0" err="1" smtClean="0"/>
              <a:t>brain</a:t>
            </a:r>
            <a:r>
              <a:rPr lang="fr-BE" dirty="0" smtClean="0"/>
              <a:t> </a:t>
            </a:r>
            <a:r>
              <a:rPr lang="fr-BE" dirty="0" err="1" smtClean="0"/>
              <a:t>function</a:t>
            </a:r>
            <a:endParaRPr lang="fr-BE" dirty="0"/>
          </a:p>
        </p:txBody>
      </p:sp>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219200"/>
            <a:ext cx="5015154"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652120" y="3030051"/>
            <a:ext cx="2952328" cy="1200329"/>
          </a:xfrm>
          <a:prstGeom prst="rect">
            <a:avLst/>
          </a:prstGeom>
          <a:noFill/>
          <a:ln>
            <a:solidFill>
              <a:schemeClr val="tx1"/>
            </a:solidFill>
          </a:ln>
        </p:spPr>
        <p:txBody>
          <a:bodyPr wrap="square" rtlCol="0">
            <a:spAutoFit/>
          </a:bodyPr>
          <a:lstStyle/>
          <a:p>
            <a:pPr algn="ctr"/>
            <a:r>
              <a:rPr lang="fr-BE" dirty="0" smtClean="0"/>
              <a:t>PET </a:t>
            </a:r>
            <a:r>
              <a:rPr lang="fr-BE" dirty="0" err="1" smtClean="0"/>
              <a:t>also</a:t>
            </a:r>
            <a:r>
              <a:rPr lang="fr-BE" dirty="0" smtClean="0"/>
              <a:t> </a:t>
            </a:r>
            <a:r>
              <a:rPr lang="fr-BE" dirty="0" err="1" smtClean="0"/>
              <a:t>allowed</a:t>
            </a:r>
            <a:r>
              <a:rPr lang="fr-BE" dirty="0" smtClean="0"/>
              <a:t> for </a:t>
            </a:r>
            <a:r>
              <a:rPr lang="fr-BE" dirty="0" err="1" smtClean="0"/>
              <a:t>fundamental</a:t>
            </a:r>
            <a:r>
              <a:rPr lang="fr-BE" dirty="0" smtClean="0"/>
              <a:t> </a:t>
            </a:r>
            <a:r>
              <a:rPr lang="fr-BE" dirty="0" err="1" smtClean="0"/>
              <a:t>medical</a:t>
            </a:r>
            <a:r>
              <a:rPr lang="fr-BE" dirty="0" smtClean="0"/>
              <a:t> </a:t>
            </a:r>
            <a:r>
              <a:rPr lang="fr-BE" dirty="0" err="1" smtClean="0"/>
              <a:t>research</a:t>
            </a:r>
            <a:endParaRPr lang="fr-BE" dirty="0"/>
          </a:p>
        </p:txBody>
      </p:sp>
    </p:spTree>
    <p:extLst>
      <p:ext uri="{BB962C8B-B14F-4D97-AF65-F5344CB8AC3E}">
        <p14:creationId xmlns:p14="http://schemas.microsoft.com/office/powerpoint/2010/main" val="375018731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55638" y="188640"/>
            <a:ext cx="8988362" cy="720080"/>
          </a:xfrm>
        </p:spPr>
        <p:txBody>
          <a:bodyPr/>
          <a:lstStyle/>
          <a:p>
            <a:r>
              <a:rPr lang="en-US" dirty="0" smtClean="0"/>
              <a:t>Cancer imaging with PET</a:t>
            </a:r>
          </a:p>
        </p:txBody>
      </p:sp>
      <p:sp>
        <p:nvSpPr>
          <p:cNvPr id="38916" name="Rectangle 4"/>
          <p:cNvSpPr>
            <a:spLocks noChangeArrowheads="1"/>
          </p:cNvSpPr>
          <p:nvPr/>
        </p:nvSpPr>
        <p:spPr bwMode="auto">
          <a:xfrm>
            <a:off x="4572000" y="1124744"/>
            <a:ext cx="4087688" cy="2419124"/>
          </a:xfrm>
          <a:prstGeom prst="rect">
            <a:avLst/>
          </a:prstGeom>
          <a:noFill/>
          <a:ln w="12700">
            <a:solidFill>
              <a:schemeClr val="tx1"/>
            </a:solidFill>
            <a:miter lim="800000"/>
            <a:headEnd type="none" w="sm" len="sm"/>
            <a:tailEnd type="none" w="sm" len="sm"/>
          </a:ln>
        </p:spPr>
        <p:txBody>
          <a:bodyPr wrap="square">
            <a:spAutoFit/>
          </a:bodyPr>
          <a:lstStyle/>
          <a:p>
            <a:pPr defTabSz="762000">
              <a:lnSpc>
                <a:spcPct val="90000"/>
              </a:lnSpc>
              <a:buSzPct val="68000"/>
              <a:buFont typeface="Wingdings" pitchFamily="2" charset="2"/>
              <a:buChar char="q"/>
            </a:pPr>
            <a:r>
              <a:rPr lang="en-US" baseline="30000" dirty="0">
                <a:solidFill>
                  <a:srgbClr val="FFFFFF"/>
                </a:solidFill>
                <a:latin typeface="Times New Roman" pitchFamily="18" charset="0"/>
              </a:rPr>
              <a:t>  </a:t>
            </a:r>
            <a:r>
              <a:rPr lang="en-US" baseline="30000" dirty="0" smtClean="0">
                <a:latin typeface="Univers 45 Light" pitchFamily="34" charset="0"/>
              </a:rPr>
              <a:t>18</a:t>
            </a:r>
            <a:r>
              <a:rPr lang="en-US" dirty="0" smtClean="0">
                <a:latin typeface="Univers 45 Light" pitchFamily="34" charset="0"/>
              </a:rPr>
              <a:t>F FDG</a:t>
            </a:r>
            <a:endParaRPr lang="en-US" dirty="0">
              <a:latin typeface="Univers 45 Light" pitchFamily="34" charset="0"/>
            </a:endParaRPr>
          </a:p>
          <a:p>
            <a:pPr defTabSz="762000">
              <a:lnSpc>
                <a:spcPct val="90000"/>
              </a:lnSpc>
              <a:buSzPct val="68000"/>
              <a:buFont typeface="Wingdings" pitchFamily="2" charset="2"/>
              <a:buChar char="q"/>
            </a:pPr>
            <a:r>
              <a:rPr lang="en-US" dirty="0">
                <a:latin typeface="Univers 45 Light" pitchFamily="34" charset="0"/>
              </a:rPr>
              <a:t> </a:t>
            </a:r>
            <a:r>
              <a:rPr lang="en-US" dirty="0" smtClean="0">
                <a:latin typeface="Univers 45 Light" pitchFamily="34" charset="0"/>
              </a:rPr>
              <a:t> 45 </a:t>
            </a:r>
            <a:r>
              <a:rPr lang="en-US" dirty="0">
                <a:latin typeface="Univers 45 Light" pitchFamily="34" charset="0"/>
              </a:rPr>
              <a:t>minute scan time</a:t>
            </a:r>
          </a:p>
          <a:p>
            <a:pPr defTabSz="762000">
              <a:lnSpc>
                <a:spcPct val="90000"/>
              </a:lnSpc>
              <a:buSzPct val="68000"/>
              <a:buFont typeface="Wingdings" pitchFamily="2" charset="2"/>
              <a:buChar char="q"/>
            </a:pPr>
            <a:endParaRPr lang="en-US" dirty="0">
              <a:latin typeface="Univers 45 Light" pitchFamily="34" charset="0"/>
            </a:endParaRPr>
          </a:p>
          <a:p>
            <a:pPr defTabSz="762000">
              <a:lnSpc>
                <a:spcPct val="90000"/>
              </a:lnSpc>
              <a:buSzPct val="68000"/>
              <a:buFont typeface="Wingdings" pitchFamily="2" charset="2"/>
              <a:buChar char="q"/>
            </a:pPr>
            <a:r>
              <a:rPr lang="en-US" dirty="0">
                <a:latin typeface="Univers 45 Light" pitchFamily="34" charset="0"/>
              </a:rPr>
              <a:t>  normal </a:t>
            </a:r>
            <a:r>
              <a:rPr lang="en-US" dirty="0" smtClean="0">
                <a:latin typeface="Univers 45 Light" pitchFamily="34" charset="0"/>
              </a:rPr>
              <a:t>heart, bladder.</a:t>
            </a:r>
            <a:endParaRPr lang="en-US" dirty="0">
              <a:latin typeface="Univers 45 Light" pitchFamily="34" charset="0"/>
            </a:endParaRPr>
          </a:p>
          <a:p>
            <a:pPr defTabSz="762000">
              <a:lnSpc>
                <a:spcPct val="90000"/>
              </a:lnSpc>
              <a:buSzPct val="68000"/>
              <a:buFont typeface="Wingdings" pitchFamily="2" charset="2"/>
              <a:buChar char="q"/>
            </a:pPr>
            <a:r>
              <a:rPr lang="en-US" dirty="0">
                <a:latin typeface="Univers 45 Light" pitchFamily="34" charset="0"/>
              </a:rPr>
              <a:t>  normal </a:t>
            </a:r>
            <a:r>
              <a:rPr lang="en-US" dirty="0" smtClean="0">
                <a:latin typeface="Univers 45 Light" pitchFamily="34" charset="0"/>
              </a:rPr>
              <a:t>kidney, brain.</a:t>
            </a:r>
          </a:p>
          <a:p>
            <a:pPr defTabSz="762000">
              <a:lnSpc>
                <a:spcPct val="90000"/>
              </a:lnSpc>
              <a:buSzPct val="68000"/>
              <a:buFont typeface="Wingdings" pitchFamily="2" charset="2"/>
              <a:buChar char="q"/>
            </a:pPr>
            <a:r>
              <a:rPr lang="en-US" dirty="0" smtClean="0">
                <a:latin typeface="Univers 45 Light" pitchFamily="34" charset="0"/>
              </a:rPr>
              <a:t>  colon tumor.</a:t>
            </a:r>
            <a:endParaRPr lang="en-US" dirty="0">
              <a:latin typeface="Univers 45 Light" pitchFamily="34" charset="0"/>
            </a:endParaRPr>
          </a:p>
          <a:p>
            <a:pPr defTabSz="762000">
              <a:lnSpc>
                <a:spcPct val="90000"/>
              </a:lnSpc>
              <a:buSzPct val="68000"/>
              <a:buFont typeface="Wingdings" pitchFamily="2" charset="2"/>
              <a:buChar char="q"/>
            </a:pPr>
            <a:r>
              <a:rPr lang="en-US" dirty="0">
                <a:latin typeface="Univers 45 Light" pitchFamily="34" charset="0"/>
              </a:rPr>
              <a:t>  metastatic </a:t>
            </a:r>
            <a:r>
              <a:rPr lang="en-US" dirty="0" smtClean="0">
                <a:latin typeface="Univers 45 Light" pitchFamily="34" charset="0"/>
              </a:rPr>
              <a:t>liver lesions.</a:t>
            </a:r>
            <a:endParaRPr lang="en-US" dirty="0">
              <a:solidFill>
                <a:srgbClr val="FFFFFF"/>
              </a:solidFill>
              <a:latin typeface="Times New Roman" pitchFamily="18" charset="0"/>
            </a:endParaRPr>
          </a:p>
        </p:txBody>
      </p:sp>
      <p:pic>
        <p:nvPicPr>
          <p:cNvPr id="6" name="Content Placeholder 5" descr="PET-MIPS-anim.gif"/>
          <p:cNvPicPr>
            <a:picLocks noGrp="1" noChangeAspect="1"/>
          </p:cNvPicPr>
          <p:nvPr>
            <p:ph idx="1"/>
          </p:nvPr>
        </p:nvPicPr>
        <p:blipFill>
          <a:blip r:embed="rId3" cstate="print"/>
          <a:stretch>
            <a:fillRect/>
          </a:stretch>
        </p:blipFill>
        <p:spPr>
          <a:xfrm>
            <a:off x="568182" y="1373088"/>
            <a:ext cx="3355746" cy="4648200"/>
          </a:xfrm>
        </p:spPr>
      </p:pic>
      <p:sp>
        <p:nvSpPr>
          <p:cNvPr id="5"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38</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551697"/>
            <a:ext cx="2808312" cy="2901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55638" y="188640"/>
            <a:ext cx="8988362" cy="720378"/>
          </a:xfrm>
        </p:spPr>
        <p:txBody>
          <a:bodyPr/>
          <a:lstStyle/>
          <a:p>
            <a:r>
              <a:rPr lang="en-US" dirty="0" smtClean="0"/>
              <a:t>PET Scan - Response to </a:t>
            </a:r>
            <a:r>
              <a:rPr lang="en-US" dirty="0"/>
              <a:t>t</a:t>
            </a:r>
            <a:r>
              <a:rPr lang="en-US" dirty="0" smtClean="0"/>
              <a:t>herapy =&gt; cancer staging </a:t>
            </a:r>
          </a:p>
        </p:txBody>
      </p:sp>
      <p:pic>
        <p:nvPicPr>
          <p:cNvPr id="39939" name="Picture 3" descr="!LYMPHOM"/>
          <p:cNvPicPr>
            <a:picLocks noGrp="1" noChangeArrowheads="1"/>
          </p:cNvPicPr>
          <p:nvPr>
            <p:ph type="body" idx="1"/>
          </p:nvPr>
        </p:nvPicPr>
        <p:blipFill>
          <a:blip r:embed="rId3" cstate="print"/>
          <a:srcRect b="25862"/>
          <a:stretch>
            <a:fillRect/>
          </a:stretch>
        </p:blipFill>
        <p:spPr>
          <a:xfrm>
            <a:off x="1187944" y="1988840"/>
            <a:ext cx="2880000" cy="3600000"/>
          </a:xfrm>
          <a:noFill/>
        </p:spPr>
      </p:pic>
      <p:pic>
        <p:nvPicPr>
          <p:cNvPr id="39940" name="Picture 4" descr="!LYMPHOM"/>
          <p:cNvPicPr>
            <a:picLocks noChangeArrowheads="1"/>
          </p:cNvPicPr>
          <p:nvPr/>
        </p:nvPicPr>
        <p:blipFill>
          <a:blip r:embed="rId4" cstate="print"/>
          <a:srcRect/>
          <a:stretch>
            <a:fillRect/>
          </a:stretch>
        </p:blipFill>
        <p:spPr bwMode="auto">
          <a:xfrm>
            <a:off x="4932360" y="1988840"/>
            <a:ext cx="2880000" cy="3600000"/>
          </a:xfrm>
          <a:prstGeom prst="rect">
            <a:avLst/>
          </a:prstGeom>
          <a:noFill/>
          <a:ln w="9525">
            <a:noFill/>
            <a:miter lim="800000"/>
            <a:headEnd/>
            <a:tailEnd/>
          </a:ln>
        </p:spPr>
      </p:pic>
      <p:sp>
        <p:nvSpPr>
          <p:cNvPr id="39941" name="Rectangle 5"/>
          <p:cNvSpPr>
            <a:spLocks noChangeArrowheads="1"/>
          </p:cNvSpPr>
          <p:nvPr/>
        </p:nvSpPr>
        <p:spPr bwMode="auto">
          <a:xfrm>
            <a:off x="4932040" y="5589240"/>
            <a:ext cx="2879725" cy="457200"/>
          </a:xfrm>
          <a:prstGeom prst="rect">
            <a:avLst/>
          </a:prstGeom>
          <a:noFill/>
          <a:ln w="12700">
            <a:noFill/>
            <a:miter lim="800000"/>
            <a:headEnd type="none" w="sm" len="sm"/>
            <a:tailEnd type="none" w="sm" len="sm"/>
          </a:ln>
        </p:spPr>
        <p:txBody>
          <a:bodyPr wrap="none">
            <a:spAutoFit/>
          </a:bodyPr>
          <a:lstStyle/>
          <a:p>
            <a:pPr algn="ctr" defTabSz="762000"/>
            <a:r>
              <a:rPr lang="en-US" dirty="0">
                <a:latin typeface="Univers 45 Light" pitchFamily="34" charset="0"/>
              </a:rPr>
              <a:t>Post Chemotherapy</a:t>
            </a:r>
          </a:p>
        </p:txBody>
      </p:sp>
      <p:sp>
        <p:nvSpPr>
          <p:cNvPr id="39942" name="Rectangle 6"/>
          <p:cNvSpPr>
            <a:spLocks noChangeArrowheads="1"/>
          </p:cNvSpPr>
          <p:nvPr/>
        </p:nvSpPr>
        <p:spPr bwMode="auto">
          <a:xfrm>
            <a:off x="1352178" y="5589240"/>
            <a:ext cx="2571750" cy="457200"/>
          </a:xfrm>
          <a:prstGeom prst="rect">
            <a:avLst/>
          </a:prstGeom>
          <a:noFill/>
          <a:ln w="12700">
            <a:noFill/>
            <a:miter lim="800000"/>
            <a:headEnd type="none" w="sm" len="sm"/>
            <a:tailEnd type="none" w="sm" len="sm"/>
          </a:ln>
        </p:spPr>
        <p:txBody>
          <a:bodyPr wrap="none">
            <a:spAutoFit/>
          </a:bodyPr>
          <a:lstStyle/>
          <a:p>
            <a:pPr algn="ctr" defTabSz="762000"/>
            <a:r>
              <a:rPr lang="en-US" dirty="0">
                <a:latin typeface="Univers 45 Light" pitchFamily="34" charset="0"/>
              </a:rPr>
              <a:t>Staging PET Scan</a:t>
            </a:r>
          </a:p>
        </p:txBody>
      </p:sp>
      <p:sp>
        <p:nvSpPr>
          <p:cNvPr id="39943" name="Rectangle 7"/>
          <p:cNvSpPr>
            <a:spLocks noChangeArrowheads="1"/>
          </p:cNvSpPr>
          <p:nvPr/>
        </p:nvSpPr>
        <p:spPr bwMode="auto">
          <a:xfrm>
            <a:off x="179513" y="1316038"/>
            <a:ext cx="9505826" cy="461665"/>
          </a:xfrm>
          <a:prstGeom prst="rect">
            <a:avLst/>
          </a:prstGeom>
          <a:noFill/>
          <a:ln w="12700">
            <a:noFill/>
            <a:miter lim="800000"/>
            <a:headEnd type="none" w="sm" len="sm"/>
            <a:tailEnd type="none" w="sm" len="sm"/>
          </a:ln>
        </p:spPr>
        <p:txBody>
          <a:bodyPr wrap="square">
            <a:spAutoFit/>
          </a:bodyPr>
          <a:lstStyle/>
          <a:p>
            <a:pPr defTabSz="762000"/>
            <a:r>
              <a:rPr lang="en-US" dirty="0">
                <a:latin typeface="Univers 45 Light" pitchFamily="34" charset="0"/>
              </a:rPr>
              <a:t>31 </a:t>
            </a:r>
            <a:r>
              <a:rPr lang="en-US" dirty="0" err="1" smtClean="0">
                <a:latin typeface="Univers 45 Light" pitchFamily="34" charset="0"/>
              </a:rPr>
              <a:t>yo</a:t>
            </a:r>
            <a:r>
              <a:rPr lang="en-US" dirty="0" smtClean="0">
                <a:latin typeface="Univers 45 Light" pitchFamily="34" charset="0"/>
              </a:rPr>
              <a:t> female </a:t>
            </a:r>
            <a:r>
              <a:rPr lang="en-US" dirty="0">
                <a:latin typeface="Univers 45 Light" pitchFamily="34" charset="0"/>
              </a:rPr>
              <a:t>with newly diagnosed </a:t>
            </a:r>
            <a:r>
              <a:rPr lang="en-US" dirty="0" smtClean="0">
                <a:latin typeface="Univers 45 Light" pitchFamily="34" charset="0"/>
              </a:rPr>
              <a:t>Non-Hodgkin‘s Lymphoma</a:t>
            </a:r>
            <a:endParaRPr lang="en-US" dirty="0">
              <a:latin typeface="Univers 45 Light" pitchFamily="34" charset="0"/>
            </a:endParaRPr>
          </a:p>
        </p:txBody>
      </p:sp>
      <p:sp>
        <p:nvSpPr>
          <p:cNvPr id="8"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39</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251520" y="1412776"/>
            <a:ext cx="8892480" cy="1296144"/>
          </a:xfrm>
        </p:spPr>
        <p:txBody>
          <a:bodyPr/>
          <a:lstStyle/>
          <a:p>
            <a:pPr>
              <a:buClr>
                <a:srgbClr val="F0AB00"/>
              </a:buClr>
              <a:buFont typeface="Arial" pitchFamily="34" charset="0"/>
              <a:buChar char="•"/>
              <a:defRPr/>
            </a:pPr>
            <a:r>
              <a:rPr lang="en-GB" sz="2000" b="0" dirty="0"/>
              <a:t>Belgium is one of the first European </a:t>
            </a:r>
            <a:r>
              <a:rPr lang="en-GB" sz="2000" b="0" dirty="0" smtClean="0"/>
              <a:t>countries </a:t>
            </a:r>
            <a:r>
              <a:rPr lang="en-GB" sz="2000" b="0" dirty="0"/>
              <a:t>to install a cyclotron in 1947</a:t>
            </a:r>
          </a:p>
          <a:p>
            <a:pPr>
              <a:buClr>
                <a:srgbClr val="F0AB00"/>
              </a:buClr>
              <a:buFont typeface="Arial" pitchFamily="34" charset="0"/>
              <a:buChar char="•"/>
              <a:defRPr/>
            </a:pPr>
            <a:r>
              <a:rPr lang="en-GB" sz="2000" b="0" dirty="0" smtClean="0"/>
              <a:t>SCK/CEN Research centre for nuclear energy (MOL), founded in 1952</a:t>
            </a:r>
          </a:p>
          <a:p>
            <a:pPr>
              <a:buClr>
                <a:srgbClr val="F0AB00"/>
              </a:buClr>
              <a:buFont typeface="Arial" pitchFamily="34" charset="0"/>
              <a:buChar char="•"/>
              <a:defRPr/>
            </a:pPr>
            <a:r>
              <a:rPr lang="en-GB" sz="2000" b="0" dirty="0"/>
              <a:t>Cyclotron Centre at LLN was started in 1970</a:t>
            </a:r>
          </a:p>
          <a:p>
            <a:pPr>
              <a:buClr>
                <a:srgbClr val="F0AB00"/>
              </a:buClr>
              <a:buFont typeface="Arial" pitchFamily="34" charset="0"/>
              <a:buChar char="•"/>
              <a:defRPr/>
            </a:pPr>
            <a:endParaRPr lang="en-GB" b="0" dirty="0" smtClean="0"/>
          </a:p>
          <a:p>
            <a:pPr>
              <a:buClr>
                <a:srgbClr val="F0AB00"/>
              </a:buClr>
              <a:buFont typeface="Arial" pitchFamily="34" charset="0"/>
              <a:buChar char="•"/>
              <a:defRPr/>
            </a:pPr>
            <a:endParaRPr lang="en-GB" sz="1800" b="0" dirty="0" smtClean="0">
              <a:latin typeface="Arial MT Black"/>
            </a:endParaRPr>
          </a:p>
          <a:p>
            <a:pPr marL="373062" indent="0">
              <a:defRPr/>
            </a:pPr>
            <a:endParaRPr lang="en-US" dirty="0"/>
          </a:p>
        </p:txBody>
      </p:sp>
      <p:sp>
        <p:nvSpPr>
          <p:cNvPr id="7" name="Title 2"/>
          <p:cNvSpPr>
            <a:spLocks noGrp="1"/>
          </p:cNvSpPr>
          <p:nvPr>
            <p:ph type="title"/>
          </p:nvPr>
        </p:nvSpPr>
        <p:spPr>
          <a:xfrm>
            <a:off x="401216" y="389161"/>
            <a:ext cx="8742784" cy="792163"/>
          </a:xfrm>
        </p:spPr>
        <p:txBody>
          <a:bodyPr>
            <a:noAutofit/>
          </a:bodyPr>
          <a:lstStyle/>
          <a:p>
            <a:pPr>
              <a:defRPr/>
            </a:pPr>
            <a:r>
              <a:rPr lang="fr-BE" b="1" dirty="0" err="1" smtClean="0"/>
              <a:t>Belgium</a:t>
            </a:r>
            <a:r>
              <a:rPr lang="fr-BE" dirty="0"/>
              <a:t> </a:t>
            </a:r>
            <a:r>
              <a:rPr lang="fr-BE" dirty="0" smtClean="0"/>
              <a:t>has a tradition and i</a:t>
            </a:r>
            <a:r>
              <a:rPr lang="en-GB" b="1" dirty="0" err="1" smtClean="0"/>
              <a:t>mportant</a:t>
            </a:r>
            <a:r>
              <a:rPr lang="en-GB" b="1" dirty="0" smtClean="0"/>
              <a:t> know how in civil nuclear applications</a:t>
            </a:r>
            <a:endParaRPr lang="en-US" b="1" dirty="0" smtClean="0"/>
          </a:p>
        </p:txBody>
      </p:sp>
      <p:pic>
        <p:nvPicPr>
          <p:cNvPr id="21508" name="Picture 7"/>
          <p:cNvPicPr>
            <a:picLocks noChangeAspect="1" noChangeArrowheads="1"/>
          </p:cNvPicPr>
          <p:nvPr/>
        </p:nvPicPr>
        <p:blipFill>
          <a:blip r:embed="rId2" cstate="print"/>
          <a:srcRect/>
          <a:stretch>
            <a:fillRect/>
          </a:stretch>
        </p:blipFill>
        <p:spPr bwMode="auto">
          <a:xfrm>
            <a:off x="633687" y="2636912"/>
            <a:ext cx="3320778" cy="2375793"/>
          </a:xfrm>
          <a:prstGeom prst="rect">
            <a:avLst/>
          </a:prstGeom>
          <a:noFill/>
          <a:ln w="9525">
            <a:noFill/>
            <a:miter lim="800000"/>
            <a:headEnd/>
            <a:tailEnd/>
          </a:ln>
        </p:spPr>
      </p:pic>
      <p:pic>
        <p:nvPicPr>
          <p:cNvPr id="21509" name="Picture 8"/>
          <p:cNvPicPr>
            <a:picLocks noChangeAspect="1" noChangeArrowheads="1"/>
          </p:cNvPicPr>
          <p:nvPr/>
        </p:nvPicPr>
        <p:blipFill>
          <a:blip r:embed="rId3" cstate="print"/>
          <a:srcRect/>
          <a:stretch>
            <a:fillRect/>
          </a:stretch>
        </p:blipFill>
        <p:spPr bwMode="auto">
          <a:xfrm>
            <a:off x="4860031" y="2604319"/>
            <a:ext cx="3505569" cy="2383400"/>
          </a:xfrm>
          <a:prstGeom prst="rect">
            <a:avLst/>
          </a:prstGeom>
          <a:noFill/>
          <a:ln w="9525">
            <a:noFill/>
            <a:miter lim="800000"/>
            <a:headEnd/>
            <a:tailEnd/>
          </a:ln>
        </p:spPr>
      </p:pic>
      <p:sp>
        <p:nvSpPr>
          <p:cNvPr id="10" name="TextBox 9"/>
          <p:cNvSpPr txBox="1"/>
          <p:nvPr/>
        </p:nvSpPr>
        <p:spPr>
          <a:xfrm>
            <a:off x="781908" y="5346497"/>
            <a:ext cx="3024336" cy="707886"/>
          </a:xfrm>
          <a:prstGeom prst="rect">
            <a:avLst/>
          </a:prstGeom>
          <a:noFill/>
          <a:ln>
            <a:solidFill>
              <a:schemeClr val="tx1"/>
            </a:solidFill>
          </a:ln>
        </p:spPr>
        <p:txBody>
          <a:bodyPr wrap="square" rtlCol="0">
            <a:spAutoFit/>
          </a:bodyPr>
          <a:lstStyle/>
          <a:p>
            <a:pPr algn="ctr"/>
            <a:r>
              <a:rPr lang="fr-BE" sz="2000" dirty="0" err="1" smtClean="0"/>
              <a:t>Yoke</a:t>
            </a:r>
            <a:r>
              <a:rPr lang="fr-BE" sz="2000" dirty="0" smtClean="0"/>
              <a:t> of first cyclotron in </a:t>
            </a:r>
            <a:r>
              <a:rPr lang="fr-BE" sz="2000" dirty="0" err="1" smtClean="0"/>
              <a:t>Belgium</a:t>
            </a:r>
            <a:endParaRPr lang="fr-BE" sz="2000" dirty="0"/>
          </a:p>
        </p:txBody>
      </p:sp>
      <p:sp>
        <p:nvSpPr>
          <p:cNvPr id="11" name="TextBox 10"/>
          <p:cNvSpPr txBox="1"/>
          <p:nvPr/>
        </p:nvSpPr>
        <p:spPr>
          <a:xfrm>
            <a:off x="4709120" y="5192608"/>
            <a:ext cx="3960440" cy="1015663"/>
          </a:xfrm>
          <a:prstGeom prst="rect">
            <a:avLst/>
          </a:prstGeom>
          <a:noFill/>
          <a:ln>
            <a:solidFill>
              <a:schemeClr val="tx1"/>
            </a:solidFill>
          </a:ln>
        </p:spPr>
        <p:txBody>
          <a:bodyPr wrap="square" rtlCol="0">
            <a:spAutoFit/>
          </a:bodyPr>
          <a:lstStyle/>
          <a:p>
            <a:pPr algn="ctr"/>
            <a:r>
              <a:rPr lang="fr-BE" sz="2000" dirty="0" smtClean="0"/>
              <a:t>CRC CYCLONE-110</a:t>
            </a:r>
          </a:p>
          <a:p>
            <a:pPr algn="ctr"/>
            <a:r>
              <a:rPr lang="fr-BE" sz="2000" dirty="0" smtClean="0"/>
              <a:t>Thomson-CSF</a:t>
            </a:r>
          </a:p>
          <a:p>
            <a:pPr algn="ctr"/>
            <a:r>
              <a:rPr lang="fr-BE" sz="2000" dirty="0" smtClean="0"/>
              <a:t>p 65 MeV, d 50 MeV, </a:t>
            </a:r>
            <a:r>
              <a:rPr lang="fr-BE" sz="2000" dirty="0" smtClean="0">
                <a:latin typeface="Symbol" panose="05050102010706020507" pitchFamily="18" charset="2"/>
              </a:rPr>
              <a:t>a</a:t>
            </a:r>
            <a:r>
              <a:rPr lang="fr-BE" sz="2000" dirty="0" smtClean="0"/>
              <a:t> 110 MeV</a:t>
            </a:r>
            <a:endParaRPr lang="fr-BE" sz="2000" dirty="0"/>
          </a:p>
        </p:txBody>
      </p:sp>
    </p:spTree>
    <p:extLst>
      <p:ext uri="{BB962C8B-B14F-4D97-AF65-F5344CB8AC3E}">
        <p14:creationId xmlns:p14="http://schemas.microsoft.com/office/powerpoint/2010/main" val="114351236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152400" y="152400"/>
            <a:ext cx="8763000" cy="685800"/>
          </a:xfrm>
        </p:spPr>
        <p:txBody>
          <a:bodyPr/>
          <a:lstStyle/>
          <a:p>
            <a:r>
              <a:rPr lang="fr-BE" altLang="fr-FR"/>
              <a:t>Production and Application of PET radio-isotopes</a:t>
            </a:r>
            <a:endParaRPr lang="en-GB" altLang="fr-FR"/>
          </a:p>
        </p:txBody>
      </p:sp>
      <p:sp>
        <p:nvSpPr>
          <p:cNvPr id="376868" name="Rectangle 36"/>
          <p:cNvSpPr>
            <a:spLocks noChangeArrowheads="1"/>
          </p:cNvSpPr>
          <p:nvPr/>
        </p:nvSpPr>
        <p:spPr bwMode="auto">
          <a:xfrm>
            <a:off x="1527175" y="228600"/>
            <a:ext cx="68802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a:defRPr sz="2400">
                <a:solidFill>
                  <a:schemeClr val="tx1"/>
                </a:solidFill>
                <a:latin typeface="Arial" charset="0"/>
                <a:ea typeface="ＭＳ Ｐゴシック" pitchFamily="1" charset="-128"/>
              </a:defRPr>
            </a:lvl1pPr>
            <a:lvl2pPr>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nSpc>
                <a:spcPct val="80000"/>
              </a:lnSpc>
            </a:pPr>
            <a:endParaRPr lang="en-GB" altLang="fr-FR" sz="2800" b="1">
              <a:solidFill>
                <a:schemeClr val="bg1"/>
              </a:solidFill>
              <a:latin typeface="Univers 45 Light" pitchFamily="34" charset="0"/>
            </a:endParaRPr>
          </a:p>
        </p:txBody>
      </p:sp>
      <p:sp>
        <p:nvSpPr>
          <p:cNvPr id="376869" name="Rectangle 37"/>
          <p:cNvSpPr>
            <a:spLocks noChangeArrowheads="1"/>
          </p:cNvSpPr>
          <p:nvPr/>
        </p:nvSpPr>
        <p:spPr bwMode="auto">
          <a:xfrm>
            <a:off x="1854200" y="1739900"/>
            <a:ext cx="6334125" cy="386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lvl1pPr marL="452438" indent="-452438">
              <a:defRPr sz="2400">
                <a:solidFill>
                  <a:schemeClr val="tx1"/>
                </a:solidFill>
                <a:latin typeface="Arial" charset="0"/>
                <a:ea typeface="ＭＳ Ｐゴシック" pitchFamily="1" charset="-128"/>
              </a:defRPr>
            </a:lvl1pPr>
            <a:lvl2pPr marL="1052513" indent="-384175">
              <a:defRPr sz="2400">
                <a:solidFill>
                  <a:schemeClr val="tx1"/>
                </a:solidFill>
                <a:latin typeface="Arial" charset="0"/>
                <a:ea typeface="ＭＳ Ｐゴシック" pitchFamily="1" charset="-128"/>
              </a:defRPr>
            </a:lvl2pPr>
            <a:lvl3pPr marL="1471613" indent="-228600">
              <a:defRPr sz="2400">
                <a:solidFill>
                  <a:schemeClr val="tx1"/>
                </a:solidFill>
                <a:latin typeface="Arial" charset="0"/>
                <a:ea typeface="ＭＳ Ｐゴシック" pitchFamily="1" charset="-128"/>
              </a:defRPr>
            </a:lvl3pPr>
            <a:lvl4pPr marL="1833563" indent="-171450">
              <a:defRPr sz="2400">
                <a:solidFill>
                  <a:schemeClr val="tx1"/>
                </a:solidFill>
                <a:latin typeface="Arial" charset="0"/>
                <a:ea typeface="ＭＳ Ｐゴシック" pitchFamily="1" charset="-128"/>
              </a:defRPr>
            </a:lvl4pPr>
            <a:lvl5pPr marL="2195513" indent="-171450">
              <a:defRPr sz="2400">
                <a:solidFill>
                  <a:schemeClr val="tx1"/>
                </a:solidFill>
                <a:latin typeface="Arial" charset="0"/>
                <a:ea typeface="ＭＳ Ｐゴシック" pitchFamily="1" charset="-128"/>
              </a:defRPr>
            </a:lvl5pPr>
            <a:lvl6pPr marL="2652713" indent="-171450" eaLnBrk="0" fontAlgn="base" hangingPunct="0">
              <a:spcBef>
                <a:spcPct val="0"/>
              </a:spcBef>
              <a:spcAft>
                <a:spcPct val="0"/>
              </a:spcAft>
              <a:defRPr sz="2400">
                <a:solidFill>
                  <a:schemeClr val="tx1"/>
                </a:solidFill>
                <a:latin typeface="Arial" charset="0"/>
                <a:ea typeface="ＭＳ Ｐゴシック" pitchFamily="1" charset="-128"/>
              </a:defRPr>
            </a:lvl6pPr>
            <a:lvl7pPr marL="3109913" indent="-171450" eaLnBrk="0" fontAlgn="base" hangingPunct="0">
              <a:spcBef>
                <a:spcPct val="0"/>
              </a:spcBef>
              <a:spcAft>
                <a:spcPct val="0"/>
              </a:spcAft>
              <a:defRPr sz="2400">
                <a:solidFill>
                  <a:schemeClr val="tx1"/>
                </a:solidFill>
                <a:latin typeface="Arial" charset="0"/>
                <a:ea typeface="ＭＳ Ｐゴシック" pitchFamily="1" charset="-128"/>
              </a:defRPr>
            </a:lvl7pPr>
            <a:lvl8pPr marL="3567113" indent="-171450" eaLnBrk="0" fontAlgn="base" hangingPunct="0">
              <a:spcBef>
                <a:spcPct val="0"/>
              </a:spcBef>
              <a:spcAft>
                <a:spcPct val="0"/>
              </a:spcAft>
              <a:defRPr sz="2400">
                <a:solidFill>
                  <a:schemeClr val="tx1"/>
                </a:solidFill>
                <a:latin typeface="Arial" charset="0"/>
                <a:ea typeface="ＭＳ Ｐゴシック" pitchFamily="1" charset="-128"/>
              </a:defRPr>
            </a:lvl8pPr>
            <a:lvl9pPr marL="4024313" indent="-171450" eaLnBrk="0" fontAlgn="base" hangingPunct="0">
              <a:spcBef>
                <a:spcPct val="0"/>
              </a:spcBef>
              <a:spcAft>
                <a:spcPct val="0"/>
              </a:spcAft>
              <a:defRPr sz="2400">
                <a:solidFill>
                  <a:schemeClr val="tx1"/>
                </a:solidFill>
                <a:latin typeface="Arial" charset="0"/>
                <a:ea typeface="ＭＳ Ｐゴシック" pitchFamily="1" charset="-128"/>
              </a:defRPr>
            </a:lvl9pPr>
          </a:lstStyle>
          <a:p>
            <a:pPr eaLnBrk="1" hangingPunct="1">
              <a:spcBef>
                <a:spcPct val="40000"/>
              </a:spcBef>
            </a:pPr>
            <a:endParaRPr lang="en-GB" altLang="fr-FR">
              <a:latin typeface="Times New Roman" charset="0"/>
            </a:endParaRPr>
          </a:p>
        </p:txBody>
      </p:sp>
      <p:sp>
        <p:nvSpPr>
          <p:cNvPr id="376870" name="Line 38"/>
          <p:cNvSpPr>
            <a:spLocks noChangeShapeType="1"/>
          </p:cNvSpPr>
          <p:nvPr/>
        </p:nvSpPr>
        <p:spPr bwMode="auto">
          <a:xfrm>
            <a:off x="406400" y="2590800"/>
            <a:ext cx="2286000" cy="0"/>
          </a:xfrm>
          <a:prstGeom prst="line">
            <a:avLst/>
          </a:prstGeom>
          <a:noFill/>
          <a:ln w="2857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endParaRPr lang="fr-BE"/>
          </a:p>
        </p:txBody>
      </p:sp>
      <p:sp>
        <p:nvSpPr>
          <p:cNvPr id="376871" name="Text Box 39"/>
          <p:cNvSpPr txBox="1">
            <a:spLocks noChangeArrowheads="1"/>
          </p:cNvSpPr>
          <p:nvPr/>
        </p:nvSpPr>
        <p:spPr bwMode="auto">
          <a:xfrm>
            <a:off x="406400" y="1530350"/>
            <a:ext cx="175260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800" b="1">
                <a:solidFill>
                  <a:srgbClr val="FF0000"/>
                </a:solidFill>
                <a:latin typeface="Times New Roman" charset="0"/>
              </a:rPr>
              <a:t>Cyclotron Beam</a:t>
            </a:r>
            <a:endParaRPr lang="en-US" altLang="fr-FR" sz="3200" b="1">
              <a:solidFill>
                <a:srgbClr val="FF0000"/>
              </a:solidFill>
              <a:latin typeface="Times New Roman" charset="0"/>
            </a:endParaRPr>
          </a:p>
        </p:txBody>
      </p:sp>
      <p:sp>
        <p:nvSpPr>
          <p:cNvPr id="376872" name="Rectangle 40"/>
          <p:cNvSpPr>
            <a:spLocks noChangeArrowheads="1"/>
          </p:cNvSpPr>
          <p:nvPr/>
        </p:nvSpPr>
        <p:spPr bwMode="auto">
          <a:xfrm>
            <a:off x="2921000" y="2362200"/>
            <a:ext cx="2819400" cy="460375"/>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800" b="1">
                <a:solidFill>
                  <a:srgbClr val="134BFF"/>
                </a:solidFill>
                <a:latin typeface="Times New Roman" charset="0"/>
              </a:rPr>
              <a:t>Target</a:t>
            </a:r>
          </a:p>
        </p:txBody>
      </p:sp>
      <p:sp>
        <p:nvSpPr>
          <p:cNvPr id="376874" name="AutoShape 42"/>
          <p:cNvSpPr>
            <a:spLocks noChangeArrowheads="1"/>
          </p:cNvSpPr>
          <p:nvPr/>
        </p:nvSpPr>
        <p:spPr bwMode="auto">
          <a:xfrm rot="-32400000">
            <a:off x="3835400" y="1047750"/>
            <a:ext cx="2286000" cy="1162050"/>
          </a:xfrm>
          <a:custGeom>
            <a:avLst/>
            <a:gdLst>
              <a:gd name="G0" fmla="+- 12764 0 0"/>
              <a:gd name="G1" fmla="+- 18026 0 0"/>
              <a:gd name="G2" fmla="+- 8108 0 0"/>
              <a:gd name="G3" fmla="*/ 12764 1 2"/>
              <a:gd name="G4" fmla="+- G3 10800 0"/>
              <a:gd name="G5" fmla="+- 21600 12764 18026"/>
              <a:gd name="G6" fmla="+- 18026 8108 0"/>
              <a:gd name="G7" fmla="*/ G6 1 2"/>
              <a:gd name="G8" fmla="*/ 18026 2 1"/>
              <a:gd name="G9" fmla="+- G8 0 21600"/>
              <a:gd name="G10" fmla="*/ 21600 G0 G1"/>
              <a:gd name="G11" fmla="*/ 21600 G4 G1"/>
              <a:gd name="G12" fmla="*/ 21600 G5 G1"/>
              <a:gd name="G13" fmla="*/ 21600 G7 G1"/>
              <a:gd name="G14" fmla="*/ 18026 1 2"/>
              <a:gd name="G15" fmla="+- G5 0 G4"/>
              <a:gd name="G16" fmla="+- G0 0 G4"/>
              <a:gd name="G17" fmla="*/ G2 G15 G16"/>
              <a:gd name="T0" fmla="*/ 17182 w 21600"/>
              <a:gd name="T1" fmla="*/ 0 h 21600"/>
              <a:gd name="T2" fmla="*/ 12764 w 21600"/>
              <a:gd name="T3" fmla="*/ 8108 h 21600"/>
              <a:gd name="T4" fmla="*/ 0 w 21600"/>
              <a:gd name="T5" fmla="*/ 20589 h 21600"/>
              <a:gd name="T6" fmla="*/ 9013 w 21600"/>
              <a:gd name="T7" fmla="*/ 21600 h 21600"/>
              <a:gd name="T8" fmla="*/ 18026 w 21600"/>
              <a:gd name="T9" fmla="*/ 15658 h 21600"/>
              <a:gd name="T10" fmla="*/ 21600 w 21600"/>
              <a:gd name="T11" fmla="*/ 8108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7182" y="0"/>
                </a:moveTo>
                <a:lnTo>
                  <a:pt x="12764" y="8108"/>
                </a:lnTo>
                <a:lnTo>
                  <a:pt x="16338" y="8108"/>
                </a:lnTo>
                <a:lnTo>
                  <a:pt x="16338" y="19577"/>
                </a:lnTo>
                <a:lnTo>
                  <a:pt x="0" y="19577"/>
                </a:lnTo>
                <a:lnTo>
                  <a:pt x="0" y="21600"/>
                </a:lnTo>
                <a:lnTo>
                  <a:pt x="18026" y="21600"/>
                </a:lnTo>
                <a:lnTo>
                  <a:pt x="18026" y="8108"/>
                </a:lnTo>
                <a:lnTo>
                  <a:pt x="21600" y="8108"/>
                </a:lnTo>
                <a:close/>
              </a:path>
            </a:pathLst>
          </a:custGeom>
          <a:solidFill>
            <a:srgbClr val="FFCC00"/>
          </a:solidFill>
          <a:ln w="3175">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lIns="90488" tIns="44450" rIns="90488" bIns="44450" anchor="ctr"/>
          <a:lstStyle/>
          <a:p>
            <a:pPr algn="ctr" eaLnBrk="1" hangingPunct="1">
              <a:lnSpc>
                <a:spcPct val="87000"/>
              </a:lnSpc>
            </a:pPr>
            <a:endParaRPr lang="en-GB" altLang="fr-FR" sz="3200" b="1">
              <a:solidFill>
                <a:srgbClr val="FFCC00"/>
              </a:solidFill>
              <a:latin typeface="Times New Roman" charset="0"/>
            </a:endParaRPr>
          </a:p>
        </p:txBody>
      </p:sp>
      <p:sp>
        <p:nvSpPr>
          <p:cNvPr id="376875" name="Rectangle 43"/>
          <p:cNvSpPr>
            <a:spLocks noChangeArrowheads="1"/>
          </p:cNvSpPr>
          <p:nvPr/>
        </p:nvSpPr>
        <p:spPr bwMode="auto">
          <a:xfrm>
            <a:off x="5740400" y="890588"/>
            <a:ext cx="320040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r" eaLnBrk="1" hangingPunct="1">
              <a:lnSpc>
                <a:spcPct val="87000"/>
              </a:lnSpc>
            </a:pPr>
            <a:r>
              <a:rPr lang="en-US" altLang="fr-FR" sz="2600" b="1">
                <a:solidFill>
                  <a:srgbClr val="FFCC00"/>
                </a:solidFill>
                <a:latin typeface="Times New Roman" charset="0"/>
              </a:rPr>
              <a:t>Target materials</a:t>
            </a:r>
          </a:p>
          <a:p>
            <a:pPr algn="r" eaLnBrk="1" hangingPunct="1">
              <a:lnSpc>
                <a:spcPct val="95000"/>
              </a:lnSpc>
            </a:pPr>
            <a:r>
              <a:rPr lang="en-US" altLang="fr-FR" sz="2000" b="1">
                <a:solidFill>
                  <a:srgbClr val="FFCC00"/>
                </a:solidFill>
                <a:latin typeface="Times New Roman" charset="0"/>
              </a:rPr>
              <a:t>H</a:t>
            </a:r>
            <a:r>
              <a:rPr lang="en-US" altLang="fr-FR" sz="2000" b="1" baseline="-25000">
                <a:solidFill>
                  <a:srgbClr val="FFCC00"/>
                </a:solidFill>
                <a:latin typeface="Times New Roman" charset="0"/>
              </a:rPr>
              <a:t>2</a:t>
            </a:r>
            <a:r>
              <a:rPr lang="en-US" altLang="fr-FR" sz="2000" b="1" baseline="30000">
                <a:solidFill>
                  <a:srgbClr val="FFCC00"/>
                </a:solidFill>
                <a:latin typeface="Times New Roman" charset="0"/>
              </a:rPr>
              <a:t>18</a:t>
            </a:r>
            <a:r>
              <a:rPr lang="en-US" altLang="fr-FR" sz="2000" b="1">
                <a:solidFill>
                  <a:srgbClr val="FFCC00"/>
                </a:solidFill>
                <a:latin typeface="Times New Roman" charset="0"/>
              </a:rPr>
              <a:t>O enr</a:t>
            </a:r>
            <a:r>
              <a:rPr lang="fr-BE" altLang="fr-FR" sz="2000" b="1">
                <a:solidFill>
                  <a:srgbClr val="FFCC00"/>
                </a:solidFill>
                <a:latin typeface="Times New Roman" charset="0"/>
              </a:rPr>
              <a:t>iched</a:t>
            </a:r>
            <a:r>
              <a:rPr lang="en-US" altLang="fr-FR" sz="2000" b="1">
                <a:solidFill>
                  <a:srgbClr val="FFCC00"/>
                </a:solidFill>
                <a:latin typeface="Times New Roman" charset="0"/>
              </a:rPr>
              <a:t> ( </a:t>
            </a:r>
            <a:r>
              <a:rPr lang="en-US" altLang="fr-FR" sz="2000" b="1">
                <a:solidFill>
                  <a:srgbClr val="FFCC00"/>
                </a:solidFill>
                <a:latin typeface="Times New Roman" charset="0"/>
                <a:sym typeface="Symbol" pitchFamily="18" charset="2"/>
              </a:rPr>
              <a:t></a:t>
            </a:r>
            <a:r>
              <a:rPr lang="en-US" altLang="fr-FR" sz="2000" b="1">
                <a:solidFill>
                  <a:srgbClr val="FFCC00"/>
                </a:solidFill>
                <a:latin typeface="Times New Roman" charset="0"/>
              </a:rPr>
              <a:t> </a:t>
            </a:r>
            <a:r>
              <a:rPr lang="en-US" altLang="fr-FR" sz="2000" b="1" baseline="30000">
                <a:solidFill>
                  <a:srgbClr val="FFCC00"/>
                </a:solidFill>
                <a:latin typeface="Times New Roman" charset="0"/>
              </a:rPr>
              <a:t>18</a:t>
            </a:r>
            <a:r>
              <a:rPr lang="en-US" altLang="fr-FR" sz="2000" b="1">
                <a:solidFill>
                  <a:srgbClr val="FFCC00"/>
                </a:solidFill>
                <a:latin typeface="Times New Roman" charset="0"/>
              </a:rPr>
              <a:t>F) </a:t>
            </a:r>
          </a:p>
          <a:p>
            <a:pPr algn="r" eaLnBrk="1" hangingPunct="1">
              <a:lnSpc>
                <a:spcPct val="95000"/>
              </a:lnSpc>
            </a:pPr>
            <a:r>
              <a:rPr lang="en-US" altLang="fr-FR" sz="2000" b="1">
                <a:solidFill>
                  <a:srgbClr val="FFCC00"/>
                </a:solidFill>
                <a:latin typeface="Times New Roman" charset="0"/>
              </a:rPr>
              <a:t>H</a:t>
            </a:r>
            <a:r>
              <a:rPr lang="en-US" altLang="fr-FR" sz="2000" b="1" baseline="-25000">
                <a:solidFill>
                  <a:srgbClr val="FFCC00"/>
                </a:solidFill>
                <a:latin typeface="Times New Roman" charset="0"/>
              </a:rPr>
              <a:t>2</a:t>
            </a:r>
            <a:r>
              <a:rPr lang="en-US" altLang="fr-FR" sz="2000" b="1" baseline="30000">
                <a:solidFill>
                  <a:srgbClr val="FFCC00"/>
                </a:solidFill>
                <a:latin typeface="Times New Roman" charset="0"/>
              </a:rPr>
              <a:t>16</a:t>
            </a:r>
            <a:r>
              <a:rPr lang="en-US" altLang="fr-FR" sz="2000" b="1">
                <a:solidFill>
                  <a:srgbClr val="FFCC00"/>
                </a:solidFill>
                <a:latin typeface="Times New Roman" charset="0"/>
              </a:rPr>
              <a:t>O nat</a:t>
            </a:r>
            <a:r>
              <a:rPr lang="fr-BE" altLang="fr-FR" sz="2000" b="1">
                <a:solidFill>
                  <a:srgbClr val="FFCC00"/>
                </a:solidFill>
                <a:latin typeface="Times New Roman" charset="0"/>
              </a:rPr>
              <a:t>ural</a:t>
            </a:r>
            <a:r>
              <a:rPr lang="en-US" altLang="fr-FR" sz="2000" b="1">
                <a:solidFill>
                  <a:srgbClr val="FFCC00"/>
                </a:solidFill>
                <a:latin typeface="Times New Roman" charset="0"/>
              </a:rPr>
              <a:t> ( </a:t>
            </a:r>
            <a:r>
              <a:rPr lang="en-US" altLang="fr-FR" sz="2000" b="1">
                <a:solidFill>
                  <a:srgbClr val="FFCC00"/>
                </a:solidFill>
                <a:latin typeface="Times New Roman" charset="0"/>
                <a:sym typeface="Symbol" pitchFamily="18" charset="2"/>
              </a:rPr>
              <a:t></a:t>
            </a:r>
            <a:r>
              <a:rPr lang="en-US" altLang="fr-FR" sz="2000" b="1">
                <a:solidFill>
                  <a:srgbClr val="FFCC00"/>
                </a:solidFill>
                <a:latin typeface="Times New Roman" charset="0"/>
              </a:rPr>
              <a:t> </a:t>
            </a:r>
            <a:r>
              <a:rPr lang="en-US" altLang="fr-FR" sz="2000" b="1" baseline="30000">
                <a:solidFill>
                  <a:srgbClr val="FFCC00"/>
                </a:solidFill>
                <a:latin typeface="Times New Roman" charset="0"/>
              </a:rPr>
              <a:t>13</a:t>
            </a:r>
            <a:r>
              <a:rPr lang="en-US" altLang="fr-FR" sz="2000" b="1">
                <a:solidFill>
                  <a:srgbClr val="FFCC00"/>
                </a:solidFill>
                <a:latin typeface="Times New Roman" charset="0"/>
              </a:rPr>
              <a:t>N)</a:t>
            </a:r>
          </a:p>
          <a:p>
            <a:pPr algn="r" eaLnBrk="1" hangingPunct="1">
              <a:lnSpc>
                <a:spcPct val="95000"/>
              </a:lnSpc>
            </a:pPr>
            <a:r>
              <a:rPr lang="en-US" altLang="fr-FR" sz="2000" b="1" baseline="30000">
                <a:solidFill>
                  <a:srgbClr val="FFCC00"/>
                </a:solidFill>
                <a:latin typeface="Times New Roman" charset="0"/>
              </a:rPr>
              <a:t>14</a:t>
            </a:r>
            <a:r>
              <a:rPr lang="en-US" altLang="fr-FR" sz="2000" b="1">
                <a:solidFill>
                  <a:srgbClr val="FFCC00"/>
                </a:solidFill>
                <a:latin typeface="Times New Roman" charset="0"/>
              </a:rPr>
              <a:t>N nat</a:t>
            </a:r>
            <a:r>
              <a:rPr lang="fr-BE" altLang="fr-FR" sz="2000" b="1">
                <a:solidFill>
                  <a:srgbClr val="FFCC00"/>
                </a:solidFill>
                <a:latin typeface="Times New Roman" charset="0"/>
              </a:rPr>
              <a:t>ural</a:t>
            </a:r>
            <a:r>
              <a:rPr lang="en-US" altLang="fr-FR" sz="2000" b="1">
                <a:solidFill>
                  <a:srgbClr val="FFCC00"/>
                </a:solidFill>
                <a:latin typeface="Times New Roman" charset="0"/>
              </a:rPr>
              <a:t> ( </a:t>
            </a:r>
            <a:r>
              <a:rPr lang="en-US" altLang="fr-FR" sz="2000" b="1">
                <a:solidFill>
                  <a:srgbClr val="FFCC00"/>
                </a:solidFill>
                <a:latin typeface="Times New Roman" charset="0"/>
                <a:sym typeface="Symbol" pitchFamily="18" charset="2"/>
              </a:rPr>
              <a:t></a:t>
            </a:r>
            <a:r>
              <a:rPr lang="en-US" altLang="fr-FR" sz="2000" b="1">
                <a:solidFill>
                  <a:srgbClr val="FFCC00"/>
                </a:solidFill>
                <a:latin typeface="Times New Roman" charset="0"/>
              </a:rPr>
              <a:t> </a:t>
            </a:r>
            <a:r>
              <a:rPr lang="en-US" altLang="fr-FR" sz="2000" b="1" baseline="30000">
                <a:solidFill>
                  <a:srgbClr val="FFCC00"/>
                </a:solidFill>
                <a:latin typeface="Times New Roman" charset="0"/>
              </a:rPr>
              <a:t>11</a:t>
            </a:r>
            <a:r>
              <a:rPr lang="en-US" altLang="fr-FR" sz="2000" b="1">
                <a:solidFill>
                  <a:srgbClr val="FFCC00"/>
                </a:solidFill>
                <a:latin typeface="Times New Roman" charset="0"/>
              </a:rPr>
              <a:t>C)</a:t>
            </a:r>
          </a:p>
          <a:p>
            <a:pPr algn="r" eaLnBrk="1" hangingPunct="1">
              <a:lnSpc>
                <a:spcPct val="95000"/>
              </a:lnSpc>
            </a:pPr>
            <a:r>
              <a:rPr lang="en-US" altLang="fr-FR" sz="2000" b="1" baseline="30000">
                <a:solidFill>
                  <a:srgbClr val="FFCC00"/>
                </a:solidFill>
                <a:latin typeface="Times New Roman" charset="0"/>
              </a:rPr>
              <a:t>14</a:t>
            </a:r>
            <a:r>
              <a:rPr lang="en-US" altLang="fr-FR" sz="2000" b="1">
                <a:solidFill>
                  <a:srgbClr val="FFCC00"/>
                </a:solidFill>
                <a:latin typeface="Times New Roman" charset="0"/>
              </a:rPr>
              <a:t>N nat</a:t>
            </a:r>
            <a:r>
              <a:rPr lang="fr-BE" altLang="fr-FR" sz="2000" b="1">
                <a:solidFill>
                  <a:srgbClr val="FFCC00"/>
                </a:solidFill>
                <a:latin typeface="Times New Roman" charset="0"/>
              </a:rPr>
              <a:t>ural</a:t>
            </a:r>
            <a:r>
              <a:rPr lang="en-US" altLang="fr-FR" sz="2000" b="1">
                <a:solidFill>
                  <a:srgbClr val="FFCC00"/>
                </a:solidFill>
                <a:latin typeface="Times New Roman" charset="0"/>
              </a:rPr>
              <a:t> ( </a:t>
            </a:r>
            <a:r>
              <a:rPr lang="en-US" altLang="fr-FR" sz="2000" b="1">
                <a:solidFill>
                  <a:srgbClr val="FFCC00"/>
                </a:solidFill>
                <a:latin typeface="Times New Roman" charset="0"/>
                <a:sym typeface="Symbol" pitchFamily="18" charset="2"/>
              </a:rPr>
              <a:t></a:t>
            </a:r>
            <a:r>
              <a:rPr lang="en-US" altLang="fr-FR" sz="2000" b="1">
                <a:solidFill>
                  <a:srgbClr val="FFCC00"/>
                </a:solidFill>
                <a:latin typeface="Times New Roman" charset="0"/>
              </a:rPr>
              <a:t> </a:t>
            </a:r>
            <a:r>
              <a:rPr lang="en-US" altLang="fr-FR" sz="2000" b="1" baseline="30000">
                <a:solidFill>
                  <a:srgbClr val="FFCC00"/>
                </a:solidFill>
                <a:latin typeface="Times New Roman" charset="0"/>
              </a:rPr>
              <a:t>15</a:t>
            </a:r>
            <a:r>
              <a:rPr lang="en-US" altLang="fr-FR" sz="2000" b="1">
                <a:solidFill>
                  <a:srgbClr val="FFCC00"/>
                </a:solidFill>
                <a:latin typeface="Times New Roman" charset="0"/>
              </a:rPr>
              <a:t>O)</a:t>
            </a:r>
          </a:p>
        </p:txBody>
      </p:sp>
      <p:sp>
        <p:nvSpPr>
          <p:cNvPr id="376876" name="Line 44"/>
          <p:cNvSpPr>
            <a:spLocks noChangeShapeType="1"/>
          </p:cNvSpPr>
          <p:nvPr/>
        </p:nvSpPr>
        <p:spPr bwMode="auto">
          <a:xfrm>
            <a:off x="4356100" y="3103563"/>
            <a:ext cx="0" cy="1392237"/>
          </a:xfrm>
          <a:prstGeom prst="line">
            <a:avLst/>
          </a:prstGeom>
          <a:noFill/>
          <a:ln w="155575">
            <a:solidFill>
              <a:srgbClr val="FF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endParaRPr lang="fr-BE"/>
          </a:p>
        </p:txBody>
      </p:sp>
      <p:sp>
        <p:nvSpPr>
          <p:cNvPr id="376877" name="Rectangle 45"/>
          <p:cNvSpPr>
            <a:spLocks noChangeArrowheads="1"/>
          </p:cNvSpPr>
          <p:nvPr/>
        </p:nvSpPr>
        <p:spPr bwMode="auto">
          <a:xfrm>
            <a:off x="1155700" y="3332163"/>
            <a:ext cx="3200400" cy="78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600" b="1">
                <a:solidFill>
                  <a:srgbClr val="FFCC00"/>
                </a:solidFill>
                <a:latin typeface="Times New Roman" charset="0"/>
              </a:rPr>
              <a:t>Radioactive products</a:t>
            </a:r>
          </a:p>
          <a:p>
            <a:pPr algn="ctr" eaLnBrk="1" hangingPunct="1">
              <a:lnSpc>
                <a:spcPct val="95000"/>
              </a:lnSpc>
            </a:pPr>
            <a:r>
              <a:rPr lang="en-US" altLang="fr-FR" sz="2000" b="1" baseline="30000">
                <a:solidFill>
                  <a:srgbClr val="FFCC00"/>
                </a:solidFill>
                <a:latin typeface="Times New Roman" charset="0"/>
              </a:rPr>
              <a:t>18</a:t>
            </a:r>
            <a:r>
              <a:rPr lang="en-US" altLang="fr-FR" b="1">
                <a:solidFill>
                  <a:srgbClr val="FFCC00"/>
                </a:solidFill>
                <a:latin typeface="Times New Roman" charset="0"/>
              </a:rPr>
              <a:t>F, </a:t>
            </a:r>
            <a:r>
              <a:rPr lang="en-US" altLang="fr-FR" sz="2000" b="1" baseline="30000">
                <a:solidFill>
                  <a:srgbClr val="FFCC00"/>
                </a:solidFill>
                <a:latin typeface="Times New Roman" charset="0"/>
              </a:rPr>
              <a:t>13</a:t>
            </a:r>
            <a:r>
              <a:rPr lang="en-US" altLang="fr-FR" b="1">
                <a:solidFill>
                  <a:srgbClr val="FFCC00"/>
                </a:solidFill>
                <a:latin typeface="Times New Roman" charset="0"/>
              </a:rPr>
              <a:t>N, </a:t>
            </a:r>
            <a:r>
              <a:rPr lang="en-US" altLang="fr-FR" sz="2000" b="1" baseline="30000">
                <a:solidFill>
                  <a:srgbClr val="FFCC00"/>
                </a:solidFill>
                <a:latin typeface="Times New Roman" charset="0"/>
              </a:rPr>
              <a:t>11</a:t>
            </a:r>
            <a:r>
              <a:rPr lang="en-US" altLang="fr-FR" b="1">
                <a:solidFill>
                  <a:srgbClr val="FFCC00"/>
                </a:solidFill>
                <a:latin typeface="Times New Roman" charset="0"/>
              </a:rPr>
              <a:t>C, </a:t>
            </a:r>
            <a:r>
              <a:rPr lang="en-US" altLang="fr-FR" sz="2000" b="1" baseline="30000">
                <a:solidFill>
                  <a:srgbClr val="FFCC00"/>
                </a:solidFill>
                <a:latin typeface="Times New Roman" charset="0"/>
              </a:rPr>
              <a:t>15</a:t>
            </a:r>
            <a:r>
              <a:rPr lang="en-US" altLang="fr-FR" b="1">
                <a:solidFill>
                  <a:srgbClr val="FFCC00"/>
                </a:solidFill>
                <a:latin typeface="Times New Roman" charset="0"/>
              </a:rPr>
              <a:t>O</a:t>
            </a:r>
          </a:p>
        </p:txBody>
      </p:sp>
      <p:sp>
        <p:nvSpPr>
          <p:cNvPr id="376878" name="Line 46"/>
          <p:cNvSpPr>
            <a:spLocks noChangeShapeType="1"/>
          </p:cNvSpPr>
          <p:nvPr/>
        </p:nvSpPr>
        <p:spPr bwMode="auto">
          <a:xfrm rot="-5400000">
            <a:off x="6200775" y="4765675"/>
            <a:ext cx="0" cy="1670050"/>
          </a:xfrm>
          <a:prstGeom prst="line">
            <a:avLst/>
          </a:prstGeom>
          <a:noFill/>
          <a:ln w="155575">
            <a:solidFill>
              <a:srgbClr val="FF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endParaRPr lang="fr-BE"/>
          </a:p>
        </p:txBody>
      </p:sp>
      <p:sp>
        <p:nvSpPr>
          <p:cNvPr id="376879" name="Rectangle 47"/>
          <p:cNvSpPr>
            <a:spLocks noChangeArrowheads="1"/>
          </p:cNvSpPr>
          <p:nvPr/>
        </p:nvSpPr>
        <p:spPr bwMode="auto">
          <a:xfrm>
            <a:off x="0" y="5010150"/>
            <a:ext cx="3498850" cy="782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600" b="1">
                <a:solidFill>
                  <a:srgbClr val="FFCC00"/>
                </a:solidFill>
                <a:latin typeface="Times New Roman" charset="0"/>
              </a:rPr>
              <a:t>Labeled compounds</a:t>
            </a:r>
          </a:p>
          <a:p>
            <a:pPr algn="ctr" eaLnBrk="1" hangingPunct="1">
              <a:lnSpc>
                <a:spcPct val="95000"/>
              </a:lnSpc>
            </a:pPr>
            <a:r>
              <a:rPr lang="en-US" altLang="fr-FR" sz="2000" b="1" baseline="30000">
                <a:solidFill>
                  <a:srgbClr val="FFCC00"/>
                </a:solidFill>
                <a:latin typeface="Times New Roman" charset="0"/>
              </a:rPr>
              <a:t>18</a:t>
            </a:r>
            <a:r>
              <a:rPr lang="en-US" altLang="fr-FR" b="1">
                <a:solidFill>
                  <a:srgbClr val="FFCC00"/>
                </a:solidFill>
                <a:latin typeface="Times New Roman" charset="0"/>
              </a:rPr>
              <a:t>FDG, </a:t>
            </a:r>
            <a:r>
              <a:rPr lang="en-US" altLang="fr-FR" sz="2000" b="1" baseline="30000">
                <a:solidFill>
                  <a:srgbClr val="FFCC00"/>
                </a:solidFill>
                <a:latin typeface="Times New Roman" charset="0"/>
              </a:rPr>
              <a:t>13</a:t>
            </a:r>
            <a:r>
              <a:rPr lang="en-US" altLang="fr-FR" b="1">
                <a:solidFill>
                  <a:srgbClr val="FFCC00"/>
                </a:solidFill>
                <a:latin typeface="Times New Roman" charset="0"/>
              </a:rPr>
              <a:t>NH</a:t>
            </a:r>
            <a:r>
              <a:rPr lang="en-US" altLang="fr-FR" b="1" baseline="-25000">
                <a:solidFill>
                  <a:srgbClr val="FFCC00"/>
                </a:solidFill>
                <a:latin typeface="Times New Roman" charset="0"/>
              </a:rPr>
              <a:t>3 </a:t>
            </a:r>
            <a:r>
              <a:rPr lang="en-US" altLang="fr-FR" b="1">
                <a:solidFill>
                  <a:srgbClr val="FFCC00"/>
                </a:solidFill>
                <a:latin typeface="Times New Roman" charset="0"/>
              </a:rPr>
              <a:t>, </a:t>
            </a:r>
            <a:r>
              <a:rPr lang="en-US" altLang="fr-FR" sz="2000" b="1" baseline="30000">
                <a:solidFill>
                  <a:srgbClr val="FFCC00"/>
                </a:solidFill>
                <a:latin typeface="Times New Roman" charset="0"/>
              </a:rPr>
              <a:t>11</a:t>
            </a:r>
            <a:r>
              <a:rPr lang="en-US" altLang="fr-FR" b="1">
                <a:solidFill>
                  <a:srgbClr val="FFCC00"/>
                </a:solidFill>
                <a:latin typeface="Times New Roman" charset="0"/>
              </a:rPr>
              <a:t>CO</a:t>
            </a:r>
            <a:r>
              <a:rPr lang="en-US" altLang="fr-FR" b="1" baseline="-25000">
                <a:solidFill>
                  <a:srgbClr val="FFCC00"/>
                </a:solidFill>
                <a:latin typeface="Times New Roman" charset="0"/>
              </a:rPr>
              <a:t>2 </a:t>
            </a:r>
            <a:r>
              <a:rPr lang="en-US" altLang="fr-FR" b="1">
                <a:solidFill>
                  <a:srgbClr val="FFCC00"/>
                </a:solidFill>
                <a:latin typeface="Times New Roman" charset="0"/>
              </a:rPr>
              <a:t>, </a:t>
            </a:r>
            <a:r>
              <a:rPr lang="en-US" altLang="fr-FR" sz="2000" b="1" baseline="30000">
                <a:solidFill>
                  <a:srgbClr val="FFCC00"/>
                </a:solidFill>
                <a:latin typeface="Times New Roman" charset="0"/>
              </a:rPr>
              <a:t>15</a:t>
            </a:r>
            <a:r>
              <a:rPr lang="en-US" altLang="fr-FR" b="1">
                <a:solidFill>
                  <a:srgbClr val="FFCC00"/>
                </a:solidFill>
                <a:latin typeface="Times New Roman" charset="0"/>
              </a:rPr>
              <a:t>O</a:t>
            </a:r>
            <a:r>
              <a:rPr lang="en-US" altLang="fr-FR" b="1" baseline="-25000">
                <a:solidFill>
                  <a:srgbClr val="FFCC00"/>
                </a:solidFill>
                <a:latin typeface="Times New Roman" charset="0"/>
              </a:rPr>
              <a:t>2</a:t>
            </a:r>
          </a:p>
        </p:txBody>
      </p:sp>
      <p:pic>
        <p:nvPicPr>
          <p:cNvPr id="376880" name="Picture 48" descr="ART CT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4800600"/>
            <a:ext cx="1981200" cy="1390650"/>
          </a:xfrm>
          <a:prstGeom prst="rect">
            <a:avLst/>
          </a:prstGeom>
          <a:noFill/>
          <a:extLst>
            <a:ext uri="{909E8E84-426E-40DD-AFC4-6F175D3DCCD1}">
              <a14:hiddenFill xmlns:a14="http://schemas.microsoft.com/office/drawing/2010/main">
                <a:solidFill>
                  <a:srgbClr val="FFFFFF"/>
                </a:solidFill>
              </a14:hiddenFill>
            </a:ext>
          </a:extLst>
        </p:spPr>
      </p:pic>
      <p:sp>
        <p:nvSpPr>
          <p:cNvPr id="376881" name="Rectangle 49"/>
          <p:cNvSpPr>
            <a:spLocks noChangeArrowheads="1"/>
          </p:cNvSpPr>
          <p:nvPr/>
        </p:nvSpPr>
        <p:spPr bwMode="auto">
          <a:xfrm>
            <a:off x="5365750" y="4818063"/>
            <a:ext cx="1517650" cy="43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600" b="1">
                <a:solidFill>
                  <a:srgbClr val="FFCC00"/>
                </a:solidFill>
                <a:latin typeface="Times New Roman" charset="0"/>
              </a:rPr>
              <a:t>Injection</a:t>
            </a:r>
          </a:p>
        </p:txBody>
      </p:sp>
      <p:sp>
        <p:nvSpPr>
          <p:cNvPr id="376882" name="Rectangle 50"/>
          <p:cNvSpPr>
            <a:spLocks noChangeArrowheads="1"/>
          </p:cNvSpPr>
          <p:nvPr/>
        </p:nvSpPr>
        <p:spPr bwMode="auto">
          <a:xfrm>
            <a:off x="7354888" y="4383088"/>
            <a:ext cx="1812925" cy="43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eaLnBrk="1" hangingPunct="1">
              <a:lnSpc>
                <a:spcPct val="87000"/>
              </a:lnSpc>
            </a:pPr>
            <a:r>
              <a:rPr lang="en-US" altLang="fr-FR" sz="2600" b="1">
                <a:solidFill>
                  <a:srgbClr val="FFCC00"/>
                </a:solidFill>
                <a:latin typeface="Times New Roman" charset="0"/>
              </a:rPr>
              <a:t>PET Scan</a:t>
            </a:r>
          </a:p>
        </p:txBody>
      </p:sp>
      <p:pic>
        <p:nvPicPr>
          <p:cNvPr id="376883" name="Picture 51" descr="Y:\MKT\PRODUCTS\2PET\Presentations\photo\module fd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3313" y="4818063"/>
            <a:ext cx="1425575" cy="1524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592694"/>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ChangeArrowheads="1"/>
          </p:cNvSpPr>
          <p:nvPr/>
        </p:nvSpPr>
        <p:spPr bwMode="auto">
          <a:xfrm>
            <a:off x="107950" y="3284538"/>
            <a:ext cx="4968875" cy="3024187"/>
          </a:xfrm>
          <a:prstGeom prst="rect">
            <a:avLst/>
          </a:prstGeom>
          <a:gradFill rotWithShape="1">
            <a:gsLst>
              <a:gs pos="0">
                <a:srgbClr val="339966"/>
              </a:gs>
              <a:gs pos="100000">
                <a:srgbClr val="69BE28"/>
              </a:gs>
            </a:gsLst>
            <a:lin ang="5400000" scaled="1"/>
          </a:gradFill>
          <a:ln w="9525">
            <a:noFill/>
            <a:miter lim="800000"/>
            <a:headEnd/>
            <a:tailEnd/>
          </a:ln>
          <a:effectLst>
            <a:outerShdw dist="35921" dir="2700000" algn="ctr" rotWithShape="0">
              <a:schemeClr val="bg2"/>
            </a:outerShdw>
          </a:effectLst>
        </p:spPr>
        <p:txBody>
          <a:bodyPr wrap="none" anchor="ctr"/>
          <a:lstStyle/>
          <a:p>
            <a:pPr>
              <a:defRPr/>
            </a:pPr>
            <a:endParaRPr lang="fr-BE"/>
          </a:p>
        </p:txBody>
      </p:sp>
      <p:grpSp>
        <p:nvGrpSpPr>
          <p:cNvPr id="40963" name="Group 3"/>
          <p:cNvGrpSpPr>
            <a:grpSpLocks/>
          </p:cNvGrpSpPr>
          <p:nvPr/>
        </p:nvGrpSpPr>
        <p:grpSpPr bwMode="auto">
          <a:xfrm>
            <a:off x="4643438" y="3070126"/>
            <a:ext cx="4262437" cy="2951162"/>
            <a:chOff x="2926" y="2115"/>
            <a:chExt cx="2685" cy="1859"/>
          </a:xfrm>
        </p:grpSpPr>
        <p:pic>
          <p:nvPicPr>
            <p:cNvPr id="40976" name="Picture 4" descr="hospital_cartoon"/>
            <p:cNvPicPr>
              <a:picLocks noChangeAspect="1" noChangeArrowheads="1"/>
            </p:cNvPicPr>
            <p:nvPr/>
          </p:nvPicPr>
          <p:blipFill>
            <a:blip r:embed="rId2" cstate="print"/>
            <a:srcRect/>
            <a:stretch>
              <a:fillRect/>
            </a:stretch>
          </p:blipFill>
          <p:spPr bwMode="auto">
            <a:xfrm>
              <a:off x="3334" y="2115"/>
              <a:ext cx="2277" cy="1859"/>
            </a:xfrm>
            <a:prstGeom prst="rect">
              <a:avLst/>
            </a:prstGeom>
            <a:noFill/>
            <a:ln w="9525">
              <a:noFill/>
              <a:miter lim="800000"/>
              <a:headEnd/>
              <a:tailEnd/>
            </a:ln>
          </p:spPr>
        </p:pic>
        <p:pic>
          <p:nvPicPr>
            <p:cNvPr id="40977" name="Picture 5" descr="hospital_cartoon"/>
            <p:cNvPicPr>
              <a:picLocks noChangeAspect="1" noChangeArrowheads="1"/>
            </p:cNvPicPr>
            <p:nvPr/>
          </p:nvPicPr>
          <p:blipFill>
            <a:blip r:embed="rId3" cstate="print"/>
            <a:srcRect/>
            <a:stretch>
              <a:fillRect/>
            </a:stretch>
          </p:blipFill>
          <p:spPr bwMode="auto">
            <a:xfrm>
              <a:off x="3198" y="3475"/>
              <a:ext cx="181" cy="498"/>
            </a:xfrm>
            <a:prstGeom prst="rect">
              <a:avLst/>
            </a:prstGeom>
            <a:noFill/>
            <a:ln w="9525">
              <a:noFill/>
              <a:miter lim="800000"/>
              <a:headEnd/>
              <a:tailEnd/>
            </a:ln>
          </p:spPr>
        </p:pic>
        <p:pic>
          <p:nvPicPr>
            <p:cNvPr id="40978" name="Picture 6" descr="hospital_cartoon"/>
            <p:cNvPicPr>
              <a:picLocks noChangeAspect="1" noChangeArrowheads="1"/>
            </p:cNvPicPr>
            <p:nvPr/>
          </p:nvPicPr>
          <p:blipFill>
            <a:blip r:embed="rId3" cstate="print"/>
            <a:srcRect/>
            <a:stretch>
              <a:fillRect/>
            </a:stretch>
          </p:blipFill>
          <p:spPr bwMode="auto">
            <a:xfrm>
              <a:off x="3062" y="3475"/>
              <a:ext cx="181" cy="498"/>
            </a:xfrm>
            <a:prstGeom prst="rect">
              <a:avLst/>
            </a:prstGeom>
            <a:noFill/>
            <a:ln w="9525">
              <a:noFill/>
              <a:miter lim="800000"/>
              <a:headEnd/>
              <a:tailEnd/>
            </a:ln>
          </p:spPr>
        </p:pic>
        <p:pic>
          <p:nvPicPr>
            <p:cNvPr id="40979" name="Picture 7" descr="hospital_cartoon"/>
            <p:cNvPicPr>
              <a:picLocks noChangeAspect="1" noChangeArrowheads="1"/>
            </p:cNvPicPr>
            <p:nvPr/>
          </p:nvPicPr>
          <p:blipFill>
            <a:blip r:embed="rId3" cstate="print"/>
            <a:srcRect/>
            <a:stretch>
              <a:fillRect/>
            </a:stretch>
          </p:blipFill>
          <p:spPr bwMode="auto">
            <a:xfrm>
              <a:off x="2926" y="3475"/>
              <a:ext cx="181" cy="498"/>
            </a:xfrm>
            <a:prstGeom prst="rect">
              <a:avLst/>
            </a:prstGeom>
            <a:noFill/>
            <a:ln w="9525">
              <a:noFill/>
              <a:miter lim="800000"/>
              <a:headEnd/>
              <a:tailEnd/>
            </a:ln>
          </p:spPr>
        </p:pic>
      </p:grpSp>
      <p:sp>
        <p:nvSpPr>
          <p:cNvPr id="414728" name="Rectangle 8"/>
          <p:cNvSpPr>
            <a:spLocks noChangeArrowheads="1"/>
          </p:cNvSpPr>
          <p:nvPr/>
        </p:nvSpPr>
        <p:spPr bwMode="auto">
          <a:xfrm>
            <a:off x="150937" y="187275"/>
            <a:ext cx="8983538" cy="2233613"/>
          </a:xfrm>
          <a:prstGeom prst="rect">
            <a:avLst/>
          </a:prstGeom>
          <a:gradFill rotWithShape="1">
            <a:gsLst>
              <a:gs pos="0">
                <a:srgbClr val="339966"/>
              </a:gs>
              <a:gs pos="100000">
                <a:srgbClr val="69BE28"/>
              </a:gs>
            </a:gsLst>
            <a:lin ang="5400000" scaled="1"/>
          </a:gradFill>
          <a:ln w="9525">
            <a:noFill/>
            <a:miter lim="800000"/>
            <a:headEnd/>
            <a:tailEnd/>
          </a:ln>
          <a:effectLst>
            <a:outerShdw dist="35921" dir="2700000" algn="ctr" rotWithShape="0">
              <a:schemeClr val="bg2"/>
            </a:outerShdw>
          </a:effectLst>
        </p:spPr>
        <p:txBody>
          <a:bodyPr wrap="none" anchor="ctr"/>
          <a:lstStyle/>
          <a:p>
            <a:pPr>
              <a:defRPr/>
            </a:pPr>
            <a:endParaRPr lang="fr-BE"/>
          </a:p>
        </p:txBody>
      </p:sp>
      <p:sp>
        <p:nvSpPr>
          <p:cNvPr id="40965" name="Rectangle 9"/>
          <p:cNvSpPr>
            <a:spLocks noGrp="1" noChangeArrowheads="1"/>
          </p:cNvSpPr>
          <p:nvPr>
            <p:ph type="title"/>
          </p:nvPr>
        </p:nvSpPr>
        <p:spPr>
          <a:xfrm>
            <a:off x="250825" y="287338"/>
            <a:ext cx="2827338" cy="838200"/>
          </a:xfrm>
          <a:noFill/>
        </p:spPr>
        <p:txBody>
          <a:bodyPr lIns="90488" tIns="44450" rIns="90488" bIns="44450"/>
          <a:lstStyle/>
          <a:p>
            <a:r>
              <a:rPr lang="fr-BE" smtClean="0"/>
              <a:t>IBA Molecular</a:t>
            </a:r>
            <a:br>
              <a:rPr lang="fr-BE" smtClean="0"/>
            </a:br>
            <a:endParaRPr lang="en-US" sz="2000" smtClean="0"/>
          </a:p>
        </p:txBody>
      </p:sp>
      <p:sp>
        <p:nvSpPr>
          <p:cNvPr id="40966" name="Text Box 10"/>
          <p:cNvSpPr txBox="1">
            <a:spLocks noChangeArrowheads="1"/>
          </p:cNvSpPr>
          <p:nvPr/>
        </p:nvSpPr>
        <p:spPr bwMode="auto">
          <a:xfrm>
            <a:off x="4932363" y="1125538"/>
            <a:ext cx="3816350" cy="457200"/>
          </a:xfrm>
          <a:prstGeom prst="rect">
            <a:avLst/>
          </a:prstGeom>
          <a:noFill/>
          <a:ln w="9525">
            <a:noFill/>
            <a:miter lim="800000"/>
            <a:headEnd/>
            <a:tailEnd/>
          </a:ln>
        </p:spPr>
        <p:txBody>
          <a:bodyPr>
            <a:spAutoFit/>
          </a:bodyPr>
          <a:lstStyle/>
          <a:p>
            <a:pPr>
              <a:spcBef>
                <a:spcPct val="50000"/>
              </a:spcBef>
            </a:pPr>
            <a:endParaRPr lang="fr-FR"/>
          </a:p>
        </p:txBody>
      </p:sp>
      <p:sp>
        <p:nvSpPr>
          <p:cNvPr id="40967" name="Text Box 11"/>
          <p:cNvSpPr txBox="1">
            <a:spLocks noChangeArrowheads="1"/>
          </p:cNvSpPr>
          <p:nvPr/>
        </p:nvSpPr>
        <p:spPr bwMode="auto">
          <a:xfrm>
            <a:off x="2925763" y="333450"/>
            <a:ext cx="5967412" cy="1200329"/>
          </a:xfrm>
          <a:prstGeom prst="rect">
            <a:avLst/>
          </a:prstGeom>
          <a:noFill/>
          <a:ln w="9525">
            <a:noFill/>
            <a:miter lim="800000"/>
            <a:headEnd/>
            <a:tailEnd/>
          </a:ln>
        </p:spPr>
        <p:txBody>
          <a:bodyPr>
            <a:spAutoFit/>
          </a:bodyPr>
          <a:lstStyle/>
          <a:p>
            <a:pPr marL="465138" indent="-465138">
              <a:buFont typeface="Wingdings" pitchFamily="2" charset="2"/>
              <a:buChar char="Ø"/>
            </a:pPr>
            <a:r>
              <a:rPr lang="en-US" b="1" dirty="0" smtClean="0">
                <a:solidFill>
                  <a:schemeClr val="bg1"/>
                </a:solidFill>
                <a:latin typeface="Univers 45 Light" pitchFamily="34" charset="0"/>
              </a:rPr>
              <a:t>200 </a:t>
            </a:r>
            <a:r>
              <a:rPr lang="en-US" b="1" dirty="0">
                <a:solidFill>
                  <a:schemeClr val="bg1"/>
                </a:solidFill>
                <a:latin typeface="Univers 45 Light" pitchFamily="34" charset="0"/>
              </a:rPr>
              <a:t>PET &amp; SPECT Cyclotrons sold worldwide to Hospitals, R&amp;D centers, </a:t>
            </a:r>
            <a:r>
              <a:rPr lang="en-US" b="1" dirty="0" err="1" smtClean="0">
                <a:solidFill>
                  <a:schemeClr val="bg1"/>
                </a:solidFill>
                <a:latin typeface="Univers 45 Light" pitchFamily="34" charset="0"/>
              </a:rPr>
              <a:t>Radiopharma</a:t>
            </a:r>
            <a:r>
              <a:rPr lang="en-US" b="1" dirty="0" smtClean="0">
                <a:solidFill>
                  <a:schemeClr val="bg1"/>
                </a:solidFill>
                <a:latin typeface="Univers 45 Light" pitchFamily="34" charset="0"/>
              </a:rPr>
              <a:t> </a:t>
            </a:r>
            <a:r>
              <a:rPr lang="en-US" b="1" dirty="0">
                <a:solidFill>
                  <a:schemeClr val="bg1"/>
                </a:solidFill>
                <a:latin typeface="Univers 45 Light" pitchFamily="34" charset="0"/>
              </a:rPr>
              <a:t>companies</a:t>
            </a:r>
            <a:endParaRPr lang="fr-FR" b="1" dirty="0">
              <a:solidFill>
                <a:schemeClr val="bg1"/>
              </a:solidFill>
              <a:latin typeface="Univers 45 Light" pitchFamily="34" charset="0"/>
            </a:endParaRPr>
          </a:p>
        </p:txBody>
      </p:sp>
      <p:pic>
        <p:nvPicPr>
          <p:cNvPr id="40968" name="Picture 12"/>
          <p:cNvPicPr>
            <a:picLocks noChangeAspect="1" noChangeArrowheads="1"/>
          </p:cNvPicPr>
          <p:nvPr/>
        </p:nvPicPr>
        <p:blipFill>
          <a:blip r:embed="rId4" cstate="print"/>
          <a:srcRect/>
          <a:stretch>
            <a:fillRect/>
          </a:stretch>
        </p:blipFill>
        <p:spPr bwMode="auto">
          <a:xfrm>
            <a:off x="179388" y="4005263"/>
            <a:ext cx="3022600" cy="2232025"/>
          </a:xfrm>
          <a:prstGeom prst="rect">
            <a:avLst/>
          </a:prstGeom>
          <a:noFill/>
          <a:ln w="25400">
            <a:solidFill>
              <a:srgbClr val="800000"/>
            </a:solidFill>
            <a:miter lim="800000"/>
            <a:headEnd/>
            <a:tailEnd/>
          </a:ln>
        </p:spPr>
      </p:pic>
      <p:pic>
        <p:nvPicPr>
          <p:cNvPr id="40969" name="Picture 13"/>
          <p:cNvPicPr>
            <a:picLocks noChangeAspect="1" noChangeArrowheads="1"/>
          </p:cNvPicPr>
          <p:nvPr/>
        </p:nvPicPr>
        <p:blipFill>
          <a:blip r:embed="rId5" cstate="print"/>
          <a:srcRect/>
          <a:stretch>
            <a:fillRect/>
          </a:stretch>
        </p:blipFill>
        <p:spPr bwMode="auto">
          <a:xfrm>
            <a:off x="3492500" y="4005263"/>
            <a:ext cx="935038" cy="1079500"/>
          </a:xfrm>
          <a:prstGeom prst="rect">
            <a:avLst/>
          </a:prstGeom>
          <a:noFill/>
          <a:ln w="22225">
            <a:solidFill>
              <a:srgbClr val="800000"/>
            </a:solidFill>
            <a:miter lim="800000"/>
            <a:headEnd/>
            <a:tailEnd/>
          </a:ln>
        </p:spPr>
      </p:pic>
      <p:pic>
        <p:nvPicPr>
          <p:cNvPr id="40970" name="Picture 14"/>
          <p:cNvPicPr>
            <a:picLocks noChangeAspect="1" noChangeArrowheads="1"/>
          </p:cNvPicPr>
          <p:nvPr/>
        </p:nvPicPr>
        <p:blipFill>
          <a:blip r:embed="rId6" cstate="print"/>
          <a:srcRect/>
          <a:stretch>
            <a:fillRect/>
          </a:stretch>
        </p:blipFill>
        <p:spPr bwMode="auto">
          <a:xfrm>
            <a:off x="3492500" y="5157788"/>
            <a:ext cx="911225" cy="1079500"/>
          </a:xfrm>
          <a:prstGeom prst="rect">
            <a:avLst/>
          </a:prstGeom>
          <a:noFill/>
          <a:ln w="22225">
            <a:solidFill>
              <a:srgbClr val="800000"/>
            </a:solidFill>
            <a:miter lim="800000"/>
            <a:headEnd/>
            <a:tailEnd/>
          </a:ln>
        </p:spPr>
      </p:pic>
      <p:pic>
        <p:nvPicPr>
          <p:cNvPr id="40971" name="Picture 15"/>
          <p:cNvPicPr>
            <a:picLocks noChangeAspect="1" noChangeArrowheads="1"/>
          </p:cNvPicPr>
          <p:nvPr/>
        </p:nvPicPr>
        <p:blipFill>
          <a:blip r:embed="rId7" cstate="print"/>
          <a:srcRect/>
          <a:stretch>
            <a:fillRect/>
          </a:stretch>
        </p:blipFill>
        <p:spPr bwMode="auto">
          <a:xfrm>
            <a:off x="7497763" y="3305051"/>
            <a:ext cx="1619250" cy="1477963"/>
          </a:xfrm>
          <a:prstGeom prst="rect">
            <a:avLst/>
          </a:prstGeom>
          <a:noFill/>
          <a:ln w="9525">
            <a:noFill/>
            <a:miter lim="800000"/>
            <a:headEnd/>
            <a:tailEnd/>
          </a:ln>
        </p:spPr>
      </p:pic>
      <p:pic>
        <p:nvPicPr>
          <p:cNvPr id="414736" name="Picture 16" descr="lung"/>
          <p:cNvPicPr>
            <a:picLocks noChangeAspect="1" noChangeArrowheads="1"/>
          </p:cNvPicPr>
          <p:nvPr/>
        </p:nvPicPr>
        <p:blipFill>
          <a:blip r:embed="rId8" cstate="print"/>
          <a:srcRect/>
          <a:stretch>
            <a:fillRect/>
          </a:stretch>
        </p:blipFill>
        <p:spPr bwMode="auto">
          <a:xfrm>
            <a:off x="7524750" y="4868739"/>
            <a:ext cx="1439863" cy="1100137"/>
          </a:xfrm>
          <a:prstGeom prst="rect">
            <a:avLst/>
          </a:prstGeom>
          <a:noFill/>
          <a:effectLst>
            <a:outerShdw dist="35921" dir="2700000" algn="ctr" rotWithShape="0">
              <a:srgbClr val="808080"/>
            </a:outerShdw>
          </a:effectLst>
        </p:spPr>
      </p:pic>
      <p:sp>
        <p:nvSpPr>
          <p:cNvPr id="40973" name="Text Box 17"/>
          <p:cNvSpPr txBox="1">
            <a:spLocks noChangeArrowheads="1"/>
          </p:cNvSpPr>
          <p:nvPr/>
        </p:nvSpPr>
        <p:spPr bwMode="auto">
          <a:xfrm>
            <a:off x="179388" y="3284538"/>
            <a:ext cx="4752975" cy="701675"/>
          </a:xfrm>
          <a:prstGeom prst="rect">
            <a:avLst/>
          </a:prstGeom>
          <a:noFill/>
          <a:ln w="9525">
            <a:noFill/>
            <a:miter lim="800000"/>
            <a:headEnd/>
            <a:tailEnd/>
          </a:ln>
        </p:spPr>
        <p:txBody>
          <a:bodyPr>
            <a:spAutoFit/>
          </a:bodyPr>
          <a:lstStyle/>
          <a:p>
            <a:r>
              <a:rPr lang="en-US" sz="2000" b="1">
                <a:solidFill>
                  <a:schemeClr val="bg1"/>
                </a:solidFill>
                <a:latin typeface="Univers 45 Light" pitchFamily="34" charset="0"/>
              </a:rPr>
              <a:t>33 facilities Worldwide producing Radiopharmaceuticals…</a:t>
            </a:r>
            <a:endParaRPr lang="fr-FR" sz="2000" b="1">
              <a:solidFill>
                <a:schemeClr val="bg1"/>
              </a:solidFill>
              <a:latin typeface="Univers 45 Light" pitchFamily="34" charset="0"/>
            </a:endParaRPr>
          </a:p>
        </p:txBody>
      </p:sp>
      <p:sp>
        <p:nvSpPr>
          <p:cNvPr id="40974" name="Text Box 18"/>
          <p:cNvSpPr txBox="1">
            <a:spLocks noChangeArrowheads="1"/>
          </p:cNvSpPr>
          <p:nvPr/>
        </p:nvSpPr>
        <p:spPr bwMode="auto">
          <a:xfrm>
            <a:off x="4932040" y="2996952"/>
            <a:ext cx="3384550" cy="701675"/>
          </a:xfrm>
          <a:prstGeom prst="rect">
            <a:avLst/>
          </a:prstGeom>
          <a:noFill/>
          <a:ln w="9525">
            <a:noFill/>
            <a:miter lim="800000"/>
            <a:headEnd/>
            <a:tailEnd/>
          </a:ln>
        </p:spPr>
        <p:txBody>
          <a:bodyPr>
            <a:spAutoFit/>
          </a:bodyPr>
          <a:lstStyle/>
          <a:p>
            <a:r>
              <a:rPr lang="fr-BE" sz="2000" b="1" dirty="0">
                <a:latin typeface="Univers 45 Light" pitchFamily="34" charset="0"/>
              </a:rPr>
              <a:t>… </a:t>
            </a:r>
            <a:r>
              <a:rPr lang="fr-BE" sz="2000" b="1" dirty="0" err="1">
                <a:latin typeface="Univers 45 Light" pitchFamily="34" charset="0"/>
              </a:rPr>
              <a:t>distributed</a:t>
            </a:r>
            <a:r>
              <a:rPr lang="fr-BE" sz="2000" b="1" dirty="0">
                <a:latin typeface="Univers 45 Light" pitchFamily="34" charset="0"/>
              </a:rPr>
              <a:t> </a:t>
            </a:r>
            <a:r>
              <a:rPr lang="fr-BE" sz="2000" b="1" dirty="0" err="1">
                <a:latin typeface="Univers 45 Light" pitchFamily="34" charset="0"/>
              </a:rPr>
              <a:t>daily</a:t>
            </a:r>
            <a:r>
              <a:rPr lang="fr-BE" sz="2000" b="1" dirty="0">
                <a:latin typeface="Univers 45 Light" pitchFamily="34" charset="0"/>
              </a:rPr>
              <a:t> to</a:t>
            </a:r>
          </a:p>
          <a:p>
            <a:r>
              <a:rPr lang="fr-BE" sz="2000" b="1" dirty="0">
                <a:latin typeface="Univers 45 Light" pitchFamily="34" charset="0"/>
              </a:rPr>
              <a:t>      </a:t>
            </a:r>
            <a:r>
              <a:rPr lang="fr-BE" sz="2000" b="1" dirty="0" err="1">
                <a:latin typeface="Univers 45 Light" pitchFamily="34" charset="0"/>
              </a:rPr>
              <a:t>hospitals</a:t>
            </a:r>
            <a:endParaRPr lang="fr-FR" sz="2000" b="1" dirty="0">
              <a:latin typeface="Univers 45 Light" pitchFamily="34" charset="0"/>
            </a:endParaRPr>
          </a:p>
        </p:txBody>
      </p:sp>
      <p:pic>
        <p:nvPicPr>
          <p:cNvPr id="40975" name="Picture 19"/>
          <p:cNvPicPr>
            <a:picLocks noChangeAspect="1" noChangeArrowheads="1"/>
          </p:cNvPicPr>
          <p:nvPr/>
        </p:nvPicPr>
        <p:blipFill>
          <a:blip r:embed="rId9" cstate="print"/>
          <a:srcRect/>
          <a:stretch>
            <a:fillRect/>
          </a:stretch>
        </p:blipFill>
        <p:spPr bwMode="auto">
          <a:xfrm>
            <a:off x="468214" y="925711"/>
            <a:ext cx="2087562" cy="1927225"/>
          </a:xfrm>
          <a:prstGeom prst="rect">
            <a:avLst/>
          </a:prstGeom>
          <a:noFill/>
          <a:ln w="25400">
            <a:solidFill>
              <a:srgbClr val="800000"/>
            </a:solidFill>
            <a:miter lim="800000"/>
            <a:headEnd/>
            <a:tailEnd/>
          </a:ln>
        </p:spPr>
      </p:pic>
      <p:sp>
        <p:nvSpPr>
          <p:cNvPr id="20"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41</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l="3699" t="20541" r="17041" b="13017"/>
          <a:stretch>
            <a:fillRect/>
          </a:stretch>
        </p:blipFill>
        <p:spPr bwMode="auto">
          <a:xfrm>
            <a:off x="107950" y="3475038"/>
            <a:ext cx="4176713" cy="2819400"/>
          </a:xfrm>
          <a:prstGeom prst="rect">
            <a:avLst/>
          </a:prstGeom>
          <a:noFill/>
          <a:ln w="9525">
            <a:noFill/>
            <a:miter lim="800000"/>
            <a:headEnd/>
            <a:tailEnd/>
          </a:ln>
        </p:spPr>
      </p:pic>
      <p:pic>
        <p:nvPicPr>
          <p:cNvPr id="41987" name="Picture 3"/>
          <p:cNvPicPr>
            <a:picLocks noChangeAspect="1" noChangeArrowheads="1"/>
          </p:cNvPicPr>
          <p:nvPr/>
        </p:nvPicPr>
        <p:blipFill>
          <a:blip r:embed="rId3" cstate="print"/>
          <a:srcRect t="24561"/>
          <a:stretch>
            <a:fillRect/>
          </a:stretch>
        </p:blipFill>
        <p:spPr bwMode="auto">
          <a:xfrm>
            <a:off x="4765675" y="3541713"/>
            <a:ext cx="4198938" cy="2551112"/>
          </a:xfrm>
          <a:prstGeom prst="rect">
            <a:avLst/>
          </a:prstGeom>
          <a:noFill/>
          <a:ln w="9525">
            <a:noFill/>
            <a:miter lim="800000"/>
            <a:headEnd/>
            <a:tailEnd/>
          </a:ln>
        </p:spPr>
      </p:pic>
      <p:pic>
        <p:nvPicPr>
          <p:cNvPr id="41988" name="Picture 4"/>
          <p:cNvPicPr>
            <a:picLocks noChangeAspect="1" noChangeArrowheads="1"/>
          </p:cNvPicPr>
          <p:nvPr/>
        </p:nvPicPr>
        <p:blipFill>
          <a:blip r:embed="rId4" cstate="print"/>
          <a:srcRect t="28647" r="4718"/>
          <a:stretch>
            <a:fillRect/>
          </a:stretch>
        </p:blipFill>
        <p:spPr bwMode="auto">
          <a:xfrm>
            <a:off x="4716463" y="1081088"/>
            <a:ext cx="4176712" cy="2347912"/>
          </a:xfrm>
          <a:prstGeom prst="rect">
            <a:avLst/>
          </a:prstGeom>
          <a:noFill/>
          <a:ln w="9525">
            <a:noFill/>
            <a:miter lim="800000"/>
            <a:headEnd/>
            <a:tailEnd/>
          </a:ln>
        </p:spPr>
      </p:pic>
      <p:sp>
        <p:nvSpPr>
          <p:cNvPr id="41990" name="Rectangle 2"/>
          <p:cNvSpPr>
            <a:spLocks noGrp="1" noChangeArrowheads="1"/>
          </p:cNvSpPr>
          <p:nvPr>
            <p:ph type="title" idx="4294967295"/>
          </p:nvPr>
        </p:nvSpPr>
        <p:spPr/>
        <p:txBody>
          <a:bodyPr/>
          <a:lstStyle/>
          <a:p>
            <a:pPr>
              <a:lnSpc>
                <a:spcPct val="100000"/>
              </a:lnSpc>
            </a:pPr>
            <a:r>
              <a:rPr lang="fr-BE" sz="2400" smtClean="0"/>
              <a:t>52 PET Radiopharmaceuticals Production Facilities</a:t>
            </a:r>
            <a:endParaRPr lang="fr-FR" sz="2400" smtClean="0"/>
          </a:p>
        </p:txBody>
      </p:sp>
      <p:sp>
        <p:nvSpPr>
          <p:cNvPr id="41991" name="Text Box 23"/>
          <p:cNvSpPr txBox="1">
            <a:spLocks noChangeArrowheads="1"/>
          </p:cNvSpPr>
          <p:nvPr/>
        </p:nvSpPr>
        <p:spPr bwMode="auto">
          <a:xfrm>
            <a:off x="7523163" y="5156101"/>
            <a:ext cx="1512887" cy="274637"/>
          </a:xfrm>
          <a:prstGeom prst="rect">
            <a:avLst/>
          </a:prstGeom>
          <a:solidFill>
            <a:srgbClr val="006600"/>
          </a:solidFill>
          <a:ln w="9525">
            <a:noFill/>
            <a:miter lim="800000"/>
            <a:headEnd/>
            <a:tailEnd/>
          </a:ln>
          <a:effectLst>
            <a:prstShdw prst="shdw17" dist="17961" dir="2700000">
              <a:srgbClr val="003D00"/>
            </a:prstShdw>
          </a:effectLst>
        </p:spPr>
        <p:txBody>
          <a:bodyPr>
            <a:spAutoFit/>
          </a:bodyPr>
          <a:lstStyle/>
          <a:p>
            <a:pPr algn="r" eaLnBrk="1" hangingPunct="1">
              <a:spcBef>
                <a:spcPct val="20000"/>
              </a:spcBef>
              <a:buClr>
                <a:srgbClr val="FF8000"/>
              </a:buClr>
              <a:buFont typeface="Wingdings" pitchFamily="2" charset="2"/>
              <a:buNone/>
            </a:pPr>
            <a:r>
              <a:rPr lang="fr-BE" sz="1200" b="1">
                <a:solidFill>
                  <a:schemeClr val="bg1"/>
                </a:solidFill>
              </a:rPr>
              <a:t>Operational</a:t>
            </a:r>
            <a:endParaRPr lang="fr-FR" sz="1200">
              <a:solidFill>
                <a:schemeClr val="bg1"/>
              </a:solidFill>
            </a:endParaRPr>
          </a:p>
        </p:txBody>
      </p:sp>
      <p:sp>
        <p:nvSpPr>
          <p:cNvPr id="41992" name="Oval 24"/>
          <p:cNvSpPr>
            <a:spLocks noChangeArrowheads="1"/>
          </p:cNvSpPr>
          <p:nvPr/>
        </p:nvSpPr>
        <p:spPr bwMode="auto">
          <a:xfrm>
            <a:off x="7559675" y="5191572"/>
            <a:ext cx="180975" cy="182562"/>
          </a:xfrm>
          <a:prstGeom prst="ellipse">
            <a:avLst/>
          </a:prstGeom>
          <a:solidFill>
            <a:schemeClr val="tx1"/>
          </a:solidFill>
          <a:ln w="9525" algn="ctr">
            <a:noFill/>
            <a:round/>
            <a:headEnd/>
            <a:tailEnd/>
          </a:ln>
        </p:spPr>
        <p:txBody>
          <a:bodyPr lIns="90488" tIns="44450" rIns="90488" bIns="44450" anchor="ctr"/>
          <a:lstStyle/>
          <a:p>
            <a:pPr algn="ctr">
              <a:spcBef>
                <a:spcPct val="50000"/>
              </a:spcBef>
              <a:buSzPct val="68000"/>
              <a:buFont typeface="Wingdings" pitchFamily="2" charset="2"/>
              <a:buNone/>
            </a:pPr>
            <a:endParaRPr lang="fr-FR" b="1"/>
          </a:p>
        </p:txBody>
      </p:sp>
      <p:sp>
        <p:nvSpPr>
          <p:cNvPr id="41993" name="Text Box 25"/>
          <p:cNvSpPr txBox="1">
            <a:spLocks noChangeArrowheads="1"/>
          </p:cNvSpPr>
          <p:nvPr/>
        </p:nvSpPr>
        <p:spPr bwMode="auto">
          <a:xfrm>
            <a:off x="7523163" y="5457726"/>
            <a:ext cx="1512887" cy="274637"/>
          </a:xfrm>
          <a:prstGeom prst="rect">
            <a:avLst/>
          </a:prstGeom>
          <a:solidFill>
            <a:srgbClr val="006600"/>
          </a:solidFill>
          <a:ln w="9525">
            <a:noFill/>
            <a:miter lim="800000"/>
            <a:headEnd/>
            <a:tailEnd/>
          </a:ln>
          <a:effectLst>
            <a:prstShdw prst="shdw17" dist="17961" dir="2700000">
              <a:srgbClr val="003D00"/>
            </a:prstShdw>
          </a:effectLst>
        </p:spPr>
        <p:txBody>
          <a:bodyPr>
            <a:spAutoFit/>
          </a:bodyPr>
          <a:lstStyle/>
          <a:p>
            <a:pPr algn="r" eaLnBrk="1" hangingPunct="1">
              <a:spcBef>
                <a:spcPct val="20000"/>
              </a:spcBef>
              <a:buClr>
                <a:srgbClr val="FF8000"/>
              </a:buClr>
              <a:buFont typeface="Wingdings" pitchFamily="2" charset="2"/>
              <a:buNone/>
            </a:pPr>
            <a:r>
              <a:rPr lang="fr-BE" sz="1200" b="1">
                <a:solidFill>
                  <a:schemeClr val="bg1"/>
                </a:solidFill>
              </a:rPr>
              <a:t>In construction</a:t>
            </a:r>
            <a:endParaRPr lang="fr-FR" sz="1200">
              <a:solidFill>
                <a:schemeClr val="bg1"/>
              </a:solidFill>
            </a:endParaRPr>
          </a:p>
        </p:txBody>
      </p:sp>
      <p:sp>
        <p:nvSpPr>
          <p:cNvPr id="41994" name="Oval 26"/>
          <p:cNvSpPr>
            <a:spLocks noChangeArrowheads="1"/>
          </p:cNvSpPr>
          <p:nvPr/>
        </p:nvSpPr>
        <p:spPr bwMode="auto">
          <a:xfrm>
            <a:off x="7559377" y="5478909"/>
            <a:ext cx="180975" cy="182563"/>
          </a:xfrm>
          <a:prstGeom prst="ellipse">
            <a:avLst/>
          </a:prstGeom>
          <a:solidFill>
            <a:srgbClr val="FF9900"/>
          </a:solidFill>
          <a:ln w="9525" algn="ctr">
            <a:noFill/>
            <a:round/>
            <a:headEnd/>
            <a:tailEnd/>
          </a:ln>
        </p:spPr>
        <p:txBody>
          <a:bodyPr lIns="90488" tIns="44450" rIns="90488" bIns="44450" anchor="ctr"/>
          <a:lstStyle/>
          <a:p>
            <a:pPr algn="ctr">
              <a:spcBef>
                <a:spcPct val="50000"/>
              </a:spcBef>
              <a:buSzPct val="68000"/>
              <a:buFont typeface="Wingdings" pitchFamily="2" charset="2"/>
              <a:buNone/>
            </a:pPr>
            <a:endParaRPr lang="fr-FR" b="1"/>
          </a:p>
        </p:txBody>
      </p:sp>
      <p:sp>
        <p:nvSpPr>
          <p:cNvPr id="41995" name="Text Box 29"/>
          <p:cNvSpPr txBox="1">
            <a:spLocks noChangeArrowheads="1"/>
          </p:cNvSpPr>
          <p:nvPr/>
        </p:nvSpPr>
        <p:spPr bwMode="auto">
          <a:xfrm>
            <a:off x="4787900" y="3573463"/>
            <a:ext cx="1646238" cy="714375"/>
          </a:xfrm>
          <a:prstGeom prst="rect">
            <a:avLst/>
          </a:prstGeom>
          <a:solidFill>
            <a:srgbClr val="FF9900"/>
          </a:solidFill>
          <a:ln w="9525" algn="ctr">
            <a:noFill/>
            <a:miter lim="800000"/>
            <a:headEnd/>
            <a:tailEnd/>
          </a:ln>
          <a:effectLst>
            <a:prstShdw prst="shdw17" dist="17961" dir="2700000">
              <a:srgbClr val="995C00"/>
            </a:prstShdw>
          </a:effectLst>
        </p:spPr>
        <p:txBody>
          <a:bodyPr>
            <a:spAutoFit/>
          </a:bodyPr>
          <a:lstStyle/>
          <a:p>
            <a:pPr marL="115888" indent="-115888">
              <a:lnSpc>
                <a:spcPct val="80000"/>
              </a:lnSpc>
              <a:spcBef>
                <a:spcPct val="50000"/>
              </a:spcBef>
              <a:buClr>
                <a:srgbClr val="FF9900"/>
              </a:buClr>
              <a:buFont typeface="Wingdings" pitchFamily="2" charset="2"/>
              <a:buNone/>
            </a:pPr>
            <a:r>
              <a:rPr lang="fr-BE" sz="1200" b="1" u="sng"/>
              <a:t>Asia:  9</a:t>
            </a:r>
          </a:p>
          <a:p>
            <a:pPr marL="115888" indent="-115888">
              <a:lnSpc>
                <a:spcPct val="80000"/>
              </a:lnSpc>
              <a:spcBef>
                <a:spcPct val="50000"/>
              </a:spcBef>
              <a:buClr>
                <a:srgbClr val="FF9900"/>
              </a:buClr>
              <a:buFontTx/>
              <a:buChar char="•"/>
            </a:pPr>
            <a:r>
              <a:rPr lang="fr-BE" sz="1200"/>
              <a:t>8 operational</a:t>
            </a:r>
          </a:p>
          <a:p>
            <a:pPr marL="115888" indent="-115888">
              <a:lnSpc>
                <a:spcPct val="80000"/>
              </a:lnSpc>
              <a:spcBef>
                <a:spcPct val="50000"/>
              </a:spcBef>
              <a:buClr>
                <a:srgbClr val="FF9900"/>
              </a:buClr>
              <a:buFontTx/>
              <a:buChar char="•"/>
            </a:pPr>
            <a:r>
              <a:rPr lang="fr-BE" sz="1200"/>
              <a:t>1 in construction</a:t>
            </a:r>
          </a:p>
        </p:txBody>
      </p:sp>
      <p:sp>
        <p:nvSpPr>
          <p:cNvPr id="41996" name="Text Box 27"/>
          <p:cNvSpPr txBox="1">
            <a:spLocks noChangeArrowheads="1"/>
          </p:cNvSpPr>
          <p:nvPr/>
        </p:nvSpPr>
        <p:spPr bwMode="auto">
          <a:xfrm>
            <a:off x="107950" y="3435350"/>
            <a:ext cx="1646238" cy="714375"/>
          </a:xfrm>
          <a:prstGeom prst="rect">
            <a:avLst/>
          </a:prstGeom>
          <a:solidFill>
            <a:srgbClr val="FF9900"/>
          </a:solidFill>
          <a:ln w="9525" algn="ctr">
            <a:noFill/>
            <a:miter lim="800000"/>
            <a:headEnd/>
            <a:tailEnd/>
          </a:ln>
          <a:effectLst>
            <a:prstShdw prst="shdw17" dist="17961" dir="2700000">
              <a:srgbClr val="995C00"/>
            </a:prstShdw>
          </a:effectLst>
        </p:spPr>
        <p:txBody>
          <a:bodyPr>
            <a:spAutoFit/>
          </a:bodyPr>
          <a:lstStyle/>
          <a:p>
            <a:pPr marL="115888" indent="-115888">
              <a:lnSpc>
                <a:spcPct val="80000"/>
              </a:lnSpc>
              <a:spcBef>
                <a:spcPct val="50000"/>
              </a:spcBef>
              <a:buClr>
                <a:srgbClr val="FF9900"/>
              </a:buClr>
              <a:buFont typeface="Wingdings" pitchFamily="2" charset="2"/>
              <a:buNone/>
            </a:pPr>
            <a:r>
              <a:rPr lang="fr-BE" sz="1200" b="1" u="sng"/>
              <a:t>USA+Canada: 17</a:t>
            </a:r>
          </a:p>
          <a:p>
            <a:pPr marL="115888" indent="-115888">
              <a:lnSpc>
                <a:spcPct val="80000"/>
              </a:lnSpc>
              <a:spcBef>
                <a:spcPct val="50000"/>
              </a:spcBef>
              <a:buClr>
                <a:srgbClr val="FF9900"/>
              </a:buClr>
              <a:buFontTx/>
              <a:buChar char="•"/>
            </a:pPr>
            <a:r>
              <a:rPr lang="fr-BE" sz="1200"/>
              <a:t>16 operational</a:t>
            </a:r>
          </a:p>
          <a:p>
            <a:pPr marL="115888" indent="-115888">
              <a:lnSpc>
                <a:spcPct val="80000"/>
              </a:lnSpc>
              <a:spcBef>
                <a:spcPct val="50000"/>
              </a:spcBef>
              <a:buClr>
                <a:srgbClr val="FF9900"/>
              </a:buClr>
              <a:buFontTx/>
              <a:buChar char="•"/>
            </a:pPr>
            <a:r>
              <a:rPr lang="fr-BE" sz="1200"/>
              <a:t>1 in construction</a:t>
            </a:r>
            <a:endParaRPr lang="fr-FR" sz="1200"/>
          </a:p>
        </p:txBody>
      </p:sp>
      <p:sp>
        <p:nvSpPr>
          <p:cNvPr id="529432" name="Rectangle 24"/>
          <p:cNvSpPr>
            <a:spLocks noChangeArrowheads="1"/>
          </p:cNvSpPr>
          <p:nvPr/>
        </p:nvSpPr>
        <p:spPr bwMode="auto">
          <a:xfrm>
            <a:off x="179636" y="1058540"/>
            <a:ext cx="4752404" cy="2154436"/>
          </a:xfrm>
          <a:prstGeom prst="rect">
            <a:avLst/>
          </a:prstGeom>
          <a:noFill/>
          <a:ln w="9525">
            <a:solidFill>
              <a:schemeClr val="tx1"/>
            </a:solidFill>
            <a:miter lim="800000"/>
            <a:headEnd/>
            <a:tailEnd/>
          </a:ln>
          <a:effectLst>
            <a:prstShdw prst="shdw17" dist="17961" dir="2700000">
              <a:schemeClr val="accent1">
                <a:gamma/>
                <a:shade val="60000"/>
                <a:invGamma/>
              </a:schemeClr>
            </a:prstShdw>
          </a:effectLst>
        </p:spPr>
        <p:txBody>
          <a:bodyPr wrap="square" lIns="0" rIns="0">
            <a:spAutoFit/>
          </a:bodyPr>
          <a:lstStyle/>
          <a:p>
            <a:pPr marL="290513" indent="-290513" eaLnBrk="1" hangingPunct="1">
              <a:buClr>
                <a:srgbClr val="FF9900"/>
              </a:buClr>
              <a:defRPr/>
            </a:pPr>
            <a:r>
              <a:rPr lang="en-US" b="1" dirty="0" smtClean="0">
                <a:ea typeface="ＭＳ Ｐゴシック" pitchFamily="34" charset="-128"/>
              </a:rPr>
              <a:t>	</a:t>
            </a:r>
            <a:r>
              <a:rPr lang="en-US" sz="2200" dirty="0" smtClean="0">
                <a:ea typeface="ＭＳ Ｐゴシック" pitchFamily="34" charset="-128"/>
              </a:rPr>
              <a:t>IBA realized many facilities and made alliances </a:t>
            </a:r>
            <a:r>
              <a:rPr lang="en-US" sz="2200" dirty="0">
                <a:ea typeface="ＭＳ Ｐゴシック" pitchFamily="34" charset="-128"/>
              </a:rPr>
              <a:t>to enlarge network for distribution of future new </a:t>
            </a:r>
            <a:r>
              <a:rPr lang="en-US" sz="2200" dirty="0" smtClean="0">
                <a:ea typeface="ＭＳ Ｐゴシック" pitchFamily="34" charset="-128"/>
              </a:rPr>
              <a:t>drugs.</a:t>
            </a:r>
          </a:p>
          <a:p>
            <a:pPr marL="290513" indent="-290513" eaLnBrk="1" hangingPunct="1">
              <a:buClr>
                <a:srgbClr val="FF9900"/>
              </a:buClr>
              <a:defRPr/>
            </a:pPr>
            <a:r>
              <a:rPr lang="en-US" sz="2200" dirty="0">
                <a:ea typeface="ＭＳ Ｐゴシック" pitchFamily="34" charset="-128"/>
              </a:rPr>
              <a:t> </a:t>
            </a:r>
            <a:r>
              <a:rPr lang="en-US" sz="2200" dirty="0" smtClean="0">
                <a:ea typeface="ＭＳ Ｐゴシック" pitchFamily="34" charset="-128"/>
              </a:rPr>
              <a:t>  These facilities were sold last year but presently IBA is still connected via share-holding</a:t>
            </a:r>
            <a:endParaRPr lang="fr-FR" sz="2200" dirty="0">
              <a:ea typeface="ＭＳ Ｐゴシック" pitchFamily="34" charset="-128"/>
            </a:endParaRPr>
          </a:p>
        </p:txBody>
      </p:sp>
      <p:pic>
        <p:nvPicPr>
          <p:cNvPr id="41998" name="Picture 25"/>
          <p:cNvPicPr>
            <a:picLocks noChangeAspect="1" noChangeArrowheads="1"/>
          </p:cNvPicPr>
          <p:nvPr/>
        </p:nvPicPr>
        <p:blipFill>
          <a:blip r:embed="rId5" cstate="print"/>
          <a:srcRect/>
          <a:stretch>
            <a:fillRect/>
          </a:stretch>
        </p:blipFill>
        <p:spPr bwMode="auto">
          <a:xfrm>
            <a:off x="7451725" y="4365625"/>
            <a:ext cx="1281113" cy="438150"/>
          </a:xfrm>
          <a:prstGeom prst="rect">
            <a:avLst/>
          </a:prstGeom>
          <a:noFill/>
          <a:ln w="9525" algn="ctr">
            <a:noFill/>
            <a:miter lim="800000"/>
            <a:headEnd/>
            <a:tailEnd/>
          </a:ln>
        </p:spPr>
      </p:pic>
      <p:pic>
        <p:nvPicPr>
          <p:cNvPr id="41999" name="Picture 26" descr="ustlogo"/>
          <p:cNvPicPr>
            <a:picLocks noChangeAspect="1" noChangeArrowheads="1"/>
          </p:cNvPicPr>
          <p:nvPr/>
        </p:nvPicPr>
        <p:blipFill>
          <a:blip r:embed="rId6" cstate="print"/>
          <a:srcRect/>
          <a:stretch>
            <a:fillRect/>
          </a:stretch>
        </p:blipFill>
        <p:spPr bwMode="auto">
          <a:xfrm>
            <a:off x="7380288" y="2205038"/>
            <a:ext cx="1465262" cy="347662"/>
          </a:xfrm>
          <a:prstGeom prst="rect">
            <a:avLst/>
          </a:prstGeom>
          <a:noFill/>
          <a:ln w="9525">
            <a:noFill/>
            <a:miter lim="800000"/>
            <a:headEnd/>
            <a:tailEnd/>
          </a:ln>
        </p:spPr>
      </p:pic>
      <p:pic>
        <p:nvPicPr>
          <p:cNvPr id="42000" name="Picture 27" descr="biotechlogosmall"/>
          <p:cNvPicPr>
            <a:picLocks noChangeAspect="1" noChangeArrowheads="1"/>
          </p:cNvPicPr>
          <p:nvPr/>
        </p:nvPicPr>
        <p:blipFill>
          <a:blip r:embed="rId7" cstate="print">
            <a:lum bright="-12000"/>
          </a:blip>
          <a:srcRect/>
          <a:stretch>
            <a:fillRect/>
          </a:stretch>
        </p:blipFill>
        <p:spPr bwMode="auto">
          <a:xfrm>
            <a:off x="1019175" y="4362450"/>
            <a:ext cx="744538" cy="361950"/>
          </a:xfrm>
          <a:prstGeom prst="rect">
            <a:avLst/>
          </a:prstGeom>
          <a:solidFill>
            <a:srgbClr val="FFFFFF"/>
          </a:solidFill>
          <a:ln w="9525">
            <a:noFill/>
            <a:miter lim="800000"/>
            <a:headEnd/>
            <a:tailEnd/>
          </a:ln>
        </p:spPr>
      </p:pic>
      <p:sp>
        <p:nvSpPr>
          <p:cNvPr id="42001" name="Text Box 28"/>
          <p:cNvSpPr txBox="1">
            <a:spLocks noChangeArrowheads="1"/>
          </p:cNvSpPr>
          <p:nvPr/>
        </p:nvSpPr>
        <p:spPr bwMode="auto">
          <a:xfrm>
            <a:off x="6948488" y="1125538"/>
            <a:ext cx="2103437" cy="714375"/>
          </a:xfrm>
          <a:prstGeom prst="rect">
            <a:avLst/>
          </a:prstGeom>
          <a:solidFill>
            <a:srgbClr val="FF9900"/>
          </a:solidFill>
          <a:ln w="9525" algn="ctr">
            <a:noFill/>
            <a:miter lim="800000"/>
            <a:headEnd/>
            <a:tailEnd/>
          </a:ln>
          <a:effectLst>
            <a:prstShdw prst="shdw17" dist="17961" dir="2700000">
              <a:srgbClr val="995C00"/>
            </a:prstShdw>
          </a:effectLst>
        </p:spPr>
        <p:txBody>
          <a:bodyPr>
            <a:spAutoFit/>
          </a:bodyPr>
          <a:lstStyle/>
          <a:p>
            <a:pPr marL="115888" indent="-115888">
              <a:lnSpc>
                <a:spcPct val="80000"/>
              </a:lnSpc>
              <a:spcBef>
                <a:spcPct val="50000"/>
              </a:spcBef>
              <a:buClr>
                <a:srgbClr val="FF9900"/>
              </a:buClr>
              <a:buFont typeface="Wingdings" pitchFamily="2" charset="2"/>
              <a:buNone/>
            </a:pPr>
            <a:r>
              <a:rPr lang="fr-BE" sz="1200" b="1" u="sng"/>
              <a:t>EUROPE – Mid-East:  26</a:t>
            </a:r>
          </a:p>
          <a:p>
            <a:pPr marL="115888" indent="-115888">
              <a:lnSpc>
                <a:spcPct val="80000"/>
              </a:lnSpc>
              <a:spcBef>
                <a:spcPct val="50000"/>
              </a:spcBef>
              <a:buClr>
                <a:srgbClr val="FF9900"/>
              </a:buClr>
              <a:buFontTx/>
              <a:buChar char="•"/>
            </a:pPr>
            <a:r>
              <a:rPr lang="fr-BE" sz="1200"/>
              <a:t>23 operational</a:t>
            </a:r>
          </a:p>
          <a:p>
            <a:pPr marL="115888" indent="-115888">
              <a:lnSpc>
                <a:spcPct val="80000"/>
              </a:lnSpc>
              <a:spcBef>
                <a:spcPct val="50000"/>
              </a:spcBef>
              <a:buClr>
                <a:srgbClr val="FF9900"/>
              </a:buClr>
              <a:buFontTx/>
              <a:buChar char="•"/>
            </a:pPr>
            <a:r>
              <a:rPr lang="fr-BE" sz="1200"/>
              <a:t>3 in construction</a:t>
            </a:r>
          </a:p>
        </p:txBody>
      </p:sp>
      <p:sp>
        <p:nvSpPr>
          <p:cNvPr id="42002" name="Text Box 25"/>
          <p:cNvSpPr txBox="1">
            <a:spLocks noChangeArrowheads="1"/>
          </p:cNvSpPr>
          <p:nvPr/>
        </p:nvSpPr>
        <p:spPr bwMode="auto">
          <a:xfrm>
            <a:off x="7524750" y="5746651"/>
            <a:ext cx="1511300" cy="274637"/>
          </a:xfrm>
          <a:prstGeom prst="rect">
            <a:avLst/>
          </a:prstGeom>
          <a:solidFill>
            <a:srgbClr val="006600"/>
          </a:solidFill>
          <a:ln w="9525">
            <a:noFill/>
            <a:miter lim="800000"/>
            <a:headEnd/>
            <a:tailEnd/>
          </a:ln>
          <a:effectLst>
            <a:prstShdw prst="shdw17" dist="17961" dir="2700000">
              <a:srgbClr val="003D00"/>
            </a:prstShdw>
          </a:effectLst>
        </p:spPr>
        <p:txBody>
          <a:bodyPr>
            <a:spAutoFit/>
          </a:bodyPr>
          <a:lstStyle/>
          <a:p>
            <a:pPr algn="r" eaLnBrk="1" hangingPunct="1">
              <a:spcBef>
                <a:spcPct val="20000"/>
              </a:spcBef>
              <a:buClr>
                <a:srgbClr val="FF8000"/>
              </a:buClr>
              <a:buFont typeface="Wingdings" pitchFamily="2" charset="2"/>
              <a:buNone/>
            </a:pPr>
            <a:r>
              <a:rPr lang="fr-BE" sz="1200" b="1">
                <a:solidFill>
                  <a:schemeClr val="bg1"/>
                </a:solidFill>
              </a:rPr>
              <a:t>Partnership</a:t>
            </a:r>
            <a:endParaRPr lang="fr-FR" sz="1200" b="1">
              <a:solidFill>
                <a:schemeClr val="bg1"/>
              </a:solidFill>
            </a:endParaRPr>
          </a:p>
        </p:txBody>
      </p:sp>
      <p:sp>
        <p:nvSpPr>
          <p:cNvPr id="42003" name="Oval 26"/>
          <p:cNvSpPr>
            <a:spLocks noChangeArrowheads="1"/>
          </p:cNvSpPr>
          <p:nvPr/>
        </p:nvSpPr>
        <p:spPr bwMode="auto">
          <a:xfrm>
            <a:off x="7559377" y="5766247"/>
            <a:ext cx="180975" cy="182562"/>
          </a:xfrm>
          <a:prstGeom prst="ellipse">
            <a:avLst/>
          </a:prstGeom>
          <a:solidFill>
            <a:srgbClr val="0000FF"/>
          </a:solidFill>
          <a:ln w="9525" algn="ctr">
            <a:noFill/>
            <a:round/>
            <a:headEnd/>
            <a:tailEnd/>
          </a:ln>
        </p:spPr>
        <p:txBody>
          <a:bodyPr lIns="90488" tIns="44450" rIns="90488" bIns="44450" anchor="ctr"/>
          <a:lstStyle/>
          <a:p>
            <a:pPr algn="ctr">
              <a:spcBef>
                <a:spcPct val="50000"/>
              </a:spcBef>
              <a:buSzPct val="68000"/>
              <a:buFont typeface="Wingdings" pitchFamily="2" charset="2"/>
              <a:buNone/>
            </a:pPr>
            <a:endParaRPr lang="fr-FR" b="1">
              <a:solidFill>
                <a:srgbClr val="0000FF"/>
              </a:solidFill>
            </a:endParaRPr>
          </a:p>
        </p:txBody>
      </p:sp>
      <p:sp>
        <p:nvSpPr>
          <p:cNvPr id="21"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42</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p:txBody>
          <a:bodyPr/>
          <a:lstStyle/>
          <a:p>
            <a:pPr algn="ctr"/>
            <a:r>
              <a:rPr lang="fr-BE" altLang="fr-FR" dirty="0"/>
              <a:t>Part </a:t>
            </a:r>
            <a:r>
              <a:rPr lang="fr-BE" altLang="fr-FR" dirty="0" smtClean="0"/>
              <a:t>I-B: Cancer </a:t>
            </a:r>
            <a:r>
              <a:rPr lang="fr-BE" altLang="fr-FR" dirty="0" err="1" smtClean="0"/>
              <a:t>therapy</a:t>
            </a:r>
            <a:r>
              <a:rPr lang="fr-BE" altLang="fr-FR" dirty="0" smtClean="0"/>
              <a:t> </a:t>
            </a:r>
            <a:r>
              <a:rPr lang="fr-BE" altLang="fr-FR" dirty="0" err="1" smtClean="0"/>
              <a:t>with</a:t>
            </a:r>
            <a:r>
              <a:rPr lang="fr-BE" altLang="fr-FR" dirty="0" smtClean="0"/>
              <a:t> radio-isotopes</a:t>
            </a:r>
            <a:endParaRPr lang="en-GB" altLang="fr-FR" dirty="0"/>
          </a:p>
        </p:txBody>
      </p:sp>
      <p:sp>
        <p:nvSpPr>
          <p:cNvPr id="276484" name="Text Box 4"/>
          <p:cNvSpPr txBox="1">
            <a:spLocks noChangeArrowheads="1"/>
          </p:cNvSpPr>
          <p:nvPr/>
        </p:nvSpPr>
        <p:spPr bwMode="auto">
          <a:xfrm>
            <a:off x="533400" y="1143000"/>
            <a:ext cx="8001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fr-BE" altLang="fr-FR" dirty="0" err="1" smtClean="0"/>
              <a:t>Systemic</a:t>
            </a:r>
            <a:r>
              <a:rPr lang="fr-BE" altLang="fr-FR" dirty="0" smtClean="0"/>
              <a:t> radio-isotope </a:t>
            </a:r>
            <a:r>
              <a:rPr lang="fr-BE" altLang="fr-FR" dirty="0" err="1" smtClean="0"/>
              <a:t>therapy</a:t>
            </a:r>
            <a:endParaRPr lang="fr-BE" altLang="fr-FR" dirty="0"/>
          </a:p>
          <a:p>
            <a:pPr algn="ctr">
              <a:spcBef>
                <a:spcPct val="50000"/>
              </a:spcBef>
            </a:pPr>
            <a:r>
              <a:rPr lang="fr-BE" altLang="fr-FR" dirty="0" err="1" smtClean="0"/>
              <a:t>Brachytherapy</a:t>
            </a:r>
            <a:endParaRPr lang="en-GB" altLang="fr-FR" dirty="0"/>
          </a:p>
        </p:txBody>
      </p:sp>
      <p:pic>
        <p:nvPicPr>
          <p:cNvPr id="7" name="Picture 8"/>
          <p:cNvPicPr>
            <a:picLocks noChangeArrowheads="1"/>
          </p:cNvPicPr>
          <p:nvPr/>
        </p:nvPicPr>
        <p:blipFill>
          <a:blip r:embed="rId2" cstate="print"/>
          <a:srcRect/>
          <a:stretch>
            <a:fillRect/>
          </a:stretch>
        </p:blipFill>
        <p:spPr bwMode="auto">
          <a:xfrm>
            <a:off x="2372518" y="2564904"/>
            <a:ext cx="4322763" cy="2949575"/>
          </a:xfrm>
          <a:prstGeom prst="rect">
            <a:avLst/>
          </a:prstGeom>
          <a:noFill/>
          <a:ln w="9525">
            <a:noFill/>
            <a:miter lim="800000"/>
            <a:headEnd/>
            <a:tailEnd/>
          </a:ln>
        </p:spPr>
      </p:pic>
    </p:spTree>
    <p:extLst>
      <p:ext uri="{BB962C8B-B14F-4D97-AF65-F5344CB8AC3E}">
        <p14:creationId xmlns:p14="http://schemas.microsoft.com/office/powerpoint/2010/main" val="347455053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Four </a:t>
            </a:r>
            <a:r>
              <a:rPr lang="fr-BE" dirty="0" err="1" smtClean="0"/>
              <a:t>different</a:t>
            </a:r>
            <a:r>
              <a:rPr lang="fr-BE" dirty="0" smtClean="0"/>
              <a:t> types of radiation </a:t>
            </a:r>
            <a:r>
              <a:rPr lang="fr-BE" dirty="0" err="1" smtClean="0"/>
              <a:t>therapy</a:t>
            </a:r>
            <a:endParaRPr lang="fr-BE" dirty="0"/>
          </a:p>
        </p:txBody>
      </p:sp>
      <p:sp>
        <p:nvSpPr>
          <p:cNvPr id="3" name="Content Placeholder 2"/>
          <p:cNvSpPr>
            <a:spLocks noGrp="1"/>
          </p:cNvSpPr>
          <p:nvPr>
            <p:ph idx="1"/>
          </p:nvPr>
        </p:nvSpPr>
        <p:spPr>
          <a:xfrm>
            <a:off x="685800" y="1219200"/>
            <a:ext cx="7772400" cy="4946104"/>
          </a:xfrm>
          <a:ln>
            <a:solidFill>
              <a:schemeClr val="tx1"/>
            </a:solidFill>
          </a:ln>
        </p:spPr>
        <p:txBody>
          <a:bodyPr/>
          <a:lstStyle/>
          <a:p>
            <a:pPr marL="457200" indent="-457200">
              <a:buFont typeface="+mj-lt"/>
              <a:buAutoNum type="arabicPeriod"/>
            </a:pPr>
            <a:r>
              <a:rPr lang="fr-BE" b="0" dirty="0" err="1" smtClean="0"/>
              <a:t>External</a:t>
            </a:r>
            <a:r>
              <a:rPr lang="fr-BE" b="0" dirty="0" smtClean="0"/>
              <a:t> </a:t>
            </a:r>
            <a:r>
              <a:rPr lang="fr-BE" b="0" dirty="0" err="1" smtClean="0"/>
              <a:t>beam</a:t>
            </a:r>
            <a:r>
              <a:rPr lang="fr-BE" b="0" dirty="0" smtClean="0"/>
              <a:t> radiation </a:t>
            </a:r>
            <a:r>
              <a:rPr lang="fr-BE" b="0" dirty="0" err="1" smtClean="0"/>
              <a:t>therapy</a:t>
            </a:r>
            <a:r>
              <a:rPr lang="fr-BE" b="0" dirty="0" smtClean="0"/>
              <a:t> (</a:t>
            </a:r>
            <a:r>
              <a:rPr lang="fr-BE" b="0" dirty="0" err="1" smtClean="0"/>
              <a:t>teletherapy</a:t>
            </a:r>
            <a:r>
              <a:rPr lang="fr-BE" b="0" dirty="0" smtClean="0"/>
              <a:t>)</a:t>
            </a:r>
          </a:p>
          <a:p>
            <a:pPr marL="857250" lvl="1" indent="-457200">
              <a:buFont typeface="Arial" panose="020B0604020202020204" pitchFamily="34" charset="0"/>
              <a:buChar char="•"/>
            </a:pPr>
            <a:r>
              <a:rPr lang="fr-BE" dirty="0"/>
              <a:t>R</a:t>
            </a:r>
            <a:r>
              <a:rPr lang="fr-BE" dirty="0" smtClean="0"/>
              <a:t>adiation source </a:t>
            </a:r>
            <a:r>
              <a:rPr lang="fr-BE" dirty="0" err="1" smtClean="0"/>
              <a:t>is</a:t>
            </a:r>
            <a:r>
              <a:rPr lang="fr-BE" dirty="0" smtClean="0"/>
              <a:t> </a:t>
            </a:r>
            <a:r>
              <a:rPr lang="fr-BE" dirty="0" err="1" smtClean="0"/>
              <a:t>external</a:t>
            </a:r>
            <a:r>
              <a:rPr lang="fr-BE" dirty="0" smtClean="0"/>
              <a:t> (</a:t>
            </a:r>
            <a:r>
              <a:rPr lang="fr-BE" dirty="0" err="1" smtClean="0"/>
              <a:t>like</a:t>
            </a:r>
            <a:r>
              <a:rPr lang="fr-BE" dirty="0" smtClean="0"/>
              <a:t> proton </a:t>
            </a:r>
            <a:r>
              <a:rPr lang="fr-BE" dirty="0" err="1" smtClean="0"/>
              <a:t>therapy</a:t>
            </a:r>
            <a:r>
              <a:rPr lang="fr-BE" dirty="0" smtClean="0"/>
              <a:t>)</a:t>
            </a:r>
          </a:p>
          <a:p>
            <a:pPr marL="457200" indent="-457200">
              <a:buFont typeface="+mj-lt"/>
              <a:buAutoNum type="arabicPeriod"/>
            </a:pPr>
            <a:r>
              <a:rPr lang="fr-BE" b="0" dirty="0" err="1" smtClean="0"/>
              <a:t>Brachy</a:t>
            </a:r>
            <a:r>
              <a:rPr lang="fr-BE" b="0" dirty="0" smtClean="0"/>
              <a:t> </a:t>
            </a:r>
            <a:r>
              <a:rPr lang="fr-BE" b="0" dirty="0" err="1" smtClean="0"/>
              <a:t>therapy</a:t>
            </a:r>
            <a:r>
              <a:rPr lang="fr-BE" b="0" dirty="0" smtClean="0"/>
              <a:t>:</a:t>
            </a:r>
          </a:p>
          <a:p>
            <a:pPr marL="857250" lvl="1" indent="-457200">
              <a:buFont typeface="Arial" panose="020B0604020202020204" pitchFamily="34" charset="0"/>
              <a:buChar char="•"/>
            </a:pPr>
            <a:r>
              <a:rPr lang="fr-BE" dirty="0" err="1" smtClean="0"/>
              <a:t>Sealed</a:t>
            </a:r>
            <a:r>
              <a:rPr lang="fr-BE" dirty="0" smtClean="0"/>
              <a:t> radioactive sources </a:t>
            </a:r>
            <a:r>
              <a:rPr lang="fr-BE" dirty="0" err="1" smtClean="0"/>
              <a:t>placed</a:t>
            </a:r>
            <a:r>
              <a:rPr lang="fr-BE" dirty="0" smtClean="0"/>
              <a:t> </a:t>
            </a:r>
            <a:r>
              <a:rPr lang="fr-BE" dirty="0" err="1" smtClean="0"/>
              <a:t>precisely</a:t>
            </a:r>
            <a:r>
              <a:rPr lang="fr-BE" dirty="0" smtClean="0"/>
              <a:t> in the </a:t>
            </a:r>
            <a:r>
              <a:rPr lang="fr-BE" dirty="0" err="1" smtClean="0"/>
              <a:t>tumor</a:t>
            </a:r>
            <a:endParaRPr lang="fr-BE" dirty="0" smtClean="0"/>
          </a:p>
          <a:p>
            <a:pPr marL="857250" lvl="1" indent="-457200">
              <a:buFont typeface="Arial" panose="020B0604020202020204" pitchFamily="34" charset="0"/>
              <a:buChar char="•"/>
            </a:pPr>
            <a:r>
              <a:rPr lang="fr-BE" dirty="0" smtClean="0"/>
              <a:t>Can use </a:t>
            </a:r>
            <a:r>
              <a:rPr lang="fr-BE" dirty="0" err="1" smtClean="0"/>
              <a:t>temporary</a:t>
            </a:r>
            <a:r>
              <a:rPr lang="fr-BE" dirty="0" smtClean="0"/>
              <a:t> or permanent placement of radioactive sources</a:t>
            </a:r>
          </a:p>
          <a:p>
            <a:pPr marL="457200" indent="-457200">
              <a:buFont typeface="+mj-lt"/>
              <a:buAutoNum type="arabicPeriod"/>
            </a:pPr>
            <a:r>
              <a:rPr lang="fr-BE" b="0" dirty="0" err="1" smtClean="0"/>
              <a:t>Systemic</a:t>
            </a:r>
            <a:r>
              <a:rPr lang="fr-BE" b="0" dirty="0" smtClean="0"/>
              <a:t> radiation </a:t>
            </a:r>
            <a:r>
              <a:rPr lang="fr-BE" b="0" dirty="0" err="1" smtClean="0"/>
              <a:t>therapy</a:t>
            </a:r>
            <a:endParaRPr lang="fr-BE" b="0" dirty="0" smtClean="0"/>
          </a:p>
          <a:p>
            <a:pPr marL="857250" lvl="1" indent="-457200">
              <a:buFont typeface="Arial" panose="020B0604020202020204" pitchFamily="34" charset="0"/>
              <a:buChar char="•"/>
            </a:pPr>
            <a:r>
              <a:rPr lang="fr-BE" dirty="0" err="1" smtClean="0"/>
              <a:t>Radioistopes</a:t>
            </a:r>
            <a:r>
              <a:rPr lang="fr-BE" dirty="0" smtClean="0"/>
              <a:t> are </a:t>
            </a:r>
            <a:r>
              <a:rPr lang="fr-BE" dirty="0" err="1" smtClean="0"/>
              <a:t>given</a:t>
            </a:r>
            <a:r>
              <a:rPr lang="fr-BE" dirty="0" smtClean="0"/>
              <a:t> by infusion or by oral ingestion</a:t>
            </a:r>
          </a:p>
          <a:p>
            <a:pPr marL="457200" indent="-457200">
              <a:buFont typeface="+mj-lt"/>
              <a:buAutoNum type="arabicPeriod"/>
            </a:pPr>
            <a:r>
              <a:rPr lang="fr-BE" b="0" dirty="0" smtClean="0"/>
              <a:t>BNCT: </a:t>
            </a:r>
            <a:r>
              <a:rPr lang="fr-BE" b="0" dirty="0" err="1" smtClean="0"/>
              <a:t>Boron</a:t>
            </a:r>
            <a:r>
              <a:rPr lang="fr-BE" b="0" dirty="0" smtClean="0"/>
              <a:t> Neutron Capture </a:t>
            </a:r>
            <a:r>
              <a:rPr lang="fr-BE" b="0" dirty="0" err="1" smtClean="0"/>
              <a:t>Therapy</a:t>
            </a:r>
            <a:endParaRPr lang="fr-BE" b="0" dirty="0" smtClean="0"/>
          </a:p>
          <a:p>
            <a:pPr marL="857250" lvl="1" indent="-457200">
              <a:buFont typeface="Arial" panose="020B0604020202020204" pitchFamily="34" charset="0"/>
              <a:buChar char="•"/>
            </a:pPr>
            <a:r>
              <a:rPr lang="fr-BE" b="0" dirty="0" smtClean="0"/>
              <a:t> mixture of 1 and 3.</a:t>
            </a:r>
          </a:p>
          <a:p>
            <a:pPr marL="457200" indent="-457200">
              <a:buFont typeface="Arial" panose="020B0604020202020204" pitchFamily="34" charset="0"/>
              <a:buChar char="•"/>
            </a:pPr>
            <a:endParaRPr lang="fr-BE" b="0" dirty="0" smtClean="0"/>
          </a:p>
          <a:p>
            <a:pPr marL="457200" indent="-457200">
              <a:buFont typeface="+mj-lt"/>
              <a:buAutoNum type="arabicPeriod"/>
            </a:pPr>
            <a:endParaRPr lang="fr-BE" dirty="0"/>
          </a:p>
        </p:txBody>
      </p:sp>
    </p:spTree>
    <p:extLst>
      <p:ext uri="{BB962C8B-B14F-4D97-AF65-F5344CB8AC3E}">
        <p14:creationId xmlns:p14="http://schemas.microsoft.com/office/powerpoint/2010/main" val="3006027553"/>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Systemic</a:t>
            </a:r>
            <a:r>
              <a:rPr lang="fr-BE" dirty="0" smtClean="0"/>
              <a:t> radiation </a:t>
            </a:r>
            <a:r>
              <a:rPr lang="fr-BE" dirty="0" err="1" smtClean="0"/>
              <a:t>therapy</a:t>
            </a:r>
            <a:endParaRPr lang="fr-BE" dirty="0"/>
          </a:p>
        </p:txBody>
      </p:sp>
      <p:sp>
        <p:nvSpPr>
          <p:cNvPr id="3" name="Content Placeholder 2"/>
          <p:cNvSpPr>
            <a:spLocks noGrp="1"/>
          </p:cNvSpPr>
          <p:nvPr>
            <p:ph idx="1"/>
          </p:nvPr>
        </p:nvSpPr>
        <p:spPr>
          <a:xfrm>
            <a:off x="179512" y="869032"/>
            <a:ext cx="8964488" cy="5512296"/>
          </a:xfrm>
        </p:spPr>
        <p:txBody>
          <a:bodyPr lIns="36000" rIns="36000"/>
          <a:lstStyle/>
          <a:p>
            <a:r>
              <a:rPr lang="en-US" b="0" dirty="0"/>
              <a:t>When the cancer is not limited to a well defined, primary tumor, systemic therapies can be used</a:t>
            </a:r>
            <a:r>
              <a:rPr lang="en-US" b="0" dirty="0" smtClean="0"/>
              <a:t>.</a:t>
            </a:r>
            <a:endParaRPr lang="fr-BE" b="0" dirty="0" smtClean="0"/>
          </a:p>
          <a:p>
            <a:r>
              <a:rPr lang="fr-BE" b="0" dirty="0" smtClean="0"/>
              <a:t>A </a:t>
            </a:r>
            <a:r>
              <a:rPr lang="fr-BE" b="0" dirty="0" err="1" smtClean="0"/>
              <a:t>form</a:t>
            </a:r>
            <a:r>
              <a:rPr lang="fr-BE" b="0" dirty="0" smtClean="0"/>
              <a:t> of </a:t>
            </a:r>
            <a:r>
              <a:rPr lang="fr-BE" b="0" dirty="0" err="1" smtClean="0"/>
              <a:t>targeted</a:t>
            </a:r>
            <a:r>
              <a:rPr lang="fr-BE" b="0" dirty="0" smtClean="0"/>
              <a:t> </a:t>
            </a:r>
            <a:r>
              <a:rPr lang="fr-BE" b="0" dirty="0" err="1" smtClean="0"/>
              <a:t>therapy</a:t>
            </a:r>
            <a:r>
              <a:rPr lang="fr-BE" b="0" dirty="0" smtClean="0"/>
              <a:t>. </a:t>
            </a:r>
            <a:r>
              <a:rPr lang="fr-BE" b="0" dirty="0" err="1" smtClean="0"/>
              <a:t>Targeting</a:t>
            </a:r>
            <a:r>
              <a:rPr lang="fr-BE" b="0" dirty="0" smtClean="0"/>
              <a:t> </a:t>
            </a:r>
            <a:r>
              <a:rPr lang="fr-BE" b="0" dirty="0" err="1" smtClean="0"/>
              <a:t>can</a:t>
            </a:r>
            <a:r>
              <a:rPr lang="fr-BE" b="0" dirty="0" smtClean="0"/>
              <a:t> </a:t>
            </a:r>
            <a:r>
              <a:rPr lang="fr-BE" b="0" dirty="0" err="1" smtClean="0"/>
              <a:t>be</a:t>
            </a:r>
            <a:r>
              <a:rPr lang="fr-BE" b="0" dirty="0" smtClean="0"/>
              <a:t> </a:t>
            </a:r>
            <a:r>
              <a:rPr lang="fr-BE" b="0" dirty="0" err="1" smtClean="0"/>
              <a:t>obtained</a:t>
            </a:r>
            <a:r>
              <a:rPr lang="fr-BE" b="0" dirty="0" smtClean="0"/>
              <a:t> by:</a:t>
            </a:r>
          </a:p>
          <a:p>
            <a:pPr lvl="1"/>
            <a:r>
              <a:rPr lang="fr-BE" dirty="0" smtClean="0"/>
              <a:t>Isotope </a:t>
            </a:r>
            <a:r>
              <a:rPr lang="fr-BE" dirty="0" err="1" smtClean="0"/>
              <a:t>chemical</a:t>
            </a:r>
            <a:r>
              <a:rPr lang="fr-BE" dirty="0" smtClean="0"/>
              <a:t> </a:t>
            </a:r>
            <a:r>
              <a:rPr lang="fr-BE" dirty="0" err="1" smtClean="0"/>
              <a:t>property</a:t>
            </a:r>
            <a:r>
              <a:rPr lang="fr-BE" dirty="0"/>
              <a:t>.</a:t>
            </a:r>
            <a:r>
              <a:rPr lang="fr-BE" dirty="0" smtClean="0"/>
              <a:t> </a:t>
            </a:r>
            <a:r>
              <a:rPr lang="fr-BE" dirty="0" err="1" smtClean="0"/>
              <a:t>Example</a:t>
            </a:r>
            <a:r>
              <a:rPr lang="fr-BE" dirty="0" smtClean="0"/>
              <a:t>: </a:t>
            </a:r>
            <a:r>
              <a:rPr lang="fr-BE" dirty="0" err="1" smtClean="0"/>
              <a:t>iodine</a:t>
            </a:r>
            <a:r>
              <a:rPr lang="fr-BE" dirty="0" smtClean="0"/>
              <a:t> =&gt; </a:t>
            </a:r>
            <a:r>
              <a:rPr lang="fr-BE" dirty="0" err="1" smtClean="0"/>
              <a:t>thyroid</a:t>
            </a:r>
            <a:r>
              <a:rPr lang="fr-BE" dirty="0" smtClean="0"/>
              <a:t> gland</a:t>
            </a:r>
          </a:p>
          <a:p>
            <a:pPr lvl="1"/>
            <a:r>
              <a:rPr lang="fr-BE" b="0" dirty="0" err="1" smtClean="0"/>
              <a:t>Attach</a:t>
            </a:r>
            <a:r>
              <a:rPr lang="fr-BE" b="0" dirty="0" smtClean="0"/>
              <a:t> isotope to </a:t>
            </a:r>
            <a:r>
              <a:rPr lang="fr-BE" b="0" dirty="0" err="1" smtClean="0"/>
              <a:t>molecule</a:t>
            </a:r>
            <a:r>
              <a:rPr lang="fr-BE" b="0" dirty="0" smtClean="0"/>
              <a:t> or </a:t>
            </a:r>
            <a:r>
              <a:rPr lang="fr-BE" b="0" dirty="0" err="1" smtClean="0"/>
              <a:t>antibody</a:t>
            </a:r>
            <a:r>
              <a:rPr lang="fr-BE" b="0" dirty="0" smtClean="0"/>
              <a:t> </a:t>
            </a:r>
            <a:r>
              <a:rPr lang="fr-BE" b="0" dirty="0" err="1" smtClean="0"/>
              <a:t>that</a:t>
            </a:r>
            <a:r>
              <a:rPr lang="fr-BE" b="0" dirty="0" smtClean="0"/>
              <a:t> </a:t>
            </a:r>
            <a:r>
              <a:rPr lang="fr-BE" b="0" dirty="0" err="1" smtClean="0"/>
              <a:t>finds</a:t>
            </a:r>
            <a:r>
              <a:rPr lang="fr-BE" b="0" dirty="0" smtClean="0"/>
              <a:t> the </a:t>
            </a:r>
            <a:r>
              <a:rPr lang="fr-BE" b="0" dirty="0" err="1" smtClean="0"/>
              <a:t>target</a:t>
            </a:r>
            <a:endParaRPr lang="fr-BE" b="0" dirty="0" smtClean="0"/>
          </a:p>
          <a:p>
            <a:pPr lvl="2"/>
            <a:r>
              <a:rPr lang="fr-BE" dirty="0" err="1" smtClean="0"/>
              <a:t>Iodine</a:t>
            </a:r>
            <a:r>
              <a:rPr lang="fr-BE" dirty="0" smtClean="0"/>
              <a:t> </a:t>
            </a:r>
            <a:r>
              <a:rPr lang="fr-BE" dirty="0" err="1" smtClean="0"/>
              <a:t>labeled</a:t>
            </a:r>
            <a:r>
              <a:rPr lang="fr-BE" dirty="0" smtClean="0"/>
              <a:t> MIBG to </a:t>
            </a:r>
            <a:r>
              <a:rPr lang="fr-BE" dirty="0" err="1" smtClean="0"/>
              <a:t>treat</a:t>
            </a:r>
            <a:r>
              <a:rPr lang="fr-BE" dirty="0" smtClean="0"/>
              <a:t> </a:t>
            </a:r>
            <a:r>
              <a:rPr lang="fr-BE" dirty="0" err="1" smtClean="0"/>
              <a:t>neuroblastoma</a:t>
            </a:r>
            <a:r>
              <a:rPr lang="fr-BE" dirty="0" smtClean="0"/>
              <a:t> (</a:t>
            </a:r>
            <a:r>
              <a:rPr lang="fr-BE" dirty="0" err="1" smtClean="0"/>
              <a:t>brain</a:t>
            </a:r>
            <a:r>
              <a:rPr lang="fr-BE" dirty="0" smtClean="0"/>
              <a:t> </a:t>
            </a:r>
            <a:r>
              <a:rPr lang="fr-BE" dirty="0" err="1" smtClean="0"/>
              <a:t>tumor-children</a:t>
            </a:r>
            <a:r>
              <a:rPr lang="fr-BE" dirty="0" smtClean="0"/>
              <a:t>)</a:t>
            </a:r>
          </a:p>
          <a:p>
            <a:pPr lvl="2"/>
            <a:r>
              <a:rPr lang="fr-BE" b="0" dirty="0" smtClean="0"/>
              <a:t>Hormone-</a:t>
            </a:r>
            <a:r>
              <a:rPr lang="fr-BE" b="0" dirty="0" err="1" smtClean="0"/>
              <a:t>bound</a:t>
            </a:r>
            <a:r>
              <a:rPr lang="fr-BE" b="0" dirty="0" smtClean="0"/>
              <a:t> Lutetium-177 or Yttrium-90 for neuroendocrine </a:t>
            </a:r>
            <a:r>
              <a:rPr lang="fr-BE" b="0" dirty="0" err="1" smtClean="0"/>
              <a:t>tumors</a:t>
            </a:r>
            <a:endParaRPr lang="fr-BE" b="0" dirty="0" smtClean="0"/>
          </a:p>
          <a:p>
            <a:r>
              <a:rPr lang="fr-BE" b="0" dirty="0" smtClean="0"/>
              <a:t>Injection of Yttrium-90 radioactive glass </a:t>
            </a:r>
            <a:r>
              <a:rPr lang="fr-BE" b="0" dirty="0" err="1" smtClean="0"/>
              <a:t>microspheres</a:t>
            </a:r>
            <a:endParaRPr lang="fr-BE" b="0" dirty="0" smtClean="0"/>
          </a:p>
          <a:p>
            <a:pPr lvl="1"/>
            <a:r>
              <a:rPr lang="fr-BE" b="0" dirty="0" err="1" smtClean="0"/>
              <a:t>Liver</a:t>
            </a:r>
            <a:r>
              <a:rPr lang="fr-BE" b="0" dirty="0" smtClean="0"/>
              <a:t> </a:t>
            </a:r>
            <a:r>
              <a:rPr lang="fr-BE" b="0" dirty="0" err="1" smtClean="0"/>
              <a:t>tumors</a:t>
            </a:r>
            <a:r>
              <a:rPr lang="fr-BE" b="0" dirty="0" smtClean="0"/>
              <a:t> or </a:t>
            </a:r>
            <a:r>
              <a:rPr lang="fr-BE" b="0" dirty="0" err="1" smtClean="0"/>
              <a:t>metastatis</a:t>
            </a:r>
            <a:r>
              <a:rPr lang="fr-BE" b="0" dirty="0" smtClean="0"/>
              <a:t>. </a:t>
            </a:r>
            <a:r>
              <a:rPr lang="fr-BE" dirty="0" err="1" smtClean="0"/>
              <a:t>Sphere</a:t>
            </a:r>
            <a:r>
              <a:rPr lang="fr-BE" dirty="0" smtClean="0"/>
              <a:t> </a:t>
            </a:r>
            <a:r>
              <a:rPr lang="fr-BE" dirty="0" err="1" smtClean="0"/>
              <a:t>diameter</a:t>
            </a:r>
            <a:r>
              <a:rPr lang="fr-BE" dirty="0" smtClean="0"/>
              <a:t> about 30 </a:t>
            </a:r>
            <a:r>
              <a:rPr lang="fr-BE" dirty="0" smtClean="0">
                <a:latin typeface="Symbol" panose="05050102010706020507" pitchFamily="18" charset="2"/>
              </a:rPr>
              <a:t>m</a:t>
            </a:r>
            <a:r>
              <a:rPr lang="fr-BE" dirty="0" smtClean="0"/>
              <a:t>m</a:t>
            </a:r>
          </a:p>
          <a:p>
            <a:r>
              <a:rPr lang="fr-BE" b="0" dirty="0" err="1" smtClean="0"/>
              <a:t>Treatment</a:t>
            </a:r>
            <a:r>
              <a:rPr lang="fr-BE" b="0" dirty="0" smtClean="0"/>
              <a:t> of </a:t>
            </a:r>
            <a:r>
              <a:rPr lang="fr-BE" b="0" dirty="0" err="1" smtClean="0"/>
              <a:t>bone-metastasis</a:t>
            </a:r>
            <a:r>
              <a:rPr lang="fr-BE" b="0" dirty="0" smtClean="0"/>
              <a:t> </a:t>
            </a:r>
            <a:r>
              <a:rPr lang="fr-BE" b="0" dirty="0" err="1" smtClean="0"/>
              <a:t>with</a:t>
            </a:r>
            <a:r>
              <a:rPr lang="fr-BE" b="0" dirty="0" smtClean="0"/>
              <a:t> Strontium-89</a:t>
            </a:r>
            <a:endParaRPr lang="fr-BE" b="0" dirty="0"/>
          </a:p>
          <a:p>
            <a:r>
              <a:rPr lang="en-US" b="0" dirty="0"/>
              <a:t>Alpha-particles or Auger electron emitting radio-isotope are often </a:t>
            </a:r>
            <a:r>
              <a:rPr lang="en-US" b="0" dirty="0" smtClean="0"/>
              <a:t>preferred because of short range of dose delivery.</a:t>
            </a:r>
            <a:endParaRPr lang="en-US" b="0" dirty="0"/>
          </a:p>
          <a:p>
            <a:endParaRPr lang="fr-BE" b="0" dirty="0" smtClean="0"/>
          </a:p>
        </p:txBody>
      </p:sp>
    </p:spTree>
    <p:extLst>
      <p:ext uri="{BB962C8B-B14F-4D97-AF65-F5344CB8AC3E}">
        <p14:creationId xmlns:p14="http://schemas.microsoft.com/office/powerpoint/2010/main" val="12994270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Pairs of radioisotopes for systemic therapy</a:t>
            </a:r>
          </a:p>
        </p:txBody>
      </p:sp>
      <p:graphicFrame>
        <p:nvGraphicFramePr>
          <p:cNvPr id="454659" name="Group 3"/>
          <p:cNvGraphicFramePr>
            <a:graphicFrameLocks noGrp="1"/>
          </p:cNvGraphicFramePr>
          <p:nvPr>
            <p:ph idx="1"/>
            <p:extLst>
              <p:ext uri="{D42A27DB-BD31-4B8C-83A1-F6EECF244321}">
                <p14:modId xmlns:p14="http://schemas.microsoft.com/office/powerpoint/2010/main" val="3975275098"/>
              </p:ext>
            </p:extLst>
          </p:nvPr>
        </p:nvGraphicFramePr>
        <p:xfrm>
          <a:off x="683568" y="980728"/>
          <a:ext cx="3816424" cy="3444240"/>
        </p:xfrm>
        <a:graphic>
          <a:graphicData uri="http://schemas.openxmlformats.org/drawingml/2006/table">
            <a:tbl>
              <a:tblPr/>
              <a:tblGrid>
                <a:gridCol w="1908212"/>
                <a:gridCol w="1908212"/>
              </a:tblGrid>
              <a:tr h="865862">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2800" b="0" i="0" u="none" strike="noStrike" cap="none" normalizeH="0" baseline="0" dirty="0" smtClean="0">
                          <a:ln>
                            <a:noFill/>
                          </a:ln>
                          <a:solidFill>
                            <a:schemeClr val="tx1"/>
                          </a:solidFill>
                          <a:effectLst/>
                          <a:latin typeface="Univers 45 Light" pitchFamily="34" charset="0"/>
                          <a:ea typeface="ＭＳ Ｐゴシック" pitchFamily="-18" charset="-128"/>
                        </a:rPr>
                        <a:t>Diagnostic (PET) RI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2800" b="0" i="0" u="none" strike="noStrike" cap="none" normalizeH="0" baseline="0" dirty="0" smtClean="0">
                          <a:ln>
                            <a:noFill/>
                          </a:ln>
                          <a:solidFill>
                            <a:schemeClr val="tx1"/>
                          </a:solidFill>
                          <a:effectLst/>
                          <a:latin typeface="Univers 45 Light" pitchFamily="34" charset="0"/>
                          <a:ea typeface="ＭＳ Ｐゴシック" pitchFamily="-18" charset="-128"/>
                        </a:rPr>
                        <a:t>Therapy RI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6552">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smtClean="0">
                          <a:ln>
                            <a:noFill/>
                          </a:ln>
                          <a:solidFill>
                            <a:schemeClr val="tx1"/>
                          </a:solidFill>
                          <a:effectLst/>
                          <a:latin typeface="Univers 45 Light" pitchFamily="34" charset="0"/>
                          <a:ea typeface="ＭＳ Ｐゴシック" pitchFamily="-18" charset="-128"/>
                        </a:rPr>
                        <a:t>124</a:t>
                      </a:r>
                      <a:r>
                        <a:rPr kumimoji="0" lang="en-US" sz="3600" b="0" i="0" u="none" strike="noStrike" cap="none" normalizeH="0" baseline="0" smtClean="0">
                          <a:ln>
                            <a:noFill/>
                          </a:ln>
                          <a:solidFill>
                            <a:schemeClr val="tx1"/>
                          </a:solidFill>
                          <a:effectLst/>
                          <a:latin typeface="Univers 45 Light" pitchFamily="34" charset="0"/>
                          <a:ea typeface="ＭＳ Ｐゴシック" pitchFamily="-18" charset="-128"/>
                        </a:rPr>
                        <a: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dirty="0" smtClean="0">
                          <a:ln>
                            <a:noFill/>
                          </a:ln>
                          <a:solidFill>
                            <a:schemeClr val="tx1"/>
                          </a:solidFill>
                          <a:effectLst/>
                          <a:latin typeface="Univers 45 Light" pitchFamily="34" charset="0"/>
                          <a:ea typeface="ＭＳ Ｐゴシック" pitchFamily="-18" charset="-128"/>
                        </a:rPr>
                        <a:t>131</a:t>
                      </a:r>
                      <a:r>
                        <a:rPr kumimoji="0" lang="en-US" sz="3600" b="0" i="0" u="none" strike="noStrike" cap="none" normalizeH="0" baseline="0" dirty="0" smtClean="0">
                          <a:ln>
                            <a:noFill/>
                          </a:ln>
                          <a:solidFill>
                            <a:schemeClr val="tx1"/>
                          </a:solidFill>
                          <a:effectLst/>
                          <a:latin typeface="Univers 45 Light" pitchFamily="34" charset="0"/>
                          <a:ea typeface="ＭＳ Ｐゴシック" pitchFamily="-18" charset="-128"/>
                        </a:rPr>
                        <a:t>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6552">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smtClean="0">
                          <a:ln>
                            <a:noFill/>
                          </a:ln>
                          <a:solidFill>
                            <a:schemeClr val="tx1"/>
                          </a:solidFill>
                          <a:effectLst/>
                          <a:latin typeface="Univers 45 Light" pitchFamily="34" charset="0"/>
                          <a:ea typeface="ＭＳ Ｐゴシック" pitchFamily="-18" charset="-128"/>
                        </a:rPr>
                        <a:t>86</a:t>
                      </a:r>
                      <a:r>
                        <a:rPr kumimoji="0" lang="en-US" sz="3600" b="0" i="0" u="none" strike="noStrike" cap="none" normalizeH="0" baseline="0" smtClean="0">
                          <a:ln>
                            <a:noFill/>
                          </a:ln>
                          <a:solidFill>
                            <a:schemeClr val="tx1"/>
                          </a:solidFill>
                          <a:effectLst/>
                          <a:latin typeface="Univers 45 Light" pitchFamily="34" charset="0"/>
                          <a:ea typeface="ＭＳ Ｐゴシック" pitchFamily="-18" charset="-128"/>
                        </a:rPr>
                        <a: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dirty="0" smtClean="0">
                          <a:ln>
                            <a:noFill/>
                          </a:ln>
                          <a:solidFill>
                            <a:schemeClr val="tx1"/>
                          </a:solidFill>
                          <a:effectLst/>
                          <a:latin typeface="Univers 45 Light" pitchFamily="34" charset="0"/>
                          <a:ea typeface="ＭＳ Ｐゴシック" pitchFamily="-18" charset="-128"/>
                        </a:rPr>
                        <a:t>90</a:t>
                      </a:r>
                      <a:r>
                        <a:rPr kumimoji="0" lang="en-US" sz="3600" b="0" i="0" u="none" strike="noStrike" cap="none" normalizeH="0" baseline="0" dirty="0" smtClean="0">
                          <a:ln>
                            <a:noFill/>
                          </a:ln>
                          <a:solidFill>
                            <a:schemeClr val="tx1"/>
                          </a:solidFill>
                          <a:effectLst/>
                          <a:latin typeface="Univers 45 Light" pitchFamily="34" charset="0"/>
                          <a:ea typeface="ＭＳ Ｐゴシック" pitchFamily="-18" charset="-128"/>
                        </a:rPr>
                        <a: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6552">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dirty="0" smtClean="0">
                          <a:ln>
                            <a:noFill/>
                          </a:ln>
                          <a:solidFill>
                            <a:schemeClr val="tx1"/>
                          </a:solidFill>
                          <a:effectLst/>
                          <a:latin typeface="Univers 45 Light" pitchFamily="34" charset="0"/>
                          <a:ea typeface="ＭＳ Ｐゴシック" pitchFamily="-18" charset="-128"/>
                        </a:rPr>
                        <a:t>64</a:t>
                      </a:r>
                      <a:r>
                        <a:rPr kumimoji="0" lang="en-US" sz="3600" b="0" i="0" u="none" strike="noStrike" cap="none" normalizeH="0" baseline="0" dirty="0" smtClean="0">
                          <a:ln>
                            <a:noFill/>
                          </a:ln>
                          <a:solidFill>
                            <a:schemeClr val="tx1"/>
                          </a:solidFill>
                          <a:effectLst/>
                          <a:latin typeface="Univers 45 Light" pitchFamily="34" charset="0"/>
                          <a:ea typeface="ＭＳ Ｐゴシック" pitchFamily="-18" charset="-128"/>
                        </a:rPr>
                        <a:t>Cu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600" b="0" i="0" u="none" strike="noStrike" cap="none" normalizeH="0" baseline="30000" dirty="0" smtClean="0">
                          <a:ln>
                            <a:noFill/>
                          </a:ln>
                          <a:solidFill>
                            <a:schemeClr val="tx1"/>
                          </a:solidFill>
                          <a:effectLst/>
                          <a:latin typeface="Univers 45 Light" pitchFamily="34" charset="0"/>
                          <a:ea typeface="ＭＳ Ｐゴシック" pitchFamily="-18" charset="-128"/>
                        </a:rPr>
                        <a:t>67</a:t>
                      </a:r>
                      <a:r>
                        <a:rPr kumimoji="0" lang="en-US" sz="3600" b="0" i="0" u="none" strike="noStrike" cap="none" normalizeH="0" baseline="0" dirty="0" smtClean="0">
                          <a:ln>
                            <a:noFill/>
                          </a:ln>
                          <a:solidFill>
                            <a:schemeClr val="tx1"/>
                          </a:solidFill>
                          <a:effectLst/>
                          <a:latin typeface="Univers 45 Light" pitchFamily="34" charset="0"/>
                          <a:ea typeface="ＭＳ Ｐゴシック" pitchFamily="-18" charset="-128"/>
                        </a:rPr>
                        <a:t>Cu</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690">
                <a:tc>
                  <a:txBody>
                    <a:bodyPr/>
                    <a:lstStyle/>
                    <a:p>
                      <a:pPr marL="0" marR="0" lvl="0" indent="0" algn="ctr" defTabSz="914400" rtl="0" eaLnBrk="1" fontAlgn="base" latinLnBrk="0" hangingPunct="1">
                        <a:lnSpc>
                          <a:spcPct val="100000"/>
                        </a:lnSpc>
                        <a:spcBef>
                          <a:spcPct val="20000"/>
                        </a:spcBef>
                        <a:spcAft>
                          <a:spcPct val="0"/>
                        </a:spcAft>
                        <a:buClr>
                          <a:srgbClr val="FF8000"/>
                        </a:buClr>
                        <a:buSzTx/>
                        <a:buFont typeface="Wingdings" pitchFamily="2" charset="2"/>
                        <a:buNone/>
                        <a:tabLst/>
                      </a:pPr>
                      <a:r>
                        <a:rPr kumimoji="0" lang="en-US" sz="3200" b="0" i="0" u="none" strike="noStrike" cap="none" normalizeH="0" baseline="0" smtClean="0">
                          <a:ln>
                            <a:noFill/>
                          </a:ln>
                          <a:solidFill>
                            <a:schemeClr val="tx1"/>
                          </a:solidFill>
                          <a:effectLst/>
                          <a:latin typeface="Univers 45 Light" pitchFamily="34" charset="0"/>
                          <a:ea typeface="ＭＳ Ｐゴシック" pitchFamily="-18" charset="-128"/>
                        </a:rPr>
                        <a:t>Etc!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8000"/>
                        </a:buClr>
                        <a:buSzTx/>
                        <a:buFont typeface="Wingdings" pitchFamily="2" charset="2"/>
                        <a:buNone/>
                        <a:tabLst/>
                      </a:pPr>
                      <a:endParaRPr kumimoji="0" lang="fr-FR" sz="2000" b="1" i="0" u="none" strike="noStrike" cap="none" normalizeH="0" baseline="0" dirty="0" smtClean="0">
                        <a:ln>
                          <a:noFill/>
                        </a:ln>
                        <a:solidFill>
                          <a:schemeClr val="tx1"/>
                        </a:solidFill>
                        <a:effectLst/>
                        <a:latin typeface="Univers 45 Light" pitchFamily="34" charset="0"/>
                        <a:ea typeface="ＭＳ Ｐゴシック" pitchFamily="-18"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46</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755576" y="4549676"/>
            <a:ext cx="7704856" cy="1631216"/>
          </a:xfrm>
          <a:prstGeom prst="rect">
            <a:avLst/>
          </a:prstGeom>
          <a:noFill/>
          <a:ln>
            <a:solidFill>
              <a:schemeClr val="tx1"/>
            </a:solidFill>
          </a:ln>
        </p:spPr>
        <p:txBody>
          <a:bodyPr wrap="square" rtlCol="0">
            <a:spAutoFit/>
          </a:bodyPr>
          <a:lstStyle/>
          <a:p>
            <a:pPr marL="342900" indent="-342900">
              <a:buFont typeface="Arial" panose="020B0604020202020204" pitchFamily="34" charset="0"/>
              <a:buChar char="•"/>
            </a:pPr>
            <a:r>
              <a:rPr lang="fr-BE" sz="2000" dirty="0" err="1" smtClean="0"/>
              <a:t>Biochemical</a:t>
            </a:r>
            <a:r>
              <a:rPr lang="fr-BE" sz="2000" dirty="0" smtClean="0"/>
              <a:t> </a:t>
            </a:r>
            <a:r>
              <a:rPr lang="fr-BE" sz="2000" dirty="0" err="1" smtClean="0"/>
              <a:t>properties</a:t>
            </a:r>
            <a:r>
              <a:rPr lang="fr-BE" sz="2000" dirty="0" smtClean="0"/>
              <a:t> of pairs are </a:t>
            </a:r>
            <a:r>
              <a:rPr lang="fr-BE" sz="2000" dirty="0" err="1" smtClean="0"/>
              <a:t>exactly</a:t>
            </a:r>
            <a:r>
              <a:rPr lang="fr-BE" sz="2000" dirty="0" smtClean="0"/>
              <a:t> the </a:t>
            </a:r>
            <a:r>
              <a:rPr lang="fr-BE" sz="2000" dirty="0" err="1" smtClean="0"/>
              <a:t>same</a:t>
            </a:r>
            <a:endParaRPr lang="fr-BE" sz="2000" dirty="0" smtClean="0"/>
          </a:p>
          <a:p>
            <a:pPr marL="342900" indent="-342900">
              <a:buFont typeface="Arial" panose="020B0604020202020204" pitchFamily="34" charset="0"/>
              <a:buChar char="•"/>
            </a:pPr>
            <a:r>
              <a:rPr lang="fr-BE" sz="2000" dirty="0" smtClean="0"/>
              <a:t>PET-</a:t>
            </a:r>
            <a:r>
              <a:rPr lang="fr-BE" sz="2000" dirty="0" err="1" smtClean="0"/>
              <a:t>study</a:t>
            </a:r>
            <a:r>
              <a:rPr lang="fr-BE" sz="2000" dirty="0" smtClean="0"/>
              <a:t> </a:t>
            </a:r>
            <a:r>
              <a:rPr lang="fr-BE" sz="2000" dirty="0" err="1" smtClean="0"/>
              <a:t>allows</a:t>
            </a:r>
            <a:r>
              <a:rPr lang="fr-BE" sz="2000" dirty="0" smtClean="0"/>
              <a:t> quantitative diagnostics of distribution and </a:t>
            </a:r>
            <a:r>
              <a:rPr lang="fr-BE" sz="2000" dirty="0" err="1" smtClean="0"/>
              <a:t>uptake</a:t>
            </a:r>
            <a:r>
              <a:rPr lang="fr-BE" sz="2000" dirty="0" smtClean="0"/>
              <a:t> of the </a:t>
            </a:r>
            <a:r>
              <a:rPr lang="fr-BE" sz="2000" dirty="0" err="1" smtClean="0"/>
              <a:t>labelled</a:t>
            </a:r>
            <a:r>
              <a:rPr lang="fr-BE" sz="2000" dirty="0" smtClean="0"/>
              <a:t> </a:t>
            </a:r>
            <a:r>
              <a:rPr lang="fr-BE" sz="2000" dirty="0" err="1" smtClean="0"/>
              <a:t>molecule</a:t>
            </a:r>
            <a:endParaRPr lang="fr-BE" sz="2000" dirty="0" smtClean="0"/>
          </a:p>
          <a:p>
            <a:pPr marL="342900" indent="-342900">
              <a:buFont typeface="Arial" panose="020B0604020202020204" pitchFamily="34" charset="0"/>
              <a:buChar char="•"/>
            </a:pPr>
            <a:r>
              <a:rPr lang="fr-BE" sz="2000" dirty="0" err="1" smtClean="0"/>
              <a:t>With</a:t>
            </a:r>
            <a:r>
              <a:rPr lang="fr-BE" sz="2000" dirty="0" smtClean="0"/>
              <a:t> </a:t>
            </a:r>
            <a:r>
              <a:rPr lang="fr-BE" sz="2000" dirty="0" err="1" smtClean="0"/>
              <a:t>this</a:t>
            </a:r>
            <a:r>
              <a:rPr lang="fr-BE" sz="2000" dirty="0" smtClean="0"/>
              <a:t> information the </a:t>
            </a:r>
            <a:r>
              <a:rPr lang="fr-BE" sz="2000" dirty="0" err="1" smtClean="0"/>
              <a:t>actual</a:t>
            </a:r>
            <a:r>
              <a:rPr lang="fr-BE" sz="2000" dirty="0" smtClean="0"/>
              <a:t> </a:t>
            </a:r>
            <a:r>
              <a:rPr lang="fr-BE" sz="2000" dirty="0" err="1" smtClean="0"/>
              <a:t>delivered</a:t>
            </a:r>
            <a:r>
              <a:rPr lang="fr-BE" sz="2000" dirty="0" smtClean="0"/>
              <a:t> dose of </a:t>
            </a:r>
            <a:r>
              <a:rPr lang="fr-BE" sz="2000" dirty="0" err="1" smtClean="0"/>
              <a:t>therapeutic</a:t>
            </a:r>
            <a:r>
              <a:rPr lang="fr-BE" sz="2000" dirty="0" smtClean="0"/>
              <a:t> </a:t>
            </a:r>
            <a:r>
              <a:rPr lang="fr-BE" sz="2000" dirty="0" err="1" smtClean="0"/>
              <a:t>treatment</a:t>
            </a:r>
            <a:r>
              <a:rPr lang="fr-BE" sz="2000" dirty="0" smtClean="0"/>
              <a:t> </a:t>
            </a:r>
            <a:r>
              <a:rPr lang="fr-BE" sz="2000" dirty="0" err="1" smtClean="0"/>
              <a:t>can</a:t>
            </a:r>
            <a:r>
              <a:rPr lang="fr-BE" sz="2000" dirty="0" smtClean="0"/>
              <a:t> </a:t>
            </a:r>
            <a:r>
              <a:rPr lang="fr-BE" sz="2000" dirty="0" err="1" smtClean="0"/>
              <a:t>be</a:t>
            </a:r>
            <a:r>
              <a:rPr lang="fr-BE" sz="2000" dirty="0" smtClean="0"/>
              <a:t> </a:t>
            </a:r>
            <a:r>
              <a:rPr lang="fr-BE" sz="2000" dirty="0" err="1" smtClean="0"/>
              <a:t>predicted</a:t>
            </a:r>
            <a:r>
              <a:rPr lang="fr-BE" sz="2000" dirty="0" smtClean="0"/>
              <a:t> </a:t>
            </a:r>
            <a:endParaRPr lang="fr-BE" sz="2000" dirty="0"/>
          </a:p>
        </p:txBody>
      </p:sp>
      <p:sp>
        <p:nvSpPr>
          <p:cNvPr id="3" name="TextBox 2"/>
          <p:cNvSpPr txBox="1"/>
          <p:nvPr/>
        </p:nvSpPr>
        <p:spPr>
          <a:xfrm>
            <a:off x="4716016" y="1634024"/>
            <a:ext cx="4248472" cy="1938992"/>
          </a:xfrm>
          <a:prstGeom prst="rect">
            <a:avLst/>
          </a:prstGeom>
          <a:noFill/>
          <a:ln>
            <a:solidFill>
              <a:schemeClr val="tx1"/>
            </a:solidFill>
          </a:ln>
        </p:spPr>
        <p:txBody>
          <a:bodyPr wrap="square" rtlCol="0">
            <a:spAutoFit/>
          </a:bodyPr>
          <a:lstStyle/>
          <a:p>
            <a:pPr eaLnBrk="1" hangingPunct="1"/>
            <a:r>
              <a:rPr lang="en-US" dirty="0"/>
              <a:t>P</a:t>
            </a:r>
            <a:r>
              <a:rPr lang="en-US" dirty="0" smtClean="0"/>
              <a:t>roblem of </a:t>
            </a:r>
            <a:r>
              <a:rPr lang="en-US" dirty="0" err="1" smtClean="0"/>
              <a:t>dosimetry</a:t>
            </a:r>
            <a:r>
              <a:rPr lang="en-US" dirty="0" smtClean="0"/>
              <a:t> and treatment planning: how </a:t>
            </a:r>
            <a:r>
              <a:rPr lang="en-US" dirty="0"/>
              <a:t>to assess </a:t>
            </a:r>
            <a:r>
              <a:rPr lang="en-US" dirty="0" smtClean="0"/>
              <a:t>the </a:t>
            </a:r>
            <a:r>
              <a:rPr lang="en-US" dirty="0"/>
              <a:t>radiation dose received by the tumor and by the healthy organs at risk.</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Brachy</a:t>
            </a:r>
            <a:r>
              <a:rPr lang="fr-BE" dirty="0" smtClean="0"/>
              <a:t> </a:t>
            </a:r>
            <a:r>
              <a:rPr lang="fr-BE" dirty="0" err="1" smtClean="0"/>
              <a:t>therapy</a:t>
            </a:r>
            <a:endParaRPr lang="fr-BE" dirty="0"/>
          </a:p>
        </p:txBody>
      </p:sp>
      <p:sp>
        <p:nvSpPr>
          <p:cNvPr id="3" name="Content Placeholder 2"/>
          <p:cNvSpPr>
            <a:spLocks noGrp="1"/>
          </p:cNvSpPr>
          <p:nvPr>
            <p:ph idx="1"/>
          </p:nvPr>
        </p:nvSpPr>
        <p:spPr>
          <a:xfrm>
            <a:off x="685800" y="1219200"/>
            <a:ext cx="8062664" cy="5090120"/>
          </a:xfrm>
          <a:ln>
            <a:solidFill>
              <a:schemeClr val="tx1"/>
            </a:solidFill>
          </a:ln>
        </p:spPr>
        <p:txBody>
          <a:bodyPr/>
          <a:lstStyle/>
          <a:p>
            <a:r>
              <a:rPr lang="fr-BE" b="0" dirty="0" smtClean="0"/>
              <a:t>Dose </a:t>
            </a:r>
            <a:r>
              <a:rPr lang="fr-BE" b="0" dirty="0" err="1" smtClean="0"/>
              <a:t>is</a:t>
            </a:r>
            <a:r>
              <a:rPr lang="fr-BE" b="0" dirty="0" smtClean="0"/>
              <a:t> </a:t>
            </a:r>
            <a:r>
              <a:rPr lang="fr-BE" b="0" dirty="0" err="1" smtClean="0"/>
              <a:t>delivered</a:t>
            </a:r>
            <a:r>
              <a:rPr lang="fr-BE" b="0" dirty="0" smtClean="0"/>
              <a:t> by </a:t>
            </a:r>
            <a:r>
              <a:rPr lang="fr-BE" b="0" dirty="0" err="1" smtClean="0"/>
              <a:t>placing</a:t>
            </a:r>
            <a:r>
              <a:rPr lang="fr-BE" b="0" dirty="0" smtClean="0"/>
              <a:t> the radiation source </a:t>
            </a:r>
            <a:r>
              <a:rPr lang="fr-BE" b="0" dirty="0" err="1" smtClean="0"/>
              <a:t>directly</a:t>
            </a:r>
            <a:r>
              <a:rPr lang="fr-BE" b="0" dirty="0" smtClean="0"/>
              <a:t> </a:t>
            </a:r>
            <a:r>
              <a:rPr lang="fr-BE" b="0" dirty="0" err="1" smtClean="0"/>
              <a:t>inside</a:t>
            </a:r>
            <a:r>
              <a:rPr lang="fr-BE" b="0" dirty="0" smtClean="0"/>
              <a:t> the area </a:t>
            </a:r>
            <a:r>
              <a:rPr lang="fr-BE" b="0" dirty="0" err="1" smtClean="0"/>
              <a:t>requiring</a:t>
            </a:r>
            <a:r>
              <a:rPr lang="fr-BE" b="0" dirty="0" smtClean="0"/>
              <a:t> </a:t>
            </a:r>
            <a:r>
              <a:rPr lang="fr-BE" b="0" dirty="0" err="1" smtClean="0"/>
              <a:t>treatment</a:t>
            </a:r>
            <a:endParaRPr lang="fr-BE" b="0" dirty="0" smtClean="0"/>
          </a:p>
          <a:p>
            <a:r>
              <a:rPr lang="fr-BE" b="0" dirty="0" err="1" smtClean="0"/>
              <a:t>Commonly</a:t>
            </a:r>
            <a:r>
              <a:rPr lang="fr-BE" b="0" dirty="0" smtClean="0"/>
              <a:t> </a:t>
            </a:r>
            <a:r>
              <a:rPr lang="fr-BE" b="0" dirty="0" err="1" smtClean="0"/>
              <a:t>used</a:t>
            </a:r>
            <a:r>
              <a:rPr lang="fr-BE" b="0" dirty="0" smtClean="0"/>
              <a:t> for cervical (</a:t>
            </a:r>
            <a:r>
              <a:rPr lang="fr-BE" b="0" dirty="0" err="1" smtClean="0"/>
              <a:t>uterus</a:t>
            </a:r>
            <a:r>
              <a:rPr lang="fr-BE" b="0" dirty="0" smtClean="0"/>
              <a:t>), prostate, </a:t>
            </a:r>
            <a:r>
              <a:rPr lang="fr-BE" b="0" dirty="0" err="1" smtClean="0"/>
              <a:t>breast</a:t>
            </a:r>
            <a:r>
              <a:rPr lang="fr-BE" b="0" dirty="0" smtClean="0"/>
              <a:t> and skin cancer</a:t>
            </a:r>
          </a:p>
          <a:p>
            <a:r>
              <a:rPr lang="fr-BE" b="0" dirty="0" smtClean="0"/>
              <a:t>Irradiation affects </a:t>
            </a:r>
            <a:r>
              <a:rPr lang="fr-BE" b="0" dirty="0" err="1" smtClean="0"/>
              <a:t>only</a:t>
            </a:r>
            <a:r>
              <a:rPr lang="fr-BE" b="0" dirty="0" smtClean="0"/>
              <a:t> a </a:t>
            </a:r>
            <a:r>
              <a:rPr lang="fr-BE" b="0" dirty="0" err="1" smtClean="0"/>
              <a:t>very</a:t>
            </a:r>
            <a:r>
              <a:rPr lang="fr-BE" b="0" dirty="0" smtClean="0"/>
              <a:t> </a:t>
            </a:r>
            <a:r>
              <a:rPr lang="fr-BE" b="0" dirty="0" err="1" smtClean="0"/>
              <a:t>localized</a:t>
            </a:r>
            <a:r>
              <a:rPr lang="fr-BE" b="0" dirty="0" smtClean="0"/>
              <a:t> area =&gt; </a:t>
            </a:r>
            <a:r>
              <a:rPr lang="fr-BE" b="0" dirty="0" err="1" smtClean="0"/>
              <a:t>healthy</a:t>
            </a:r>
            <a:r>
              <a:rPr lang="fr-BE" b="0" dirty="0" smtClean="0"/>
              <a:t> tissues are </a:t>
            </a:r>
            <a:r>
              <a:rPr lang="fr-BE" b="0" dirty="0" err="1" smtClean="0"/>
              <a:t>spared</a:t>
            </a:r>
            <a:endParaRPr lang="fr-BE" b="0" dirty="0" smtClean="0"/>
          </a:p>
          <a:p>
            <a:r>
              <a:rPr lang="fr-BE" b="0" dirty="0" smtClean="0"/>
              <a:t>Much </a:t>
            </a:r>
            <a:r>
              <a:rPr lang="fr-BE" b="0" dirty="0" err="1" smtClean="0"/>
              <a:t>higher</a:t>
            </a:r>
            <a:r>
              <a:rPr lang="fr-BE" b="0" dirty="0" smtClean="0"/>
              <a:t> doses </a:t>
            </a:r>
            <a:r>
              <a:rPr lang="fr-BE" b="0" dirty="0" err="1" smtClean="0"/>
              <a:t>can</a:t>
            </a:r>
            <a:r>
              <a:rPr lang="fr-BE" b="0" dirty="0" smtClean="0"/>
              <a:t> </a:t>
            </a:r>
            <a:r>
              <a:rPr lang="fr-BE" b="0" dirty="0" err="1" smtClean="0"/>
              <a:t>be</a:t>
            </a:r>
            <a:r>
              <a:rPr lang="fr-BE" b="0" dirty="0" smtClean="0"/>
              <a:t> </a:t>
            </a:r>
            <a:r>
              <a:rPr lang="fr-BE" b="0" dirty="0" err="1" smtClean="0"/>
              <a:t>delivered</a:t>
            </a:r>
            <a:r>
              <a:rPr lang="fr-BE" b="0" dirty="0" smtClean="0"/>
              <a:t>. For </a:t>
            </a:r>
            <a:r>
              <a:rPr lang="fr-BE" b="0" dirty="0" err="1" smtClean="0"/>
              <a:t>comparison</a:t>
            </a:r>
            <a:r>
              <a:rPr lang="fr-BE" b="0" dirty="0" smtClean="0"/>
              <a:t>:</a:t>
            </a:r>
          </a:p>
          <a:p>
            <a:pPr lvl="1"/>
            <a:r>
              <a:rPr lang="fr-BE" dirty="0" smtClean="0"/>
              <a:t>Proton </a:t>
            </a:r>
            <a:r>
              <a:rPr lang="fr-BE" dirty="0" err="1" smtClean="0"/>
              <a:t>therapy</a:t>
            </a:r>
            <a:r>
              <a:rPr lang="fr-BE" dirty="0" smtClean="0"/>
              <a:t>: about 40 Gray</a:t>
            </a:r>
          </a:p>
          <a:p>
            <a:pPr lvl="1"/>
            <a:r>
              <a:rPr lang="fr-BE" dirty="0" smtClean="0"/>
              <a:t>Prostate </a:t>
            </a:r>
            <a:r>
              <a:rPr lang="fr-BE" dirty="0" err="1" smtClean="0"/>
              <a:t>brachytherapy</a:t>
            </a:r>
            <a:r>
              <a:rPr lang="fr-BE" dirty="0" smtClean="0"/>
              <a:t>: about 100 to 150 Gray</a:t>
            </a:r>
          </a:p>
          <a:p>
            <a:r>
              <a:rPr lang="fr-BE" b="0" dirty="0" err="1" smtClean="0"/>
              <a:t>Brachytherapy</a:t>
            </a:r>
            <a:r>
              <a:rPr lang="fr-BE" b="0" dirty="0" smtClean="0"/>
              <a:t> </a:t>
            </a:r>
            <a:r>
              <a:rPr lang="fr-BE" b="0" dirty="0" err="1" smtClean="0"/>
              <a:t>can</a:t>
            </a:r>
            <a:r>
              <a:rPr lang="fr-BE" b="0" dirty="0" smtClean="0"/>
              <a:t> </a:t>
            </a:r>
            <a:r>
              <a:rPr lang="fr-BE" b="0" dirty="0" err="1" smtClean="0"/>
              <a:t>often</a:t>
            </a:r>
            <a:r>
              <a:rPr lang="fr-BE" b="0" dirty="0" smtClean="0"/>
              <a:t> </a:t>
            </a:r>
            <a:r>
              <a:rPr lang="fr-BE" b="0" dirty="0" err="1" smtClean="0"/>
              <a:t>be</a:t>
            </a:r>
            <a:r>
              <a:rPr lang="fr-BE" b="0" dirty="0" smtClean="0"/>
              <a:t> </a:t>
            </a:r>
            <a:r>
              <a:rPr lang="fr-BE" b="0" dirty="0" err="1" smtClean="0"/>
              <a:t>completed</a:t>
            </a:r>
            <a:r>
              <a:rPr lang="fr-BE" b="0" dirty="0" smtClean="0"/>
              <a:t> in </a:t>
            </a:r>
            <a:r>
              <a:rPr lang="fr-BE" b="0" dirty="0" err="1" smtClean="0"/>
              <a:t>less</a:t>
            </a:r>
            <a:r>
              <a:rPr lang="fr-BE" b="0" dirty="0" smtClean="0"/>
              <a:t> time</a:t>
            </a:r>
          </a:p>
          <a:p>
            <a:pPr lvl="1"/>
            <a:r>
              <a:rPr lang="fr-BE" dirty="0" err="1" smtClean="0"/>
              <a:t>Reduce</a:t>
            </a:r>
            <a:r>
              <a:rPr lang="fr-BE" dirty="0" smtClean="0"/>
              <a:t> the </a:t>
            </a:r>
            <a:r>
              <a:rPr lang="fr-BE" dirty="0" err="1" smtClean="0"/>
              <a:t>possibility</a:t>
            </a:r>
            <a:r>
              <a:rPr lang="fr-BE" dirty="0" smtClean="0"/>
              <a:t> of </a:t>
            </a:r>
            <a:r>
              <a:rPr lang="fr-BE" dirty="0" err="1" smtClean="0"/>
              <a:t>recovery</a:t>
            </a:r>
            <a:r>
              <a:rPr lang="fr-BE" dirty="0" smtClean="0"/>
              <a:t> of cancer </a:t>
            </a:r>
            <a:r>
              <a:rPr lang="fr-BE" dirty="0" err="1" smtClean="0"/>
              <a:t>cells</a:t>
            </a:r>
            <a:r>
              <a:rPr lang="fr-BE" dirty="0" smtClean="0"/>
              <a:t> </a:t>
            </a:r>
            <a:r>
              <a:rPr lang="fr-BE" dirty="0" err="1" smtClean="0"/>
              <a:t>between</a:t>
            </a:r>
            <a:r>
              <a:rPr lang="fr-BE" dirty="0" smtClean="0"/>
              <a:t> </a:t>
            </a:r>
            <a:r>
              <a:rPr lang="fr-BE" dirty="0" err="1" smtClean="0"/>
              <a:t>treatment</a:t>
            </a:r>
            <a:r>
              <a:rPr lang="fr-BE" dirty="0" smtClean="0"/>
              <a:t> </a:t>
            </a:r>
            <a:r>
              <a:rPr lang="fr-BE" dirty="0" err="1" smtClean="0"/>
              <a:t>intervals</a:t>
            </a:r>
            <a:endParaRPr lang="fr-BE" b="0" dirty="0" smtClean="0"/>
          </a:p>
          <a:p>
            <a:endParaRPr lang="fr-BE" b="0" dirty="0" smtClean="0"/>
          </a:p>
          <a:p>
            <a:pPr lvl="1"/>
            <a:endParaRPr lang="fr-BE" b="0" dirty="0"/>
          </a:p>
        </p:txBody>
      </p:sp>
    </p:spTree>
    <p:extLst>
      <p:ext uri="{BB962C8B-B14F-4D97-AF65-F5344CB8AC3E}">
        <p14:creationId xmlns:p14="http://schemas.microsoft.com/office/powerpoint/2010/main" val="365850252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en-US" dirty="0" smtClean="0"/>
              <a:t>Brachytherapy</a:t>
            </a:r>
          </a:p>
        </p:txBody>
      </p:sp>
      <p:grpSp>
        <p:nvGrpSpPr>
          <p:cNvPr id="48131" name="Group 3"/>
          <p:cNvGrpSpPr>
            <a:grpSpLocks/>
          </p:cNvGrpSpPr>
          <p:nvPr/>
        </p:nvGrpSpPr>
        <p:grpSpPr bwMode="auto">
          <a:xfrm>
            <a:off x="673100" y="1389063"/>
            <a:ext cx="3517900" cy="5111750"/>
            <a:chOff x="477" y="875"/>
            <a:chExt cx="2493" cy="3220"/>
          </a:xfrm>
        </p:grpSpPr>
        <p:pic>
          <p:nvPicPr>
            <p:cNvPr id="48136" name="Picture 4"/>
            <p:cNvPicPr>
              <a:picLocks noChangeArrowheads="1"/>
            </p:cNvPicPr>
            <p:nvPr/>
          </p:nvPicPr>
          <p:blipFill>
            <a:blip r:embed="rId2" cstate="print"/>
            <a:srcRect/>
            <a:stretch>
              <a:fillRect/>
            </a:stretch>
          </p:blipFill>
          <p:spPr bwMode="auto">
            <a:xfrm>
              <a:off x="477" y="875"/>
              <a:ext cx="2493" cy="2881"/>
            </a:xfrm>
            <a:prstGeom prst="rect">
              <a:avLst/>
            </a:prstGeom>
            <a:noFill/>
            <a:ln w="9525">
              <a:noFill/>
              <a:miter lim="800000"/>
              <a:headEnd/>
              <a:tailEnd/>
            </a:ln>
          </p:spPr>
        </p:pic>
        <p:sp>
          <p:nvSpPr>
            <p:cNvPr id="48137" name="Rectangle 5"/>
            <p:cNvSpPr>
              <a:spLocks noChangeArrowheads="1"/>
            </p:cNvSpPr>
            <p:nvPr/>
          </p:nvSpPr>
          <p:spPr bwMode="auto">
            <a:xfrm>
              <a:off x="789" y="3766"/>
              <a:ext cx="1861" cy="329"/>
            </a:xfrm>
            <a:prstGeom prst="rect">
              <a:avLst/>
            </a:prstGeom>
            <a:noFill/>
            <a:ln w="9525">
              <a:solidFill>
                <a:schemeClr val="tx1"/>
              </a:solidFill>
              <a:miter lim="800000"/>
              <a:headEnd/>
              <a:tailEnd/>
            </a:ln>
          </p:spPr>
          <p:txBody>
            <a:bodyPr lIns="90488" tIns="44450" rIns="90488" bIns="44450"/>
            <a:lstStyle/>
            <a:p>
              <a:pPr marL="452438" indent="-452438" algn="ctr">
                <a:spcBef>
                  <a:spcPct val="40000"/>
                </a:spcBef>
              </a:pPr>
              <a:r>
                <a:rPr lang="en-US" sz="2800" dirty="0" err="1">
                  <a:latin typeface="Times New Roman" pitchFamily="18" charset="0"/>
                </a:rPr>
                <a:t>Theragenics</a:t>
              </a:r>
              <a:endParaRPr lang="en-US" sz="2800" dirty="0">
                <a:latin typeface="Times New Roman" pitchFamily="18" charset="0"/>
              </a:endParaRPr>
            </a:p>
          </p:txBody>
        </p:sp>
      </p:grpSp>
      <p:grpSp>
        <p:nvGrpSpPr>
          <p:cNvPr id="48132" name="Group 6"/>
          <p:cNvGrpSpPr>
            <a:grpSpLocks/>
          </p:cNvGrpSpPr>
          <p:nvPr/>
        </p:nvGrpSpPr>
        <p:grpSpPr bwMode="auto">
          <a:xfrm>
            <a:off x="4387850" y="3013075"/>
            <a:ext cx="4322763" cy="3487738"/>
            <a:chOff x="3109" y="1898"/>
            <a:chExt cx="3064" cy="2197"/>
          </a:xfrm>
        </p:grpSpPr>
        <p:sp>
          <p:nvSpPr>
            <p:cNvPr id="48134" name="Rectangle 7"/>
            <p:cNvSpPr>
              <a:spLocks noChangeArrowheads="1"/>
            </p:cNvSpPr>
            <p:nvPr/>
          </p:nvSpPr>
          <p:spPr bwMode="auto">
            <a:xfrm>
              <a:off x="3707" y="3766"/>
              <a:ext cx="1861" cy="329"/>
            </a:xfrm>
            <a:prstGeom prst="rect">
              <a:avLst/>
            </a:prstGeom>
            <a:noFill/>
            <a:ln w="9525">
              <a:solidFill>
                <a:schemeClr val="tx1"/>
              </a:solidFill>
              <a:miter lim="800000"/>
              <a:headEnd/>
              <a:tailEnd/>
            </a:ln>
          </p:spPr>
          <p:txBody>
            <a:bodyPr lIns="90488" tIns="44450" rIns="90488" bIns="44450"/>
            <a:lstStyle/>
            <a:p>
              <a:pPr marL="452438" indent="-452438" algn="ctr">
                <a:spcBef>
                  <a:spcPct val="40000"/>
                </a:spcBef>
              </a:pPr>
              <a:r>
                <a:rPr lang="en-US" sz="2800" dirty="0" err="1">
                  <a:latin typeface="Times New Roman" pitchFamily="18" charset="0"/>
                </a:rPr>
                <a:t>IBt</a:t>
              </a:r>
              <a:endParaRPr lang="en-US" sz="2800" dirty="0">
                <a:latin typeface="Times New Roman" pitchFamily="18" charset="0"/>
              </a:endParaRPr>
            </a:p>
          </p:txBody>
        </p:sp>
        <p:pic>
          <p:nvPicPr>
            <p:cNvPr id="48135" name="Picture 8"/>
            <p:cNvPicPr>
              <a:picLocks noChangeArrowheads="1"/>
            </p:cNvPicPr>
            <p:nvPr/>
          </p:nvPicPr>
          <p:blipFill>
            <a:blip r:embed="rId3" cstate="print"/>
            <a:srcRect/>
            <a:stretch>
              <a:fillRect/>
            </a:stretch>
          </p:blipFill>
          <p:spPr bwMode="auto">
            <a:xfrm>
              <a:off x="3109" y="1898"/>
              <a:ext cx="3064" cy="1858"/>
            </a:xfrm>
            <a:prstGeom prst="rect">
              <a:avLst/>
            </a:prstGeom>
            <a:noFill/>
            <a:ln w="9525">
              <a:noFill/>
              <a:miter lim="800000"/>
              <a:headEnd/>
              <a:tailEnd/>
            </a:ln>
          </p:spPr>
        </p:pic>
      </p:grpSp>
      <p:sp>
        <p:nvSpPr>
          <p:cNvPr id="48133" name="Rectangle 9"/>
          <p:cNvSpPr>
            <a:spLocks noChangeArrowheads="1"/>
          </p:cNvSpPr>
          <p:nvPr/>
        </p:nvSpPr>
        <p:spPr bwMode="auto">
          <a:xfrm>
            <a:off x="4283968" y="980728"/>
            <a:ext cx="4608512" cy="1800200"/>
          </a:xfrm>
          <a:prstGeom prst="rect">
            <a:avLst/>
          </a:prstGeom>
          <a:noFill/>
          <a:ln w="9525">
            <a:solidFill>
              <a:schemeClr val="tx1"/>
            </a:solidFill>
            <a:miter lim="800000"/>
            <a:headEnd/>
            <a:tailEnd/>
          </a:ln>
        </p:spPr>
        <p:txBody>
          <a:bodyPr lIns="90488" tIns="44450" rIns="90488" bIns="44450"/>
          <a:lstStyle/>
          <a:p>
            <a:pPr algn="ctr" eaLnBrk="1" hangingPunct="1">
              <a:spcBef>
                <a:spcPct val="160000"/>
              </a:spcBef>
              <a:buClr>
                <a:srgbClr val="FF8000"/>
              </a:buClr>
              <a:buFont typeface="Wingdings" pitchFamily="2" charset="2"/>
              <a:buNone/>
              <a:tabLst>
                <a:tab pos="4187825" algn="l"/>
              </a:tabLst>
            </a:pPr>
            <a:r>
              <a:rPr lang="en-US" sz="2800" dirty="0">
                <a:latin typeface="Univers 45 Light" pitchFamily="34" charset="0"/>
              </a:rPr>
              <a:t>Local </a:t>
            </a:r>
            <a:r>
              <a:rPr lang="en-US" sz="2800" dirty="0" err="1" smtClean="0">
                <a:latin typeface="Univers 45 Light" pitchFamily="34" charset="0"/>
              </a:rPr>
              <a:t>irradication</a:t>
            </a:r>
            <a:r>
              <a:rPr lang="en-US" sz="2800" dirty="0" smtClean="0">
                <a:latin typeface="Univers 45 Light" pitchFamily="34" charset="0"/>
              </a:rPr>
              <a:t> </a:t>
            </a:r>
            <a:r>
              <a:rPr lang="en-US" sz="2800" dirty="0">
                <a:latin typeface="Univers 45 Light" pitchFamily="34" charset="0"/>
              </a:rPr>
              <a:t>of </a:t>
            </a:r>
            <a:r>
              <a:rPr lang="en-US" sz="2800" dirty="0" smtClean="0">
                <a:latin typeface="Univers 45 Light" pitchFamily="34" charset="0"/>
              </a:rPr>
              <a:t>tumors by sealed radioactive implants placed directly inside the cancerous tissue</a:t>
            </a:r>
            <a:endParaRPr lang="en-US" sz="2800" dirty="0">
              <a:latin typeface="Univers 45 Light" pitchFamily="34" charset="0"/>
            </a:endParaRPr>
          </a:p>
        </p:txBody>
      </p:sp>
      <p:sp>
        <p:nvSpPr>
          <p:cNvPr id="10"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48</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extLst>
      <p:ext uri="{BB962C8B-B14F-4D97-AF65-F5344CB8AC3E}">
        <p14:creationId xmlns:p14="http://schemas.microsoft.com/office/powerpoint/2010/main" val="23926667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t>Prostate</a:t>
            </a:r>
            <a:r>
              <a:rPr lang="en-US" dirty="0" smtClean="0">
                <a:solidFill>
                  <a:srgbClr val="FF0000"/>
                </a:solidFill>
              </a:rPr>
              <a:t> </a:t>
            </a:r>
            <a:r>
              <a:rPr lang="en-US" dirty="0"/>
              <a:t>b</a:t>
            </a:r>
            <a:r>
              <a:rPr lang="en-US" dirty="0" smtClean="0"/>
              <a:t>rachytherapy with Pd-103 or I-125</a:t>
            </a:r>
          </a:p>
        </p:txBody>
      </p:sp>
      <p:pic>
        <p:nvPicPr>
          <p:cNvPr id="49155" name="Picture 3" descr="auto0"/>
          <p:cNvPicPr>
            <a:picLocks noChangeAspect="1" noChangeArrowheads="1"/>
          </p:cNvPicPr>
          <p:nvPr/>
        </p:nvPicPr>
        <p:blipFill>
          <a:blip r:embed="rId2" cstate="print"/>
          <a:srcRect/>
          <a:stretch>
            <a:fillRect/>
          </a:stretch>
        </p:blipFill>
        <p:spPr bwMode="auto">
          <a:xfrm>
            <a:off x="3276600" y="2234902"/>
            <a:ext cx="5867400" cy="4068763"/>
          </a:xfrm>
          <a:prstGeom prst="rect">
            <a:avLst/>
          </a:prstGeom>
          <a:noFill/>
          <a:ln w="9525">
            <a:noFill/>
            <a:miter lim="800000"/>
            <a:headEnd/>
            <a:tailEnd/>
          </a:ln>
        </p:spPr>
      </p:pic>
      <p:pic>
        <p:nvPicPr>
          <p:cNvPr id="21505" name="Picture 1"/>
          <p:cNvPicPr>
            <a:picLocks noChangeAspect="1" noChangeArrowheads="1"/>
          </p:cNvPicPr>
          <p:nvPr/>
        </p:nvPicPr>
        <p:blipFill>
          <a:blip r:embed="rId3" cstate="print"/>
          <a:srcRect/>
          <a:stretch>
            <a:fillRect/>
          </a:stretch>
        </p:blipFill>
        <p:spPr bwMode="auto">
          <a:xfrm>
            <a:off x="0" y="2117468"/>
            <a:ext cx="3276600" cy="4191851"/>
          </a:xfrm>
          <a:prstGeom prst="rect">
            <a:avLst/>
          </a:prstGeom>
          <a:noFill/>
          <a:ln w="9525">
            <a:noFill/>
            <a:miter lim="800000"/>
            <a:headEnd/>
            <a:tailEnd/>
          </a:ln>
        </p:spPr>
      </p:pic>
      <p:sp>
        <p:nvSpPr>
          <p:cNvPr id="5"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49</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
        <p:nvSpPr>
          <p:cNvPr id="2" name="TextBox 1"/>
          <p:cNvSpPr txBox="1"/>
          <p:nvPr/>
        </p:nvSpPr>
        <p:spPr>
          <a:xfrm>
            <a:off x="323528" y="980728"/>
            <a:ext cx="8712968" cy="830997"/>
          </a:xfrm>
          <a:prstGeom prst="rect">
            <a:avLst/>
          </a:prstGeom>
          <a:noFill/>
          <a:ln>
            <a:solidFill>
              <a:schemeClr val="tx1"/>
            </a:solidFill>
          </a:ln>
        </p:spPr>
        <p:txBody>
          <a:bodyPr wrap="square" rtlCol="0">
            <a:spAutoFit/>
          </a:bodyPr>
          <a:lstStyle/>
          <a:p>
            <a:r>
              <a:rPr lang="fr-BE" dirty="0" err="1" smtClean="0"/>
              <a:t>Seeds</a:t>
            </a:r>
            <a:r>
              <a:rPr lang="fr-BE" dirty="0" smtClean="0"/>
              <a:t> </a:t>
            </a:r>
            <a:r>
              <a:rPr lang="fr-BE" dirty="0" err="1" smtClean="0"/>
              <a:t>placed</a:t>
            </a:r>
            <a:r>
              <a:rPr lang="fr-BE" dirty="0" smtClean="0"/>
              <a:t> </a:t>
            </a:r>
            <a:r>
              <a:rPr lang="fr-BE" dirty="0" err="1" smtClean="0"/>
              <a:t>with</a:t>
            </a:r>
            <a:r>
              <a:rPr lang="fr-BE" dirty="0" smtClean="0"/>
              <a:t> 3D </a:t>
            </a:r>
            <a:r>
              <a:rPr lang="fr-BE" dirty="0" err="1" smtClean="0"/>
              <a:t>precission</a:t>
            </a:r>
            <a:r>
              <a:rPr lang="fr-BE" dirty="0" smtClean="0"/>
              <a:t> </a:t>
            </a:r>
            <a:r>
              <a:rPr lang="fr-BE" dirty="0" err="1" smtClean="0"/>
              <a:t>verified</a:t>
            </a:r>
            <a:r>
              <a:rPr lang="fr-BE" dirty="0" smtClean="0"/>
              <a:t> </a:t>
            </a:r>
            <a:r>
              <a:rPr lang="fr-BE" dirty="0" err="1" smtClean="0"/>
              <a:t>with</a:t>
            </a:r>
            <a:r>
              <a:rPr lang="fr-BE" dirty="0" smtClean="0"/>
              <a:t> </a:t>
            </a:r>
            <a:r>
              <a:rPr lang="fr-BE" dirty="0" err="1" smtClean="0"/>
              <a:t>ultrasound</a:t>
            </a:r>
            <a:r>
              <a:rPr lang="fr-BE" dirty="0" smtClean="0"/>
              <a:t> probe</a:t>
            </a:r>
          </a:p>
          <a:p>
            <a:r>
              <a:rPr lang="fr-BE" dirty="0" err="1"/>
              <a:t>S</a:t>
            </a:r>
            <a:r>
              <a:rPr lang="fr-BE" dirty="0" err="1" smtClean="0"/>
              <a:t>eeds</a:t>
            </a:r>
            <a:r>
              <a:rPr lang="fr-BE" dirty="0" smtClean="0"/>
              <a:t> are not </a:t>
            </a:r>
            <a:r>
              <a:rPr lang="fr-BE" dirty="0" err="1" smtClean="0"/>
              <a:t>harmfull</a:t>
            </a:r>
            <a:r>
              <a:rPr lang="fr-BE" dirty="0" smtClean="0"/>
              <a:t> and </a:t>
            </a:r>
            <a:r>
              <a:rPr lang="fr-BE" dirty="0" err="1" smtClean="0"/>
              <a:t>can</a:t>
            </a:r>
            <a:r>
              <a:rPr lang="fr-BE" dirty="0" smtClean="0"/>
              <a:t> </a:t>
            </a:r>
            <a:r>
              <a:rPr lang="fr-BE" dirty="0" err="1" smtClean="0"/>
              <a:t>stay</a:t>
            </a:r>
            <a:r>
              <a:rPr lang="fr-BE" dirty="0" smtClean="0"/>
              <a:t> in place </a:t>
            </a:r>
            <a:r>
              <a:rPr lang="fr-BE" dirty="0" err="1" smtClean="0"/>
              <a:t>after</a:t>
            </a:r>
            <a:r>
              <a:rPr lang="fr-BE" dirty="0" smtClean="0"/>
              <a:t> </a:t>
            </a:r>
            <a:r>
              <a:rPr lang="fr-BE" dirty="0" err="1" smtClean="0"/>
              <a:t>treatment</a:t>
            </a:r>
            <a:endParaRPr lang="fr-BE" dirty="0"/>
          </a:p>
        </p:txBody>
      </p:sp>
    </p:spTree>
    <p:extLst>
      <p:ext uri="{BB962C8B-B14F-4D97-AF65-F5344CB8AC3E}">
        <p14:creationId xmlns:p14="http://schemas.microsoft.com/office/powerpoint/2010/main" val="230181491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Foundation</a:t>
            </a:r>
            <a:r>
              <a:rPr lang="fr-BE" dirty="0" smtClean="0"/>
              <a:t> of IBA</a:t>
            </a:r>
            <a:endParaRPr lang="fr-BE" dirty="0"/>
          </a:p>
        </p:txBody>
      </p:sp>
      <p:sp>
        <p:nvSpPr>
          <p:cNvPr id="3" name="Content Placeholder 2"/>
          <p:cNvSpPr>
            <a:spLocks noGrp="1"/>
          </p:cNvSpPr>
          <p:nvPr>
            <p:ph sz="half" idx="1"/>
          </p:nvPr>
        </p:nvSpPr>
        <p:spPr>
          <a:xfrm>
            <a:off x="467544" y="1219200"/>
            <a:ext cx="8458200" cy="2353816"/>
          </a:xfrm>
        </p:spPr>
        <p:txBody>
          <a:bodyPr/>
          <a:lstStyle/>
          <a:p>
            <a:pPr marL="346075" indent="-346075" eaLnBrk="1" hangingPunct="1">
              <a:spcBef>
                <a:spcPts val="600"/>
              </a:spcBef>
              <a:spcAft>
                <a:spcPts val="600"/>
              </a:spcAft>
              <a:buFont typeface="Arial" pitchFamily="34" charset="0"/>
              <a:buChar char="•"/>
            </a:pPr>
            <a:r>
              <a:rPr lang="en-US" altLang="zh-CN" sz="2000" b="0" dirty="0" smtClean="0">
                <a:solidFill>
                  <a:srgbClr val="FF8000"/>
                </a:solidFill>
                <a:ea typeface="ＭＳ Ｐゴシック" pitchFamily="34" charset="-128"/>
                <a:cs typeface="Calibri" pitchFamily="34" charset="0"/>
              </a:rPr>
              <a:t>1986 =&gt;</a:t>
            </a:r>
            <a:r>
              <a:rPr lang="en-US" altLang="zh-CN" sz="2000" b="0" dirty="0" smtClean="0">
                <a:solidFill>
                  <a:srgbClr val="FF6600"/>
                </a:solidFill>
                <a:ea typeface="ＭＳ Ｐゴシック" pitchFamily="34" charset="-128"/>
                <a:cs typeface="Calibri" pitchFamily="34" charset="0"/>
              </a:rPr>
              <a:t> </a:t>
            </a:r>
            <a:r>
              <a:rPr lang="en-US" altLang="zh-CN" sz="2000" b="0" dirty="0" smtClean="0">
                <a:solidFill>
                  <a:srgbClr val="000000"/>
                </a:solidFill>
                <a:ea typeface="ＭＳ Ｐゴシック" pitchFamily="34" charset="-128"/>
                <a:cs typeface="Calibri" pitchFamily="34" charset="0"/>
              </a:rPr>
              <a:t>spinoff </a:t>
            </a:r>
            <a:r>
              <a:rPr lang="en-US" altLang="zh-CN" sz="2000" b="0" dirty="0">
                <a:solidFill>
                  <a:srgbClr val="000000"/>
                </a:solidFill>
                <a:ea typeface="ＭＳ Ｐゴシック" pitchFamily="34" charset="-128"/>
                <a:cs typeface="Calibri" pitchFamily="34" charset="0"/>
              </a:rPr>
              <a:t>from </a:t>
            </a:r>
            <a:r>
              <a:rPr lang="en-US" altLang="zh-CN" sz="2000" b="0" dirty="0" smtClean="0">
                <a:solidFill>
                  <a:srgbClr val="000000"/>
                </a:solidFill>
                <a:ea typeface="ＭＳ Ｐゴシック" pitchFamily="34" charset="-128"/>
                <a:cs typeface="Calibri" pitchFamily="34" charset="0"/>
              </a:rPr>
              <a:t>the CRC at </a:t>
            </a:r>
            <a:r>
              <a:rPr lang="en-US" altLang="zh-CN" sz="2000" b="0" dirty="0" smtClean="0">
                <a:solidFill>
                  <a:srgbClr val="FF8000"/>
                </a:solidFill>
                <a:ea typeface="ＭＳ Ｐゴシック" pitchFamily="34" charset="-128"/>
                <a:cs typeface="Calibri" pitchFamily="34" charset="0"/>
              </a:rPr>
              <a:t>UC</a:t>
            </a:r>
            <a:r>
              <a:rPr lang="en-US" altLang="zh-CN" sz="2000" b="0" dirty="0" smtClean="0">
                <a:solidFill>
                  <a:srgbClr val="FF6600"/>
                </a:solidFill>
                <a:ea typeface="ＭＳ Ｐゴシック" pitchFamily="34" charset="-128"/>
                <a:cs typeface="Calibri" pitchFamily="34" charset="0"/>
              </a:rPr>
              <a:t>L </a:t>
            </a:r>
            <a:r>
              <a:rPr lang="en-US" altLang="zh-CN" sz="2000" b="0" dirty="0" smtClean="0">
                <a:ea typeface="ＭＳ Ｐゴシック" pitchFamily="34" charset="-128"/>
                <a:cs typeface="Calibri" pitchFamily="34" charset="0"/>
              </a:rPr>
              <a:t>(Catholic University of LLN)</a:t>
            </a:r>
            <a:endParaRPr lang="en-US" altLang="zh-CN" sz="2000" b="0" i="1" dirty="0">
              <a:ea typeface="ＭＳ Ｐゴシック" pitchFamily="34" charset="-128"/>
              <a:cs typeface="Calibri" pitchFamily="34" charset="0"/>
            </a:endParaRPr>
          </a:p>
          <a:p>
            <a:pPr marL="346075" indent="-346075" eaLnBrk="1" hangingPunct="1">
              <a:spcBef>
                <a:spcPts val="600"/>
              </a:spcBef>
              <a:spcAft>
                <a:spcPts val="600"/>
              </a:spcAft>
              <a:buFont typeface="Arial" pitchFamily="34" charset="0"/>
              <a:buChar char="•"/>
            </a:pPr>
            <a:r>
              <a:rPr lang="en-US" altLang="zh-CN" sz="2000" b="0" dirty="0">
                <a:solidFill>
                  <a:srgbClr val="000000"/>
                </a:solidFill>
                <a:ea typeface="SimSun" pitchFamily="2" charset="-122"/>
                <a:cs typeface="Calibri" pitchFamily="34" charset="0"/>
              </a:rPr>
              <a:t>Start </a:t>
            </a:r>
            <a:r>
              <a:rPr lang="en-US" altLang="zh-CN" sz="2000" b="0" dirty="0" smtClean="0">
                <a:solidFill>
                  <a:srgbClr val="000000"/>
                </a:solidFill>
                <a:ea typeface="SimSun" pitchFamily="2" charset="-122"/>
                <a:cs typeface="Calibri" pitchFamily="34" charset="0"/>
              </a:rPr>
              <a:t>of IBA =&gt; </a:t>
            </a:r>
            <a:r>
              <a:rPr lang="en-US" altLang="zh-CN" sz="2000" b="0" dirty="0">
                <a:solidFill>
                  <a:srgbClr val="FF8000"/>
                </a:solidFill>
                <a:ea typeface="SimSun" pitchFamily="2" charset="-122"/>
                <a:cs typeface="Calibri" pitchFamily="34" charset="0"/>
              </a:rPr>
              <a:t>Cyclone 30</a:t>
            </a:r>
            <a:r>
              <a:rPr lang="en-US" altLang="zh-CN" sz="2000" b="0" dirty="0">
                <a:solidFill>
                  <a:srgbClr val="000000"/>
                </a:solidFill>
                <a:ea typeface="SimSun" pitchFamily="2" charset="-122"/>
                <a:cs typeface="Calibri" pitchFamily="34" charset="0"/>
              </a:rPr>
              <a:t>: a revolutionary cyclotron for medical isotopes =&gt; 5 x more output and 3 x less power  consumption</a:t>
            </a:r>
          </a:p>
          <a:p>
            <a:pPr marL="346075" indent="-346075" eaLnBrk="1" hangingPunct="1">
              <a:spcBef>
                <a:spcPts val="600"/>
              </a:spcBef>
              <a:spcAft>
                <a:spcPts val="600"/>
              </a:spcAft>
              <a:buFont typeface="Arial" pitchFamily="34" charset="0"/>
              <a:buChar char="•"/>
            </a:pPr>
            <a:r>
              <a:rPr lang="en-US" altLang="zh-CN" sz="2000" b="0" dirty="0">
                <a:solidFill>
                  <a:srgbClr val="000000"/>
                </a:solidFill>
                <a:ea typeface="SimSun" pitchFamily="2" charset="-122"/>
                <a:cs typeface="Calibri" pitchFamily="34" charset="0"/>
              </a:rPr>
              <a:t>Founder </a:t>
            </a:r>
            <a:r>
              <a:rPr lang="en-US" altLang="zh-CN" sz="2000" b="0" dirty="0">
                <a:solidFill>
                  <a:srgbClr val="FF8000"/>
                </a:solidFill>
                <a:ea typeface="SimSun" pitchFamily="2" charset="-122"/>
                <a:cs typeface="Calibri" pitchFamily="34" charset="0"/>
              </a:rPr>
              <a:t>Yves Jongen </a:t>
            </a:r>
            <a:r>
              <a:rPr lang="en-US" altLang="zh-CN" sz="2000" b="0" dirty="0">
                <a:solidFill>
                  <a:srgbClr val="000000"/>
                </a:solidFill>
                <a:ea typeface="SimSun" pitchFamily="2" charset="-122"/>
                <a:cs typeface="Calibri" pitchFamily="34" charset="0"/>
              </a:rPr>
              <a:t>currently IBA Chief Research Officer and recognized global leading accelerator expert </a:t>
            </a:r>
          </a:p>
          <a:p>
            <a:endParaRPr lang="fr-BE" dirty="0"/>
          </a:p>
        </p:txBody>
      </p:sp>
      <p:pic>
        <p:nvPicPr>
          <p:cNvPr id="7171" name="Picture 3"/>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063936"/>
            <a:ext cx="3163903" cy="319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3344693"/>
            <a:ext cx="4767871" cy="2816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5628784"/>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Pd-103 vs. I-125</a:t>
            </a:r>
          </a:p>
        </p:txBody>
      </p:sp>
      <p:sp>
        <p:nvSpPr>
          <p:cNvPr id="50179" name="Rectangle 3"/>
          <p:cNvSpPr>
            <a:spLocks noGrp="1" noChangeArrowheads="1"/>
          </p:cNvSpPr>
          <p:nvPr>
            <p:ph type="body" idx="1"/>
          </p:nvPr>
        </p:nvSpPr>
        <p:spPr>
          <a:xfrm>
            <a:off x="397768" y="1700808"/>
            <a:ext cx="8278688" cy="3744416"/>
          </a:xfrm>
          <a:noFill/>
          <a:ln>
            <a:solidFill>
              <a:schemeClr val="tx1"/>
            </a:solidFill>
          </a:ln>
        </p:spPr>
        <p:txBody>
          <a:bodyPr/>
          <a:lstStyle/>
          <a:p>
            <a:pPr eaLnBrk="1" hangingPunct="1">
              <a:buFont typeface="Wingdings" pitchFamily="2" charset="2"/>
              <a:buNone/>
            </a:pPr>
            <a:r>
              <a:rPr lang="en-US" b="0" dirty="0" smtClean="0"/>
              <a:t>	</a:t>
            </a:r>
          </a:p>
          <a:p>
            <a:pPr eaLnBrk="1" hangingPunct="1">
              <a:buFont typeface="Wingdings" pitchFamily="2" charset="2"/>
              <a:buNone/>
            </a:pPr>
            <a:r>
              <a:rPr lang="en-US" b="0" dirty="0" smtClean="0"/>
              <a:t>						</a:t>
            </a:r>
            <a:r>
              <a:rPr lang="en-US" b="0" baseline="30000" dirty="0" smtClean="0"/>
              <a:t>103</a:t>
            </a:r>
            <a:r>
              <a:rPr lang="en-US" b="0" dirty="0" smtClean="0"/>
              <a:t>Pd		</a:t>
            </a:r>
            <a:r>
              <a:rPr lang="en-US" b="0" baseline="30000" dirty="0" smtClean="0"/>
              <a:t>125</a:t>
            </a:r>
            <a:r>
              <a:rPr lang="en-US" b="0" dirty="0" smtClean="0"/>
              <a:t>I</a:t>
            </a:r>
          </a:p>
          <a:p>
            <a:pPr eaLnBrk="1" hangingPunct="1"/>
            <a:endParaRPr lang="en-US" b="0" dirty="0" smtClean="0"/>
          </a:p>
          <a:p>
            <a:pPr eaLnBrk="1" hangingPunct="1"/>
            <a:r>
              <a:rPr lang="en-US" b="0" dirty="0" smtClean="0"/>
              <a:t>Half-life (days)			16.97		60</a:t>
            </a:r>
          </a:p>
          <a:p>
            <a:pPr eaLnBrk="1" hangingPunct="1"/>
            <a:r>
              <a:rPr lang="en-US" b="0" dirty="0" smtClean="0"/>
              <a:t>Photon energy (</a:t>
            </a:r>
            <a:r>
              <a:rPr lang="en-US" b="0" dirty="0" err="1" smtClean="0"/>
              <a:t>keV</a:t>
            </a:r>
            <a:r>
              <a:rPr lang="en-US" b="0" dirty="0" smtClean="0"/>
              <a:t>)		20~23		27~35</a:t>
            </a:r>
          </a:p>
          <a:p>
            <a:pPr eaLnBrk="1" hangingPunct="1"/>
            <a:r>
              <a:rPr lang="en-US" b="0" dirty="0" smtClean="0"/>
              <a:t>Half-value-layer (</a:t>
            </a:r>
            <a:r>
              <a:rPr lang="en-US" b="0" dirty="0" err="1" smtClean="0"/>
              <a:t>mm.Pb</a:t>
            </a:r>
            <a:r>
              <a:rPr lang="en-US" b="0" dirty="0" smtClean="0"/>
              <a:t>) 	0.008		0.02	</a:t>
            </a:r>
          </a:p>
          <a:p>
            <a:pPr eaLnBrk="1" hangingPunct="1"/>
            <a:r>
              <a:rPr lang="en-US" b="0" dirty="0" smtClean="0"/>
              <a:t>Total delivered dose (</a:t>
            </a:r>
            <a:r>
              <a:rPr lang="en-US" b="0" dirty="0" err="1" smtClean="0"/>
              <a:t>Gy</a:t>
            </a:r>
            <a:r>
              <a:rPr lang="en-US" b="0" dirty="0" smtClean="0"/>
              <a:t>)	115		160</a:t>
            </a:r>
          </a:p>
          <a:p>
            <a:pPr eaLnBrk="1" hangingPunct="1"/>
            <a:r>
              <a:rPr lang="en-US" b="0" dirty="0" smtClean="0"/>
              <a:t>Initial dose rate (</a:t>
            </a:r>
            <a:r>
              <a:rPr lang="en-US" b="0" dirty="0" err="1" smtClean="0"/>
              <a:t>cGy</a:t>
            </a:r>
            <a:r>
              <a:rPr lang="en-US" b="0" dirty="0" smtClean="0"/>
              <a:t>/hr)		20~24		6~10</a:t>
            </a: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50</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extLst>
      <p:ext uri="{BB962C8B-B14F-4D97-AF65-F5344CB8AC3E}">
        <p14:creationId xmlns:p14="http://schemas.microsoft.com/office/powerpoint/2010/main" val="3675780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 y="188025"/>
            <a:ext cx="8991600" cy="685800"/>
          </a:xfrm>
        </p:spPr>
        <p:txBody>
          <a:bodyPr/>
          <a:lstStyle/>
          <a:p>
            <a:r>
              <a:rPr lang="en-US" smtClean="0"/>
              <a:t>The origins of IBA</a:t>
            </a:r>
          </a:p>
        </p:txBody>
      </p:sp>
      <p:sp>
        <p:nvSpPr>
          <p:cNvPr id="14339" name="Rectangle 3"/>
          <p:cNvSpPr>
            <a:spLocks noGrp="1" noChangeArrowheads="1"/>
          </p:cNvSpPr>
          <p:nvPr>
            <p:ph type="body" idx="1"/>
          </p:nvPr>
        </p:nvSpPr>
        <p:spPr>
          <a:xfrm>
            <a:off x="179512" y="2204864"/>
            <a:ext cx="8964488" cy="3408883"/>
          </a:xfrm>
        </p:spPr>
        <p:txBody>
          <a:bodyPr/>
          <a:lstStyle/>
          <a:p>
            <a:pPr eaLnBrk="1" hangingPunct="1"/>
            <a:r>
              <a:rPr lang="en-US" b="0" dirty="0" smtClean="0"/>
              <a:t>The initial company ambitions in 1986 were modest:</a:t>
            </a:r>
          </a:p>
          <a:p>
            <a:pPr lvl="1" eaLnBrk="1" hangingPunct="1"/>
            <a:r>
              <a:rPr lang="en-US" dirty="0" smtClean="0"/>
              <a:t>Build one cyclotron per year</a:t>
            </a:r>
          </a:p>
          <a:p>
            <a:pPr lvl="1" eaLnBrk="1" hangingPunct="1"/>
            <a:r>
              <a:rPr lang="en-US" dirty="0" smtClean="0"/>
              <a:t>Maximum 15 employees</a:t>
            </a:r>
          </a:p>
          <a:p>
            <a:pPr lvl="1" eaLnBrk="1" hangingPunct="1"/>
            <a:r>
              <a:rPr lang="en-US" dirty="0" smtClean="0"/>
              <a:t>Business of 1.5 to 2 M€ per year</a:t>
            </a:r>
          </a:p>
          <a:p>
            <a:pPr lvl="1" eaLnBrk="1" hangingPunct="1"/>
            <a:r>
              <a:rPr lang="en-US" dirty="0" smtClean="0"/>
              <a:t>Getting rich was not part of the initial objectives, but having fun clearly was…</a:t>
            </a:r>
          </a:p>
          <a:p>
            <a:pPr lvl="1" eaLnBrk="1" hangingPunct="1"/>
            <a:r>
              <a:rPr lang="en-US" dirty="0" smtClean="0"/>
              <a:t>…and in this respect, we were quite successful !</a:t>
            </a: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6</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 y="188025"/>
            <a:ext cx="8991600" cy="685800"/>
          </a:xfrm>
        </p:spPr>
        <p:txBody>
          <a:bodyPr/>
          <a:lstStyle/>
          <a:p>
            <a:r>
              <a:rPr lang="en-US" dirty="0" smtClean="0"/>
              <a:t>The IBA Group in 2014</a:t>
            </a:r>
          </a:p>
        </p:txBody>
      </p:sp>
      <p:sp>
        <p:nvSpPr>
          <p:cNvPr id="15363" name="Rectangle 3"/>
          <p:cNvSpPr>
            <a:spLocks noGrp="1" noChangeArrowheads="1"/>
          </p:cNvSpPr>
          <p:nvPr>
            <p:ph type="body" idx="1"/>
          </p:nvPr>
        </p:nvSpPr>
        <p:spPr>
          <a:xfrm>
            <a:off x="155762" y="884212"/>
            <a:ext cx="8964488" cy="4536976"/>
          </a:xfrm>
        </p:spPr>
        <p:txBody>
          <a:bodyPr/>
          <a:lstStyle/>
          <a:p>
            <a:pPr eaLnBrk="1" hangingPunct="1"/>
            <a:r>
              <a:rPr lang="en-US" b="0" dirty="0" smtClean="0"/>
              <a:t>1200 employees </a:t>
            </a:r>
            <a:r>
              <a:rPr lang="en-US" b="0" dirty="0" err="1" smtClean="0"/>
              <a:t>worlwide</a:t>
            </a:r>
            <a:endParaRPr lang="en-US" b="0" dirty="0" smtClean="0"/>
          </a:p>
          <a:p>
            <a:pPr eaLnBrk="1" hangingPunct="1"/>
            <a:r>
              <a:rPr lang="en-US" b="0" dirty="0" smtClean="0"/>
              <a:t>Turnover &gt; 220 M€ and growing steadily every year</a:t>
            </a:r>
          </a:p>
          <a:p>
            <a:pPr eaLnBrk="1" hangingPunct="1"/>
            <a:r>
              <a:rPr lang="en-US" b="0" dirty="0" smtClean="0"/>
              <a:t>More than 300 systems (200 Cyclotrons) installed</a:t>
            </a:r>
          </a:p>
          <a:p>
            <a:pPr eaLnBrk="1" hangingPunct="1"/>
            <a:r>
              <a:rPr lang="en-US" b="0" dirty="0" smtClean="0"/>
              <a:t>Not anymore just a cyclotron company, but a company focused on medical technology for the fight against cancer:</a:t>
            </a:r>
          </a:p>
          <a:p>
            <a:pPr lvl="1" eaLnBrk="1" hangingPunct="1"/>
            <a:r>
              <a:rPr lang="en-US" dirty="0" smtClean="0"/>
              <a:t>Cancer diagnostic: molecular imaging</a:t>
            </a:r>
          </a:p>
          <a:p>
            <a:pPr lvl="1" eaLnBrk="1" hangingPunct="1"/>
            <a:r>
              <a:rPr lang="en-US" dirty="0" smtClean="0"/>
              <a:t>Cancer treatment: Particle therapy &amp; </a:t>
            </a:r>
            <a:r>
              <a:rPr lang="en-US" dirty="0" err="1" smtClean="0"/>
              <a:t>dosimetry</a:t>
            </a:r>
            <a:endParaRPr lang="en-US" dirty="0" smtClean="0"/>
          </a:p>
          <a:p>
            <a:pPr eaLnBrk="1" hangingPunct="1"/>
            <a:r>
              <a:rPr lang="en-US" b="0" dirty="0" smtClean="0"/>
              <a:t>More than 400 patents in use</a:t>
            </a:r>
          </a:p>
          <a:p>
            <a:pPr eaLnBrk="1" hangingPunct="1"/>
            <a:r>
              <a:rPr lang="en-US" b="0" dirty="0" smtClean="0"/>
              <a:t>Listed on Euronext Brussels</a:t>
            </a:r>
          </a:p>
          <a:p>
            <a:pPr eaLnBrk="1" hangingPunct="1"/>
            <a:r>
              <a:rPr lang="en-US" altLang="fr-FR" b="0" dirty="0"/>
              <a:t>http://</a:t>
            </a:r>
            <a:r>
              <a:rPr lang="en-US" altLang="fr-FR" b="0" dirty="0" smtClean="0"/>
              <a:t>www.iba-worldwide.com</a:t>
            </a:r>
            <a:endParaRPr lang="en-US" b="0" dirty="0" smtClean="0"/>
          </a:p>
          <a:p>
            <a:pPr lvl="1" eaLnBrk="1" hangingPunct="1"/>
            <a:endParaRPr lang="fr-BE" dirty="0" smtClean="0"/>
          </a:p>
          <a:p>
            <a:pPr lvl="1" eaLnBrk="1" hangingPunct="1">
              <a:buNone/>
            </a:pPr>
            <a:endParaRPr lang="fr-BE" dirty="0" smtClean="0"/>
          </a:p>
        </p:txBody>
      </p:sp>
      <p:sp>
        <p:nvSpPr>
          <p:cNvPr id="16"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7</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31748"/>
            <a:ext cx="3817615" cy="2324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37"/>
          <p:cNvSpPr>
            <a:spLocks noChangeArrowheads="1"/>
          </p:cNvSpPr>
          <p:nvPr/>
        </p:nvSpPr>
        <p:spPr bwMode="auto">
          <a:xfrm>
            <a:off x="4713288" y="980728"/>
            <a:ext cx="4297362" cy="2378075"/>
          </a:xfrm>
          <a:prstGeom prst="rect">
            <a:avLst/>
          </a:prstGeom>
          <a:noFill/>
          <a:ln w="38100">
            <a:solidFill>
              <a:srgbClr val="69BE28"/>
            </a:solidFill>
            <a:miter lim="800000"/>
            <a:headEnd/>
            <a:tailEnd/>
          </a:ln>
        </p:spPr>
        <p:txBody>
          <a:bodyPr wrap="none" anchor="ctr"/>
          <a:lstStyle/>
          <a:p>
            <a:pPr eaLnBrk="1" hangingPunct="1"/>
            <a:endParaRPr lang="fr-FR" b="1"/>
          </a:p>
        </p:txBody>
      </p:sp>
      <p:sp>
        <p:nvSpPr>
          <p:cNvPr id="16387" name="Rectangle 38"/>
          <p:cNvSpPr>
            <a:spLocks noChangeArrowheads="1"/>
          </p:cNvSpPr>
          <p:nvPr/>
        </p:nvSpPr>
        <p:spPr bwMode="auto">
          <a:xfrm>
            <a:off x="4714875" y="995685"/>
            <a:ext cx="2159000" cy="396875"/>
          </a:xfrm>
          <a:prstGeom prst="rect">
            <a:avLst/>
          </a:prstGeom>
          <a:noFill/>
          <a:ln w="9525">
            <a:noFill/>
            <a:miter lim="800000"/>
            <a:headEnd/>
            <a:tailEnd/>
          </a:ln>
          <a:effectLst>
            <a:prstShdw prst="shdw17" dist="17961" dir="2700000">
              <a:srgbClr val="708688"/>
            </a:prstShdw>
          </a:effectLst>
        </p:spPr>
        <p:txBody>
          <a:bodyPr wrap="none">
            <a:spAutoFit/>
          </a:bodyPr>
          <a:lstStyle/>
          <a:p>
            <a:pPr eaLnBrk="1" hangingPunct="1"/>
            <a:r>
              <a:rPr lang="en-US" sz="2000" b="1">
                <a:solidFill>
                  <a:srgbClr val="69BE28"/>
                </a:solidFill>
              </a:rPr>
              <a:t>Particle Therapy</a:t>
            </a:r>
          </a:p>
        </p:txBody>
      </p:sp>
      <p:sp>
        <p:nvSpPr>
          <p:cNvPr id="16388" name="Rectangle 37"/>
          <p:cNvSpPr>
            <a:spLocks noChangeArrowheads="1"/>
          </p:cNvSpPr>
          <p:nvPr/>
        </p:nvSpPr>
        <p:spPr bwMode="auto">
          <a:xfrm>
            <a:off x="231775" y="968722"/>
            <a:ext cx="4297363" cy="2378075"/>
          </a:xfrm>
          <a:prstGeom prst="rect">
            <a:avLst/>
          </a:prstGeom>
          <a:noFill/>
          <a:ln w="38100">
            <a:solidFill>
              <a:srgbClr val="69BE28"/>
            </a:solidFill>
            <a:miter lim="800000"/>
            <a:headEnd/>
            <a:tailEnd/>
          </a:ln>
        </p:spPr>
        <p:txBody>
          <a:bodyPr wrap="none" anchor="ctr"/>
          <a:lstStyle/>
          <a:p>
            <a:pPr eaLnBrk="1" hangingPunct="1"/>
            <a:endParaRPr lang="fr-FR" b="1"/>
          </a:p>
        </p:txBody>
      </p:sp>
      <p:sp>
        <p:nvSpPr>
          <p:cNvPr id="16389" name="Rectangle 38"/>
          <p:cNvSpPr>
            <a:spLocks noChangeArrowheads="1"/>
          </p:cNvSpPr>
          <p:nvPr/>
        </p:nvSpPr>
        <p:spPr bwMode="auto">
          <a:xfrm>
            <a:off x="215900" y="980728"/>
            <a:ext cx="2203450" cy="396875"/>
          </a:xfrm>
          <a:prstGeom prst="rect">
            <a:avLst/>
          </a:prstGeom>
          <a:noFill/>
          <a:ln w="9525">
            <a:noFill/>
            <a:miter lim="800000"/>
            <a:headEnd/>
            <a:tailEnd/>
          </a:ln>
          <a:effectLst>
            <a:prstShdw prst="shdw17" dist="17961" dir="2700000">
              <a:srgbClr val="708688"/>
            </a:prstShdw>
          </a:effectLst>
        </p:spPr>
        <p:txBody>
          <a:bodyPr wrap="none">
            <a:spAutoFit/>
          </a:bodyPr>
          <a:lstStyle/>
          <a:p>
            <a:pPr eaLnBrk="1" hangingPunct="1"/>
            <a:r>
              <a:rPr lang="fr-BE" sz="2000" b="1" dirty="0">
                <a:solidFill>
                  <a:srgbClr val="69BE28"/>
                </a:solidFill>
              </a:rPr>
              <a:t>Pharmaceuticals</a:t>
            </a:r>
            <a:endParaRPr lang="fr-FR" sz="2000" b="1" dirty="0">
              <a:solidFill>
                <a:srgbClr val="69BE28"/>
              </a:solidFill>
            </a:endParaRPr>
          </a:p>
        </p:txBody>
      </p:sp>
      <p:sp>
        <p:nvSpPr>
          <p:cNvPr id="16390" name="Text Box 41"/>
          <p:cNvSpPr txBox="1">
            <a:spLocks noChangeArrowheads="1"/>
          </p:cNvSpPr>
          <p:nvPr/>
        </p:nvSpPr>
        <p:spPr bwMode="auto">
          <a:xfrm>
            <a:off x="323850" y="1638425"/>
            <a:ext cx="2447950" cy="1169551"/>
          </a:xfrm>
          <a:prstGeom prst="rect">
            <a:avLst/>
          </a:prstGeom>
          <a:noFill/>
          <a:ln w="9525">
            <a:noFill/>
            <a:miter lim="800000"/>
            <a:headEnd/>
            <a:tailEnd/>
          </a:ln>
          <a:effectLst>
            <a:prstShdw prst="shdw17" dist="17961" dir="2700000">
              <a:srgbClr val="708688"/>
            </a:prstShdw>
          </a:effectLst>
        </p:spPr>
        <p:txBody>
          <a:bodyPr wrap="square">
            <a:spAutoFit/>
          </a:bodyPr>
          <a:lstStyle/>
          <a:p>
            <a:pPr marL="231775" indent="-231775" eaLnBrk="1" hangingPunct="1">
              <a:buClr>
                <a:srgbClr val="FF9900"/>
              </a:buClr>
              <a:buFont typeface="Wingdings" pitchFamily="2" charset="2"/>
              <a:buNone/>
            </a:pPr>
            <a:r>
              <a:rPr lang="en-US" sz="1400" b="1" dirty="0"/>
              <a:t>Radiopharmaceuticals</a:t>
            </a:r>
          </a:p>
          <a:p>
            <a:pPr marL="231775" indent="-231775" eaLnBrk="1" hangingPunct="1">
              <a:buClr>
                <a:srgbClr val="FF9900"/>
              </a:buClr>
              <a:buFont typeface="Wingdings" pitchFamily="2" charset="2"/>
              <a:buChar char="§"/>
            </a:pPr>
            <a:r>
              <a:rPr lang="en-US" sz="1400" dirty="0"/>
              <a:t>Molecular Imaging</a:t>
            </a:r>
          </a:p>
          <a:p>
            <a:pPr marL="231775" indent="-231775" eaLnBrk="1" hangingPunct="1">
              <a:buClr>
                <a:srgbClr val="FF9900"/>
              </a:buClr>
              <a:buFont typeface="Wingdings" pitchFamily="2" charset="2"/>
              <a:buChar char="§"/>
            </a:pPr>
            <a:r>
              <a:rPr lang="en-US" sz="1400" dirty="0"/>
              <a:t>Nuclear Medicine (diagnostics &amp; therapy</a:t>
            </a:r>
            <a:r>
              <a:rPr lang="en-US" sz="1400" b="1" dirty="0"/>
              <a:t> </a:t>
            </a:r>
            <a:r>
              <a:rPr lang="en-US" sz="1400" dirty="0"/>
              <a:t>)</a:t>
            </a:r>
          </a:p>
          <a:p>
            <a:pPr marL="231775" indent="-231775" eaLnBrk="1" hangingPunct="1">
              <a:buClr>
                <a:srgbClr val="FF9900"/>
              </a:buClr>
              <a:buFont typeface="Wingdings" pitchFamily="2" charset="2"/>
              <a:buChar char="§"/>
            </a:pPr>
            <a:endParaRPr lang="en-US" sz="1400" dirty="0"/>
          </a:p>
        </p:txBody>
      </p:sp>
      <p:pic>
        <p:nvPicPr>
          <p:cNvPr id="16392" name="Picture 14" descr="PET2"/>
          <p:cNvPicPr>
            <a:picLocks noChangeAspect="1" noChangeArrowheads="1"/>
          </p:cNvPicPr>
          <p:nvPr/>
        </p:nvPicPr>
        <p:blipFill>
          <a:blip r:embed="rId3" cstate="print"/>
          <a:srcRect/>
          <a:stretch>
            <a:fillRect/>
          </a:stretch>
        </p:blipFill>
        <p:spPr bwMode="auto">
          <a:xfrm>
            <a:off x="2736241" y="1268761"/>
            <a:ext cx="1763751" cy="1728191"/>
          </a:xfrm>
          <a:prstGeom prst="rect">
            <a:avLst/>
          </a:prstGeom>
          <a:noFill/>
          <a:ln w="3175">
            <a:solidFill>
              <a:srgbClr val="CCCCCC"/>
            </a:solidFill>
            <a:miter lim="800000"/>
            <a:headEnd/>
            <a:tailEnd/>
          </a:ln>
        </p:spPr>
      </p:pic>
      <p:sp>
        <p:nvSpPr>
          <p:cNvPr id="16393" name="Rectangle 15"/>
          <p:cNvSpPr>
            <a:spLocks noChangeArrowheads="1"/>
          </p:cNvSpPr>
          <p:nvPr/>
        </p:nvSpPr>
        <p:spPr bwMode="auto">
          <a:xfrm>
            <a:off x="4803775" y="1425898"/>
            <a:ext cx="1920875" cy="1581150"/>
          </a:xfrm>
          <a:prstGeom prst="rect">
            <a:avLst/>
          </a:prstGeom>
          <a:noFill/>
          <a:ln w="9525">
            <a:noFill/>
            <a:miter lim="800000"/>
            <a:headEnd/>
            <a:tailEnd/>
          </a:ln>
          <a:effectLst>
            <a:prstShdw prst="shdw17" dist="17961" dir="2700000">
              <a:srgbClr val="708688"/>
            </a:prstShdw>
          </a:effectLst>
        </p:spPr>
        <p:txBody>
          <a:bodyPr anchor="ctr">
            <a:spAutoFit/>
          </a:bodyPr>
          <a:lstStyle/>
          <a:p>
            <a:pPr eaLnBrk="1" hangingPunct="1"/>
            <a:r>
              <a:rPr lang="en-US" sz="1400" b="1"/>
              <a:t>Proton Therapy</a:t>
            </a:r>
            <a:r>
              <a:rPr lang="en-US" sz="1400"/>
              <a:t> is increasingly considered as the ultimate radiotherapy for cancer due to its superior dose distribution</a:t>
            </a:r>
            <a:r>
              <a:rPr lang="fr-FR" sz="1400"/>
              <a:t> </a:t>
            </a:r>
          </a:p>
        </p:txBody>
      </p:sp>
      <p:pic>
        <p:nvPicPr>
          <p:cNvPr id="16394" name="Picture 20" descr="size"/>
          <p:cNvPicPr>
            <a:picLocks noChangeAspect="1" noChangeArrowheads="1"/>
          </p:cNvPicPr>
          <p:nvPr/>
        </p:nvPicPr>
        <p:blipFill>
          <a:blip r:embed="rId4" cstate="print"/>
          <a:srcRect/>
          <a:stretch>
            <a:fillRect/>
          </a:stretch>
        </p:blipFill>
        <p:spPr bwMode="auto">
          <a:xfrm>
            <a:off x="6876256" y="1411136"/>
            <a:ext cx="2088231" cy="1898842"/>
          </a:xfrm>
          <a:prstGeom prst="rect">
            <a:avLst/>
          </a:prstGeom>
          <a:noFill/>
          <a:ln w="3175">
            <a:solidFill>
              <a:srgbClr val="CCCCCC"/>
            </a:solidFill>
            <a:miter lim="800000"/>
            <a:headEnd/>
            <a:tailEnd/>
          </a:ln>
        </p:spPr>
      </p:pic>
      <p:sp>
        <p:nvSpPr>
          <p:cNvPr id="16395" name="Rectangle 37"/>
          <p:cNvSpPr>
            <a:spLocks noChangeArrowheads="1"/>
          </p:cNvSpPr>
          <p:nvPr/>
        </p:nvSpPr>
        <p:spPr bwMode="auto">
          <a:xfrm>
            <a:off x="231775" y="3573016"/>
            <a:ext cx="4297363" cy="2378075"/>
          </a:xfrm>
          <a:prstGeom prst="rect">
            <a:avLst/>
          </a:prstGeom>
          <a:noFill/>
          <a:ln w="38100">
            <a:solidFill>
              <a:srgbClr val="69BE28"/>
            </a:solidFill>
            <a:miter lim="800000"/>
            <a:headEnd/>
            <a:tailEnd/>
          </a:ln>
        </p:spPr>
        <p:txBody>
          <a:bodyPr wrap="none" anchor="ctr"/>
          <a:lstStyle/>
          <a:p>
            <a:pPr eaLnBrk="1" hangingPunct="1"/>
            <a:endParaRPr lang="fr-FR" b="1"/>
          </a:p>
        </p:txBody>
      </p:sp>
      <p:sp>
        <p:nvSpPr>
          <p:cNvPr id="16396" name="Rectangle 38"/>
          <p:cNvSpPr>
            <a:spLocks noChangeArrowheads="1"/>
          </p:cNvSpPr>
          <p:nvPr/>
        </p:nvSpPr>
        <p:spPr bwMode="auto">
          <a:xfrm>
            <a:off x="215900" y="3573016"/>
            <a:ext cx="1427163" cy="396875"/>
          </a:xfrm>
          <a:prstGeom prst="rect">
            <a:avLst/>
          </a:prstGeom>
          <a:noFill/>
          <a:ln w="9525">
            <a:noFill/>
            <a:miter lim="800000"/>
            <a:headEnd/>
            <a:tailEnd/>
          </a:ln>
          <a:effectLst>
            <a:prstShdw prst="shdw17" dist="17961" dir="2700000">
              <a:srgbClr val="708688"/>
            </a:prstShdw>
          </a:effectLst>
        </p:spPr>
        <p:txBody>
          <a:bodyPr wrap="none">
            <a:spAutoFit/>
          </a:bodyPr>
          <a:lstStyle/>
          <a:p>
            <a:pPr eaLnBrk="1" hangingPunct="1"/>
            <a:r>
              <a:rPr lang="fr-BE" sz="2000" b="1">
                <a:solidFill>
                  <a:srgbClr val="69BE28"/>
                </a:solidFill>
              </a:rPr>
              <a:t>Dosimetry</a:t>
            </a:r>
            <a:endParaRPr lang="fr-FR" sz="2000" b="1">
              <a:solidFill>
                <a:srgbClr val="69BE28"/>
              </a:solidFill>
            </a:endParaRPr>
          </a:p>
        </p:txBody>
      </p:sp>
      <p:pic>
        <p:nvPicPr>
          <p:cNvPr id="16397" name="Picture 25" descr="NWP_Titel_klein"/>
          <p:cNvPicPr>
            <a:picLocks noChangeAspect="1" noChangeArrowheads="1"/>
          </p:cNvPicPr>
          <p:nvPr/>
        </p:nvPicPr>
        <p:blipFill>
          <a:blip r:embed="rId5" cstate="print"/>
          <a:srcRect/>
          <a:stretch>
            <a:fillRect/>
          </a:stretch>
        </p:blipFill>
        <p:spPr bwMode="auto">
          <a:xfrm>
            <a:off x="2801938" y="4801668"/>
            <a:ext cx="1626046" cy="1047823"/>
          </a:xfrm>
          <a:prstGeom prst="rect">
            <a:avLst/>
          </a:prstGeom>
          <a:noFill/>
          <a:ln w="3175">
            <a:solidFill>
              <a:srgbClr val="CCCCCC"/>
            </a:solidFill>
            <a:miter lim="800000"/>
            <a:headEnd/>
            <a:tailEnd/>
          </a:ln>
        </p:spPr>
      </p:pic>
      <p:pic>
        <p:nvPicPr>
          <p:cNvPr id="16398" name="Picture 26" descr="Comp-3_ret_klein"/>
          <p:cNvPicPr>
            <a:picLocks noChangeAspect="1" noChangeArrowheads="1"/>
          </p:cNvPicPr>
          <p:nvPr/>
        </p:nvPicPr>
        <p:blipFill>
          <a:blip r:embed="rId6" cstate="print"/>
          <a:srcRect/>
          <a:stretch>
            <a:fillRect/>
          </a:stretch>
        </p:blipFill>
        <p:spPr bwMode="auto">
          <a:xfrm>
            <a:off x="2792413" y="3665091"/>
            <a:ext cx="1646237" cy="1073150"/>
          </a:xfrm>
          <a:prstGeom prst="rect">
            <a:avLst/>
          </a:prstGeom>
          <a:noFill/>
          <a:ln w="3175">
            <a:solidFill>
              <a:srgbClr val="CCCCCC"/>
            </a:solidFill>
            <a:miter lim="800000"/>
            <a:headEnd/>
            <a:tailEnd/>
          </a:ln>
        </p:spPr>
      </p:pic>
      <p:sp>
        <p:nvSpPr>
          <p:cNvPr id="16399" name="Rectangle 27"/>
          <p:cNvSpPr>
            <a:spLocks noChangeArrowheads="1"/>
          </p:cNvSpPr>
          <p:nvPr/>
        </p:nvSpPr>
        <p:spPr bwMode="auto">
          <a:xfrm>
            <a:off x="250825" y="3971478"/>
            <a:ext cx="2592388" cy="1169551"/>
          </a:xfrm>
          <a:prstGeom prst="rect">
            <a:avLst/>
          </a:prstGeom>
          <a:noFill/>
          <a:ln w="9525">
            <a:noFill/>
            <a:miter lim="800000"/>
            <a:headEnd/>
            <a:tailEnd/>
          </a:ln>
          <a:effectLst>
            <a:prstShdw prst="shdw17" dist="17961" dir="2700000">
              <a:srgbClr val="708688"/>
            </a:prstShdw>
          </a:effectLst>
        </p:spPr>
        <p:txBody>
          <a:bodyPr>
            <a:spAutoFit/>
          </a:bodyPr>
          <a:lstStyle/>
          <a:p>
            <a:pPr eaLnBrk="1" hangingPunct="1">
              <a:buFont typeface="Wingdings" pitchFamily="2" charset="2"/>
              <a:buNone/>
            </a:pPr>
            <a:r>
              <a:rPr lang="en-US" sz="1400" b="1" dirty="0" err="1"/>
              <a:t>Dosimetry</a:t>
            </a:r>
            <a:r>
              <a:rPr lang="en-US" sz="1400" b="1" dirty="0"/>
              <a:t> equipment</a:t>
            </a:r>
            <a:br>
              <a:rPr lang="en-US" sz="1400" b="1" dirty="0"/>
            </a:br>
            <a:r>
              <a:rPr lang="en-US" sz="1400" dirty="0"/>
              <a:t> to measure </a:t>
            </a:r>
            <a:r>
              <a:rPr lang="en-US" sz="1400" dirty="0" smtClean="0"/>
              <a:t>and calibrate radiation </a:t>
            </a:r>
            <a:r>
              <a:rPr lang="en-US" sz="1400" dirty="0"/>
              <a:t>dose for</a:t>
            </a:r>
          </a:p>
          <a:p>
            <a:pPr eaLnBrk="1" hangingPunct="1">
              <a:buClr>
                <a:srgbClr val="FF9900"/>
              </a:buClr>
              <a:buFont typeface="Wingdings" pitchFamily="2" charset="2"/>
              <a:buChar char="§"/>
            </a:pPr>
            <a:r>
              <a:rPr lang="fr-BE" sz="1400" dirty="0"/>
              <a:t>  </a:t>
            </a:r>
            <a:r>
              <a:rPr lang="fr-BE" sz="1400" dirty="0" err="1"/>
              <a:t>Radiotherapy</a:t>
            </a:r>
            <a:endParaRPr lang="fr-BE" sz="1400" dirty="0"/>
          </a:p>
          <a:p>
            <a:pPr eaLnBrk="1" hangingPunct="1">
              <a:buClr>
                <a:srgbClr val="FF9900"/>
              </a:buClr>
              <a:buFont typeface="Wingdings" pitchFamily="2" charset="2"/>
              <a:buChar char="§"/>
            </a:pPr>
            <a:r>
              <a:rPr lang="fr-BE" sz="1400" dirty="0"/>
              <a:t>  Radiodiagnostics</a:t>
            </a:r>
            <a:endParaRPr lang="fr-FR" sz="1400" dirty="0"/>
          </a:p>
        </p:txBody>
      </p:sp>
      <p:sp>
        <p:nvSpPr>
          <p:cNvPr id="16400" name="Rectangle 37"/>
          <p:cNvSpPr>
            <a:spLocks noChangeArrowheads="1"/>
          </p:cNvSpPr>
          <p:nvPr/>
        </p:nvSpPr>
        <p:spPr bwMode="auto">
          <a:xfrm>
            <a:off x="4729163" y="3573016"/>
            <a:ext cx="4297362" cy="2378075"/>
          </a:xfrm>
          <a:prstGeom prst="rect">
            <a:avLst/>
          </a:prstGeom>
          <a:noFill/>
          <a:ln w="38100">
            <a:solidFill>
              <a:srgbClr val="69BE28"/>
            </a:solidFill>
            <a:miter lim="800000"/>
            <a:headEnd/>
            <a:tailEnd/>
          </a:ln>
        </p:spPr>
        <p:txBody>
          <a:bodyPr wrap="none" anchor="ctr"/>
          <a:lstStyle/>
          <a:p>
            <a:pPr eaLnBrk="1" hangingPunct="1"/>
            <a:endParaRPr lang="fr-FR" b="1"/>
          </a:p>
        </p:txBody>
      </p:sp>
      <p:sp>
        <p:nvSpPr>
          <p:cNvPr id="16401" name="Rectangle 38"/>
          <p:cNvSpPr>
            <a:spLocks noChangeArrowheads="1"/>
          </p:cNvSpPr>
          <p:nvPr/>
        </p:nvSpPr>
        <p:spPr bwMode="auto">
          <a:xfrm>
            <a:off x="4713288" y="3573016"/>
            <a:ext cx="1722437" cy="396875"/>
          </a:xfrm>
          <a:prstGeom prst="rect">
            <a:avLst/>
          </a:prstGeom>
          <a:noFill/>
          <a:ln w="9525">
            <a:noFill/>
            <a:miter lim="800000"/>
            <a:headEnd/>
            <a:tailEnd/>
          </a:ln>
          <a:effectLst>
            <a:prstShdw prst="shdw17" dist="17961" dir="2700000">
              <a:srgbClr val="708688"/>
            </a:prstShdw>
          </a:effectLst>
        </p:spPr>
        <p:txBody>
          <a:bodyPr wrap="none">
            <a:spAutoFit/>
          </a:bodyPr>
          <a:lstStyle/>
          <a:p>
            <a:pPr eaLnBrk="1" hangingPunct="1"/>
            <a:r>
              <a:rPr lang="en-US" sz="2000" b="1">
                <a:solidFill>
                  <a:srgbClr val="69BE28"/>
                </a:solidFill>
              </a:rPr>
              <a:t>Accelerators</a:t>
            </a:r>
          </a:p>
        </p:txBody>
      </p:sp>
      <p:pic>
        <p:nvPicPr>
          <p:cNvPr id="16402" name="Picture 3"/>
          <p:cNvPicPr>
            <a:picLocks noChangeAspect="1" noChangeArrowheads="1"/>
          </p:cNvPicPr>
          <p:nvPr/>
        </p:nvPicPr>
        <p:blipFill>
          <a:blip r:embed="rId7" cstate="print"/>
          <a:srcRect l="8215" r="5211"/>
          <a:stretch>
            <a:fillRect/>
          </a:stretch>
        </p:blipFill>
        <p:spPr bwMode="auto">
          <a:xfrm>
            <a:off x="7452320" y="3596766"/>
            <a:ext cx="1162120" cy="1272394"/>
          </a:xfrm>
          <a:prstGeom prst="rect">
            <a:avLst/>
          </a:prstGeom>
          <a:noFill/>
          <a:ln w="3175">
            <a:solidFill>
              <a:srgbClr val="CCCCCC"/>
            </a:solidFill>
            <a:miter lim="800000"/>
            <a:headEnd/>
            <a:tailEnd/>
          </a:ln>
        </p:spPr>
      </p:pic>
      <p:sp>
        <p:nvSpPr>
          <p:cNvPr id="16403" name="Text Box 41"/>
          <p:cNvSpPr txBox="1">
            <a:spLocks noChangeArrowheads="1"/>
          </p:cNvSpPr>
          <p:nvPr/>
        </p:nvSpPr>
        <p:spPr bwMode="auto">
          <a:xfrm>
            <a:off x="4895850" y="4033391"/>
            <a:ext cx="2651125" cy="1368425"/>
          </a:xfrm>
          <a:prstGeom prst="rect">
            <a:avLst/>
          </a:prstGeom>
          <a:noFill/>
          <a:ln w="9525">
            <a:noFill/>
            <a:miter lim="800000"/>
            <a:headEnd/>
            <a:tailEnd/>
          </a:ln>
          <a:effectLst>
            <a:prstShdw prst="shdw17" dist="17961" dir="2700000">
              <a:srgbClr val="708688"/>
            </a:prstShdw>
          </a:effectLst>
        </p:spPr>
        <p:txBody>
          <a:bodyPr>
            <a:spAutoFit/>
          </a:bodyPr>
          <a:lstStyle/>
          <a:p>
            <a:pPr marL="231775" indent="-231775" eaLnBrk="1" hangingPunct="1">
              <a:buClr>
                <a:srgbClr val="FF9900"/>
              </a:buClr>
              <a:buFont typeface="Wingdings" pitchFamily="2" charset="2"/>
              <a:buNone/>
            </a:pPr>
            <a:r>
              <a:rPr lang="en-US" sz="1400" b="1"/>
              <a:t>Cyclotrons</a:t>
            </a:r>
          </a:p>
          <a:p>
            <a:pPr marL="231775" indent="-231775" eaLnBrk="1" hangingPunct="1">
              <a:buClr>
                <a:srgbClr val="FF9900"/>
              </a:buClr>
              <a:buFont typeface="Wingdings" pitchFamily="2" charset="2"/>
              <a:buChar char="§"/>
            </a:pPr>
            <a:r>
              <a:rPr lang="en-US" sz="1400"/>
              <a:t>To produces Radioisotopes</a:t>
            </a:r>
          </a:p>
          <a:p>
            <a:pPr marL="231775" indent="-231775" eaLnBrk="1" hangingPunct="1">
              <a:buClr>
                <a:srgbClr val="FF9900"/>
              </a:buClr>
              <a:buFont typeface="Wingdings" pitchFamily="2" charset="2"/>
              <a:buChar char="§"/>
            </a:pPr>
            <a:endParaRPr lang="en-US" sz="1400"/>
          </a:p>
          <a:p>
            <a:pPr marL="231775" indent="-231775" eaLnBrk="1" hangingPunct="1">
              <a:buClr>
                <a:srgbClr val="FF9900"/>
              </a:buClr>
              <a:buFont typeface="Wingdings" pitchFamily="2" charset="2"/>
              <a:buNone/>
            </a:pPr>
            <a:r>
              <a:rPr lang="en-US" sz="1400" b="1"/>
              <a:t>E-beam / X-rays</a:t>
            </a:r>
          </a:p>
          <a:p>
            <a:pPr marL="231775" indent="-231775" eaLnBrk="1" hangingPunct="1">
              <a:buClr>
                <a:srgbClr val="FF9900"/>
              </a:buClr>
              <a:buFont typeface="Wingdings" pitchFamily="2" charset="2"/>
              <a:buChar char="§"/>
            </a:pPr>
            <a:r>
              <a:rPr lang="en-US" sz="1400"/>
              <a:t>To irradiate / treat many industrial products</a:t>
            </a:r>
            <a:endParaRPr lang="fr-FR" sz="1400"/>
          </a:p>
        </p:txBody>
      </p:sp>
      <p:pic>
        <p:nvPicPr>
          <p:cNvPr id="16404" name="Picture 34" descr="rhodotron"/>
          <p:cNvPicPr>
            <a:picLocks noChangeAspect="1" noChangeArrowheads="1"/>
          </p:cNvPicPr>
          <p:nvPr/>
        </p:nvPicPr>
        <p:blipFill>
          <a:blip r:embed="rId8" cstate="print"/>
          <a:srcRect/>
          <a:stretch>
            <a:fillRect/>
          </a:stretch>
        </p:blipFill>
        <p:spPr bwMode="auto">
          <a:xfrm>
            <a:off x="7949284" y="4941168"/>
            <a:ext cx="1030583" cy="982216"/>
          </a:xfrm>
          <a:prstGeom prst="rect">
            <a:avLst/>
          </a:prstGeom>
          <a:noFill/>
          <a:ln w="3175">
            <a:solidFill>
              <a:srgbClr val="CCCCCC"/>
            </a:solidFill>
            <a:miter lim="800000"/>
            <a:headEnd/>
            <a:tailEnd/>
          </a:ln>
        </p:spPr>
      </p:pic>
      <p:sp>
        <p:nvSpPr>
          <p:cNvPr id="16405" name="Rectangle 21"/>
          <p:cNvSpPr>
            <a:spLocks noGrp="1" noChangeArrowheads="1"/>
          </p:cNvSpPr>
          <p:nvPr>
            <p:ph type="title" idx="4294967295"/>
          </p:nvPr>
        </p:nvSpPr>
        <p:spPr>
          <a:xfrm>
            <a:off x="152400" y="188025"/>
            <a:ext cx="8991600" cy="685800"/>
          </a:xfrm>
        </p:spPr>
        <p:txBody>
          <a:bodyPr/>
          <a:lstStyle/>
          <a:p>
            <a:r>
              <a:rPr lang="en-US" smtClean="0"/>
              <a:t>IBA Today: Centering on the fight against cancer</a:t>
            </a:r>
          </a:p>
        </p:txBody>
      </p:sp>
      <p:sp>
        <p:nvSpPr>
          <p:cNvPr id="23"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8</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G8R2717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55011" name="Text Box 3"/>
          <p:cNvSpPr txBox="1">
            <a:spLocks noChangeArrowheads="1"/>
          </p:cNvSpPr>
          <p:nvPr/>
        </p:nvSpPr>
        <p:spPr bwMode="auto">
          <a:xfrm>
            <a:off x="0" y="4470400"/>
            <a:ext cx="9144000" cy="1631216"/>
          </a:xfrm>
          <a:prstGeom prst="rect">
            <a:avLst/>
          </a:prstGeom>
          <a:solidFill>
            <a:srgbClr val="69BE28"/>
          </a:solidFill>
          <a:ln w="9525">
            <a:noFill/>
            <a:miter lim="800000"/>
            <a:headEnd/>
            <a:tailEnd/>
          </a:ln>
          <a:effectLst/>
        </p:spPr>
        <p:txBody>
          <a:bodyPr>
            <a:spAutoFit/>
          </a:bodyPr>
          <a:lstStyle/>
          <a:p>
            <a:pPr>
              <a:spcBef>
                <a:spcPct val="50000"/>
              </a:spcBef>
              <a:defRPr/>
            </a:pPr>
            <a:r>
              <a:rPr lang="fr-BE" sz="3600" dirty="0"/>
              <a:t>				</a:t>
            </a:r>
            <a:r>
              <a:rPr lang="fr-BE" sz="4000" b="1" dirty="0" smtClean="0">
                <a:solidFill>
                  <a:schemeClr val="bg1"/>
                </a:solidFill>
                <a:effectLst>
                  <a:outerShdw blurRad="38100" dist="38100" dir="2700000" algn="tl">
                    <a:srgbClr val="000000"/>
                  </a:outerShdw>
                </a:effectLst>
                <a:latin typeface="Univers 45 Light" pitchFamily="34" charset="0"/>
              </a:rPr>
              <a:t>PART I: </a:t>
            </a:r>
          </a:p>
          <a:p>
            <a:pPr>
              <a:spcBef>
                <a:spcPct val="50000"/>
              </a:spcBef>
              <a:defRPr/>
            </a:pPr>
            <a:r>
              <a:rPr lang="en-US" altLang="fr-FR" sz="4000" dirty="0" smtClean="0">
                <a:solidFill>
                  <a:schemeClr val="bg1"/>
                </a:solidFill>
              </a:rPr>
              <a:t>Radioisotopes </a:t>
            </a:r>
            <a:r>
              <a:rPr lang="en-US" altLang="fr-FR" sz="4000" dirty="0">
                <a:solidFill>
                  <a:schemeClr val="bg1"/>
                </a:solidFill>
              </a:rPr>
              <a:t>for </a:t>
            </a:r>
            <a:r>
              <a:rPr lang="en-US" altLang="fr-FR" sz="4000" dirty="0" smtClean="0">
                <a:solidFill>
                  <a:schemeClr val="bg1"/>
                </a:solidFill>
              </a:rPr>
              <a:t>Medical Applications</a:t>
            </a:r>
            <a:r>
              <a:rPr lang="fr-BE" sz="4000" b="1" dirty="0" smtClean="0">
                <a:solidFill>
                  <a:schemeClr val="bg1"/>
                </a:solidFill>
                <a:effectLst>
                  <a:outerShdw blurRad="38100" dist="38100" dir="2700000" algn="tl">
                    <a:srgbClr val="000000"/>
                  </a:outerShdw>
                </a:effectLst>
                <a:latin typeface="Univers 45 Light" pitchFamily="34" charset="0"/>
              </a:rPr>
              <a:t> </a:t>
            </a:r>
            <a:endParaRPr lang="en-US" sz="4000" b="1" dirty="0">
              <a:solidFill>
                <a:schemeClr val="bg1"/>
              </a:solidFill>
              <a:effectLst>
                <a:outerShdw blurRad="38100" dist="38100" dir="2700000" algn="tl">
                  <a:srgbClr val="000000"/>
                </a:outerShdw>
              </a:effectLst>
              <a:latin typeface="Univers 45 Light" pitchFamily="34" charset="0"/>
            </a:endParaRPr>
          </a:p>
        </p:txBody>
      </p:sp>
      <p:sp>
        <p:nvSpPr>
          <p:cNvPr id="4" name="Slide Number Placeholder 3"/>
          <p:cNvSpPr txBox="1">
            <a:spLocks/>
          </p:cNvSpPr>
          <p:nvPr/>
        </p:nvSpPr>
        <p:spPr bwMode="auto">
          <a:xfrm>
            <a:off x="251520" y="6381328"/>
            <a:ext cx="1905000"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fld id="{115172C9-E2C1-4D47-B919-FA6E5C22E111}" type="slidenum">
              <a:rPr kumimoji="0" lang="fr-FR" sz="1400" b="0" i="0" u="none" strike="noStrike" kern="1200" cap="none" spc="0" normalizeH="0" baseline="0" noProof="0" smtClean="0">
                <a:ln>
                  <a:noFill/>
                </a:ln>
                <a:solidFill>
                  <a:srgbClr val="3FA237"/>
                </a:solidFill>
                <a:effectLst/>
                <a:uLnTx/>
                <a:uFillTx/>
                <a:latin typeface="Arial" charset="0"/>
                <a:ea typeface="ＭＳ Ｐゴシック" pitchFamily="-1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9</a:t>
            </a:fld>
            <a:endParaRPr kumimoji="0" lang="fr-FR" sz="1400" b="0" i="0" u="none" strike="noStrike" kern="1200" cap="none" spc="0" normalizeH="0" baseline="0" noProof="0" dirty="0">
              <a:ln>
                <a:noFill/>
              </a:ln>
              <a:solidFill>
                <a:srgbClr val="3FA237"/>
              </a:solidFill>
              <a:effectLst/>
              <a:uLnTx/>
              <a:uFillTx/>
              <a:latin typeface="Arial" charset="0"/>
              <a:ea typeface="ＭＳ Ｐゴシック" pitchFamily="-18" charset="-128"/>
              <a:cs typeface="+mn-cs"/>
            </a:endParaRPr>
          </a:p>
        </p:txBody>
      </p:sp>
    </p:spTree>
  </p:cSld>
  <p:clrMapOvr>
    <a:masterClrMapping/>
  </p:clrMapOvr>
  <p:transition advClick="0" advTm="5000"/>
  <p:timing>
    <p:tnLst>
      <p:par>
        <p:cTn id="1" dur="indefinite" restart="never" nodeType="tmRoot"/>
      </p:par>
    </p:tnLst>
  </p:timing>
</p:sld>
</file>

<file path=ppt/theme/theme1.xml><?xml version="1.0" encoding="utf-8"?>
<a:theme xmlns:a="http://schemas.openxmlformats.org/drawingml/2006/main" name="IBA PT ppt template">
  <a:themeElements>
    <a:clrScheme name="IBA PT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BA PT ppt template">
      <a:majorFont>
        <a:latin typeface="Univers 55"/>
        <a:ea typeface="ＭＳ Ｐゴシック"/>
        <a:cs typeface=""/>
      </a:majorFont>
      <a:minorFont>
        <a:latin typeface="Univers 45 Light"/>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8" charset="-128"/>
          </a:defRPr>
        </a:defPPr>
      </a:lstStyle>
    </a:lnDef>
  </a:objectDefaults>
  <a:extraClrSchemeLst>
    <a:extraClrScheme>
      <a:clrScheme name="IBA PT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BA PT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BA PT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BA PT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BA PT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BA PT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BA PT pp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BA PT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BA PT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BA PT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BA PT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BA PT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7154</TotalTime>
  <Words>2203</Words>
  <Application>Microsoft Office PowerPoint</Application>
  <PresentationFormat>On-screen Show (4:3)</PresentationFormat>
  <Paragraphs>378</Paragraphs>
  <Slides>50</Slides>
  <Notes>6</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IBA PT ppt template</vt:lpstr>
      <vt:lpstr>Accelerators for Medical and Industrial Applications  JUAS Archamps, March 4th 2014  Wiel Kleeven </vt:lpstr>
      <vt:lpstr>Organization of the lecture</vt:lpstr>
      <vt:lpstr>Foreword</vt:lpstr>
      <vt:lpstr>Belgium has a tradition and important know how in civil nuclear applications</vt:lpstr>
      <vt:lpstr>Foundation of IBA</vt:lpstr>
      <vt:lpstr>The origins of IBA</vt:lpstr>
      <vt:lpstr>The IBA Group in 2014</vt:lpstr>
      <vt:lpstr>IBA Today: Centering on the fight against cancer</vt:lpstr>
      <vt:lpstr>PowerPoint Presentation</vt:lpstr>
      <vt:lpstr>Part I-A: radio-isotopes for medical diagnosis</vt:lpstr>
      <vt:lpstr> How is imaging done with radio-tracers ? </vt:lpstr>
      <vt:lpstr>The use of Radio Isotopes for medical imaging</vt:lpstr>
      <vt:lpstr>Metabolic versus anatomic imaging</vt:lpstr>
      <vt:lpstr>The three body planes</vt:lpstr>
      <vt:lpstr>Metabolic and anatomic imaging combined:  fusion of SPECT and CT to improve image quality</vt:lpstr>
      <vt:lpstr>How is imaging done with radio-tracers ?</vt:lpstr>
      <vt:lpstr> How is imaging done with radio-tracers ? </vt:lpstr>
      <vt:lpstr>How to select a good single-photon radio-tracer?</vt:lpstr>
      <vt:lpstr>How to select a good single-photon radio-tracer ?</vt:lpstr>
      <vt:lpstr>How to select a good single-photon radio-tracer</vt:lpstr>
      <vt:lpstr>Detecting the radiation</vt:lpstr>
      <vt:lpstr>Detecting the radiation</vt:lpstr>
      <vt:lpstr>The SPECT gamma camera (Anger camera)</vt:lpstr>
      <vt:lpstr>The SPECT gamma camera (Anger camera)</vt:lpstr>
      <vt:lpstr>The SPECT gamma camera (collimator removed)</vt:lpstr>
      <vt:lpstr>The SPECT gamma camera</vt:lpstr>
      <vt:lpstr>The SPECT gamma camera</vt:lpstr>
      <vt:lpstr>Nuclear reactions used for the production of medical isotopes</vt:lpstr>
      <vt:lpstr>Nuclear reactions for Radio-Isotopes production</vt:lpstr>
      <vt:lpstr>“Traditional” nuclear medicine</vt:lpstr>
      <vt:lpstr>The Cyclone 30</vt:lpstr>
      <vt:lpstr>The positron (anti-electron)</vt:lpstr>
      <vt:lpstr>Coincidence detection in a PET scanner</vt:lpstr>
      <vt:lpstr>The PET scanner</vt:lpstr>
      <vt:lpstr>Common positron emitting radioisotopes for PET</vt:lpstr>
      <vt:lpstr>FDG = Fluoro-Deoxy-Glucose</vt:lpstr>
      <vt:lpstr>FDG was used to study brain function</vt:lpstr>
      <vt:lpstr>Cancer imaging with PET</vt:lpstr>
      <vt:lpstr>PET Scan - Response to therapy =&gt; cancer staging </vt:lpstr>
      <vt:lpstr>Production and Application of PET radio-isotopes</vt:lpstr>
      <vt:lpstr>IBA Molecular </vt:lpstr>
      <vt:lpstr>52 PET Radiopharmaceuticals Production Facilities</vt:lpstr>
      <vt:lpstr>Part I-B: Cancer therapy with radio-isotopes</vt:lpstr>
      <vt:lpstr>Four different types of radiation therapy</vt:lpstr>
      <vt:lpstr>Systemic radiation therapy</vt:lpstr>
      <vt:lpstr>Pairs of radioisotopes for systemic therapy</vt:lpstr>
      <vt:lpstr>Brachy therapy</vt:lpstr>
      <vt:lpstr>Brachytherapy</vt:lpstr>
      <vt:lpstr>Prostate brachytherapy with Pd-103 or I-125</vt:lpstr>
      <vt:lpstr>Pd-103 vs. I-125</vt:lpstr>
    </vt:vector>
  </TitlesOfParts>
  <Company>IBA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and Industrial applications</dc:title>
  <dc:subject>Lecture JUAS March 2011</dc:subject>
  <dc:creator>Patrick Verbruggen</dc:creator>
  <cp:lastModifiedBy>Willem Kleeven</cp:lastModifiedBy>
  <cp:revision>456</cp:revision>
  <cp:lastPrinted>2014-03-03T15:42:37Z</cp:lastPrinted>
  <dcterms:created xsi:type="dcterms:W3CDTF">2006-05-11T06:35:31Z</dcterms:created>
  <dcterms:modified xsi:type="dcterms:W3CDTF">2014-03-06T09:16:49Z</dcterms:modified>
</cp:coreProperties>
</file>