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5" r:id="rId4"/>
    <p:sldId id="266" r:id="rId5"/>
    <p:sldId id="268" r:id="rId6"/>
    <p:sldId id="270" r:id="rId7"/>
    <p:sldId id="269" r:id="rId8"/>
    <p:sldId id="271" r:id="rId9"/>
    <p:sldId id="26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65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83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6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2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3161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783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237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658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77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428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28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B54D5-84CF-4092-A4E6-42CA9C414F72}" type="datetimeFigureOut">
              <a:rPr lang="en-GB" smtClean="0"/>
              <a:pPr/>
              <a:t>10/02/2014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58F50-1BF5-485D-8E82-E216790CE1C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53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bul/bul-pho-2007-046_01.jp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://doc.cern.ch/archive/electronic/cern/others/PHO/photo-bul/bul-pho-2007-046_01.jpg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jpeg"/><Relationship Id="rId7" Type="http://schemas.openxmlformats.org/officeDocument/2006/relationships/image" Target="../media/image16.pn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oc.cern.ch/archive/electronic/cern/others/PHO/photo-bul/bul-pho-2007-046_0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cern.ch\dfs\Workspaces\n\NORMA\MI\MLS\Bauche\Connaissance\JUAS 2012\Logo JUAS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669674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83900" y="548681"/>
            <a:ext cx="125089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91952" y="2492896"/>
            <a:ext cx="8229600" cy="2880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 smtClean="0"/>
              <a:t>Practical Work @ CERN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4000" u="sng" dirty="0" smtClean="0"/>
              <a:t>Normal Conducting Magnets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u="sng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GB" sz="2400" i="1" dirty="0" smtClean="0"/>
              <a:t>Friday 21</a:t>
            </a:r>
            <a:r>
              <a:rPr lang="en-GB" sz="2400" i="1" baseline="30000" dirty="0" smtClean="0"/>
              <a:t>st</a:t>
            </a:r>
            <a:r>
              <a:rPr lang="en-GB" sz="2400" i="1" dirty="0" smtClean="0"/>
              <a:t> February 2014, 9:00 – 17:00</a:t>
            </a:r>
          </a:p>
        </p:txBody>
      </p:sp>
    </p:spTree>
    <p:extLst>
      <p:ext uri="{BB962C8B-B14F-4D97-AF65-F5344CB8AC3E}">
        <p14:creationId xmlns:p14="http://schemas.microsoft.com/office/powerpoint/2010/main" val="331088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Programm and Organization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8 to 10 participants</a:t>
            </a:r>
          </a:p>
          <a:p>
            <a:endParaRPr lang="en-US" sz="2800" dirty="0" smtClean="0"/>
          </a:p>
          <a:p>
            <a:r>
              <a:rPr lang="en-US" sz="2800" dirty="0" smtClean="0"/>
              <a:t>Hands-on practical work in CERN laboratories</a:t>
            </a:r>
          </a:p>
          <a:p>
            <a:endParaRPr lang="en-US" sz="2800" dirty="0" smtClean="0"/>
          </a:p>
          <a:p>
            <a:r>
              <a:rPr lang="en-US" sz="2800" dirty="0" smtClean="0"/>
              <a:t>Guided by CERN‘s magnet experts</a:t>
            </a:r>
          </a:p>
          <a:p>
            <a:endParaRPr lang="en-US" sz="2800" dirty="0" smtClean="0"/>
          </a:p>
          <a:p>
            <a:r>
              <a:rPr lang="en-US" sz="2800" dirty="0" smtClean="0"/>
              <a:t>Split into two half-day sessions</a:t>
            </a:r>
          </a:p>
          <a:p>
            <a:pPr lvl="1"/>
            <a:r>
              <a:rPr lang="en-US" sz="2000" dirty="0" smtClean="0"/>
              <a:t>Magnet production and certification </a:t>
            </a:r>
          </a:p>
          <a:p>
            <a:pPr lvl="1"/>
            <a:r>
              <a:rPr lang="en-US" sz="2000" dirty="0" smtClean="0"/>
              <a:t>Magnetic measurements</a:t>
            </a:r>
            <a:endParaRPr lang="en-US" sz="2000" dirty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Magnet production and certification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11349"/>
            <a:ext cx="8064896" cy="452596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Introduction to magnet production</a:t>
            </a:r>
          </a:p>
          <a:p>
            <a:pPr lvl="1"/>
            <a:r>
              <a:rPr lang="de-CH" sz="2000" dirty="0" smtClean="0"/>
              <a:t>materials for magnets</a:t>
            </a:r>
          </a:p>
          <a:p>
            <a:pPr lvl="1"/>
            <a:r>
              <a:rPr lang="de-CH" sz="2000" dirty="0" smtClean="0"/>
              <a:t>magnet components</a:t>
            </a:r>
            <a:endParaRPr lang="en-GB" sz="2000" dirty="0" smtClean="0"/>
          </a:p>
          <a:p>
            <a:pPr lvl="1"/>
            <a:r>
              <a:rPr lang="en-GB" sz="2000" dirty="0" smtClean="0"/>
              <a:t>manufacturing technologies </a:t>
            </a:r>
          </a:p>
          <a:p>
            <a:pPr lvl="1"/>
            <a:r>
              <a:rPr lang="de-CH" sz="2000" dirty="0" smtClean="0"/>
              <a:t>testing and measurement techniques</a:t>
            </a:r>
            <a:endParaRPr lang="en-GB" sz="2000" dirty="0" smtClean="0"/>
          </a:p>
          <a:p>
            <a:endParaRPr lang="en-GB" sz="2400" dirty="0" smtClean="0"/>
          </a:p>
          <a:p>
            <a:r>
              <a:rPr lang="en-GB" sz="2400" dirty="0" smtClean="0"/>
              <a:t>Practical work in magnet test facility NORMATEF</a:t>
            </a:r>
          </a:p>
          <a:p>
            <a:pPr lvl="1"/>
            <a:r>
              <a:rPr lang="en-GB" sz="2000" dirty="0" smtClean="0"/>
              <a:t>participants will perform certification tests and measurements on recently built magnets</a:t>
            </a:r>
          </a:p>
          <a:p>
            <a:endParaRPr lang="en-GB" sz="2400" dirty="0" smtClean="0"/>
          </a:p>
          <a:p>
            <a:r>
              <a:rPr lang="en-GB" sz="2400" dirty="0" smtClean="0"/>
              <a:t>Visit the CERN normal conducting magnet prototype workshop (NORMAPRO) in </a:t>
            </a:r>
            <a:r>
              <a:rPr lang="en-GB" sz="2400" dirty="0" err="1" smtClean="0"/>
              <a:t>Prévessin</a:t>
            </a:r>
            <a:r>
              <a:rPr lang="en-GB" sz="2400" dirty="0" smtClean="0"/>
              <a:t> site</a:t>
            </a:r>
          </a:p>
          <a:p>
            <a:pPr lvl="1"/>
            <a:r>
              <a:rPr lang="de-CH" sz="2000" dirty="0" smtClean="0"/>
              <a:t>Yoke manufacturing</a:t>
            </a:r>
          </a:p>
          <a:p>
            <a:pPr lvl="1"/>
            <a:r>
              <a:rPr lang="de-CH" sz="2000" dirty="0" smtClean="0"/>
              <a:t>Coil winding and impregantion</a:t>
            </a:r>
            <a:endParaRPr lang="en-GB" sz="2000" dirty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Magnet production and certification</a:t>
            </a:r>
            <a:endParaRPr lang="en-GB" sz="3600" dirty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Documents and Settings\anewboro\consolidation\DSCF481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12"/>
          <a:stretch/>
        </p:blipFill>
        <p:spPr bwMode="auto">
          <a:xfrm>
            <a:off x="5004048" y="1340768"/>
            <a:ext cx="367240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443966" cy="2581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9" t="17942" r="11706"/>
          <a:stretch/>
        </p:blipFill>
        <p:spPr bwMode="auto">
          <a:xfrm>
            <a:off x="5004048" y="4058856"/>
            <a:ext cx="3672409" cy="261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\\cern.ch\dfs\Workspaces\n\NORMA\MI\MLS\Bauche\Atelier\Photos ateliers\Zone de tests\CIMG201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27" r="29112" b="11190"/>
          <a:stretch/>
        </p:blipFill>
        <p:spPr bwMode="auto">
          <a:xfrm>
            <a:off x="467544" y="4110867"/>
            <a:ext cx="3456384" cy="253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9552" y="35010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Yoke manufacturing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064" y="6237312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Coil fabrication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350100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Magnet assembly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62280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bg1"/>
                </a:solidFill>
              </a:rPr>
              <a:t>Magnet testing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Magnetic measurements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ea typeface="ＭＳ Ｐゴシック" pitchFamily="34" charset="-128"/>
              </a:rPr>
              <a:t>Visit the Magnetic Measurement Laboratory</a:t>
            </a:r>
          </a:p>
          <a:p>
            <a:endParaRPr lang="en-US" sz="2400" dirty="0" smtClean="0">
              <a:ea typeface="ＭＳ Ｐゴシック" pitchFamily="34" charset="-128"/>
            </a:endParaRPr>
          </a:p>
          <a:p>
            <a:r>
              <a:rPr lang="en-US" sz="2400" dirty="0" smtClean="0">
                <a:ea typeface="ＭＳ Ｐゴシック" pitchFamily="34" charset="-128"/>
              </a:rPr>
              <a:t>Introduction to different measurement techniques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field-map bench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rotation coil technique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stretched wire technique</a:t>
            </a:r>
          </a:p>
          <a:p>
            <a:endParaRPr lang="en-GB" sz="2400" dirty="0" smtClean="0"/>
          </a:p>
          <a:p>
            <a:r>
              <a:rPr lang="en-GB" sz="2400" dirty="0" smtClean="0"/>
              <a:t>Practical work in magnetic measurement lab I8 </a:t>
            </a:r>
          </a:p>
          <a:p>
            <a:pPr lvl="1"/>
            <a:r>
              <a:rPr lang="en-GB" sz="2000" dirty="0" smtClean="0"/>
              <a:t>participants will measure magnets using rotating coil bench</a:t>
            </a:r>
          </a:p>
          <a:p>
            <a:endParaRPr lang="de-CH" sz="2400" dirty="0" smtClean="0"/>
          </a:p>
          <a:p>
            <a:r>
              <a:rPr lang="de-CH" sz="2400" dirty="0" smtClean="0"/>
              <a:t>Analysis of mesurement results with CERN experts</a:t>
            </a:r>
            <a:endParaRPr lang="en-GB" sz="2400" dirty="0" smtClean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Screen shot 2013-05-30 at 10.38.27 P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3580" y="1700808"/>
            <a:ext cx="3360420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photo-bul/bul-pho-2007-046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Content Placeholder 3" descr="Screen shot 2013-05-17 at 3.26.29 PM.pn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rcRect t="44316"/>
          <a:stretch>
            <a:fillRect/>
          </a:stretch>
        </p:blipFill>
        <p:spPr>
          <a:xfrm>
            <a:off x="2834640" y="4318495"/>
            <a:ext cx="6309360" cy="2278857"/>
          </a:xfrm>
        </p:spPr>
      </p:pic>
      <p:pic>
        <p:nvPicPr>
          <p:cNvPr id="12" name="Picture 4" descr="\\cern.ch\dfs\Users\g\garcia\Documents\My Pictures\2013-04-22\02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1556792"/>
            <a:ext cx="2674620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1556792"/>
            <a:ext cx="2303145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57200" y="413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de-CH" sz="3200" dirty="0" smtClean="0"/>
              <a:t>Visit of Magnetic Measurement Laboratory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Rotating Coil Measurements</a:t>
            </a:r>
            <a:endParaRPr lang="en-GB" sz="3600" dirty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Content Placeholder 2" descr="Rot_coil_2_Linac4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621155" y="1441316"/>
            <a:ext cx="4039077" cy="2491740"/>
          </a:xfrm>
          <a:prstGeom prst="rect">
            <a:avLst/>
          </a:prstGeom>
        </p:spPr>
      </p:pic>
      <p:pic>
        <p:nvPicPr>
          <p:cNvPr id="8" name="Picture 2" descr="Screen shot 2012-11-05 at 3.27.25 PM.png"/>
          <p:cNvPicPr>
            <a:picLocks noChangeAspect="1"/>
          </p:cNvPicPr>
          <p:nvPr/>
        </p:nvPicPr>
        <p:blipFill>
          <a:blip r:embed="rId6" cstate="print"/>
          <a:srcRect t="8803" b="5779"/>
          <a:stretch>
            <a:fillRect/>
          </a:stretch>
        </p:blipFill>
        <p:spPr bwMode="auto">
          <a:xfrm>
            <a:off x="937260" y="4005063"/>
            <a:ext cx="7273767" cy="2178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211580" y="6176285"/>
            <a:ext cx="1557656" cy="63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89" tIns="41145" rIns="82289" bIns="41145">
            <a:spAutoFit/>
          </a:bodyPr>
          <a:lstStyle/>
          <a:p>
            <a:r>
              <a:rPr lang="en-US"/>
              <a:t>Tangential coil </a:t>
            </a:r>
          </a:p>
          <a:p>
            <a:r>
              <a:rPr lang="en-US"/>
              <a:t>Radial flux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749040" y="6176285"/>
            <a:ext cx="1525916" cy="63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89" tIns="41145" rIns="82289" bIns="41145">
            <a:spAutoFit/>
          </a:bodyPr>
          <a:lstStyle/>
          <a:p>
            <a:r>
              <a:rPr lang="en-US"/>
              <a:t>Radial coil</a:t>
            </a:r>
          </a:p>
          <a:p>
            <a:r>
              <a:rPr lang="en-US"/>
              <a:t>Tangential flux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de-CH" sz="3600" dirty="0" smtClean="0"/>
              <a:t>Streched Wire Measurements</a:t>
            </a:r>
            <a:endParaRPr lang="en-GB" sz="3600" dirty="0"/>
          </a:p>
        </p:txBody>
      </p:sp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077072"/>
            <a:ext cx="5626418" cy="2666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9284" y="1407556"/>
            <a:ext cx="6019324" cy="269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Screen shot 2013-07-14 at 4.23.24 PM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1767076"/>
            <a:ext cx="2177415" cy="180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Screen shot 2013-07-14 at 4.23.34 PM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5301" y="4082176"/>
            <a:ext cx="3703320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-bul/bul-pho-2007-046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188640"/>
            <a:ext cx="834400" cy="8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\\cern.ch\dfs\Workspaces\n\NORMA\MI\MLS\Bauche\Connaissance\JUAS 2012\Logo JUAS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032448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\\cern.ch\dfs\Workspaces\n\NORMA\MI\MLS\Bauche\Connaissance\JUAS 2012\JUAS 2013\Photos\20120224_1003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64904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39552" y="1484784"/>
            <a:ext cx="3554547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 smtClean="0"/>
              <a:t>Looking forward...</a:t>
            </a:r>
            <a:endParaRPr lang="en-GB" sz="2400" i="1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436096" y="3501008"/>
            <a:ext cx="3266515" cy="14205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 smtClean="0">
                <a:latin typeface="+mj-lt"/>
              </a:rPr>
              <a:t>...to welcome you at CERN!</a:t>
            </a:r>
            <a:endParaRPr lang="en-GB" sz="2400" i="1" dirty="0" smtClean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2708920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chemeClr val="bg1"/>
                </a:solidFill>
              </a:rPr>
              <a:t>Practical work @ CERN 2013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189</Words>
  <Application>Microsoft Office PowerPoint</Application>
  <PresentationFormat>On-screen Show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Programm and Organization</vt:lpstr>
      <vt:lpstr>Magnet production and certification</vt:lpstr>
      <vt:lpstr>Magnet production and certification</vt:lpstr>
      <vt:lpstr>Magnetic measurements</vt:lpstr>
      <vt:lpstr>PowerPoint Presentation</vt:lpstr>
      <vt:lpstr>Rotating Coil Measurements</vt:lpstr>
      <vt:lpstr>Streched Wire Measurements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Jeremie Bauche</dc:creator>
  <cp:lastModifiedBy>Louis Rinolfi</cp:lastModifiedBy>
  <cp:revision>22</cp:revision>
  <dcterms:created xsi:type="dcterms:W3CDTF">2014-02-08T08:05:58Z</dcterms:created>
  <dcterms:modified xsi:type="dcterms:W3CDTF">2014-02-10T06:38:23Z</dcterms:modified>
</cp:coreProperties>
</file>