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63" r:id="rId2"/>
    <p:sldId id="266" r:id="rId3"/>
    <p:sldId id="267" r:id="rId4"/>
    <p:sldId id="293" r:id="rId5"/>
    <p:sldId id="294" r:id="rId6"/>
    <p:sldId id="295" r:id="rId7"/>
    <p:sldId id="296" r:id="rId8"/>
    <p:sldId id="269" r:id="rId9"/>
    <p:sldId id="298" r:id="rId10"/>
    <p:sldId id="299" r:id="rId11"/>
    <p:sldId id="300" r:id="rId12"/>
    <p:sldId id="321" r:id="rId13"/>
    <p:sldId id="301" r:id="rId14"/>
    <p:sldId id="322" r:id="rId15"/>
    <p:sldId id="302" r:id="rId16"/>
    <p:sldId id="304" r:id="rId17"/>
    <p:sldId id="305" r:id="rId18"/>
    <p:sldId id="308" r:id="rId19"/>
    <p:sldId id="306" r:id="rId20"/>
    <p:sldId id="307" r:id="rId21"/>
    <p:sldId id="309" r:id="rId22"/>
    <p:sldId id="310" r:id="rId23"/>
    <p:sldId id="311" r:id="rId24"/>
    <p:sldId id="312" r:id="rId25"/>
    <p:sldId id="313" r:id="rId26"/>
    <p:sldId id="314" r:id="rId27"/>
    <p:sldId id="316" r:id="rId28"/>
    <p:sldId id="317" r:id="rId29"/>
    <p:sldId id="318" r:id="rId30"/>
    <p:sldId id="319" r:id="rId31"/>
    <p:sldId id="315" r:id="rId32"/>
    <p:sldId id="320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02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180752-0DF7-468E-9AEE-2C2F8F3B578B}" type="datetimeFigureOut">
              <a:rPr lang="en-US" smtClean="0"/>
              <a:t>1/13/2014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0795AB-F03E-4355-8EC0-BCE42679A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8535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92A95-D045-486B-B9EA-34CF509B0BD7}" type="datetime1">
              <a:rPr lang="en-GB" smtClean="0"/>
              <a:t>13/01/2014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Linacs-JB.Lallement - JUAS2014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8368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D70E1-75B8-43DB-8821-11943907B092}" type="datetime1">
              <a:rPr lang="en-GB" smtClean="0"/>
              <a:t>13/01/2014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Linacs-JB.Lallement - JUAS2014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8357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28FFE-2D99-411F-8153-2461E8018A73}" type="datetime1">
              <a:rPr lang="en-GB" smtClean="0"/>
              <a:t>13/01/2014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Linacs-JB.Lallement - JUAS2014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3221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273D-7269-4E34-A350-D3775E59208B}" type="datetime1">
              <a:rPr lang="en-GB" smtClean="0"/>
              <a:t>13/01/2014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Linacs-JB.Lallement - JUAS2014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6749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EEA9-CD8D-4DD8-B001-9E526978EEFD}" type="datetime1">
              <a:rPr lang="en-GB" smtClean="0"/>
              <a:t>13/01/2014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Linacs-JB.Lallement - JUAS2014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1550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6D6C4-90F7-4009-9141-CB0EE1454DB6}" type="datetime1">
              <a:rPr lang="en-GB" smtClean="0"/>
              <a:t>13/01/2014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Linacs-JB.Lallement - JUAS2014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0015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72EF8-D318-4AF6-B070-40F3EFF0DF01}" type="datetime1">
              <a:rPr lang="en-GB" smtClean="0"/>
              <a:t>13/01/2014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Linacs-JB.Lallement - JUAS2014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03730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49886-9AAB-4D9B-9B23-45A6893D17D2}" type="datetime1">
              <a:rPr lang="en-GB" smtClean="0"/>
              <a:t>13/01/2014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Linacs-JB.Lallement - JUAS2014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7705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78035-14C0-43BA-AC2E-6447FB1C6A90}" type="datetime1">
              <a:rPr lang="en-GB" smtClean="0"/>
              <a:t>13/01/2014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Linacs-JB.Lallement - JUAS2014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1246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8030C-0138-4B60-91DD-08375B023B2C}" type="datetime1">
              <a:rPr lang="en-GB" smtClean="0"/>
              <a:t>13/01/2014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Linacs-JB.Lallement - JUAS2014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2339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4FE8E-8832-4CD5-A054-692183EA9B81}" type="datetime1">
              <a:rPr lang="en-GB" smtClean="0"/>
              <a:t>13/01/2014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Linacs-JB.Lallement - JUAS2014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3930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5DFAC-0AD8-4CF9-AC02-B5D83DD6EBB2}" type="datetime1">
              <a:rPr lang="en-GB" smtClean="0"/>
              <a:t>13/01/2014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Linacs-JB.Lallement - JUAS2014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44B7B-67A8-467D-98AC-E68E03DEAA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5511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mediastream.cern.ch/MediaArchive/Photo/Public/1961/6103421/6103421/6103421-A4-at-144-dpi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10" Type="http://schemas.openxmlformats.org/officeDocument/2006/relationships/image" Target="../media/image39.png"/><Relationship Id="rId4" Type="http://schemas.openxmlformats.org/officeDocument/2006/relationships/image" Target="../media/image33.jpeg"/><Relationship Id="rId9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emf"/><Relationship Id="rId4" Type="http://schemas.openxmlformats.org/officeDocument/2006/relationships/image" Target="../media/image5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0.wmf"/><Relationship Id="rId4" Type="http://schemas.openxmlformats.org/officeDocument/2006/relationships/image" Target="../media/image5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jpeg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wmf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Part2: Cavities and Structures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616624"/>
          </a:xfrm>
        </p:spPr>
        <p:txBody>
          <a:bodyPr/>
          <a:lstStyle/>
          <a:p>
            <a:r>
              <a:rPr lang="en-US" dirty="0" smtClean="0"/>
              <a:t>Modes in resonant cavity</a:t>
            </a:r>
          </a:p>
          <a:p>
            <a:r>
              <a:rPr lang="en-US" dirty="0" smtClean="0"/>
              <a:t>From a cavity to an accelerator</a:t>
            </a:r>
          </a:p>
          <a:p>
            <a:r>
              <a:rPr lang="en-US" dirty="0" smtClean="0"/>
              <a:t>Examples of structures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9838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8034053" y="83511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JUAS 2014</a:t>
            </a:r>
            <a:endParaRPr lang="en-US" b="1" dirty="0">
              <a:solidFill>
                <a:srgbClr val="0070C0"/>
              </a:solidFill>
            </a:endParaRPr>
          </a:p>
        </p:txBody>
      </p:sp>
      <p:pic>
        <p:nvPicPr>
          <p:cNvPr id="17410" name="Picture 2" descr="Thumbnail CERN-EX-6103421 tirage 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937546" y="1967111"/>
            <a:ext cx="3571875" cy="534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Linacs-JB.Lallement - JUAS2014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31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Radio Frequency </a:t>
            </a:r>
            <a:r>
              <a:rPr lang="en-US" sz="3200" dirty="0" err="1" smtClean="0"/>
              <a:t>Quadrupole</a:t>
            </a:r>
            <a:endParaRPr lang="en-US" sz="3200" dirty="0"/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09838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2" name="TextBox 21"/>
          <p:cNvSpPr txBox="1"/>
          <p:nvPr/>
        </p:nvSpPr>
        <p:spPr>
          <a:xfrm>
            <a:off x="107504" y="76200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</a:rPr>
              <a:t>Basic structures</a:t>
            </a:r>
          </a:p>
          <a:p>
            <a:r>
              <a:rPr lang="en-US" sz="1400" b="1" dirty="0" smtClean="0">
                <a:solidFill>
                  <a:srgbClr val="0070C0"/>
                </a:solidFill>
              </a:rPr>
              <a:t>RFQ</a:t>
            </a:r>
            <a:endParaRPr lang="en-US" sz="1400" b="1" dirty="0">
              <a:solidFill>
                <a:srgbClr val="0070C0"/>
              </a:solidFill>
            </a:endParaRPr>
          </a:p>
        </p:txBody>
      </p:sp>
      <p:pic>
        <p:nvPicPr>
          <p:cNvPr id="6" name="Picture 4" descr="Rocket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324544" y="599420"/>
            <a:ext cx="4643039" cy="3186931"/>
          </a:xfrm>
          <a:noFill/>
        </p:spPr>
      </p:pic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5518444"/>
              </p:ext>
            </p:extLst>
          </p:nvPr>
        </p:nvGraphicFramePr>
        <p:xfrm>
          <a:off x="4932040" y="1124744"/>
          <a:ext cx="1989874" cy="17496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37" name="Bitmap Image" r:id="rId5" imgW="2362320" imgH="2076480" progId="Paint.Picture">
                  <p:embed/>
                </p:oleObj>
              </mc:Choice>
              <mc:Fallback>
                <p:oleObj name="Bitmap Image" r:id="rId5" imgW="2362320" imgH="2076480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040" y="1124744"/>
                        <a:ext cx="1989874" cy="174962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19672" y="3356992"/>
            <a:ext cx="5904706" cy="2910462"/>
          </a:xfrm>
          <a:prstGeom prst="rect">
            <a:avLst/>
          </a:prstGeom>
          <a:noFill/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Linacs-JB.Lallement - JUAS2014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629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Radio Frequency </a:t>
            </a:r>
            <a:r>
              <a:rPr lang="en-US" sz="3200" dirty="0" err="1" smtClean="0"/>
              <a:t>Quadrupole</a:t>
            </a:r>
            <a:endParaRPr lang="en-US" sz="3200" dirty="0"/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9838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2" name="TextBox 21"/>
          <p:cNvSpPr txBox="1"/>
          <p:nvPr/>
        </p:nvSpPr>
        <p:spPr>
          <a:xfrm>
            <a:off x="107504" y="76200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</a:rPr>
              <a:t>Basic structures</a:t>
            </a:r>
          </a:p>
          <a:p>
            <a:r>
              <a:rPr lang="en-US" sz="1400" b="1" dirty="0" smtClean="0">
                <a:solidFill>
                  <a:srgbClr val="0070C0"/>
                </a:solidFill>
              </a:rPr>
              <a:t>RFQ</a:t>
            </a:r>
            <a:endParaRPr lang="en-US" sz="1400" b="1" dirty="0">
              <a:solidFill>
                <a:srgbClr val="0070C0"/>
              </a:solidFill>
            </a:endParaRP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181" y="827956"/>
            <a:ext cx="3887787" cy="2930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86" b="434"/>
          <a:stretch/>
        </p:blipFill>
        <p:spPr bwMode="auto">
          <a:xfrm>
            <a:off x="4477612" y="827956"/>
            <a:ext cx="3832226" cy="2917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1" y="3861048"/>
            <a:ext cx="3897312" cy="27955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3351" y="3767568"/>
            <a:ext cx="3646487" cy="280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Linacs-JB.Lallement - JUAS2014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7929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smtClean="0"/>
              <a:t>4 vane-structure</a:t>
            </a:r>
            <a:endParaRPr lang="en-US" sz="3200" dirty="0"/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9838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2" name="TextBox 21"/>
          <p:cNvSpPr txBox="1"/>
          <p:nvPr/>
        </p:nvSpPr>
        <p:spPr>
          <a:xfrm>
            <a:off x="107504" y="76200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</a:rPr>
              <a:t>Basic structures</a:t>
            </a:r>
          </a:p>
          <a:p>
            <a:r>
              <a:rPr lang="en-US" sz="1400" b="1" dirty="0" smtClean="0">
                <a:solidFill>
                  <a:srgbClr val="0070C0"/>
                </a:solidFill>
              </a:rPr>
              <a:t>RFQ</a:t>
            </a:r>
            <a:endParaRPr lang="en-US" sz="1400" b="1" dirty="0">
              <a:solidFill>
                <a:srgbClr val="0070C0"/>
              </a:solidFill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3866728" y="3277771"/>
            <a:ext cx="5113312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arabicPeriod"/>
            </a:pPr>
            <a:r>
              <a:rPr lang="en-GB" altLang="en-US" dirty="0" smtClean="0"/>
              <a:t>Capacitance </a:t>
            </a:r>
            <a:r>
              <a:rPr lang="en-GB" altLang="en-US" dirty="0"/>
              <a:t>between </a:t>
            </a:r>
            <a:r>
              <a:rPr lang="en-GB" altLang="en-US" dirty="0" smtClean="0"/>
              <a:t>vanes, inductance in the </a:t>
            </a:r>
            <a:r>
              <a:rPr lang="en-GB" altLang="en-US" dirty="0" err="1" smtClean="0"/>
              <a:t>intervane</a:t>
            </a:r>
            <a:r>
              <a:rPr lang="en-GB" altLang="en-US" dirty="0" smtClean="0"/>
              <a:t> volume. </a:t>
            </a:r>
            <a:endParaRPr lang="en-GB" altLang="en-US" dirty="0"/>
          </a:p>
          <a:p>
            <a:pPr>
              <a:buFontTx/>
              <a:buAutoNum type="arabicPeriod"/>
            </a:pPr>
            <a:endParaRPr lang="en-GB" altLang="en-US" dirty="0"/>
          </a:p>
          <a:p>
            <a:pPr>
              <a:buFontTx/>
              <a:buAutoNum type="arabicPeriod"/>
            </a:pPr>
            <a:r>
              <a:rPr lang="en-GB" altLang="en-US" dirty="0" smtClean="0"/>
              <a:t>Each quadrant </a:t>
            </a:r>
            <a:r>
              <a:rPr lang="en-GB" altLang="en-US" dirty="0"/>
              <a:t>is a resonator</a:t>
            </a:r>
          </a:p>
          <a:p>
            <a:pPr>
              <a:buFontTx/>
              <a:buAutoNum type="arabicPeriod"/>
            </a:pPr>
            <a:endParaRPr lang="en-GB" altLang="en-US" dirty="0"/>
          </a:p>
          <a:p>
            <a:pPr>
              <a:buFontTx/>
              <a:buAutoNum type="arabicPeriod"/>
            </a:pPr>
            <a:r>
              <a:rPr lang="en-GB" altLang="en-US" dirty="0" smtClean="0"/>
              <a:t>Frequency depends on cylinder dimensions.</a:t>
            </a:r>
            <a:endParaRPr lang="en-GB" altLang="en-US" dirty="0"/>
          </a:p>
          <a:p>
            <a:pPr>
              <a:buFontTx/>
              <a:buAutoNum type="arabicPeriod"/>
            </a:pPr>
            <a:endParaRPr lang="en-GB" altLang="en-US" dirty="0"/>
          </a:p>
          <a:p>
            <a:pPr>
              <a:buFontTx/>
              <a:buAutoNum type="arabicPeriod"/>
            </a:pPr>
            <a:r>
              <a:rPr lang="en-GB" altLang="en-US" dirty="0" smtClean="0"/>
              <a:t>Vane tip are machined by a computer controlled milling machine.</a:t>
            </a:r>
            <a:endParaRPr lang="en-GB" altLang="en-US" dirty="0"/>
          </a:p>
          <a:p>
            <a:pPr>
              <a:buFontTx/>
              <a:buAutoNum type="arabicPeriod"/>
            </a:pPr>
            <a:endParaRPr lang="en-GB" altLang="en-US" dirty="0"/>
          </a:p>
          <a:p>
            <a:pPr>
              <a:buFontTx/>
              <a:buAutoNum type="arabicPeriod"/>
            </a:pPr>
            <a:r>
              <a:rPr lang="en-GB" altLang="en-US" dirty="0" smtClean="0"/>
              <a:t>Need stabilization (problem of mixing with dipole mode TE11).</a:t>
            </a:r>
            <a:endParaRPr lang="en-US" alt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7875" y="703085"/>
            <a:ext cx="2755249" cy="2574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7504" y="703085"/>
            <a:ext cx="4679950" cy="2520950"/>
          </a:xfrm>
          <a:noFill/>
        </p:spPr>
      </p:pic>
      <p:pic>
        <p:nvPicPr>
          <p:cNvPr id="10" name="Picture 12" descr="83035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2342" y="3701354"/>
            <a:ext cx="3231074" cy="2569153"/>
          </a:xfrm>
          <a:prstGeom prst="rect">
            <a:avLst/>
          </a:prstGeom>
          <a:noFill/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Linacs-JB.Lallement - JUAS2014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893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4 rod-structure</a:t>
            </a:r>
            <a:endParaRPr lang="en-US" sz="3200" dirty="0"/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9838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2" name="TextBox 21"/>
          <p:cNvSpPr txBox="1"/>
          <p:nvPr/>
        </p:nvSpPr>
        <p:spPr>
          <a:xfrm>
            <a:off x="107504" y="76200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</a:rPr>
              <a:t>Basic structures</a:t>
            </a:r>
          </a:p>
          <a:p>
            <a:r>
              <a:rPr lang="en-US" sz="1400" b="1" dirty="0" smtClean="0">
                <a:solidFill>
                  <a:srgbClr val="0070C0"/>
                </a:solidFill>
              </a:rPr>
              <a:t>RFQ</a:t>
            </a:r>
            <a:endParaRPr lang="en-US" sz="1400" b="1" dirty="0">
              <a:solidFill>
                <a:srgbClr val="0070C0"/>
              </a:solidFill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3866728" y="3277771"/>
            <a:ext cx="5113312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arabicPeriod"/>
            </a:pPr>
            <a:r>
              <a:rPr lang="en-GB" altLang="en-US" dirty="0" smtClean="0"/>
              <a:t>Capacitance </a:t>
            </a:r>
            <a:r>
              <a:rPr lang="en-GB" altLang="en-US" dirty="0"/>
              <a:t>between </a:t>
            </a:r>
            <a:r>
              <a:rPr lang="en-GB" altLang="en-US" dirty="0" smtClean="0"/>
              <a:t>rods, inductance with holding bars. </a:t>
            </a:r>
            <a:endParaRPr lang="en-GB" altLang="en-US" dirty="0"/>
          </a:p>
          <a:p>
            <a:pPr>
              <a:buFontTx/>
              <a:buAutoNum type="arabicPeriod"/>
            </a:pPr>
            <a:endParaRPr lang="en-GB" altLang="en-US" dirty="0"/>
          </a:p>
          <a:p>
            <a:pPr>
              <a:buFontTx/>
              <a:buAutoNum type="arabicPeriod"/>
            </a:pPr>
            <a:r>
              <a:rPr lang="en-GB" altLang="en-US" dirty="0" smtClean="0"/>
              <a:t>Each cell </a:t>
            </a:r>
            <a:r>
              <a:rPr lang="en-GB" altLang="en-US" dirty="0"/>
              <a:t>is a resonator</a:t>
            </a:r>
          </a:p>
          <a:p>
            <a:pPr>
              <a:buFontTx/>
              <a:buAutoNum type="arabicPeriod"/>
            </a:pPr>
            <a:endParaRPr lang="en-GB" altLang="en-US" dirty="0"/>
          </a:p>
          <a:p>
            <a:pPr>
              <a:buFontTx/>
              <a:buAutoNum type="arabicPeriod"/>
            </a:pPr>
            <a:r>
              <a:rPr lang="en-GB" altLang="en-US" dirty="0" smtClean="0"/>
              <a:t>Cavity dimensions are independent from the frequency.</a:t>
            </a:r>
            <a:endParaRPr lang="en-GB" altLang="en-US" dirty="0"/>
          </a:p>
          <a:p>
            <a:pPr>
              <a:buFontTx/>
              <a:buAutoNum type="arabicPeriod"/>
            </a:pPr>
            <a:endParaRPr lang="en-GB" altLang="en-US" dirty="0"/>
          </a:p>
          <a:p>
            <a:pPr>
              <a:buFontTx/>
              <a:buAutoNum type="arabicPeriod"/>
            </a:pPr>
            <a:r>
              <a:rPr lang="en-GB" altLang="en-US" dirty="0" smtClean="0"/>
              <a:t>Easy to machine.</a:t>
            </a:r>
            <a:endParaRPr lang="en-GB" altLang="en-US" dirty="0"/>
          </a:p>
          <a:p>
            <a:pPr>
              <a:buFontTx/>
              <a:buAutoNum type="arabicPeriod"/>
            </a:pPr>
            <a:endParaRPr lang="en-GB" altLang="en-US" dirty="0"/>
          </a:p>
          <a:p>
            <a:pPr>
              <a:buFontTx/>
              <a:buAutoNum type="arabicPeriod"/>
            </a:pPr>
            <a:r>
              <a:rPr lang="en-GB" altLang="en-US" dirty="0" smtClean="0"/>
              <a:t>Problem with end cells. Less  efficient than 4-vane due to strong current in holding bars.</a:t>
            </a:r>
            <a:endParaRPr lang="en-US" altLang="en-US" dirty="0"/>
          </a:p>
        </p:txBody>
      </p:sp>
      <p:pic>
        <p:nvPicPr>
          <p:cNvPr id="1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732100"/>
            <a:ext cx="3617913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268760"/>
            <a:ext cx="3455988" cy="540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Linacs-JB.Lallement - JUAS2014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271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Radio Frequency </a:t>
            </a:r>
            <a:r>
              <a:rPr lang="en-US" sz="3200" dirty="0" err="1" smtClean="0"/>
              <a:t>Quadrupole</a:t>
            </a:r>
            <a:endParaRPr lang="en-US" sz="3200" dirty="0"/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9838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2" name="TextBox 21"/>
          <p:cNvSpPr txBox="1"/>
          <p:nvPr/>
        </p:nvSpPr>
        <p:spPr>
          <a:xfrm>
            <a:off x="107504" y="76200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</a:rPr>
              <a:t>Basic structures</a:t>
            </a:r>
          </a:p>
          <a:p>
            <a:r>
              <a:rPr lang="en-US" sz="1400" b="1" dirty="0" smtClean="0">
                <a:solidFill>
                  <a:srgbClr val="0070C0"/>
                </a:solidFill>
              </a:rPr>
              <a:t>RFQ</a:t>
            </a:r>
            <a:endParaRPr lang="en-US" sz="1400" b="1" dirty="0">
              <a:solidFill>
                <a:srgbClr val="0070C0"/>
              </a:solidFill>
            </a:endParaRPr>
          </a:p>
        </p:txBody>
      </p:sp>
      <p:pic>
        <p:nvPicPr>
          <p:cNvPr id="195" name="Picture 2" descr="\\cern.ch\dfs\Users\v\vdimov\Desktop\RFQ sunumu\dokumanlar\quadrupole_vie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96306"/>
            <a:ext cx="4032448" cy="3024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4" name="Group 3"/>
          <p:cNvGrpSpPr>
            <a:grpSpLocks noChangeAspect="1"/>
          </p:cNvGrpSpPr>
          <p:nvPr/>
        </p:nvGrpSpPr>
        <p:grpSpPr bwMode="auto">
          <a:xfrm>
            <a:off x="6573983" y="1237173"/>
            <a:ext cx="1697328" cy="1692654"/>
            <a:chOff x="1800" y="2320"/>
            <a:chExt cx="9085" cy="9060"/>
          </a:xfrm>
        </p:grpSpPr>
        <p:pic>
          <p:nvPicPr>
            <p:cNvPr id="85" name="Picture 4" descr="New-1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00" y="6835"/>
              <a:ext cx="4545" cy="45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6" name="Picture 5" descr="New-11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40" y="6835"/>
              <a:ext cx="4545" cy="45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7" name="Picture 6" descr="New-10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00" y="2320"/>
              <a:ext cx="4545" cy="45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8" name="Picture 7" descr="New-9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40" y="2330"/>
              <a:ext cx="4545" cy="45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9" name="Oval 88"/>
          <p:cNvSpPr/>
          <p:nvPr/>
        </p:nvSpPr>
        <p:spPr>
          <a:xfrm>
            <a:off x="5482617" y="3068961"/>
            <a:ext cx="1066800" cy="1066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Oval 89"/>
          <p:cNvSpPr/>
          <p:nvPr/>
        </p:nvSpPr>
        <p:spPr>
          <a:xfrm>
            <a:off x="5502399" y="5507361"/>
            <a:ext cx="1066800" cy="1066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1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4408" y="4364361"/>
            <a:ext cx="108585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4883" y="4513040"/>
            <a:ext cx="10953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3" name="Oval 92"/>
          <p:cNvSpPr/>
          <p:nvPr/>
        </p:nvSpPr>
        <p:spPr>
          <a:xfrm>
            <a:off x="6854217" y="4288161"/>
            <a:ext cx="1066800" cy="10668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Oval 93"/>
          <p:cNvSpPr/>
          <p:nvPr/>
        </p:nvSpPr>
        <p:spPr>
          <a:xfrm>
            <a:off x="4111017" y="4288161"/>
            <a:ext cx="1066800" cy="10668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TextBox 94"/>
          <p:cNvSpPr txBox="1"/>
          <p:nvPr/>
        </p:nvSpPr>
        <p:spPr>
          <a:xfrm>
            <a:off x="4492017" y="4436839"/>
            <a:ext cx="30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 smtClean="0">
                <a:latin typeface="Comic Sans MS" pitchFamily="66" charset="0"/>
              </a:rPr>
              <a:t>-</a:t>
            </a:r>
            <a:endParaRPr lang="en-GB" sz="4400" dirty="0">
              <a:latin typeface="Comic Sans MS" pitchFamily="66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5844933" y="5656040"/>
            <a:ext cx="30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 smtClean="0">
                <a:latin typeface="Comic Sans MS" pitchFamily="66" charset="0"/>
              </a:rPr>
              <a:t>+</a:t>
            </a:r>
            <a:endParaRPr lang="en-GB" sz="4400" dirty="0">
              <a:latin typeface="Comic Sans MS" pitchFamily="66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7235217" y="4436840"/>
            <a:ext cx="30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 smtClean="0">
                <a:latin typeface="Comic Sans MS" pitchFamily="66" charset="0"/>
              </a:rPr>
              <a:t>-</a:t>
            </a:r>
            <a:endParaRPr lang="en-GB" sz="4400" dirty="0">
              <a:latin typeface="Comic Sans MS" pitchFamily="66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5797491" y="3225642"/>
            <a:ext cx="3996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 smtClean="0">
                <a:latin typeface="Comic Sans MS" pitchFamily="66" charset="0"/>
              </a:rPr>
              <a:t>+</a:t>
            </a:r>
            <a:endParaRPr lang="en-GB" sz="4400" dirty="0">
              <a:latin typeface="Comic Sans MS" pitchFamily="66" charset="0"/>
            </a:endParaRPr>
          </a:p>
        </p:txBody>
      </p:sp>
      <p:cxnSp>
        <p:nvCxnSpPr>
          <p:cNvPr id="99" name="Straight Arrow Connector 98"/>
          <p:cNvCxnSpPr/>
          <p:nvPr/>
        </p:nvCxnSpPr>
        <p:spPr>
          <a:xfrm>
            <a:off x="6004294" y="4288161"/>
            <a:ext cx="0" cy="36307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/>
          <p:nvPr/>
        </p:nvCxnSpPr>
        <p:spPr>
          <a:xfrm flipH="1" flipV="1">
            <a:off x="6004294" y="4989215"/>
            <a:ext cx="1" cy="36574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/>
          <p:nvPr/>
        </p:nvCxnSpPr>
        <p:spPr>
          <a:xfrm>
            <a:off x="6244617" y="4846271"/>
            <a:ext cx="3810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 flipH="1">
            <a:off x="5406417" y="4835050"/>
            <a:ext cx="310496" cy="1122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3" name="Oval 102"/>
          <p:cNvSpPr/>
          <p:nvPr/>
        </p:nvSpPr>
        <p:spPr>
          <a:xfrm>
            <a:off x="5482617" y="3068961"/>
            <a:ext cx="1066800" cy="10668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TextBox 103"/>
          <p:cNvSpPr txBox="1"/>
          <p:nvPr/>
        </p:nvSpPr>
        <p:spPr>
          <a:xfrm>
            <a:off x="5863617" y="3233642"/>
            <a:ext cx="30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 smtClean="0">
                <a:latin typeface="Comic Sans MS" pitchFamily="66" charset="0"/>
              </a:rPr>
              <a:t>-</a:t>
            </a:r>
            <a:endParaRPr lang="en-GB" sz="4400" dirty="0">
              <a:latin typeface="Comic Sans MS" pitchFamily="66" charset="0"/>
            </a:endParaRPr>
          </a:p>
        </p:txBody>
      </p:sp>
      <p:sp>
        <p:nvSpPr>
          <p:cNvPr id="105" name="Oval 104"/>
          <p:cNvSpPr/>
          <p:nvPr/>
        </p:nvSpPr>
        <p:spPr>
          <a:xfrm>
            <a:off x="4098910" y="4288161"/>
            <a:ext cx="1066800" cy="1066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6" name="TextBox 105"/>
          <p:cNvSpPr txBox="1"/>
          <p:nvPr/>
        </p:nvSpPr>
        <p:spPr>
          <a:xfrm>
            <a:off x="4413784" y="4462980"/>
            <a:ext cx="3996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 smtClean="0">
                <a:latin typeface="Comic Sans MS" pitchFamily="66" charset="0"/>
              </a:rPr>
              <a:t>+</a:t>
            </a:r>
            <a:endParaRPr lang="en-GB" sz="4400" dirty="0">
              <a:latin typeface="Comic Sans MS" pitchFamily="66" charset="0"/>
            </a:endParaRPr>
          </a:p>
        </p:txBody>
      </p:sp>
      <p:sp>
        <p:nvSpPr>
          <p:cNvPr id="107" name="Oval 106"/>
          <p:cNvSpPr/>
          <p:nvPr/>
        </p:nvSpPr>
        <p:spPr>
          <a:xfrm>
            <a:off x="6854217" y="4288161"/>
            <a:ext cx="1066800" cy="1066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" name="TextBox 107"/>
          <p:cNvSpPr txBox="1"/>
          <p:nvPr/>
        </p:nvSpPr>
        <p:spPr>
          <a:xfrm>
            <a:off x="7156984" y="4462980"/>
            <a:ext cx="3996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 smtClean="0">
                <a:latin typeface="Comic Sans MS" pitchFamily="66" charset="0"/>
              </a:rPr>
              <a:t>+</a:t>
            </a:r>
            <a:endParaRPr lang="en-GB" sz="4400" dirty="0">
              <a:latin typeface="Comic Sans MS" pitchFamily="66" charset="0"/>
            </a:endParaRPr>
          </a:p>
        </p:txBody>
      </p:sp>
      <p:sp>
        <p:nvSpPr>
          <p:cNvPr id="109" name="Oval 108"/>
          <p:cNvSpPr/>
          <p:nvPr/>
        </p:nvSpPr>
        <p:spPr>
          <a:xfrm>
            <a:off x="5508195" y="5507361"/>
            <a:ext cx="1066800" cy="10668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" name="TextBox 109"/>
          <p:cNvSpPr txBox="1"/>
          <p:nvPr/>
        </p:nvSpPr>
        <p:spPr>
          <a:xfrm>
            <a:off x="5889195" y="5672041"/>
            <a:ext cx="30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 smtClean="0">
                <a:latin typeface="Comic Sans MS" pitchFamily="66" charset="0"/>
              </a:rPr>
              <a:t>-</a:t>
            </a:r>
            <a:endParaRPr lang="en-GB" sz="4400" dirty="0">
              <a:latin typeface="Comic Sans MS" pitchFamily="66" charset="0"/>
            </a:endParaRPr>
          </a:p>
        </p:txBody>
      </p:sp>
      <p:cxnSp>
        <p:nvCxnSpPr>
          <p:cNvPr id="111" name="Straight Arrow Connector 110"/>
          <p:cNvCxnSpPr/>
          <p:nvPr/>
        </p:nvCxnSpPr>
        <p:spPr>
          <a:xfrm flipV="1">
            <a:off x="5998266" y="4289346"/>
            <a:ext cx="0" cy="381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2" name="Straight Arrow Connector 111"/>
          <p:cNvCxnSpPr/>
          <p:nvPr/>
        </p:nvCxnSpPr>
        <p:spPr>
          <a:xfrm flipH="1">
            <a:off x="5992570" y="4950517"/>
            <a:ext cx="5696" cy="381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3" name="Straight Arrow Connector 112"/>
          <p:cNvCxnSpPr/>
          <p:nvPr/>
        </p:nvCxnSpPr>
        <p:spPr>
          <a:xfrm flipH="1">
            <a:off x="6130683" y="4798117"/>
            <a:ext cx="3810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/>
          <p:nvPr/>
        </p:nvCxnSpPr>
        <p:spPr>
          <a:xfrm>
            <a:off x="5522550" y="4798117"/>
            <a:ext cx="36248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15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8817" y="4379546"/>
            <a:ext cx="742950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6" name="Oval 115"/>
          <p:cNvSpPr/>
          <p:nvPr/>
        </p:nvSpPr>
        <p:spPr>
          <a:xfrm>
            <a:off x="5482617" y="3068961"/>
            <a:ext cx="1066800" cy="1066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6" name="Oval 195"/>
          <p:cNvSpPr/>
          <p:nvPr/>
        </p:nvSpPr>
        <p:spPr>
          <a:xfrm>
            <a:off x="5502399" y="5507361"/>
            <a:ext cx="1066800" cy="1066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7" name="Oval 196"/>
          <p:cNvSpPr/>
          <p:nvPr/>
        </p:nvSpPr>
        <p:spPr>
          <a:xfrm>
            <a:off x="6854217" y="4288161"/>
            <a:ext cx="1066800" cy="10668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8" name="Oval 197"/>
          <p:cNvSpPr/>
          <p:nvPr/>
        </p:nvSpPr>
        <p:spPr>
          <a:xfrm>
            <a:off x="4111017" y="4288161"/>
            <a:ext cx="1066800" cy="10668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9" name="TextBox 198"/>
          <p:cNvSpPr txBox="1"/>
          <p:nvPr/>
        </p:nvSpPr>
        <p:spPr>
          <a:xfrm>
            <a:off x="4492017" y="4436839"/>
            <a:ext cx="30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 smtClean="0">
                <a:latin typeface="Comic Sans MS" pitchFamily="66" charset="0"/>
              </a:rPr>
              <a:t>-</a:t>
            </a:r>
            <a:endParaRPr lang="en-GB" sz="4400" dirty="0">
              <a:latin typeface="Comic Sans MS" pitchFamily="66" charset="0"/>
            </a:endParaRPr>
          </a:p>
        </p:txBody>
      </p:sp>
      <p:sp>
        <p:nvSpPr>
          <p:cNvPr id="200" name="TextBox 199"/>
          <p:cNvSpPr txBox="1"/>
          <p:nvPr/>
        </p:nvSpPr>
        <p:spPr>
          <a:xfrm>
            <a:off x="5844933" y="5656040"/>
            <a:ext cx="30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 smtClean="0">
                <a:latin typeface="Comic Sans MS" pitchFamily="66" charset="0"/>
              </a:rPr>
              <a:t>+</a:t>
            </a:r>
            <a:endParaRPr lang="en-GB" sz="4400" dirty="0">
              <a:latin typeface="Comic Sans MS" pitchFamily="66" charset="0"/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7235217" y="4436840"/>
            <a:ext cx="30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 smtClean="0">
                <a:latin typeface="Comic Sans MS" pitchFamily="66" charset="0"/>
              </a:rPr>
              <a:t>-</a:t>
            </a:r>
            <a:endParaRPr lang="en-GB" sz="4400" dirty="0">
              <a:latin typeface="Comic Sans MS" pitchFamily="66" charset="0"/>
            </a:endParaRPr>
          </a:p>
        </p:txBody>
      </p:sp>
      <p:sp>
        <p:nvSpPr>
          <p:cNvPr id="202" name="TextBox 201"/>
          <p:cNvSpPr txBox="1"/>
          <p:nvPr/>
        </p:nvSpPr>
        <p:spPr>
          <a:xfrm>
            <a:off x="5797491" y="3225642"/>
            <a:ext cx="3996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 smtClean="0">
                <a:latin typeface="Comic Sans MS" pitchFamily="66" charset="0"/>
              </a:rPr>
              <a:t>+</a:t>
            </a:r>
            <a:endParaRPr lang="en-GB" sz="4400" dirty="0">
              <a:latin typeface="Comic Sans MS" pitchFamily="66" charset="0"/>
            </a:endParaRPr>
          </a:p>
        </p:txBody>
      </p:sp>
      <p:cxnSp>
        <p:nvCxnSpPr>
          <p:cNvPr id="203" name="Straight Arrow Connector 202"/>
          <p:cNvCxnSpPr/>
          <p:nvPr/>
        </p:nvCxnSpPr>
        <p:spPr>
          <a:xfrm>
            <a:off x="6004294" y="4288161"/>
            <a:ext cx="0" cy="36307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Arrow Connector 203"/>
          <p:cNvCxnSpPr/>
          <p:nvPr/>
        </p:nvCxnSpPr>
        <p:spPr>
          <a:xfrm flipH="1" flipV="1">
            <a:off x="6004294" y="4989215"/>
            <a:ext cx="1" cy="36574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Arrow Connector 204"/>
          <p:cNvCxnSpPr/>
          <p:nvPr/>
        </p:nvCxnSpPr>
        <p:spPr>
          <a:xfrm>
            <a:off x="6244617" y="4846271"/>
            <a:ext cx="3810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6" name="Straight Arrow Connector 205"/>
          <p:cNvCxnSpPr/>
          <p:nvPr/>
        </p:nvCxnSpPr>
        <p:spPr>
          <a:xfrm flipH="1">
            <a:off x="5476921" y="4835050"/>
            <a:ext cx="310496" cy="1122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07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4165" y="4491044"/>
            <a:ext cx="10953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08" name="Straight Arrow Connector 207"/>
          <p:cNvCxnSpPr/>
          <p:nvPr/>
        </p:nvCxnSpPr>
        <p:spPr>
          <a:xfrm flipV="1">
            <a:off x="6051853" y="4300544"/>
            <a:ext cx="0" cy="381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9" name="Straight Arrow Connector 208"/>
          <p:cNvCxnSpPr/>
          <p:nvPr/>
        </p:nvCxnSpPr>
        <p:spPr>
          <a:xfrm flipH="1">
            <a:off x="6046157" y="4961715"/>
            <a:ext cx="5696" cy="381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0" name="Straight Arrow Connector 209"/>
          <p:cNvCxnSpPr/>
          <p:nvPr/>
        </p:nvCxnSpPr>
        <p:spPr>
          <a:xfrm flipH="1">
            <a:off x="6109537" y="4758515"/>
            <a:ext cx="3810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Arrow Connector 210"/>
          <p:cNvCxnSpPr/>
          <p:nvPr/>
        </p:nvCxnSpPr>
        <p:spPr>
          <a:xfrm>
            <a:off x="5576137" y="4758515"/>
            <a:ext cx="36248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12" name="Oval 211"/>
          <p:cNvSpPr/>
          <p:nvPr/>
        </p:nvSpPr>
        <p:spPr>
          <a:xfrm>
            <a:off x="5494724" y="3068961"/>
            <a:ext cx="1066800" cy="10668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3" name="TextBox 212"/>
          <p:cNvSpPr txBox="1"/>
          <p:nvPr/>
        </p:nvSpPr>
        <p:spPr>
          <a:xfrm>
            <a:off x="5875724" y="3217640"/>
            <a:ext cx="30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 smtClean="0">
                <a:latin typeface="Comic Sans MS" pitchFamily="66" charset="0"/>
              </a:rPr>
              <a:t>-</a:t>
            </a:r>
            <a:endParaRPr lang="en-GB" sz="4400" dirty="0">
              <a:latin typeface="Comic Sans MS" pitchFamily="66" charset="0"/>
            </a:endParaRPr>
          </a:p>
        </p:txBody>
      </p:sp>
      <p:sp>
        <p:nvSpPr>
          <p:cNvPr id="214" name="Oval 213"/>
          <p:cNvSpPr/>
          <p:nvPr/>
        </p:nvSpPr>
        <p:spPr>
          <a:xfrm>
            <a:off x="4111017" y="4290297"/>
            <a:ext cx="1066800" cy="1066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TextBox 214"/>
          <p:cNvSpPr txBox="1"/>
          <p:nvPr/>
        </p:nvSpPr>
        <p:spPr>
          <a:xfrm>
            <a:off x="4425891" y="4446978"/>
            <a:ext cx="3996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 smtClean="0">
                <a:latin typeface="Comic Sans MS" pitchFamily="66" charset="0"/>
              </a:rPr>
              <a:t>+</a:t>
            </a:r>
            <a:endParaRPr lang="en-GB" sz="4400" dirty="0">
              <a:latin typeface="Comic Sans MS" pitchFamily="66" charset="0"/>
            </a:endParaRPr>
          </a:p>
        </p:txBody>
      </p:sp>
      <p:sp>
        <p:nvSpPr>
          <p:cNvPr id="216" name="Oval 215"/>
          <p:cNvSpPr/>
          <p:nvPr/>
        </p:nvSpPr>
        <p:spPr>
          <a:xfrm>
            <a:off x="6854217" y="4290297"/>
            <a:ext cx="1066800" cy="1066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7" name="TextBox 216"/>
          <p:cNvSpPr txBox="1"/>
          <p:nvPr/>
        </p:nvSpPr>
        <p:spPr>
          <a:xfrm>
            <a:off x="7169091" y="4446978"/>
            <a:ext cx="3996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 smtClean="0">
                <a:latin typeface="Comic Sans MS" pitchFamily="66" charset="0"/>
              </a:rPr>
              <a:t>+</a:t>
            </a:r>
            <a:endParaRPr lang="en-GB" sz="4400" dirty="0">
              <a:latin typeface="Comic Sans MS" pitchFamily="66" charset="0"/>
            </a:endParaRPr>
          </a:p>
        </p:txBody>
      </p:sp>
      <p:sp>
        <p:nvSpPr>
          <p:cNvPr id="218" name="Oval 217"/>
          <p:cNvSpPr/>
          <p:nvPr/>
        </p:nvSpPr>
        <p:spPr>
          <a:xfrm>
            <a:off x="5520302" y="5507360"/>
            <a:ext cx="1066800" cy="10668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9" name="TextBox 218"/>
          <p:cNvSpPr txBox="1"/>
          <p:nvPr/>
        </p:nvSpPr>
        <p:spPr>
          <a:xfrm>
            <a:off x="5901302" y="5656039"/>
            <a:ext cx="30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 smtClean="0">
                <a:latin typeface="Comic Sans MS" pitchFamily="66" charset="0"/>
              </a:rPr>
              <a:t>-</a:t>
            </a:r>
            <a:endParaRPr lang="en-GB" sz="4400" dirty="0">
              <a:latin typeface="Comic Sans MS" pitchFamily="66" charset="0"/>
            </a:endParaRPr>
          </a:p>
        </p:txBody>
      </p:sp>
      <p:pic>
        <p:nvPicPr>
          <p:cNvPr id="220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8817" y="4379545"/>
            <a:ext cx="742950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1" name="Oval 220"/>
          <p:cNvSpPr/>
          <p:nvPr/>
        </p:nvSpPr>
        <p:spPr>
          <a:xfrm>
            <a:off x="5482617" y="3068960"/>
            <a:ext cx="1066800" cy="1066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2" name="Oval 221"/>
          <p:cNvSpPr/>
          <p:nvPr/>
        </p:nvSpPr>
        <p:spPr>
          <a:xfrm>
            <a:off x="5502399" y="5507360"/>
            <a:ext cx="1066800" cy="1066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3" name="Oval 222"/>
          <p:cNvSpPr/>
          <p:nvPr/>
        </p:nvSpPr>
        <p:spPr>
          <a:xfrm>
            <a:off x="6854217" y="4288160"/>
            <a:ext cx="1066800" cy="10668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4" name="Oval 223"/>
          <p:cNvSpPr/>
          <p:nvPr/>
        </p:nvSpPr>
        <p:spPr>
          <a:xfrm>
            <a:off x="4111017" y="4288160"/>
            <a:ext cx="1066800" cy="10668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5" name="TextBox 224"/>
          <p:cNvSpPr txBox="1"/>
          <p:nvPr/>
        </p:nvSpPr>
        <p:spPr>
          <a:xfrm>
            <a:off x="4492017" y="4436838"/>
            <a:ext cx="30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 smtClean="0">
                <a:latin typeface="Comic Sans MS" pitchFamily="66" charset="0"/>
              </a:rPr>
              <a:t>-</a:t>
            </a:r>
            <a:endParaRPr lang="en-GB" sz="4400" dirty="0">
              <a:latin typeface="Comic Sans MS" pitchFamily="66" charset="0"/>
            </a:endParaRPr>
          </a:p>
        </p:txBody>
      </p:sp>
      <p:sp>
        <p:nvSpPr>
          <p:cNvPr id="226" name="TextBox 225"/>
          <p:cNvSpPr txBox="1"/>
          <p:nvPr/>
        </p:nvSpPr>
        <p:spPr>
          <a:xfrm>
            <a:off x="5844933" y="5656039"/>
            <a:ext cx="30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 smtClean="0">
                <a:latin typeface="Comic Sans MS" pitchFamily="66" charset="0"/>
              </a:rPr>
              <a:t>+</a:t>
            </a:r>
            <a:endParaRPr lang="en-GB" sz="4400" dirty="0">
              <a:latin typeface="Comic Sans MS" pitchFamily="66" charset="0"/>
            </a:endParaRPr>
          </a:p>
        </p:txBody>
      </p:sp>
      <p:sp>
        <p:nvSpPr>
          <p:cNvPr id="227" name="TextBox 226"/>
          <p:cNvSpPr txBox="1"/>
          <p:nvPr/>
        </p:nvSpPr>
        <p:spPr>
          <a:xfrm>
            <a:off x="7235217" y="4436839"/>
            <a:ext cx="30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 smtClean="0">
                <a:latin typeface="Comic Sans MS" pitchFamily="66" charset="0"/>
              </a:rPr>
              <a:t>-</a:t>
            </a:r>
            <a:endParaRPr lang="en-GB" sz="4400" dirty="0">
              <a:latin typeface="Comic Sans MS" pitchFamily="66" charset="0"/>
            </a:endParaRPr>
          </a:p>
        </p:txBody>
      </p:sp>
      <p:sp>
        <p:nvSpPr>
          <p:cNvPr id="228" name="TextBox 227"/>
          <p:cNvSpPr txBox="1"/>
          <p:nvPr/>
        </p:nvSpPr>
        <p:spPr>
          <a:xfrm>
            <a:off x="5797491" y="3225641"/>
            <a:ext cx="3996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 smtClean="0">
                <a:latin typeface="Comic Sans MS" pitchFamily="66" charset="0"/>
              </a:rPr>
              <a:t>+</a:t>
            </a:r>
            <a:endParaRPr lang="en-GB" sz="4400" dirty="0">
              <a:latin typeface="Comic Sans MS" pitchFamily="66" charset="0"/>
            </a:endParaRPr>
          </a:p>
        </p:txBody>
      </p:sp>
      <p:cxnSp>
        <p:nvCxnSpPr>
          <p:cNvPr id="229" name="Straight Arrow Connector 228"/>
          <p:cNvCxnSpPr/>
          <p:nvPr/>
        </p:nvCxnSpPr>
        <p:spPr>
          <a:xfrm>
            <a:off x="6004294" y="4288160"/>
            <a:ext cx="0" cy="36307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0" name="Straight Arrow Connector 229"/>
          <p:cNvCxnSpPr/>
          <p:nvPr/>
        </p:nvCxnSpPr>
        <p:spPr>
          <a:xfrm flipH="1" flipV="1">
            <a:off x="6004294" y="4989214"/>
            <a:ext cx="1" cy="36574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1" name="Straight Arrow Connector 230"/>
          <p:cNvCxnSpPr/>
          <p:nvPr/>
        </p:nvCxnSpPr>
        <p:spPr>
          <a:xfrm>
            <a:off x="6244617" y="4846270"/>
            <a:ext cx="3810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2" name="Straight Arrow Connector 231"/>
          <p:cNvCxnSpPr/>
          <p:nvPr/>
        </p:nvCxnSpPr>
        <p:spPr>
          <a:xfrm flipH="1">
            <a:off x="5476921" y="4835049"/>
            <a:ext cx="310496" cy="1122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33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058" y="4491043"/>
            <a:ext cx="10953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34" name="Straight Arrow Connector 233"/>
          <p:cNvCxnSpPr/>
          <p:nvPr/>
        </p:nvCxnSpPr>
        <p:spPr>
          <a:xfrm flipV="1">
            <a:off x="6039746" y="4300543"/>
            <a:ext cx="0" cy="381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5" name="Straight Arrow Connector 234"/>
          <p:cNvCxnSpPr/>
          <p:nvPr/>
        </p:nvCxnSpPr>
        <p:spPr>
          <a:xfrm flipH="1">
            <a:off x="6034050" y="4961714"/>
            <a:ext cx="5696" cy="381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6" name="Straight Arrow Connector 235"/>
          <p:cNvCxnSpPr/>
          <p:nvPr/>
        </p:nvCxnSpPr>
        <p:spPr>
          <a:xfrm flipH="1">
            <a:off x="6097430" y="4758514"/>
            <a:ext cx="3810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7" name="Straight Arrow Connector 236"/>
          <p:cNvCxnSpPr/>
          <p:nvPr/>
        </p:nvCxnSpPr>
        <p:spPr>
          <a:xfrm>
            <a:off x="5564030" y="4758514"/>
            <a:ext cx="36248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38" name="Oval 237"/>
          <p:cNvSpPr/>
          <p:nvPr/>
        </p:nvSpPr>
        <p:spPr>
          <a:xfrm>
            <a:off x="5482617" y="3068960"/>
            <a:ext cx="1066800" cy="10668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9" name="TextBox 238"/>
          <p:cNvSpPr txBox="1"/>
          <p:nvPr/>
        </p:nvSpPr>
        <p:spPr>
          <a:xfrm>
            <a:off x="5863617" y="3217639"/>
            <a:ext cx="30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 smtClean="0">
                <a:latin typeface="Comic Sans MS" pitchFamily="66" charset="0"/>
              </a:rPr>
              <a:t>-</a:t>
            </a:r>
            <a:endParaRPr lang="en-GB" sz="4400" dirty="0">
              <a:latin typeface="Comic Sans MS" pitchFamily="66" charset="0"/>
            </a:endParaRPr>
          </a:p>
        </p:txBody>
      </p:sp>
      <p:sp>
        <p:nvSpPr>
          <p:cNvPr id="240" name="Oval 239"/>
          <p:cNvSpPr/>
          <p:nvPr/>
        </p:nvSpPr>
        <p:spPr>
          <a:xfrm>
            <a:off x="4098910" y="4290296"/>
            <a:ext cx="1066800" cy="1066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1" name="TextBox 240"/>
          <p:cNvSpPr txBox="1"/>
          <p:nvPr/>
        </p:nvSpPr>
        <p:spPr>
          <a:xfrm>
            <a:off x="4413784" y="4446977"/>
            <a:ext cx="3996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 smtClean="0">
                <a:latin typeface="Comic Sans MS" pitchFamily="66" charset="0"/>
              </a:rPr>
              <a:t>+</a:t>
            </a:r>
            <a:endParaRPr lang="en-GB" sz="4400" dirty="0">
              <a:latin typeface="Comic Sans MS" pitchFamily="66" charset="0"/>
            </a:endParaRPr>
          </a:p>
        </p:txBody>
      </p:sp>
      <p:sp>
        <p:nvSpPr>
          <p:cNvPr id="242" name="Oval 241"/>
          <p:cNvSpPr/>
          <p:nvPr/>
        </p:nvSpPr>
        <p:spPr>
          <a:xfrm>
            <a:off x="6842110" y="4290296"/>
            <a:ext cx="1066800" cy="1066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3" name="TextBox 242"/>
          <p:cNvSpPr txBox="1"/>
          <p:nvPr/>
        </p:nvSpPr>
        <p:spPr>
          <a:xfrm>
            <a:off x="7156984" y="4446977"/>
            <a:ext cx="3996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 smtClean="0">
                <a:latin typeface="Comic Sans MS" pitchFamily="66" charset="0"/>
              </a:rPr>
              <a:t>+</a:t>
            </a:r>
            <a:endParaRPr lang="en-GB" sz="4400" dirty="0">
              <a:latin typeface="Comic Sans MS" pitchFamily="66" charset="0"/>
            </a:endParaRPr>
          </a:p>
        </p:txBody>
      </p:sp>
      <p:sp>
        <p:nvSpPr>
          <p:cNvPr id="244" name="Oval 243"/>
          <p:cNvSpPr/>
          <p:nvPr/>
        </p:nvSpPr>
        <p:spPr>
          <a:xfrm>
            <a:off x="5508195" y="5507359"/>
            <a:ext cx="1066800" cy="10668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5" name="TextBox 244"/>
          <p:cNvSpPr txBox="1"/>
          <p:nvPr/>
        </p:nvSpPr>
        <p:spPr>
          <a:xfrm>
            <a:off x="5889195" y="5656038"/>
            <a:ext cx="30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 smtClean="0">
                <a:latin typeface="Comic Sans MS" pitchFamily="66" charset="0"/>
              </a:rPr>
              <a:t>-</a:t>
            </a:r>
            <a:endParaRPr lang="en-GB" sz="4400" dirty="0">
              <a:latin typeface="Comic Sans MS" pitchFamily="66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Linacs-JB.Lallement - JUAS2014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058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0"/>
                            </p:stCondLst>
                            <p:childTnLst>
                              <p:par>
                                <p:cTn id="23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5" fill="hold">
                            <p:stCondLst>
                              <p:cond delay="0"/>
                            </p:stCondLst>
                            <p:childTnLst>
                              <p:par>
                                <p:cTn id="2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0"/>
                            </p:stCondLst>
                            <p:childTnLst>
                              <p:par>
                                <p:cTn id="25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7" fill="hold">
                            <p:stCondLst>
                              <p:cond delay="0"/>
                            </p:stCondLst>
                            <p:childTnLst>
                              <p:par>
                                <p:cTn id="2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0"/>
                            </p:stCondLst>
                            <p:childTnLst>
                              <p:par>
                                <p:cTn id="2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6" fill="hold">
                      <p:stCondLst>
                        <p:cond delay="indefinite"/>
                      </p:stCondLst>
                      <p:childTnLst>
                        <p:par>
                          <p:cTn id="267" fill="hold">
                            <p:stCondLst>
                              <p:cond delay="0"/>
                            </p:stCondLst>
                            <p:childTnLst>
                              <p:par>
                                <p:cTn id="26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4" fill="hold">
                            <p:stCondLst>
                              <p:cond delay="0"/>
                            </p:stCondLst>
                            <p:childTnLst>
                              <p:par>
                                <p:cTn id="29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7" fill="hold">
                            <p:stCondLst>
                              <p:cond delay="0"/>
                            </p:stCondLst>
                            <p:childTnLst>
                              <p:par>
                                <p:cTn id="29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0"/>
                            </p:stCondLst>
                            <p:childTnLst>
                              <p:par>
                                <p:cTn id="30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3" fill="hold">
                            <p:stCondLst>
                              <p:cond delay="0"/>
                            </p:stCondLst>
                            <p:childTnLst>
                              <p:par>
                                <p:cTn id="30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6" fill="hold">
                            <p:stCondLst>
                              <p:cond delay="0"/>
                            </p:stCondLst>
                            <p:childTnLst>
                              <p:par>
                                <p:cTn id="30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9" fill="hold">
                            <p:stCondLst>
                              <p:cond delay="0"/>
                            </p:stCondLst>
                            <p:childTnLst>
                              <p:par>
                                <p:cTn id="3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2" fill="hold">
                            <p:stCondLst>
                              <p:cond delay="0"/>
                            </p:stCondLst>
                            <p:childTnLst>
                              <p:par>
                                <p:cTn id="3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5" fill="hold">
                            <p:stCondLst>
                              <p:cond delay="0"/>
                            </p:stCondLst>
                            <p:childTnLst>
                              <p:par>
                                <p:cTn id="3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8" fill="hold">
                            <p:stCondLst>
                              <p:cond delay="0"/>
                            </p:stCondLst>
                            <p:childTnLst>
                              <p:par>
                                <p:cTn id="3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1" fill="hold">
                            <p:stCondLst>
                              <p:cond delay="0"/>
                            </p:stCondLst>
                            <p:childTnLst>
                              <p:par>
                                <p:cTn id="3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4" fill="hold">
                            <p:stCondLst>
                              <p:cond delay="0"/>
                            </p:stCondLst>
                            <p:childTnLst>
                              <p:par>
                                <p:cTn id="3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0"/>
                            </p:stCondLst>
                            <p:childTnLst>
                              <p:par>
                                <p:cTn id="3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0" fill="hold">
                            <p:stCondLst>
                              <p:cond delay="0"/>
                            </p:stCondLst>
                            <p:childTnLst>
                              <p:par>
                                <p:cTn id="3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 animBg="1"/>
      <p:bldP spid="90" grpId="0" animBg="1"/>
      <p:bldP spid="93" grpId="0" animBg="1"/>
      <p:bldP spid="94" grpId="0" animBg="1"/>
      <p:bldP spid="95" grpId="0"/>
      <p:bldP spid="96" grpId="0"/>
      <p:bldP spid="97" grpId="0"/>
      <p:bldP spid="98" grpId="0"/>
      <p:bldP spid="103" grpId="0" animBg="1"/>
      <p:bldP spid="103" grpId="1" animBg="1"/>
      <p:bldP spid="104" grpId="0"/>
      <p:bldP spid="104" grpId="1"/>
      <p:bldP spid="105" grpId="0" animBg="1"/>
      <p:bldP spid="105" grpId="1" animBg="1"/>
      <p:bldP spid="106" grpId="0"/>
      <p:bldP spid="106" grpId="1"/>
      <p:bldP spid="107" grpId="0" animBg="1"/>
      <p:bldP spid="107" grpId="1" animBg="1"/>
      <p:bldP spid="108" grpId="0"/>
      <p:bldP spid="108" grpId="1"/>
      <p:bldP spid="109" grpId="0" animBg="1"/>
      <p:bldP spid="109" grpId="1" animBg="1"/>
      <p:bldP spid="110" grpId="0"/>
      <p:bldP spid="110" grpId="1"/>
      <p:bldP spid="116" grpId="0" animBg="1"/>
      <p:bldP spid="116" grpId="1" animBg="1"/>
      <p:bldP spid="196" grpId="0" animBg="1"/>
      <p:bldP spid="196" grpId="1" animBg="1"/>
      <p:bldP spid="197" grpId="0" animBg="1"/>
      <p:bldP spid="197" grpId="1" animBg="1"/>
      <p:bldP spid="198" grpId="0" animBg="1"/>
      <p:bldP spid="198" grpId="1" animBg="1"/>
      <p:bldP spid="199" grpId="0"/>
      <p:bldP spid="199" grpId="1"/>
      <p:bldP spid="200" grpId="0"/>
      <p:bldP spid="200" grpId="1"/>
      <p:bldP spid="201" grpId="0"/>
      <p:bldP spid="201" grpId="1"/>
      <p:bldP spid="202" grpId="0"/>
      <p:bldP spid="202" grpId="1"/>
      <p:bldP spid="212" grpId="0" animBg="1"/>
      <p:bldP spid="212" grpId="1" animBg="1"/>
      <p:bldP spid="213" grpId="0"/>
      <p:bldP spid="213" grpId="1"/>
      <p:bldP spid="214" grpId="0" animBg="1"/>
      <p:bldP spid="214" grpId="1" animBg="1"/>
      <p:bldP spid="215" grpId="0"/>
      <p:bldP spid="215" grpId="1"/>
      <p:bldP spid="216" grpId="0" animBg="1"/>
      <p:bldP spid="216" grpId="1" animBg="1"/>
      <p:bldP spid="217" grpId="0"/>
      <p:bldP spid="217" grpId="1"/>
      <p:bldP spid="218" grpId="0" animBg="1"/>
      <p:bldP spid="218" grpId="1" animBg="1"/>
      <p:bldP spid="219" grpId="0"/>
      <p:bldP spid="219" grpId="1"/>
      <p:bldP spid="221" grpId="0" animBg="1"/>
      <p:bldP spid="221" grpId="1" animBg="1"/>
      <p:bldP spid="222" grpId="0" animBg="1"/>
      <p:bldP spid="222" grpId="1" animBg="1"/>
      <p:bldP spid="223" grpId="0" animBg="1"/>
      <p:bldP spid="223" grpId="1" animBg="1"/>
      <p:bldP spid="224" grpId="0" animBg="1"/>
      <p:bldP spid="224" grpId="1" animBg="1"/>
      <p:bldP spid="225" grpId="0"/>
      <p:bldP spid="225" grpId="1"/>
      <p:bldP spid="226" grpId="0"/>
      <p:bldP spid="226" grpId="1"/>
      <p:bldP spid="227" grpId="0"/>
      <p:bldP spid="227" grpId="1"/>
      <p:bldP spid="228" grpId="0"/>
      <p:bldP spid="228" grpId="1"/>
      <p:bldP spid="238" grpId="0" animBg="1"/>
      <p:bldP spid="239" grpId="0"/>
      <p:bldP spid="240" grpId="0" animBg="1"/>
      <p:bldP spid="241" grpId="0"/>
      <p:bldP spid="242" grpId="0" animBg="1"/>
      <p:bldP spid="243" grpId="0"/>
      <p:bldP spid="244" grpId="0" animBg="1"/>
      <p:bldP spid="24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Acceleration in RFQ</a:t>
            </a:r>
            <a:endParaRPr lang="en-US" sz="3200" dirty="0"/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9838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2" name="TextBox 21"/>
          <p:cNvSpPr txBox="1"/>
          <p:nvPr/>
        </p:nvSpPr>
        <p:spPr>
          <a:xfrm>
            <a:off x="107504" y="76200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</a:rPr>
              <a:t>Basic structures</a:t>
            </a:r>
          </a:p>
          <a:p>
            <a:r>
              <a:rPr lang="en-US" sz="1400" b="1" dirty="0" smtClean="0">
                <a:solidFill>
                  <a:srgbClr val="0070C0"/>
                </a:solidFill>
              </a:rPr>
              <a:t>RFQ</a:t>
            </a:r>
            <a:endParaRPr lang="en-US" sz="1400" b="1" dirty="0">
              <a:solidFill>
                <a:srgbClr val="0070C0"/>
              </a:solidFill>
            </a:endParaRPr>
          </a:p>
        </p:txBody>
      </p:sp>
      <p:pic>
        <p:nvPicPr>
          <p:cNvPr id="110" name="Picture 6" descr="C:\Users\lombarda\AppData\Local\Microsoft\Windows\Temporary Internet Files\Content.Outlook\SAXYDI7W\DSC0128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4240" y="1340768"/>
            <a:ext cx="3551238" cy="266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1" name="Text Box 6"/>
          <p:cNvSpPr txBox="1">
            <a:spLocks noChangeArrowheads="1"/>
          </p:cNvSpPr>
          <p:nvPr/>
        </p:nvSpPr>
        <p:spPr bwMode="auto">
          <a:xfrm>
            <a:off x="467544" y="5085184"/>
            <a:ext cx="67691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dirty="0"/>
              <a:t>longitudinal modulation on the electrodes creates a longitudinal component in the TE mode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Linacs-JB.Lallement - JUAS2014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15</a:t>
            </a:fld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673" y="923336"/>
            <a:ext cx="3816350" cy="294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035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Acceleration in RFQ</a:t>
            </a:r>
            <a:endParaRPr lang="en-US" sz="3200" dirty="0"/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9838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2" name="TextBox 21"/>
          <p:cNvSpPr txBox="1"/>
          <p:nvPr/>
        </p:nvSpPr>
        <p:spPr>
          <a:xfrm>
            <a:off x="107504" y="76200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</a:rPr>
              <a:t>Basic structures</a:t>
            </a:r>
          </a:p>
          <a:p>
            <a:r>
              <a:rPr lang="en-US" sz="1400" b="1" dirty="0" smtClean="0">
                <a:solidFill>
                  <a:srgbClr val="0070C0"/>
                </a:solidFill>
              </a:rPr>
              <a:t>RFQ</a:t>
            </a:r>
            <a:endParaRPr lang="en-US" sz="1400" b="1" dirty="0">
              <a:solidFill>
                <a:srgbClr val="0070C0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898" y="911425"/>
            <a:ext cx="2638425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ounded Rectangle 10"/>
          <p:cNvSpPr/>
          <p:nvPr/>
        </p:nvSpPr>
        <p:spPr>
          <a:xfrm>
            <a:off x="744423" y="1292425"/>
            <a:ext cx="1257300" cy="685800"/>
          </a:xfrm>
          <a:prstGeom prst="roundRect">
            <a:avLst/>
          </a:prstGeom>
          <a:noFill/>
          <a:ln w="508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ounded Rectangle 11"/>
          <p:cNvSpPr/>
          <p:nvPr/>
        </p:nvSpPr>
        <p:spPr>
          <a:xfrm>
            <a:off x="744423" y="1305125"/>
            <a:ext cx="1257300" cy="1282700"/>
          </a:xfrm>
          <a:prstGeom prst="roundRect">
            <a:avLst/>
          </a:prstGeom>
          <a:noFill/>
          <a:ln w="508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6907" y="836712"/>
            <a:ext cx="3069087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ounded Rectangle 13"/>
          <p:cNvSpPr/>
          <p:nvPr/>
        </p:nvSpPr>
        <p:spPr>
          <a:xfrm rot="19564048">
            <a:off x="5540362" y="2023655"/>
            <a:ext cx="362117" cy="562799"/>
          </a:xfrm>
          <a:prstGeom prst="round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/>
          <p:cNvGrpSpPr/>
          <p:nvPr/>
        </p:nvGrpSpPr>
        <p:grpSpPr>
          <a:xfrm>
            <a:off x="600390" y="3607087"/>
            <a:ext cx="7675995" cy="2914845"/>
            <a:chOff x="-1" y="2113540"/>
            <a:chExt cx="9118601" cy="4439660"/>
          </a:xfrm>
        </p:grpSpPr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2362200"/>
              <a:ext cx="8924925" cy="24098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6" name="Picture 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743200"/>
              <a:ext cx="9077325" cy="37623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Freeform 16"/>
            <p:cNvSpPr/>
            <p:nvPr/>
          </p:nvSpPr>
          <p:spPr>
            <a:xfrm>
              <a:off x="419100" y="4695825"/>
              <a:ext cx="8699500" cy="1857375"/>
            </a:xfrm>
            <a:custGeom>
              <a:avLst/>
              <a:gdLst>
                <a:gd name="connsiteX0" fmla="*/ 0 w 8699500"/>
                <a:gd name="connsiteY0" fmla="*/ 889090 h 889090"/>
                <a:gd name="connsiteX1" fmla="*/ 990600 w 8699500"/>
                <a:gd name="connsiteY1" fmla="*/ 774790 h 889090"/>
                <a:gd name="connsiteX2" fmla="*/ 4216400 w 8699500"/>
                <a:gd name="connsiteY2" fmla="*/ 90 h 889090"/>
                <a:gd name="connsiteX3" fmla="*/ 7429500 w 8699500"/>
                <a:gd name="connsiteY3" fmla="*/ 723990 h 889090"/>
                <a:gd name="connsiteX4" fmla="*/ 8699500 w 8699500"/>
                <a:gd name="connsiteY4" fmla="*/ 876390 h 889090"/>
                <a:gd name="connsiteX5" fmla="*/ 8699500 w 8699500"/>
                <a:gd name="connsiteY5" fmla="*/ 876390 h 889090"/>
                <a:gd name="connsiteX6" fmla="*/ 8699500 w 8699500"/>
                <a:gd name="connsiteY6" fmla="*/ 876390 h 889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99500" h="889090">
                  <a:moveTo>
                    <a:pt x="0" y="889090"/>
                  </a:moveTo>
                  <a:lnTo>
                    <a:pt x="990600" y="774790"/>
                  </a:lnTo>
                  <a:cubicBezTo>
                    <a:pt x="1693333" y="626623"/>
                    <a:pt x="3143250" y="8557"/>
                    <a:pt x="4216400" y="90"/>
                  </a:cubicBezTo>
                  <a:cubicBezTo>
                    <a:pt x="5289550" y="-8377"/>
                    <a:pt x="6682317" y="577940"/>
                    <a:pt x="7429500" y="723990"/>
                  </a:cubicBezTo>
                  <a:cubicBezTo>
                    <a:pt x="8176683" y="870040"/>
                    <a:pt x="8699500" y="876390"/>
                    <a:pt x="8699500" y="876390"/>
                  </a:cubicBezTo>
                  <a:lnTo>
                    <a:pt x="8699500" y="876390"/>
                  </a:lnTo>
                  <a:lnTo>
                    <a:pt x="8699500" y="876390"/>
                  </a:lnTo>
                </a:path>
              </a:pathLst>
            </a:custGeom>
            <a:ln w="76200"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536665" y="4116556"/>
              <a:ext cx="304800" cy="1015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r-TR" sz="6000" dirty="0" smtClean="0">
                  <a:solidFill>
                    <a:srgbClr val="FF0000"/>
                  </a:solidFill>
                  <a:latin typeface="Comic Sans MS" pitchFamily="66" charset="0"/>
                </a:rPr>
                <a:t>-</a:t>
              </a:r>
              <a:endParaRPr lang="en-GB" sz="6000" dirty="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415019" y="2113540"/>
              <a:ext cx="399684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r-TR" sz="4400" dirty="0" smtClean="0">
                  <a:solidFill>
                    <a:schemeClr val="tx2"/>
                  </a:solidFill>
                  <a:latin typeface="Comic Sans MS" pitchFamily="66" charset="0"/>
                </a:rPr>
                <a:t>+</a:t>
              </a:r>
              <a:endParaRPr lang="en-GB" sz="4400" dirty="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499219" y="2126896"/>
              <a:ext cx="399684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r-TR" sz="4400" dirty="0" smtClean="0">
                  <a:solidFill>
                    <a:schemeClr val="tx2"/>
                  </a:solidFill>
                  <a:latin typeface="Comic Sans MS" pitchFamily="66" charset="0"/>
                </a:rPr>
                <a:t>+</a:t>
              </a:r>
              <a:endParaRPr lang="en-GB" sz="4400" dirty="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111223" y="2150512"/>
              <a:ext cx="399684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r-TR" sz="4400" dirty="0" smtClean="0">
                  <a:solidFill>
                    <a:schemeClr val="tx2"/>
                  </a:solidFill>
                  <a:latin typeface="Comic Sans MS" pitchFamily="66" charset="0"/>
                </a:rPr>
                <a:t>+</a:t>
              </a:r>
              <a:endParaRPr lang="en-GB" sz="4400" dirty="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454083" y="3573911"/>
              <a:ext cx="304800" cy="1015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r-TR" sz="6000" dirty="0" smtClean="0">
                  <a:solidFill>
                    <a:srgbClr val="FF0000"/>
                  </a:solidFill>
                  <a:latin typeface="Comic Sans MS" pitchFamily="66" charset="0"/>
                </a:rPr>
                <a:t>-</a:t>
              </a:r>
              <a:endParaRPr lang="en-GB" sz="6000" dirty="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964891" y="4053450"/>
              <a:ext cx="304800" cy="1015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r-TR" sz="6000" dirty="0" smtClean="0">
                  <a:solidFill>
                    <a:srgbClr val="FF0000"/>
                  </a:solidFill>
                  <a:latin typeface="Comic Sans MS" pitchFamily="66" charset="0"/>
                </a:rPr>
                <a:t>-</a:t>
              </a:r>
              <a:endParaRPr lang="en-GB" sz="6000" dirty="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Linacs-JB.Lallement - JUAS2014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0330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RFQ parameters</a:t>
            </a:r>
            <a:endParaRPr lang="en-US" sz="3200" dirty="0"/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9838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2" name="TextBox 21"/>
          <p:cNvSpPr txBox="1"/>
          <p:nvPr/>
        </p:nvSpPr>
        <p:spPr>
          <a:xfrm>
            <a:off x="107504" y="76200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</a:rPr>
              <a:t>Basic structures</a:t>
            </a:r>
          </a:p>
          <a:p>
            <a:r>
              <a:rPr lang="en-US" sz="1400" b="1" dirty="0" smtClean="0">
                <a:solidFill>
                  <a:srgbClr val="0070C0"/>
                </a:solidFill>
              </a:rPr>
              <a:t>RFQ</a:t>
            </a:r>
            <a:endParaRPr lang="en-US" sz="14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52728" y="1772816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Focusing term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382072" y="306896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Acceleration term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67544" y="4077072"/>
            <a:ext cx="554461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a=bore radius</a:t>
            </a:r>
          </a:p>
          <a:p>
            <a:r>
              <a:rPr lang="en-US" dirty="0" smtClean="0">
                <a:latin typeface="Calibri"/>
              </a:rPr>
              <a:t>m=modulation</a:t>
            </a:r>
          </a:p>
          <a:p>
            <a:r>
              <a:rPr lang="en-US" dirty="0" smtClean="0"/>
              <a:t>m</a:t>
            </a:r>
            <a:r>
              <a:rPr lang="en-US" baseline="-25000" dirty="0" smtClean="0"/>
              <a:t>0</a:t>
            </a:r>
            <a:r>
              <a:rPr lang="en-US" dirty="0" smtClean="0"/>
              <a:t>=rest mass</a:t>
            </a:r>
            <a:endParaRPr lang="en-US" baseline="-25000" dirty="0" smtClean="0"/>
          </a:p>
          <a:p>
            <a:r>
              <a:rPr lang="en-US" dirty="0" smtClean="0">
                <a:latin typeface="Calibri"/>
              </a:rPr>
              <a:t>β=reduced velocity</a:t>
            </a:r>
          </a:p>
          <a:p>
            <a:r>
              <a:rPr lang="en-US" dirty="0" smtClean="0">
                <a:latin typeface="Calibri"/>
              </a:rPr>
              <a:t>λ=wave length</a:t>
            </a:r>
          </a:p>
          <a:p>
            <a:r>
              <a:rPr lang="en-US" dirty="0" smtClean="0">
                <a:latin typeface="Calibri"/>
              </a:rPr>
              <a:t>f=frequency</a:t>
            </a:r>
          </a:p>
          <a:p>
            <a:r>
              <a:rPr lang="en-US" dirty="0" smtClean="0">
                <a:latin typeface="Calibri"/>
              </a:rPr>
              <a:t>k=wave number</a:t>
            </a:r>
          </a:p>
          <a:p>
            <a:r>
              <a:rPr lang="en-US" dirty="0" smtClean="0">
                <a:latin typeface="Calibri"/>
              </a:rPr>
              <a:t>V=vane voltage</a:t>
            </a:r>
          </a:p>
          <a:p>
            <a:r>
              <a:rPr lang="en-US" dirty="0" smtClean="0">
                <a:latin typeface="Calibri"/>
              </a:rPr>
              <a:t>I</a:t>
            </a:r>
            <a:r>
              <a:rPr lang="en-US" baseline="-25000" dirty="0" smtClean="0">
                <a:latin typeface="Calibri"/>
              </a:rPr>
              <a:t>0,1</a:t>
            </a:r>
            <a:r>
              <a:rPr lang="en-US" dirty="0" smtClean="0">
                <a:latin typeface="Calibri"/>
              </a:rPr>
              <a:t>= zero and first order Bessel function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Linacs-JB.Lallement - JUAS2014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17</a:t>
            </a:fld>
            <a:endParaRPr lang="en-GB"/>
          </a:p>
        </p:txBody>
      </p:sp>
      <p:pic>
        <p:nvPicPr>
          <p:cNvPr id="16532" name="Picture 14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72500"/>
            <a:ext cx="5468937" cy="969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533" name="Picture 14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791055"/>
            <a:ext cx="4535487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535" name="Picture 15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158" y="4653136"/>
            <a:ext cx="6370637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907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RFQ</a:t>
            </a:r>
            <a:endParaRPr lang="en-US" sz="3200" dirty="0"/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9838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2" name="TextBox 21"/>
          <p:cNvSpPr txBox="1"/>
          <p:nvPr/>
        </p:nvSpPr>
        <p:spPr>
          <a:xfrm>
            <a:off x="107504" y="76200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</a:rPr>
              <a:t>Basic structures</a:t>
            </a:r>
          </a:p>
          <a:p>
            <a:r>
              <a:rPr lang="en-US" sz="1400" b="1" dirty="0" smtClean="0">
                <a:solidFill>
                  <a:srgbClr val="0070C0"/>
                </a:solidFill>
              </a:rPr>
              <a:t>RFQ</a:t>
            </a:r>
            <a:endParaRPr lang="en-US" sz="1400" b="1" dirty="0">
              <a:solidFill>
                <a:srgbClr val="0070C0"/>
              </a:solidFill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179512" y="836713"/>
            <a:ext cx="8229600" cy="36003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>
              <a:lnSpc>
                <a:spcPct val="80000"/>
              </a:lnSpc>
            </a:pPr>
            <a:r>
              <a:rPr lang="en-US" altLang="en-US" sz="2000" dirty="0" smtClean="0"/>
              <a:t>The resonating mode of the cavity is a focusing mode</a:t>
            </a:r>
          </a:p>
          <a:p>
            <a:pPr marL="609600" indent="-609600">
              <a:lnSpc>
                <a:spcPct val="80000"/>
              </a:lnSpc>
            </a:pPr>
            <a:r>
              <a:rPr lang="en-US" altLang="en-US" sz="2000" dirty="0" smtClean="0"/>
              <a:t>Alternating the voltage on the electrodes produces an alternating focusing channel</a:t>
            </a:r>
          </a:p>
          <a:p>
            <a:pPr marL="609600" indent="-609600">
              <a:lnSpc>
                <a:spcPct val="80000"/>
              </a:lnSpc>
            </a:pPr>
            <a:r>
              <a:rPr lang="en-US" altLang="en-US" sz="2000" dirty="0" smtClean="0"/>
              <a:t>A longitudinal modulation of the electrodes produces a field in the direction of propagation of the beam which bunches and accelerates the beam </a:t>
            </a:r>
          </a:p>
          <a:p>
            <a:pPr marL="609600" indent="-609600">
              <a:lnSpc>
                <a:spcPct val="80000"/>
              </a:lnSpc>
            </a:pPr>
            <a:r>
              <a:rPr lang="en-US" altLang="en-US" sz="2000" dirty="0" smtClean="0"/>
              <a:t>Both the focusing as well as the bunching and acceleration are performed by the RF field</a:t>
            </a:r>
          </a:p>
          <a:p>
            <a:pPr marL="609600" indent="-609600">
              <a:lnSpc>
                <a:spcPct val="80000"/>
              </a:lnSpc>
            </a:pPr>
            <a:r>
              <a:rPr lang="en-US" altLang="en-US" sz="2000" dirty="0" smtClean="0"/>
              <a:t>The RFQ is the only linear accelerator that can accept a low energy CONTINOUS beam of particles</a:t>
            </a:r>
          </a:p>
          <a:p>
            <a:pPr marL="609600" indent="-609600">
              <a:lnSpc>
                <a:spcPct val="80000"/>
              </a:lnSpc>
            </a:pPr>
            <a:r>
              <a:rPr lang="en-US" altLang="en-US" sz="2000" dirty="0" smtClean="0"/>
              <a:t>1970      </a:t>
            </a:r>
            <a:r>
              <a:rPr lang="en-US" altLang="en-US" sz="2000" dirty="0" err="1" smtClean="0"/>
              <a:t>Kapchinskij</a:t>
            </a:r>
            <a:r>
              <a:rPr lang="en-US" altLang="en-US" sz="2000" dirty="0" smtClean="0"/>
              <a:t> and </a:t>
            </a:r>
            <a:r>
              <a:rPr lang="en-US" altLang="en-US" sz="2000" dirty="0" err="1" smtClean="0"/>
              <a:t>Teplyakov</a:t>
            </a:r>
            <a:r>
              <a:rPr lang="en-US" altLang="en-US" sz="2000" dirty="0" smtClean="0"/>
              <a:t> propose the idea of the radiofrequency </a:t>
            </a:r>
            <a:r>
              <a:rPr lang="en-US" altLang="en-US" sz="2000" dirty="0" err="1" smtClean="0"/>
              <a:t>quadrupole</a:t>
            </a:r>
            <a:r>
              <a:rPr lang="en-GB" altLang="en-US" sz="2000" dirty="0" smtClean="0"/>
              <a:t> ( I. M. </a:t>
            </a:r>
            <a:r>
              <a:rPr lang="en-GB" altLang="en-US" sz="2000" dirty="0" err="1" smtClean="0"/>
              <a:t>Kapchinskii</a:t>
            </a:r>
            <a:r>
              <a:rPr lang="en-GB" altLang="en-US" sz="2000" dirty="0" smtClean="0"/>
              <a:t> and V. A. </a:t>
            </a:r>
            <a:r>
              <a:rPr lang="en-GB" altLang="en-US" sz="2000" dirty="0" err="1" smtClean="0"/>
              <a:t>Teplvakov</a:t>
            </a:r>
            <a:r>
              <a:rPr lang="en-GB" altLang="en-US" sz="2000" dirty="0" smtClean="0"/>
              <a:t>, </a:t>
            </a:r>
            <a:r>
              <a:rPr lang="en-GB" altLang="en-US" sz="2000" dirty="0" err="1" smtClean="0"/>
              <a:t>Prib.Tekh</a:t>
            </a:r>
            <a:r>
              <a:rPr lang="en-GB" altLang="en-US" sz="2000" dirty="0" smtClean="0"/>
              <a:t>. </a:t>
            </a:r>
            <a:r>
              <a:rPr lang="en-GB" altLang="en-US" sz="2000" dirty="0" err="1" smtClean="0"/>
              <a:t>Eksp</a:t>
            </a:r>
            <a:r>
              <a:rPr lang="en-GB" altLang="en-US" sz="2000" dirty="0" smtClean="0"/>
              <a:t>. No. 2, 19 (1970))</a:t>
            </a:r>
          </a:p>
          <a:p>
            <a:pPr marL="609600" indent="-609600">
              <a:lnSpc>
                <a:spcPct val="80000"/>
              </a:lnSpc>
            </a:pPr>
            <a:endParaRPr lang="en-US" altLang="en-US" sz="2000" dirty="0" smtClean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400" y="4653136"/>
            <a:ext cx="3657600" cy="143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292080" y="4941168"/>
            <a:ext cx="26642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Acceleration</a:t>
            </a:r>
          </a:p>
          <a:p>
            <a:r>
              <a:rPr lang="en-US" dirty="0" smtClean="0"/>
              <a:t>Bunching</a:t>
            </a:r>
          </a:p>
          <a:p>
            <a:r>
              <a:rPr lang="en-US" dirty="0" smtClean="0"/>
              <a:t>Transverse focusing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Linacs-JB.Lallement - JUAS2014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9237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 err="1" smtClean="0"/>
              <a:t>Interdigital</a:t>
            </a:r>
            <a:r>
              <a:rPr lang="en-US" sz="3200" dirty="0" smtClean="0"/>
              <a:t> H structure</a:t>
            </a:r>
            <a:endParaRPr lang="en-US" sz="3200" dirty="0"/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9838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2" name="TextBox 21"/>
          <p:cNvSpPr txBox="1"/>
          <p:nvPr/>
        </p:nvSpPr>
        <p:spPr>
          <a:xfrm>
            <a:off x="107504" y="76200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</a:rPr>
              <a:t>Basic structures</a:t>
            </a:r>
          </a:p>
          <a:p>
            <a:r>
              <a:rPr lang="en-US" sz="1400" b="1" dirty="0" smtClean="0">
                <a:solidFill>
                  <a:srgbClr val="0070C0"/>
                </a:solidFill>
              </a:rPr>
              <a:t>IH</a:t>
            </a:r>
            <a:endParaRPr lang="en-US" sz="1400" b="1" dirty="0">
              <a:solidFill>
                <a:srgbClr val="0070C0"/>
              </a:solidFill>
            </a:endParaRPr>
          </a:p>
        </p:txBody>
      </p:sp>
      <p:pic>
        <p:nvPicPr>
          <p:cNvPr id="6" name="Picture 4" descr="Internal 2_IH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7544" y="980728"/>
            <a:ext cx="5473566" cy="4104455"/>
          </a:xfrm>
          <a:noFill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14017" y="4437112"/>
            <a:ext cx="3469360" cy="2232224"/>
          </a:xfrm>
          <a:prstGeom prst="rect">
            <a:avLst/>
          </a:prstGeom>
          <a:noFill/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Linacs-JB.Lallement - JUAS2014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8443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Wave equation</a:t>
            </a:r>
            <a:endParaRPr lang="en-US" sz="3200" dirty="0"/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9838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5" name="TextBox 24"/>
          <p:cNvSpPr txBox="1"/>
          <p:nvPr/>
        </p:nvSpPr>
        <p:spPr>
          <a:xfrm>
            <a:off x="107504" y="76200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</a:rPr>
              <a:t>Cavity modes</a:t>
            </a:r>
            <a:endParaRPr lang="en-US" sz="1400" b="1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83072" y="908720"/>
            <a:ext cx="8229600" cy="853555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Maxwell equation for electromagnetics waves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337841" y="3429000"/>
            <a:ext cx="872703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 </a:t>
            </a:r>
            <a:r>
              <a:rPr lang="en-US" u="sng" dirty="0" smtClean="0">
                <a:solidFill>
                  <a:srgbClr val="FF0000"/>
                </a:solidFill>
              </a:rPr>
              <a:t>free space </a:t>
            </a:r>
            <a:r>
              <a:rPr lang="en-US" dirty="0" smtClean="0"/>
              <a:t>the electromagnetic </a:t>
            </a:r>
            <a:r>
              <a:rPr lang="en-US" dirty="0" err="1" smtClean="0"/>
              <a:t>fieds</a:t>
            </a:r>
            <a:r>
              <a:rPr lang="en-US" dirty="0" smtClean="0"/>
              <a:t> are of the transverse electromagnetic, TEM type: Electric and magnetic field vectors are </a:t>
            </a:r>
            <a:r>
              <a:rPr lang="en-GB" altLang="en-US" dirty="0" smtClean="0">
                <a:sym typeface="Symbol" pitchFamily="18" charset="2"/>
              </a:rPr>
              <a:t> to each </a:t>
            </a:r>
            <a:r>
              <a:rPr lang="en-GB" altLang="en-US" dirty="0" err="1" smtClean="0">
                <a:sym typeface="Symbol" pitchFamily="18" charset="2"/>
              </a:rPr>
              <a:t>oher</a:t>
            </a:r>
            <a:r>
              <a:rPr lang="en-GB" altLang="en-US" dirty="0" smtClean="0">
                <a:sym typeface="Symbol" pitchFamily="18" charset="2"/>
              </a:rPr>
              <a:t> and to the direction of propagation !</a:t>
            </a:r>
          </a:p>
          <a:p>
            <a:endParaRPr lang="en-GB" dirty="0">
              <a:sym typeface="Symbol" pitchFamily="18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ym typeface="Symbol" pitchFamily="18" charset="2"/>
              </a:rPr>
              <a:t>In a </a:t>
            </a:r>
            <a:r>
              <a:rPr lang="en-GB" u="sng" dirty="0" smtClean="0">
                <a:solidFill>
                  <a:srgbClr val="FF0000"/>
                </a:solidFill>
                <a:sym typeface="Symbol" pitchFamily="18" charset="2"/>
              </a:rPr>
              <a:t>bounded medium</a:t>
            </a:r>
            <a:r>
              <a:rPr lang="en-GB" dirty="0" smtClean="0">
                <a:sym typeface="Symbol" pitchFamily="18" charset="2"/>
              </a:rPr>
              <a:t> (cavity) the solution of the equation must satisfy the boundary conditions:</a:t>
            </a:r>
          </a:p>
          <a:p>
            <a:endParaRPr lang="en-GB" dirty="0" smtClean="0">
              <a:sym typeface="Symbol" pitchFamily="18" charset="2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Linacs-JB.Lallement - JUAS2014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2</a:t>
            </a:fld>
            <a:endParaRPr lang="en-GB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28800"/>
            <a:ext cx="3724275" cy="151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5425" y="5157192"/>
            <a:ext cx="107315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9642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 err="1" smtClean="0"/>
              <a:t>Interdigital</a:t>
            </a:r>
            <a:r>
              <a:rPr lang="en-US" sz="3200" dirty="0" smtClean="0"/>
              <a:t> H structure</a:t>
            </a:r>
            <a:endParaRPr lang="en-US" sz="3200" dirty="0"/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9838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2" name="TextBox 21"/>
          <p:cNvSpPr txBox="1"/>
          <p:nvPr/>
        </p:nvSpPr>
        <p:spPr>
          <a:xfrm>
            <a:off x="107504" y="76200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</a:rPr>
              <a:t>Basic structures</a:t>
            </a:r>
          </a:p>
          <a:p>
            <a:r>
              <a:rPr lang="en-US" sz="1400" b="1" dirty="0" smtClean="0">
                <a:solidFill>
                  <a:srgbClr val="0070C0"/>
                </a:solidFill>
              </a:rPr>
              <a:t>IH</a:t>
            </a:r>
            <a:endParaRPr lang="en-US" sz="1400" b="1" dirty="0">
              <a:solidFill>
                <a:srgbClr val="0070C0"/>
              </a:solidFill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366919" y="5229200"/>
            <a:ext cx="8064500" cy="132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AU" altLang="en-US" dirty="0" smtClean="0"/>
              <a:t>Stem </a:t>
            </a:r>
            <a:r>
              <a:rPr lang="en-AU" altLang="en-US" dirty="0"/>
              <a:t>on alternating side of the drift tube force a longitudinal field between the drift tubes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AU" altLang="en-US" dirty="0" smtClean="0"/>
              <a:t>Focalisation </a:t>
            </a:r>
            <a:r>
              <a:rPr lang="en-AU" altLang="en-US" dirty="0"/>
              <a:t>is provided by </a:t>
            </a:r>
            <a:r>
              <a:rPr lang="en-AU" altLang="en-US" dirty="0" err="1"/>
              <a:t>quadrupole</a:t>
            </a:r>
            <a:r>
              <a:rPr lang="en-AU" altLang="en-US" dirty="0"/>
              <a:t> triplets places OUTSIDE the drift tubes or OUTSIDE the tank</a:t>
            </a:r>
            <a:endParaRPr lang="en-US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Linacs-JB.Lallement - JUAS2014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20</a:t>
            </a:fld>
            <a:endParaRPr lang="en-GB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75" y="980728"/>
            <a:ext cx="7993063" cy="439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6576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 err="1" smtClean="0"/>
              <a:t>Interdigital</a:t>
            </a:r>
            <a:r>
              <a:rPr lang="en-US" sz="3200" dirty="0" smtClean="0"/>
              <a:t> H structure</a:t>
            </a:r>
            <a:endParaRPr lang="en-US" sz="3200" dirty="0"/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9838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2" name="TextBox 21"/>
          <p:cNvSpPr txBox="1"/>
          <p:nvPr/>
        </p:nvSpPr>
        <p:spPr>
          <a:xfrm>
            <a:off x="107504" y="76200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</a:rPr>
              <a:t>Basic structures</a:t>
            </a:r>
          </a:p>
          <a:p>
            <a:r>
              <a:rPr lang="en-US" sz="1400" b="1" dirty="0" smtClean="0">
                <a:solidFill>
                  <a:srgbClr val="0070C0"/>
                </a:solidFill>
              </a:rPr>
              <a:t>IH</a:t>
            </a:r>
            <a:endParaRPr lang="en-US" sz="1400" b="1" dirty="0">
              <a:solidFill>
                <a:srgbClr val="0070C0"/>
              </a:solidFill>
            </a:endParaRP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443053" y="148478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2000" dirty="0" smtClean="0"/>
              <a:t>very good shunt impedance in the low beta region (</a:t>
            </a:r>
            <a:r>
              <a:rPr lang="en-GB" altLang="en-US" sz="2000" dirty="0" smtClean="0"/>
              <a:t>(</a:t>
            </a:r>
            <a:r>
              <a:rPr lang="en-GB" altLang="en-US" sz="2000" dirty="0" smtClean="0">
                <a:sym typeface="Symbol" pitchFamily="18" charset="2"/>
              </a:rPr>
              <a:t></a:t>
            </a:r>
            <a:r>
              <a:rPr lang="en-GB" altLang="en-US" sz="2000" dirty="0" smtClean="0"/>
              <a:t> </a:t>
            </a:r>
            <a:r>
              <a:rPr lang="en-GB" altLang="en-US" sz="2000" dirty="0" smtClean="0">
                <a:sym typeface="Symbol" pitchFamily="18" charset="2"/>
              </a:rPr>
              <a:t></a:t>
            </a:r>
            <a:r>
              <a:rPr lang="en-GB" altLang="en-US" sz="2000" dirty="0" smtClean="0"/>
              <a:t> 0.02 to 0.08</a:t>
            </a:r>
            <a:r>
              <a:rPr lang="en-US" altLang="en-US" sz="2000" dirty="0" smtClean="0"/>
              <a:t> ) and low frequency (up to 200MHz)</a:t>
            </a:r>
          </a:p>
          <a:p>
            <a:endParaRPr lang="en-US" altLang="en-US" sz="2000" dirty="0" smtClean="0"/>
          </a:p>
          <a:p>
            <a:r>
              <a:rPr lang="en-US" altLang="en-US" sz="2000" dirty="0" smtClean="0"/>
              <a:t>not for high intensity beam due to long focusing period</a:t>
            </a:r>
          </a:p>
          <a:p>
            <a:endParaRPr lang="en-US" altLang="en-US" sz="2000" dirty="0" smtClean="0"/>
          </a:p>
          <a:p>
            <a:r>
              <a:rPr lang="en-US" altLang="en-US" sz="2000" dirty="0" smtClean="0"/>
              <a:t>ideal for low beta heavy ion acceleration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Linacs-JB.Lallement - JUAS2014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8193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Drift Tube </a:t>
            </a:r>
            <a:r>
              <a:rPr lang="en-US" sz="3200" dirty="0" err="1" smtClean="0"/>
              <a:t>Linac</a:t>
            </a:r>
            <a:endParaRPr lang="en-US" sz="3200" dirty="0"/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9838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2" name="TextBox 21"/>
          <p:cNvSpPr txBox="1"/>
          <p:nvPr/>
        </p:nvSpPr>
        <p:spPr>
          <a:xfrm>
            <a:off x="107504" y="76200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</a:rPr>
              <a:t>Basic structures</a:t>
            </a:r>
          </a:p>
          <a:p>
            <a:r>
              <a:rPr lang="en-US" sz="1400" b="1" dirty="0" smtClean="0">
                <a:solidFill>
                  <a:srgbClr val="0070C0"/>
                </a:solidFill>
              </a:rPr>
              <a:t>DTL</a:t>
            </a:r>
            <a:endParaRPr lang="en-US" sz="1400" b="1" dirty="0">
              <a:solidFill>
                <a:srgbClr val="0070C0"/>
              </a:solidFill>
            </a:endParaRPr>
          </a:p>
        </p:txBody>
      </p:sp>
      <p:pic>
        <p:nvPicPr>
          <p:cNvPr id="6" name="Picture 4" descr="linac1_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14099" y="1268760"/>
            <a:ext cx="3291653" cy="4857403"/>
          </a:xfrm>
          <a:noFill/>
        </p:spPr>
      </p:pic>
      <p:pic>
        <p:nvPicPr>
          <p:cNvPr id="7" name="Picture 26" descr="CavityAssemble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3738" y="1628800"/>
            <a:ext cx="30861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Linacs-JB.Lallement - JUAS2014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6475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Drift Tube </a:t>
            </a:r>
            <a:r>
              <a:rPr lang="en-US" sz="3200" dirty="0" err="1" smtClean="0"/>
              <a:t>Linac</a:t>
            </a:r>
            <a:endParaRPr lang="en-US" sz="3200" dirty="0"/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9838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2" name="TextBox 21"/>
          <p:cNvSpPr txBox="1"/>
          <p:nvPr/>
        </p:nvSpPr>
        <p:spPr>
          <a:xfrm>
            <a:off x="107504" y="76200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</a:rPr>
              <a:t>Basic structures</a:t>
            </a:r>
          </a:p>
          <a:p>
            <a:r>
              <a:rPr lang="en-US" sz="1400" b="1" dirty="0" smtClean="0">
                <a:solidFill>
                  <a:srgbClr val="0070C0"/>
                </a:solidFill>
              </a:rPr>
              <a:t>DTL</a:t>
            </a:r>
            <a:endParaRPr lang="en-US" sz="1400" b="1" dirty="0">
              <a:solidFill>
                <a:srgbClr val="0070C0"/>
              </a:solidFill>
            </a:endParaRPr>
          </a:p>
        </p:txBody>
      </p:sp>
      <p:grpSp>
        <p:nvGrpSpPr>
          <p:cNvPr id="9" name="Group 5"/>
          <p:cNvGrpSpPr>
            <a:grpSpLocks/>
          </p:cNvGrpSpPr>
          <p:nvPr/>
        </p:nvGrpSpPr>
        <p:grpSpPr bwMode="auto">
          <a:xfrm>
            <a:off x="-108520" y="466220"/>
            <a:ext cx="5544616" cy="2426547"/>
            <a:chOff x="549" y="858"/>
            <a:chExt cx="4534" cy="2390"/>
          </a:xfrm>
        </p:grpSpPr>
        <p:pic>
          <p:nvPicPr>
            <p:cNvPr id="15" name="Picture 6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" y="858"/>
              <a:ext cx="4534" cy="23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6" name="Group 7"/>
            <p:cNvGrpSpPr>
              <a:grpSpLocks/>
            </p:cNvGrpSpPr>
            <p:nvPr/>
          </p:nvGrpSpPr>
          <p:grpSpPr bwMode="auto">
            <a:xfrm>
              <a:off x="1470" y="2064"/>
              <a:ext cx="267" cy="159"/>
              <a:chOff x="1470" y="2064"/>
              <a:chExt cx="267" cy="159"/>
            </a:xfrm>
          </p:grpSpPr>
          <p:sp>
            <p:nvSpPr>
              <p:cNvPr id="30" name="Freeform 8"/>
              <p:cNvSpPr>
                <a:spLocks/>
              </p:cNvSpPr>
              <p:nvPr/>
            </p:nvSpPr>
            <p:spPr bwMode="auto">
              <a:xfrm>
                <a:off x="1470" y="2064"/>
                <a:ext cx="267" cy="159"/>
              </a:xfrm>
              <a:custGeom>
                <a:avLst/>
                <a:gdLst>
                  <a:gd name="T0" fmla="*/ 0 w 267"/>
                  <a:gd name="T1" fmla="*/ 21 h 159"/>
                  <a:gd name="T2" fmla="*/ 267 w 267"/>
                  <a:gd name="T3" fmla="*/ 0 h 159"/>
                  <a:gd name="T4" fmla="*/ 267 w 267"/>
                  <a:gd name="T5" fmla="*/ 138 h 159"/>
                  <a:gd name="T6" fmla="*/ 0 w 267"/>
                  <a:gd name="T7" fmla="*/ 159 h 159"/>
                  <a:gd name="T8" fmla="*/ 0 w 267"/>
                  <a:gd name="T9" fmla="*/ 21 h 1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7"/>
                  <a:gd name="T16" fmla="*/ 0 h 159"/>
                  <a:gd name="T17" fmla="*/ 267 w 267"/>
                  <a:gd name="T18" fmla="*/ 159 h 1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7" h="159">
                    <a:moveTo>
                      <a:pt x="0" y="21"/>
                    </a:moveTo>
                    <a:lnTo>
                      <a:pt x="267" y="0"/>
                    </a:lnTo>
                    <a:lnTo>
                      <a:pt x="267" y="138"/>
                    </a:lnTo>
                    <a:lnTo>
                      <a:pt x="0" y="159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00CC66">
                  <a:alpha val="50195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" name="Line 9"/>
              <p:cNvSpPr>
                <a:spLocks noChangeShapeType="1"/>
              </p:cNvSpPr>
              <p:nvPr/>
            </p:nvSpPr>
            <p:spPr bwMode="auto">
              <a:xfrm>
                <a:off x="1470" y="2085"/>
                <a:ext cx="267" cy="11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" name="Line 10"/>
              <p:cNvSpPr>
                <a:spLocks noChangeShapeType="1"/>
              </p:cNvSpPr>
              <p:nvPr/>
            </p:nvSpPr>
            <p:spPr bwMode="auto">
              <a:xfrm flipV="1">
                <a:off x="1470" y="2064"/>
                <a:ext cx="267" cy="15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7" name="Group 11"/>
            <p:cNvGrpSpPr>
              <a:grpSpLocks/>
            </p:cNvGrpSpPr>
            <p:nvPr/>
          </p:nvGrpSpPr>
          <p:grpSpPr bwMode="auto">
            <a:xfrm>
              <a:off x="1471" y="2287"/>
              <a:ext cx="267" cy="159"/>
              <a:chOff x="1470" y="2064"/>
              <a:chExt cx="267" cy="159"/>
            </a:xfrm>
          </p:grpSpPr>
          <p:sp>
            <p:nvSpPr>
              <p:cNvPr id="27" name="Freeform 12"/>
              <p:cNvSpPr>
                <a:spLocks/>
              </p:cNvSpPr>
              <p:nvPr/>
            </p:nvSpPr>
            <p:spPr bwMode="auto">
              <a:xfrm>
                <a:off x="1470" y="2064"/>
                <a:ext cx="267" cy="159"/>
              </a:xfrm>
              <a:custGeom>
                <a:avLst/>
                <a:gdLst>
                  <a:gd name="T0" fmla="*/ 0 w 267"/>
                  <a:gd name="T1" fmla="*/ 21 h 159"/>
                  <a:gd name="T2" fmla="*/ 267 w 267"/>
                  <a:gd name="T3" fmla="*/ 0 h 159"/>
                  <a:gd name="T4" fmla="*/ 267 w 267"/>
                  <a:gd name="T5" fmla="*/ 138 h 159"/>
                  <a:gd name="T6" fmla="*/ 0 w 267"/>
                  <a:gd name="T7" fmla="*/ 159 h 159"/>
                  <a:gd name="T8" fmla="*/ 0 w 267"/>
                  <a:gd name="T9" fmla="*/ 21 h 1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7"/>
                  <a:gd name="T16" fmla="*/ 0 h 159"/>
                  <a:gd name="T17" fmla="*/ 267 w 267"/>
                  <a:gd name="T18" fmla="*/ 159 h 1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7" h="159">
                    <a:moveTo>
                      <a:pt x="0" y="21"/>
                    </a:moveTo>
                    <a:lnTo>
                      <a:pt x="267" y="0"/>
                    </a:lnTo>
                    <a:lnTo>
                      <a:pt x="267" y="138"/>
                    </a:lnTo>
                    <a:lnTo>
                      <a:pt x="0" y="159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00CC66">
                  <a:alpha val="50195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" name="Line 13"/>
              <p:cNvSpPr>
                <a:spLocks noChangeShapeType="1"/>
              </p:cNvSpPr>
              <p:nvPr/>
            </p:nvSpPr>
            <p:spPr bwMode="auto">
              <a:xfrm>
                <a:off x="1470" y="2085"/>
                <a:ext cx="267" cy="11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" name="Line 14"/>
              <p:cNvSpPr>
                <a:spLocks noChangeShapeType="1"/>
              </p:cNvSpPr>
              <p:nvPr/>
            </p:nvSpPr>
            <p:spPr bwMode="auto">
              <a:xfrm flipV="1">
                <a:off x="1470" y="2064"/>
                <a:ext cx="267" cy="15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8" name="Group 15"/>
            <p:cNvGrpSpPr>
              <a:grpSpLocks/>
            </p:cNvGrpSpPr>
            <p:nvPr/>
          </p:nvGrpSpPr>
          <p:grpSpPr bwMode="auto">
            <a:xfrm>
              <a:off x="1077" y="2102"/>
              <a:ext cx="195" cy="153"/>
              <a:chOff x="1077" y="2102"/>
              <a:chExt cx="195" cy="153"/>
            </a:xfrm>
          </p:grpSpPr>
          <p:sp>
            <p:nvSpPr>
              <p:cNvPr id="24" name="Freeform 16"/>
              <p:cNvSpPr>
                <a:spLocks/>
              </p:cNvSpPr>
              <p:nvPr/>
            </p:nvSpPr>
            <p:spPr bwMode="auto">
              <a:xfrm>
                <a:off x="1077" y="2102"/>
                <a:ext cx="195" cy="153"/>
              </a:xfrm>
              <a:custGeom>
                <a:avLst/>
                <a:gdLst>
                  <a:gd name="T0" fmla="*/ 0 w 195"/>
                  <a:gd name="T1" fmla="*/ 15 h 153"/>
                  <a:gd name="T2" fmla="*/ 195 w 195"/>
                  <a:gd name="T3" fmla="*/ 0 h 153"/>
                  <a:gd name="T4" fmla="*/ 195 w 195"/>
                  <a:gd name="T5" fmla="*/ 138 h 153"/>
                  <a:gd name="T6" fmla="*/ 0 w 195"/>
                  <a:gd name="T7" fmla="*/ 153 h 153"/>
                  <a:gd name="T8" fmla="*/ 0 w 195"/>
                  <a:gd name="T9" fmla="*/ 15 h 1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5"/>
                  <a:gd name="T16" fmla="*/ 0 h 153"/>
                  <a:gd name="T17" fmla="*/ 195 w 195"/>
                  <a:gd name="T18" fmla="*/ 153 h 1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5" h="153">
                    <a:moveTo>
                      <a:pt x="0" y="15"/>
                    </a:moveTo>
                    <a:lnTo>
                      <a:pt x="195" y="0"/>
                    </a:lnTo>
                    <a:lnTo>
                      <a:pt x="195" y="138"/>
                    </a:lnTo>
                    <a:lnTo>
                      <a:pt x="0" y="153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00CC66">
                  <a:alpha val="50195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" name="Line 17"/>
              <p:cNvSpPr>
                <a:spLocks noChangeShapeType="1"/>
              </p:cNvSpPr>
              <p:nvPr/>
            </p:nvSpPr>
            <p:spPr bwMode="auto">
              <a:xfrm>
                <a:off x="1079" y="2117"/>
                <a:ext cx="193" cy="1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" name="Line 18"/>
              <p:cNvSpPr>
                <a:spLocks noChangeShapeType="1"/>
              </p:cNvSpPr>
              <p:nvPr/>
            </p:nvSpPr>
            <p:spPr bwMode="auto">
              <a:xfrm flipV="1">
                <a:off x="1079" y="2102"/>
                <a:ext cx="193" cy="15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9" name="Group 19"/>
            <p:cNvGrpSpPr>
              <a:grpSpLocks/>
            </p:cNvGrpSpPr>
            <p:nvPr/>
          </p:nvGrpSpPr>
          <p:grpSpPr bwMode="auto">
            <a:xfrm>
              <a:off x="1077" y="2325"/>
              <a:ext cx="195" cy="153"/>
              <a:chOff x="1077" y="2102"/>
              <a:chExt cx="195" cy="153"/>
            </a:xfrm>
          </p:grpSpPr>
          <p:sp>
            <p:nvSpPr>
              <p:cNvPr id="20" name="Freeform 20"/>
              <p:cNvSpPr>
                <a:spLocks/>
              </p:cNvSpPr>
              <p:nvPr/>
            </p:nvSpPr>
            <p:spPr bwMode="auto">
              <a:xfrm>
                <a:off x="1077" y="2102"/>
                <a:ext cx="195" cy="153"/>
              </a:xfrm>
              <a:custGeom>
                <a:avLst/>
                <a:gdLst>
                  <a:gd name="T0" fmla="*/ 0 w 195"/>
                  <a:gd name="T1" fmla="*/ 15 h 153"/>
                  <a:gd name="T2" fmla="*/ 195 w 195"/>
                  <a:gd name="T3" fmla="*/ 0 h 153"/>
                  <a:gd name="T4" fmla="*/ 195 w 195"/>
                  <a:gd name="T5" fmla="*/ 138 h 153"/>
                  <a:gd name="T6" fmla="*/ 0 w 195"/>
                  <a:gd name="T7" fmla="*/ 153 h 153"/>
                  <a:gd name="T8" fmla="*/ 0 w 195"/>
                  <a:gd name="T9" fmla="*/ 15 h 1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5"/>
                  <a:gd name="T16" fmla="*/ 0 h 153"/>
                  <a:gd name="T17" fmla="*/ 195 w 195"/>
                  <a:gd name="T18" fmla="*/ 153 h 1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5" h="153">
                    <a:moveTo>
                      <a:pt x="0" y="15"/>
                    </a:moveTo>
                    <a:lnTo>
                      <a:pt x="195" y="0"/>
                    </a:lnTo>
                    <a:lnTo>
                      <a:pt x="195" y="138"/>
                    </a:lnTo>
                    <a:lnTo>
                      <a:pt x="0" y="153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00CC66">
                  <a:alpha val="50195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" name="Line 21"/>
              <p:cNvSpPr>
                <a:spLocks noChangeShapeType="1"/>
              </p:cNvSpPr>
              <p:nvPr/>
            </p:nvSpPr>
            <p:spPr bwMode="auto">
              <a:xfrm>
                <a:off x="1079" y="2117"/>
                <a:ext cx="193" cy="1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" name="Line 22"/>
              <p:cNvSpPr>
                <a:spLocks noChangeShapeType="1"/>
              </p:cNvSpPr>
              <p:nvPr/>
            </p:nvSpPr>
            <p:spPr bwMode="auto">
              <a:xfrm flipV="1">
                <a:off x="1079" y="2102"/>
                <a:ext cx="193" cy="15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pic>
        <p:nvPicPr>
          <p:cNvPr id="3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95" r="26993" b="38225"/>
          <a:stretch>
            <a:fillRect/>
          </a:stretch>
        </p:blipFill>
        <p:spPr bwMode="auto">
          <a:xfrm>
            <a:off x="536261" y="4725144"/>
            <a:ext cx="4216327" cy="190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32"/>
          <p:cNvPicPr>
            <a:picLocks noChangeAspect="1" noChangeArrowheads="1"/>
          </p:cNvPicPr>
          <p:nvPr/>
        </p:nvPicPr>
        <p:blipFill>
          <a:blip r:embed="rId5" cstate="print"/>
          <a:srcRect l="34151" t="47664"/>
          <a:stretch>
            <a:fillRect/>
          </a:stretch>
        </p:blipFill>
        <p:spPr bwMode="auto">
          <a:xfrm>
            <a:off x="5436096" y="4757926"/>
            <a:ext cx="3067000" cy="1649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Linacs-JB.Lallement - JUAS2014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23</a:t>
            </a:fld>
            <a:endParaRPr lang="en-GB"/>
          </a:p>
        </p:txBody>
      </p:sp>
      <p:sp>
        <p:nvSpPr>
          <p:cNvPr id="34" name="TextBox 24"/>
          <p:cNvSpPr txBox="1"/>
          <p:nvPr/>
        </p:nvSpPr>
        <p:spPr>
          <a:xfrm>
            <a:off x="7596336" y="1881515"/>
            <a:ext cx="1234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FF0000"/>
                </a:solidFill>
              </a:rPr>
              <a:t>Tutorial !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636912"/>
            <a:ext cx="6444031" cy="2322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977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Drift Tube </a:t>
            </a:r>
            <a:r>
              <a:rPr lang="en-US" sz="3200" dirty="0" err="1" smtClean="0"/>
              <a:t>Linac</a:t>
            </a:r>
            <a:endParaRPr lang="en-US" sz="3200" dirty="0"/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9838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2" name="TextBox 21"/>
          <p:cNvSpPr txBox="1"/>
          <p:nvPr/>
        </p:nvSpPr>
        <p:spPr>
          <a:xfrm>
            <a:off x="107504" y="76200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</a:rPr>
              <a:t>Basic structures</a:t>
            </a:r>
          </a:p>
          <a:p>
            <a:r>
              <a:rPr lang="en-US" sz="1400" b="1" dirty="0" smtClean="0">
                <a:solidFill>
                  <a:srgbClr val="0070C0"/>
                </a:solidFill>
              </a:rPr>
              <a:t>DTL</a:t>
            </a:r>
            <a:endParaRPr lang="en-US" sz="1400" b="1" dirty="0">
              <a:solidFill>
                <a:srgbClr val="0070C0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67544" y="937086"/>
            <a:ext cx="8547495" cy="2195732"/>
            <a:chOff x="596504" y="1171351"/>
            <a:chExt cx="8547495" cy="2195732"/>
          </a:xfrm>
        </p:grpSpPr>
        <p:grpSp>
          <p:nvGrpSpPr>
            <p:cNvPr id="5" name="Group 4"/>
            <p:cNvGrpSpPr/>
            <p:nvPr/>
          </p:nvGrpSpPr>
          <p:grpSpPr>
            <a:xfrm>
              <a:off x="682576" y="1171351"/>
              <a:ext cx="8001000" cy="1600200"/>
              <a:chOff x="457200" y="4411711"/>
              <a:chExt cx="8001000" cy="1600200"/>
            </a:xfrm>
          </p:grpSpPr>
          <p:pic>
            <p:nvPicPr>
              <p:cNvPr id="35" name="Picture 8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6172200" y="4411711"/>
                <a:ext cx="2286000" cy="1600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6" name="Picture 2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505200" y="4437112"/>
                <a:ext cx="2362200" cy="1524000"/>
              </a:xfrm>
              <a:prstGeom prst="rect">
                <a:avLst/>
              </a:prstGeom>
              <a:noFill/>
            </p:spPr>
          </p:pic>
          <p:sp>
            <p:nvSpPr>
              <p:cNvPr id="37" name="AutoShape 22"/>
              <p:cNvSpPr>
                <a:spLocks noChangeArrowheads="1"/>
              </p:cNvSpPr>
              <p:nvPr/>
            </p:nvSpPr>
            <p:spPr bwMode="auto">
              <a:xfrm rot="16200000">
                <a:off x="3124200" y="4970512"/>
                <a:ext cx="304800" cy="304800"/>
              </a:xfrm>
              <a:prstGeom prst="downArrow">
                <a:avLst>
                  <a:gd name="adj1" fmla="val 50000"/>
                  <a:gd name="adj2" fmla="val 23718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" name="AutoShape 24"/>
              <p:cNvSpPr>
                <a:spLocks noChangeArrowheads="1"/>
              </p:cNvSpPr>
              <p:nvPr/>
            </p:nvSpPr>
            <p:spPr bwMode="auto">
              <a:xfrm rot="16200000">
                <a:off x="5943600" y="5046712"/>
                <a:ext cx="304800" cy="304800"/>
              </a:xfrm>
              <a:prstGeom prst="downArrow">
                <a:avLst>
                  <a:gd name="adj1" fmla="val 50000"/>
                  <a:gd name="adj2" fmla="val 23718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39" name="Picture 26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19943" r="19502"/>
              <a:stretch>
                <a:fillRect/>
              </a:stretch>
            </p:blipFill>
            <p:spPr bwMode="auto">
              <a:xfrm>
                <a:off x="457200" y="4589512"/>
                <a:ext cx="2362200" cy="1225550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</p:pic>
        </p:grpSp>
        <p:sp>
          <p:nvSpPr>
            <p:cNvPr id="6" name="TextBox 5"/>
            <p:cNvSpPr txBox="1"/>
            <p:nvPr/>
          </p:nvSpPr>
          <p:spPr>
            <a:xfrm>
              <a:off x="596504" y="2720752"/>
              <a:ext cx="24482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Disc loaded structure</a:t>
              </a:r>
            </a:p>
            <a:p>
              <a:pPr algn="ctr"/>
              <a:r>
                <a:rPr lang="en-US" dirty="0" smtClean="0"/>
                <a:t>Operation in 2</a:t>
              </a:r>
              <a:r>
                <a:rPr lang="el-GR" dirty="0" smtClean="0">
                  <a:latin typeface="Calibri"/>
                </a:rPr>
                <a:t>π</a:t>
              </a:r>
              <a:r>
                <a:rPr lang="fr-FR" dirty="0" smtClean="0">
                  <a:latin typeface="Calibri"/>
                </a:rPr>
                <a:t> mode</a:t>
              </a:r>
              <a:endParaRPr lang="en-US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687540" y="2720752"/>
              <a:ext cx="24482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err="1" smtClean="0"/>
                <a:t>Add</a:t>
              </a:r>
              <a:r>
                <a:rPr lang="fr-FR" dirty="0" smtClean="0"/>
                <a:t> tubes for high shunt </a:t>
              </a:r>
              <a:r>
                <a:rPr lang="fr-FR" dirty="0" err="1" smtClean="0"/>
                <a:t>impedance</a:t>
              </a:r>
              <a:endParaRPr lang="en-US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228184" y="2720752"/>
              <a:ext cx="291581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err="1" smtClean="0"/>
                <a:t>Remove</a:t>
              </a:r>
              <a:r>
                <a:rPr lang="fr-FR" dirty="0" smtClean="0"/>
                <a:t> the </a:t>
              </a:r>
              <a:r>
                <a:rPr lang="fr-FR" dirty="0" err="1" smtClean="0"/>
                <a:t>walls</a:t>
              </a:r>
              <a:r>
                <a:rPr lang="fr-FR" dirty="0" smtClean="0"/>
                <a:t> to </a:t>
              </a:r>
              <a:r>
                <a:rPr lang="fr-FR" dirty="0" err="1" smtClean="0"/>
                <a:t>increase</a:t>
              </a:r>
              <a:r>
                <a:rPr lang="fr-FR" dirty="0" smtClean="0"/>
                <a:t> </a:t>
              </a:r>
              <a:r>
                <a:rPr lang="fr-FR" dirty="0" err="1" smtClean="0"/>
                <a:t>coupling</a:t>
              </a:r>
              <a:r>
                <a:rPr lang="fr-FR" dirty="0" smtClean="0"/>
                <a:t> </a:t>
              </a:r>
              <a:r>
                <a:rPr lang="fr-FR" dirty="0" err="1" smtClean="0"/>
                <a:t>between</a:t>
              </a:r>
              <a:r>
                <a:rPr lang="fr-FR" dirty="0" smtClean="0"/>
                <a:t> </a:t>
              </a:r>
              <a:r>
                <a:rPr lang="fr-FR" dirty="0" err="1" smtClean="0"/>
                <a:t>cells</a:t>
              </a:r>
              <a:endParaRPr lang="en-US" dirty="0"/>
            </a:p>
          </p:txBody>
        </p:sp>
      </p:grpSp>
      <p:pic>
        <p:nvPicPr>
          <p:cNvPr id="42" name="Picture 3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4969" y="3501008"/>
            <a:ext cx="3200400" cy="1768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426232" y="3284984"/>
            <a:ext cx="626469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Particles are inside the tubes when the electric field is decelerating.</a:t>
            </a:r>
          </a:p>
          <a:p>
            <a:r>
              <a:rPr lang="en-US" dirty="0" err="1" smtClean="0"/>
              <a:t>Quadrupole</a:t>
            </a:r>
            <a:r>
              <a:rPr lang="en-US" dirty="0" smtClean="0"/>
              <a:t> can fit inside the drift tubes.</a:t>
            </a:r>
          </a:p>
          <a:p>
            <a:r>
              <a:rPr lang="en-US" dirty="0" smtClean="0">
                <a:latin typeface="Calibri"/>
              </a:rPr>
              <a:t>β=0.04-0.5 (750 </a:t>
            </a:r>
            <a:r>
              <a:rPr lang="en-US" dirty="0" err="1" smtClean="0">
                <a:latin typeface="Calibri"/>
              </a:rPr>
              <a:t>keV</a:t>
            </a:r>
            <a:r>
              <a:rPr lang="en-US" dirty="0" smtClean="0">
                <a:latin typeface="Calibri"/>
              </a:rPr>
              <a:t> – 150 MeV)</a:t>
            </a:r>
          </a:p>
          <a:p>
            <a:endParaRPr lang="en-US" dirty="0">
              <a:latin typeface="Calibri"/>
            </a:endParaRPr>
          </a:p>
          <a:p>
            <a:r>
              <a:rPr lang="en-US" dirty="0" smtClean="0">
                <a:latin typeface="Calibri"/>
              </a:rPr>
              <a:t>Synchronism condition for </a:t>
            </a:r>
            <a:r>
              <a:rPr lang="en-US" dirty="0"/>
              <a:t>2</a:t>
            </a:r>
            <a:r>
              <a:rPr lang="el-GR" dirty="0"/>
              <a:t>π</a:t>
            </a:r>
            <a:r>
              <a:rPr lang="fr-FR" dirty="0"/>
              <a:t> </a:t>
            </a:r>
            <a:r>
              <a:rPr lang="fr-FR" dirty="0" smtClean="0"/>
              <a:t>mode :</a:t>
            </a:r>
          </a:p>
          <a:p>
            <a:endParaRPr lang="en-US" dirty="0" smtClean="0"/>
          </a:p>
          <a:p>
            <a:r>
              <a:rPr lang="en-US" dirty="0" smtClean="0"/>
              <a:t>Cell length should increase to account for the beta increase</a:t>
            </a:r>
          </a:p>
          <a:p>
            <a:endParaRPr lang="en-US" dirty="0"/>
          </a:p>
          <a:p>
            <a:r>
              <a:rPr lang="en-US" b="1" dirty="0" smtClean="0"/>
              <a:t>Ideal for low </a:t>
            </a:r>
            <a:r>
              <a:rPr lang="el-GR" b="1" dirty="0" smtClean="0">
                <a:latin typeface="Calibri"/>
              </a:rPr>
              <a:t>β</a:t>
            </a:r>
            <a:r>
              <a:rPr lang="fr-FR" b="1" dirty="0" smtClean="0">
                <a:latin typeface="Calibri"/>
              </a:rPr>
              <a:t> – </a:t>
            </a:r>
            <a:r>
              <a:rPr lang="fr-FR" b="1" dirty="0" err="1" smtClean="0">
                <a:latin typeface="Calibri"/>
              </a:rPr>
              <a:t>low</a:t>
            </a:r>
            <a:r>
              <a:rPr lang="fr-FR" b="1" dirty="0" smtClean="0">
                <a:latin typeface="Calibri"/>
              </a:rPr>
              <a:t> W - high </a:t>
            </a:r>
            <a:r>
              <a:rPr lang="fr-FR" b="1" dirty="0" err="1" smtClean="0">
                <a:latin typeface="Calibri"/>
              </a:rPr>
              <a:t>current</a:t>
            </a:r>
            <a:endParaRPr lang="en-US" b="1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Linacs-JB.Lallement - JUAS2014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24</a:t>
            </a:fld>
            <a:endParaRPr lang="en-GB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5422" y="4560396"/>
            <a:ext cx="12319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583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Drift Tube </a:t>
            </a:r>
            <a:r>
              <a:rPr lang="en-US" sz="3200" dirty="0" err="1" smtClean="0"/>
              <a:t>Linac</a:t>
            </a:r>
            <a:endParaRPr lang="en-US" sz="3200" dirty="0"/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9838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2" name="TextBox 21"/>
          <p:cNvSpPr txBox="1"/>
          <p:nvPr/>
        </p:nvSpPr>
        <p:spPr>
          <a:xfrm>
            <a:off x="107504" y="76200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</a:rPr>
              <a:t>Basic structures</a:t>
            </a:r>
          </a:p>
          <a:p>
            <a:r>
              <a:rPr lang="en-US" sz="1400" b="1" dirty="0" smtClean="0">
                <a:solidFill>
                  <a:srgbClr val="0070C0"/>
                </a:solidFill>
              </a:rPr>
              <a:t>DTL</a:t>
            </a:r>
            <a:endParaRPr lang="en-US" sz="1400" b="1" dirty="0">
              <a:solidFill>
                <a:srgbClr val="0070C0"/>
              </a:solidFill>
            </a:endParaRPr>
          </a:p>
        </p:txBody>
      </p:sp>
      <p:pic>
        <p:nvPicPr>
          <p:cNvPr id="17" name="Picture 3" descr="79025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836712"/>
            <a:ext cx="4176464" cy="3319501"/>
          </a:xfrm>
          <a:prstGeom prst="rect">
            <a:avLst/>
          </a:prstGeom>
          <a:noFill/>
        </p:spPr>
      </p:pic>
      <p:pic>
        <p:nvPicPr>
          <p:cNvPr id="18" name="Picture 5" descr="DTL_v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3563" y="2717031"/>
            <a:ext cx="8077200" cy="41116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716016" y="1052736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CERN Linac2 DTL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300192" y="530120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CERN Linac4 DTL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Linacs-JB.Lallement - JUAS2014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0634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Coupled Cavity DTL</a:t>
            </a:r>
            <a:endParaRPr lang="en-US" sz="3200" dirty="0"/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9838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2" name="TextBox 21"/>
          <p:cNvSpPr txBox="1"/>
          <p:nvPr/>
        </p:nvSpPr>
        <p:spPr>
          <a:xfrm>
            <a:off x="107504" y="76200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</a:rPr>
              <a:t>Basic structures</a:t>
            </a:r>
          </a:p>
          <a:p>
            <a:r>
              <a:rPr lang="en-US" sz="1400" b="1" dirty="0" smtClean="0">
                <a:solidFill>
                  <a:srgbClr val="0070C0"/>
                </a:solidFill>
              </a:rPr>
              <a:t>CCDTL</a:t>
            </a:r>
            <a:endParaRPr lang="en-US" sz="1400" b="1" dirty="0">
              <a:solidFill>
                <a:srgbClr val="0070C0"/>
              </a:solidFill>
            </a:endParaRPr>
          </a:p>
        </p:txBody>
      </p:sp>
      <p:pic>
        <p:nvPicPr>
          <p:cNvPr id="18436" name="Picture 4" descr="https://mediastream.cern.ch/MediaArchive/Photo/Public/2012/1210210/1210210_11/1210210_11-A4-at-144-dp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167992"/>
            <a:ext cx="5760640" cy="3845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cdtl_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412181"/>
            <a:ext cx="4267200" cy="3201988"/>
          </a:xfrm>
          <a:prstGeom prst="rect">
            <a:avLst/>
          </a:prstGeom>
          <a:noFill/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Linacs-JB.Lallement - JUAS2014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6058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Coupled Cavity DTL</a:t>
            </a:r>
            <a:endParaRPr lang="en-US" sz="3200" dirty="0"/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9838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2" name="TextBox 21"/>
          <p:cNvSpPr txBox="1"/>
          <p:nvPr/>
        </p:nvSpPr>
        <p:spPr>
          <a:xfrm>
            <a:off x="107504" y="76200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</a:rPr>
              <a:t>Basic structures</a:t>
            </a:r>
          </a:p>
          <a:p>
            <a:r>
              <a:rPr lang="en-US" sz="1400" b="1" dirty="0" smtClean="0">
                <a:solidFill>
                  <a:srgbClr val="0070C0"/>
                </a:solidFill>
              </a:rPr>
              <a:t>CCDTL</a:t>
            </a:r>
            <a:endParaRPr lang="en-US" sz="1400" b="1" dirty="0">
              <a:solidFill>
                <a:srgbClr val="0070C0"/>
              </a:solidFill>
            </a:endParaRPr>
          </a:p>
        </p:txBody>
      </p:sp>
      <p:pic>
        <p:nvPicPr>
          <p:cNvPr id="6" name="Picture 5" descr="ccdtl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429000"/>
            <a:ext cx="4267200" cy="3201988"/>
          </a:xfrm>
          <a:prstGeom prst="rect">
            <a:avLst/>
          </a:prstGeom>
          <a:noFill/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Linacs-JB.Lallement - JUAS2014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27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764704"/>
            <a:ext cx="5370513" cy="303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6987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Side Coupled Cavity</a:t>
            </a:r>
            <a:endParaRPr lang="en-US" sz="3200" dirty="0"/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9838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2" name="TextBox 21"/>
          <p:cNvSpPr txBox="1"/>
          <p:nvPr/>
        </p:nvSpPr>
        <p:spPr>
          <a:xfrm>
            <a:off x="107504" y="76200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</a:rPr>
              <a:t>Basic structures</a:t>
            </a:r>
          </a:p>
          <a:p>
            <a:r>
              <a:rPr lang="en-US" sz="1400" b="1" dirty="0" smtClean="0">
                <a:solidFill>
                  <a:srgbClr val="0070C0"/>
                </a:solidFill>
              </a:rPr>
              <a:t>SCL</a:t>
            </a:r>
            <a:endParaRPr lang="en-US" sz="1400" b="1" dirty="0">
              <a:solidFill>
                <a:srgbClr val="0070C0"/>
              </a:solidFill>
            </a:endParaRPr>
          </a:p>
        </p:txBody>
      </p:sp>
      <p:pic>
        <p:nvPicPr>
          <p:cNvPr id="8" name="Picture 3" descr="sc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28" r="8899" b="61885"/>
          <a:stretch>
            <a:fillRect/>
          </a:stretch>
        </p:blipFill>
        <p:spPr bwMode="auto">
          <a:xfrm>
            <a:off x="467544" y="836712"/>
            <a:ext cx="4831845" cy="2647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6014253" y="1772816"/>
            <a:ext cx="267335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dirty="0">
                <a:latin typeface="+mn-lt"/>
              </a:rPr>
              <a:t>multi-cell Standing Wave </a:t>
            </a:r>
          </a:p>
          <a:p>
            <a:r>
              <a:rPr lang="en-US" altLang="en-US" dirty="0">
                <a:latin typeface="+mn-lt"/>
              </a:rPr>
              <a:t>structure in </a:t>
            </a:r>
            <a:r>
              <a:rPr lang="en-US" altLang="en-US" b="1" dirty="0">
                <a:solidFill>
                  <a:srgbClr val="FF0000"/>
                </a:solidFill>
                <a:latin typeface="+mn-lt"/>
              </a:rPr>
              <a:t>p/2 mode</a:t>
            </a:r>
            <a:endParaRPr lang="en-US" altLang="en-US" dirty="0">
              <a:latin typeface="+mn-lt"/>
            </a:endParaRPr>
          </a:p>
          <a:p>
            <a:r>
              <a:rPr lang="en-US" altLang="en-US" dirty="0">
                <a:latin typeface="+mn-lt"/>
              </a:rPr>
              <a:t>frequency 800 - 3000 MHz</a:t>
            </a:r>
          </a:p>
          <a:p>
            <a:r>
              <a:rPr lang="en-US" altLang="en-US" dirty="0">
                <a:latin typeface="+mn-lt"/>
              </a:rPr>
              <a:t>for protons (b=0.5 - 1)</a:t>
            </a: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128877" y="3429000"/>
            <a:ext cx="7564438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b="1" u="sng" dirty="0">
                <a:solidFill>
                  <a:srgbClr val="FF0000"/>
                </a:solidFill>
                <a:latin typeface="+mn-lt"/>
              </a:rPr>
              <a:t>Rationale</a:t>
            </a:r>
            <a:r>
              <a:rPr lang="en-US" altLang="en-US" dirty="0">
                <a:latin typeface="+mn-lt"/>
              </a:rPr>
              <a:t>: high beta </a:t>
            </a:r>
            <a:r>
              <a:rPr lang="en-US" altLang="en-US" dirty="0">
                <a:latin typeface="+mn-lt"/>
                <a:sym typeface="Symbol" pitchFamily="18" charset="2"/>
              </a:rPr>
              <a:t> cells are longer  advantage for high frequencies</a:t>
            </a:r>
          </a:p>
          <a:p>
            <a:pPr>
              <a:buFontTx/>
              <a:buChar char="•"/>
            </a:pPr>
            <a:r>
              <a:rPr lang="en-US" altLang="en-US" dirty="0">
                <a:latin typeface="+mn-lt"/>
                <a:sym typeface="Symbol" pitchFamily="18" charset="2"/>
              </a:rPr>
              <a:t> at high </a:t>
            </a:r>
            <a:r>
              <a:rPr lang="en-US" altLang="en-US" i="1" dirty="0">
                <a:latin typeface="+mn-lt"/>
                <a:sym typeface="Symbol" pitchFamily="18" charset="2"/>
              </a:rPr>
              <a:t>f</a:t>
            </a:r>
            <a:r>
              <a:rPr lang="en-US" altLang="en-US" dirty="0">
                <a:latin typeface="+mn-lt"/>
                <a:sym typeface="Symbol" pitchFamily="18" charset="2"/>
              </a:rPr>
              <a:t>, high power (&gt; 1 MW) klystrons available  long chains (many cells)</a:t>
            </a:r>
          </a:p>
          <a:p>
            <a:pPr>
              <a:buFontTx/>
              <a:buChar char="•"/>
            </a:pPr>
            <a:r>
              <a:rPr lang="en-US" altLang="en-US" dirty="0">
                <a:latin typeface="+mn-lt"/>
                <a:sym typeface="Symbol" pitchFamily="18" charset="2"/>
              </a:rPr>
              <a:t> long chains  high sensitivity to perturbations  operation in p/2 mode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1272180" y="5107285"/>
            <a:ext cx="401725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dirty="0">
                <a:latin typeface="+mn-lt"/>
              </a:rPr>
              <a:t>Side Coupled Structure:</a:t>
            </a:r>
          </a:p>
          <a:p>
            <a:r>
              <a:rPr lang="en-US" altLang="en-US" dirty="0">
                <a:latin typeface="+mn-lt"/>
              </a:rPr>
              <a:t>-  from the wave point of view, p/2 mode</a:t>
            </a:r>
          </a:p>
          <a:p>
            <a:r>
              <a:rPr lang="en-US" altLang="en-US" dirty="0">
                <a:latin typeface="+mn-lt"/>
              </a:rPr>
              <a:t>-  from the beam point of view, p mode</a:t>
            </a:r>
          </a:p>
        </p:txBody>
      </p:sp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54592" y="4344988"/>
            <a:ext cx="2382838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Linacs-JB.Lallement - JUAS2014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20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Pi Mode Structure</a:t>
            </a:r>
            <a:endParaRPr lang="en-US" sz="3200" dirty="0"/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9838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2" name="TextBox 21"/>
          <p:cNvSpPr txBox="1"/>
          <p:nvPr/>
        </p:nvSpPr>
        <p:spPr>
          <a:xfrm>
            <a:off x="107504" y="76200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</a:rPr>
              <a:t>Basic structures</a:t>
            </a:r>
          </a:p>
          <a:p>
            <a:r>
              <a:rPr lang="en-US" sz="1400" b="1" dirty="0" smtClean="0">
                <a:solidFill>
                  <a:srgbClr val="0070C0"/>
                </a:solidFill>
              </a:rPr>
              <a:t>PIMS</a:t>
            </a:r>
            <a:endParaRPr lang="en-US" sz="1400" b="1" dirty="0">
              <a:solidFill>
                <a:srgbClr val="0070C0"/>
              </a:solidFill>
            </a:endParaRPr>
          </a:p>
        </p:txBody>
      </p:sp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90073">
            <a:off x="1109483" y="700253"/>
            <a:ext cx="3962400" cy="30480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13" name="Line 11"/>
          <p:cNvSpPr>
            <a:spLocks noChangeShapeType="1"/>
          </p:cNvSpPr>
          <p:nvPr/>
        </p:nvSpPr>
        <p:spPr bwMode="auto">
          <a:xfrm>
            <a:off x="499883" y="2300453"/>
            <a:ext cx="533400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255408" y="2413166"/>
            <a:ext cx="781050" cy="3667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GB" sz="1800"/>
              <a:t>beam</a:t>
            </a:r>
            <a:endParaRPr lang="en-US" sz="1800"/>
          </a:p>
        </p:txBody>
      </p:sp>
      <p:pic>
        <p:nvPicPr>
          <p:cNvPr id="15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7" y="2779878"/>
            <a:ext cx="2678113" cy="2555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88468">
            <a:off x="381000" y="4246029"/>
            <a:ext cx="3581400" cy="156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14800" y="4169829"/>
            <a:ext cx="1614488" cy="1752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Linacs-JB.Lallement - JUAS2014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0860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TE and TM modes</a:t>
            </a:r>
            <a:endParaRPr lang="en-US" sz="3200" dirty="0"/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9838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5" name="TextBox 14"/>
          <p:cNvSpPr txBox="1"/>
          <p:nvPr/>
        </p:nvSpPr>
        <p:spPr>
          <a:xfrm>
            <a:off x="107504" y="76200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Cavity </a:t>
            </a:r>
            <a:r>
              <a:rPr lang="en-US" sz="1400" b="1" dirty="0" smtClean="0">
                <a:solidFill>
                  <a:srgbClr val="0070C0"/>
                </a:solidFill>
              </a:rPr>
              <a:t>modes</a:t>
            </a:r>
            <a:endParaRPr lang="en-US" sz="1400" b="1" dirty="0">
              <a:solidFill>
                <a:srgbClr val="0070C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1520" y="1484784"/>
            <a:ext cx="872703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TE mode (transverse electric): The electric field is perpendicular to the direction</a:t>
            </a:r>
            <a:r>
              <a:rPr lang="en-GB" altLang="en-US" dirty="0" smtClean="0">
                <a:sym typeface="Symbol" pitchFamily="18" charset="2"/>
              </a:rPr>
              <a:t> of propagation in a cylindrical cavity.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altLang="en-US" dirty="0">
              <a:sym typeface="Symbol" pitchFamily="18" charset="2"/>
            </a:endParaRPr>
          </a:p>
          <a:p>
            <a:endParaRPr lang="en-GB" dirty="0" smtClean="0">
              <a:sym typeface="Symbol" pitchFamily="18" charset="2"/>
            </a:endParaRPr>
          </a:p>
          <a:p>
            <a:endParaRPr lang="en-GB" dirty="0">
              <a:sym typeface="Symbol" pitchFamily="18" charset="2"/>
            </a:endParaRPr>
          </a:p>
          <a:p>
            <a:endParaRPr lang="en-GB" dirty="0">
              <a:sym typeface="Symbol" pitchFamily="18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TM </a:t>
            </a:r>
            <a:r>
              <a:rPr lang="en-US" dirty="0"/>
              <a:t>mode (transverse </a:t>
            </a:r>
            <a:r>
              <a:rPr lang="en-US" dirty="0" smtClean="0"/>
              <a:t>magnetic): </a:t>
            </a:r>
            <a:r>
              <a:rPr lang="en-US" dirty="0"/>
              <a:t>The </a:t>
            </a:r>
            <a:r>
              <a:rPr lang="en-US" dirty="0" smtClean="0"/>
              <a:t>magnetic </a:t>
            </a:r>
            <a:r>
              <a:rPr lang="en-US" dirty="0"/>
              <a:t>field is perpendicular to the direction</a:t>
            </a:r>
            <a:r>
              <a:rPr lang="en-GB" altLang="en-US" dirty="0">
                <a:sym typeface="Symbol" pitchFamily="18" charset="2"/>
              </a:rPr>
              <a:t> of propagation in a cylindrical cavity.</a:t>
            </a:r>
          </a:p>
          <a:p>
            <a:endParaRPr lang="en-GB" dirty="0" smtClean="0">
              <a:sym typeface="Symbol" pitchFamily="18" charset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68144" y="2341622"/>
            <a:ext cx="237626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m: azimuthal</a:t>
            </a:r>
          </a:p>
          <a:p>
            <a:r>
              <a:rPr lang="en-US" dirty="0" smtClean="0"/>
              <a:t>n: radial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868144" y="3854663"/>
            <a:ext cx="237626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m: azimuthal</a:t>
            </a:r>
          </a:p>
          <a:p>
            <a:r>
              <a:rPr lang="en-US" dirty="0" smtClean="0"/>
              <a:t>n: radial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Linacs-JB.Lallement - JUAS2014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3</a:t>
            </a:fld>
            <a:endParaRPr lang="en-GB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1260" y="2482224"/>
            <a:ext cx="93345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2692" y="4019078"/>
            <a:ext cx="890587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5676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Superconducting cavities</a:t>
            </a:r>
            <a:br>
              <a:rPr lang="en-US" sz="3200" dirty="0" smtClean="0"/>
            </a:br>
            <a:r>
              <a:rPr lang="en-US" sz="3200" dirty="0" smtClean="0"/>
              <a:t>Some examples</a:t>
            </a:r>
            <a:endParaRPr lang="en-US" sz="3200" dirty="0"/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9838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2" name="TextBox 21"/>
          <p:cNvSpPr txBox="1"/>
          <p:nvPr/>
        </p:nvSpPr>
        <p:spPr>
          <a:xfrm>
            <a:off x="107504" y="76200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</a:rPr>
              <a:t>Basic structures</a:t>
            </a:r>
          </a:p>
          <a:p>
            <a:r>
              <a:rPr lang="en-US" sz="1400" b="1" dirty="0" smtClean="0">
                <a:solidFill>
                  <a:srgbClr val="0070C0"/>
                </a:solidFill>
              </a:rPr>
              <a:t>SC cavities</a:t>
            </a:r>
            <a:endParaRPr lang="en-US" sz="1400" b="1" dirty="0">
              <a:solidFill>
                <a:srgbClr val="0070C0"/>
              </a:solidFill>
            </a:endParaRPr>
          </a:p>
        </p:txBody>
      </p:sp>
      <p:pic>
        <p:nvPicPr>
          <p:cNvPr id="11" name="Picture 9" descr="ccl_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268760"/>
            <a:ext cx="3048000" cy="257016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923928" y="1484784"/>
            <a:ext cx="3600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Multi gap cavities (elliptical)</a:t>
            </a:r>
          </a:p>
          <a:p>
            <a:r>
              <a:rPr lang="en-US" dirty="0" smtClean="0"/>
              <a:t>Operate in </a:t>
            </a:r>
            <a:r>
              <a:rPr lang="el-GR" dirty="0" smtClean="0">
                <a:latin typeface="Calibri"/>
              </a:rPr>
              <a:t>π</a:t>
            </a:r>
            <a:r>
              <a:rPr lang="fr-FR" dirty="0" smtClean="0">
                <a:latin typeface="Calibri"/>
              </a:rPr>
              <a:t> mode</a:t>
            </a:r>
          </a:p>
          <a:p>
            <a:r>
              <a:rPr lang="fr-FR" dirty="0" smtClean="0">
                <a:latin typeface="Calibri"/>
              </a:rPr>
              <a:t>β&gt;0.5-0.7</a:t>
            </a:r>
          </a:p>
          <a:p>
            <a:r>
              <a:rPr lang="fr-FR" dirty="0" smtClean="0">
                <a:latin typeface="Calibri"/>
              </a:rPr>
              <a:t>350-700 MHz (protons)</a:t>
            </a:r>
          </a:p>
          <a:p>
            <a:r>
              <a:rPr lang="fr-FR" dirty="0" smtClean="0">
                <a:latin typeface="Calibri"/>
              </a:rPr>
              <a:t>0.35-3 GHz (</a:t>
            </a:r>
            <a:r>
              <a:rPr lang="fr-FR" dirty="0" err="1" smtClean="0">
                <a:latin typeface="Calibri"/>
              </a:rPr>
              <a:t>electrons</a:t>
            </a:r>
            <a:r>
              <a:rPr lang="fr-FR" dirty="0" smtClean="0">
                <a:latin typeface="Calibri"/>
              </a:rPr>
              <a:t>) 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97778" y="4415944"/>
            <a:ext cx="484188" cy="199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5" descr="3spoke-beam-axi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6568" y="4708812"/>
            <a:ext cx="2306638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65103" y="4581128"/>
            <a:ext cx="151765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TextBox 20"/>
          <p:cNvSpPr txBox="1"/>
          <p:nvPr/>
        </p:nvSpPr>
        <p:spPr>
          <a:xfrm>
            <a:off x="4932040" y="4327465"/>
            <a:ext cx="413332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Other SC cavities (spoke, HWR, QWR)</a:t>
            </a:r>
          </a:p>
          <a:p>
            <a:r>
              <a:rPr lang="fr-FR" dirty="0" smtClean="0">
                <a:latin typeface="Calibri"/>
              </a:rPr>
              <a:t>β&gt;0.1</a:t>
            </a:r>
          </a:p>
          <a:p>
            <a:r>
              <a:rPr lang="en-US" dirty="0" smtClean="0"/>
              <a:t>From 1 to 4 gaps.</a:t>
            </a:r>
          </a:p>
          <a:p>
            <a:r>
              <a:rPr lang="en-US" dirty="0" smtClean="0"/>
              <a:t>Can be individually phased.</a:t>
            </a:r>
          </a:p>
          <a:p>
            <a:r>
              <a:rPr lang="en-US" dirty="0" smtClean="0"/>
              <a:t>Space for transverse focusing in between</a:t>
            </a:r>
          </a:p>
          <a:p>
            <a:r>
              <a:rPr lang="en-US" dirty="0" smtClean="0"/>
              <a:t>Ideal for low </a:t>
            </a:r>
            <a:r>
              <a:rPr lang="el-GR" dirty="0" smtClean="0">
                <a:latin typeface="Calibri"/>
              </a:rPr>
              <a:t>β</a:t>
            </a:r>
            <a:r>
              <a:rPr lang="fr-FR" dirty="0" smtClean="0">
                <a:latin typeface="Calibri"/>
              </a:rPr>
              <a:t> - CW proton </a:t>
            </a:r>
            <a:r>
              <a:rPr lang="fr-FR" dirty="0" err="1" smtClean="0">
                <a:latin typeface="Calibri"/>
              </a:rPr>
              <a:t>linacs</a:t>
            </a:r>
            <a:r>
              <a:rPr lang="fr-FR" dirty="0">
                <a:latin typeface="Calibri"/>
              </a:rPr>
              <a:t>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Linacs-JB.Lallement - JUAS2014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2435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The choice of the structures</a:t>
            </a:r>
            <a:endParaRPr lang="en-US" sz="3200" dirty="0"/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9838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2" name="TextBox 21"/>
          <p:cNvSpPr txBox="1"/>
          <p:nvPr/>
        </p:nvSpPr>
        <p:spPr>
          <a:xfrm>
            <a:off x="107504" y="76200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</a:rPr>
              <a:t>Basic structures</a:t>
            </a:r>
            <a:endParaRPr lang="en-US" sz="1400" b="1" dirty="0">
              <a:solidFill>
                <a:srgbClr val="0070C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51520" y="1484784"/>
            <a:ext cx="872703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ym typeface="Symbol" pitchFamily="18" charset="2"/>
            </a:endParaRPr>
          </a:p>
          <a:p>
            <a:endParaRPr lang="en-US" sz="2800" dirty="0"/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11203" y="744653"/>
            <a:ext cx="3263280" cy="2280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23528" y="831941"/>
            <a:ext cx="669674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Particle type : mass and charge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Beam current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Duty factor (pulsed, CW)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Frequency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Energy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Operational constraints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3287183"/>
              </p:ext>
            </p:extLst>
          </p:nvPr>
        </p:nvGraphicFramePr>
        <p:xfrm>
          <a:off x="776275" y="3284984"/>
          <a:ext cx="7498208" cy="2702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9643"/>
                <a:gridCol w="1862455"/>
                <a:gridCol w="1746568"/>
                <a:gridCol w="1919542"/>
              </a:tblGrid>
              <a:tr h="508128">
                <a:tc>
                  <a:txBody>
                    <a:bodyPr/>
                    <a:lstStyle/>
                    <a:p>
                      <a:r>
                        <a:rPr lang="en-US" dirty="0" smtClean="0"/>
                        <a:t>Cavity</a:t>
                      </a:r>
                      <a:r>
                        <a:rPr lang="en-US" baseline="0" dirty="0" smtClean="0"/>
                        <a:t> 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Beta Range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Frequency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Particles</a:t>
                      </a:r>
                      <a:endParaRPr lang="en-US" dirty="0"/>
                    </a:p>
                  </a:txBody>
                  <a:tcPr/>
                </a:tc>
              </a:tr>
              <a:tr h="139944">
                <a:tc>
                  <a:txBody>
                    <a:bodyPr/>
                    <a:lstStyle/>
                    <a:p>
                      <a:r>
                        <a:rPr lang="en-US" dirty="0" smtClean="0"/>
                        <a:t>RFQ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Low! – 0.1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40-500  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Protons,</a:t>
                      </a:r>
                      <a:r>
                        <a:rPr lang="en-US" baseline="0" dirty="0" smtClean="0"/>
                        <a:t> I</a:t>
                      </a:r>
                      <a:r>
                        <a:rPr lang="en-US" dirty="0" smtClean="0"/>
                        <a:t>ons</a:t>
                      </a:r>
                      <a:endParaRPr lang="en-US" dirty="0"/>
                    </a:p>
                  </a:txBody>
                  <a:tcPr/>
                </a:tc>
              </a:tr>
              <a:tr h="134224">
                <a:tc>
                  <a:txBody>
                    <a:bodyPr/>
                    <a:lstStyle/>
                    <a:p>
                      <a:r>
                        <a:rPr lang="en-US" dirty="0" smtClean="0"/>
                        <a:t>IH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0.02 – 0.08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40-100 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Ions (Protons)</a:t>
                      </a:r>
                      <a:endParaRPr lang="en-US" dirty="0"/>
                    </a:p>
                  </a:txBody>
                  <a:tcPr/>
                </a:tc>
              </a:tr>
              <a:tr h="128504">
                <a:tc>
                  <a:txBody>
                    <a:bodyPr/>
                    <a:lstStyle/>
                    <a:p>
                      <a:r>
                        <a:rPr lang="en-US" dirty="0" smtClean="0"/>
                        <a:t>DTL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0.05 – 0.5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100-400 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Protons,</a:t>
                      </a:r>
                      <a:r>
                        <a:rPr lang="en-US" baseline="0" dirty="0" smtClean="0"/>
                        <a:t> Ions</a:t>
                      </a:r>
                      <a:endParaRPr lang="en-US" dirty="0"/>
                    </a:p>
                  </a:txBody>
                  <a:tcPr/>
                </a:tc>
              </a:tr>
              <a:tr h="122784">
                <a:tc>
                  <a:txBody>
                    <a:bodyPr/>
                    <a:lstStyle/>
                    <a:p>
                      <a:r>
                        <a:rPr lang="en-US" dirty="0" smtClean="0"/>
                        <a:t>SCL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 – 1 (ideal is 1)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600-3000 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Protons, Electrons</a:t>
                      </a:r>
                      <a:endParaRPr lang="en-US" dirty="0"/>
                    </a:p>
                  </a:txBody>
                  <a:tcPr/>
                </a:tc>
              </a:tr>
              <a:tr h="257593">
                <a:tc>
                  <a:txBody>
                    <a:bodyPr/>
                    <a:lstStyle/>
                    <a:p>
                      <a:r>
                        <a:rPr lang="en-US" dirty="0" smtClean="0"/>
                        <a:t>HWR-QWR-Spokes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0.02-0.5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100-400 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Protons, Ions</a:t>
                      </a:r>
                      <a:endParaRPr lang="en-US" dirty="0"/>
                    </a:p>
                  </a:txBody>
                  <a:tcPr/>
                </a:tc>
              </a:tr>
              <a:tr h="257593">
                <a:tc>
                  <a:txBody>
                    <a:bodyPr/>
                    <a:lstStyle/>
                    <a:p>
                      <a:r>
                        <a:rPr lang="en-US" dirty="0" smtClean="0"/>
                        <a:t>Elliptical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&gt; 0.5-0.7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350</a:t>
                      </a:r>
                      <a:r>
                        <a:rPr lang="en-US" baseline="0" dirty="0" smtClean="0"/>
                        <a:t> – 3000 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Protons, Electrons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403648" y="6237312"/>
            <a:ext cx="590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Not exhaustive list – To take with caution !!!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Linacs-JB.Lallement - JUAS2014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241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The choice of the structures</a:t>
            </a:r>
            <a:endParaRPr lang="en-US" sz="3200" dirty="0"/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9838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2" name="TextBox 21"/>
          <p:cNvSpPr txBox="1"/>
          <p:nvPr/>
        </p:nvSpPr>
        <p:spPr>
          <a:xfrm>
            <a:off x="107504" y="76200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</a:rPr>
              <a:t>Basic structures</a:t>
            </a:r>
            <a:endParaRPr lang="en-US" sz="1400" b="1" dirty="0">
              <a:solidFill>
                <a:srgbClr val="0070C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51520" y="1484784"/>
            <a:ext cx="872703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ym typeface="Symbol" pitchFamily="18" charset="2"/>
            </a:endParaRPr>
          </a:p>
          <a:p>
            <a:endParaRPr lang="en-US" sz="2800" dirty="0"/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11203" y="744653"/>
            <a:ext cx="3263280" cy="2280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23528" y="831941"/>
            <a:ext cx="669674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Particle type : mass and charge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Beam current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Duty factor (pulsed, CW)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Frequency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Energy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Operational constraints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3609581"/>
              </p:ext>
            </p:extLst>
          </p:nvPr>
        </p:nvGraphicFramePr>
        <p:xfrm>
          <a:off x="776275" y="3284984"/>
          <a:ext cx="7498208" cy="2702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9643"/>
                <a:gridCol w="1862455"/>
                <a:gridCol w="1746568"/>
                <a:gridCol w="1919542"/>
              </a:tblGrid>
              <a:tr h="508128">
                <a:tc>
                  <a:txBody>
                    <a:bodyPr/>
                    <a:lstStyle/>
                    <a:p>
                      <a:r>
                        <a:rPr lang="en-US" dirty="0" smtClean="0"/>
                        <a:t>Cavity</a:t>
                      </a:r>
                      <a:r>
                        <a:rPr lang="en-US" baseline="0" dirty="0" smtClean="0"/>
                        <a:t> 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Beta Range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Frequency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Particles</a:t>
                      </a:r>
                      <a:endParaRPr lang="en-US" dirty="0"/>
                    </a:p>
                  </a:txBody>
                  <a:tcPr/>
                </a:tc>
              </a:tr>
              <a:tr h="139944">
                <a:tc>
                  <a:txBody>
                    <a:bodyPr/>
                    <a:lstStyle/>
                    <a:p>
                      <a:r>
                        <a:rPr lang="en-US" dirty="0" smtClean="0"/>
                        <a:t>RFQ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Low! – 0.1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40-500  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Protons,</a:t>
                      </a:r>
                      <a:r>
                        <a:rPr lang="en-US" baseline="0" dirty="0" smtClean="0"/>
                        <a:t> I</a:t>
                      </a:r>
                      <a:r>
                        <a:rPr lang="en-US" dirty="0" smtClean="0"/>
                        <a:t>ons</a:t>
                      </a:r>
                      <a:endParaRPr lang="en-US" dirty="0"/>
                    </a:p>
                  </a:txBody>
                  <a:tcPr/>
                </a:tc>
              </a:tr>
              <a:tr h="134224">
                <a:tc>
                  <a:txBody>
                    <a:bodyPr/>
                    <a:lstStyle/>
                    <a:p>
                      <a:r>
                        <a:rPr lang="en-US" dirty="0" smtClean="0"/>
                        <a:t>IH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0.02 – 0.08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40-100 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Ions (Protons)</a:t>
                      </a:r>
                      <a:endParaRPr lang="en-US" dirty="0"/>
                    </a:p>
                  </a:txBody>
                  <a:tcPr/>
                </a:tc>
              </a:tr>
              <a:tr h="128504">
                <a:tc>
                  <a:txBody>
                    <a:bodyPr/>
                    <a:lstStyle/>
                    <a:p>
                      <a:r>
                        <a:rPr lang="en-US" dirty="0" smtClean="0"/>
                        <a:t>DTL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0.05 – 0.5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100-400 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Protons,</a:t>
                      </a:r>
                      <a:r>
                        <a:rPr lang="en-US" baseline="0" dirty="0" smtClean="0"/>
                        <a:t> Ions</a:t>
                      </a:r>
                      <a:endParaRPr lang="en-US" dirty="0"/>
                    </a:p>
                  </a:txBody>
                  <a:tcPr/>
                </a:tc>
              </a:tr>
              <a:tr h="122784">
                <a:tc>
                  <a:txBody>
                    <a:bodyPr/>
                    <a:lstStyle/>
                    <a:p>
                      <a:r>
                        <a:rPr lang="en-US" dirty="0" smtClean="0"/>
                        <a:t>SCL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 – 1 (ideal is 1)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600-3000 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Protons, Electrons</a:t>
                      </a:r>
                      <a:endParaRPr lang="en-US" dirty="0"/>
                    </a:p>
                  </a:txBody>
                  <a:tcPr/>
                </a:tc>
              </a:tr>
              <a:tr h="257593">
                <a:tc>
                  <a:txBody>
                    <a:bodyPr/>
                    <a:lstStyle/>
                    <a:p>
                      <a:r>
                        <a:rPr lang="en-US" dirty="0" smtClean="0"/>
                        <a:t>HWR-QWR-Spokes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0.02-0.5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100-400 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Protons, Ions</a:t>
                      </a:r>
                      <a:endParaRPr lang="en-US" dirty="0"/>
                    </a:p>
                  </a:txBody>
                  <a:tcPr/>
                </a:tc>
              </a:tr>
              <a:tr h="257593">
                <a:tc>
                  <a:txBody>
                    <a:bodyPr/>
                    <a:lstStyle/>
                    <a:p>
                      <a:r>
                        <a:rPr lang="en-US" dirty="0" smtClean="0"/>
                        <a:t>Elliptical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&gt; 0.5-0.7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350</a:t>
                      </a:r>
                      <a:r>
                        <a:rPr lang="en-US" baseline="0" dirty="0" smtClean="0"/>
                        <a:t> – 3000 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Protons, Electrons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403648" y="6237312"/>
            <a:ext cx="590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Not exhaustive list – To take with caution !!!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2051720" y="2372994"/>
            <a:ext cx="4032448" cy="3384376"/>
            <a:chOff x="2051720" y="2372994"/>
            <a:chExt cx="4032448" cy="3384376"/>
          </a:xfrm>
        </p:grpSpPr>
        <p:grpSp>
          <p:nvGrpSpPr>
            <p:cNvPr id="13" name="Group 12"/>
            <p:cNvGrpSpPr/>
            <p:nvPr/>
          </p:nvGrpSpPr>
          <p:grpSpPr>
            <a:xfrm>
              <a:off x="2051720" y="2372994"/>
              <a:ext cx="4032448" cy="3384376"/>
              <a:chOff x="1655676" y="1332944"/>
              <a:chExt cx="4032448" cy="3384376"/>
            </a:xfrm>
          </p:grpSpPr>
          <p:sp>
            <p:nvSpPr>
              <p:cNvPr id="11" name="Isosceles Triangle 10"/>
              <p:cNvSpPr/>
              <p:nvPr/>
            </p:nvSpPr>
            <p:spPr>
              <a:xfrm>
                <a:off x="1655676" y="1332944"/>
                <a:ext cx="4032448" cy="3384376"/>
              </a:xfrm>
              <a:prstGeom prst="triangl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Isosceles Triangle 11"/>
              <p:cNvSpPr/>
              <p:nvPr/>
            </p:nvSpPr>
            <p:spPr>
              <a:xfrm>
                <a:off x="2360880" y="2124389"/>
                <a:ext cx="2574119" cy="2240715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" name="TextBox 2"/>
            <p:cNvSpPr txBox="1"/>
            <p:nvPr/>
          </p:nvSpPr>
          <p:spPr>
            <a:xfrm>
              <a:off x="2814217" y="3860895"/>
              <a:ext cx="2517527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/>
                <a:t>To</a:t>
              </a:r>
            </a:p>
            <a:p>
              <a:pPr algn="ctr"/>
              <a:r>
                <a:rPr lang="en-US" sz="3200" dirty="0" smtClean="0"/>
                <a:t>Take with</a:t>
              </a:r>
            </a:p>
            <a:p>
              <a:pPr algn="ctr"/>
              <a:r>
                <a:rPr lang="en-US" sz="3200" dirty="0" smtClean="0"/>
                <a:t>CAUTION !!!</a:t>
              </a:r>
              <a:endParaRPr lang="en-US" sz="3200" dirty="0"/>
            </a:p>
          </p:txBody>
        </p:sp>
      </p:grp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Linacs-JB.Lallement - JUAS2014</a:t>
            </a:r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485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TE modes</a:t>
            </a:r>
            <a:endParaRPr lang="en-US" sz="3200" dirty="0"/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9838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5" name="TextBox 14"/>
          <p:cNvSpPr txBox="1"/>
          <p:nvPr/>
        </p:nvSpPr>
        <p:spPr>
          <a:xfrm>
            <a:off x="107504" y="76200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Cavity </a:t>
            </a:r>
            <a:r>
              <a:rPr lang="en-US" sz="1400" b="1" dirty="0" smtClean="0">
                <a:solidFill>
                  <a:srgbClr val="0070C0"/>
                </a:solidFill>
              </a:rPr>
              <a:t>modes</a:t>
            </a:r>
            <a:endParaRPr lang="en-US" sz="1400" b="1" dirty="0">
              <a:solidFill>
                <a:srgbClr val="0070C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708920"/>
            <a:ext cx="2736304" cy="2763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4979" y="2636913"/>
            <a:ext cx="2808739" cy="2891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661864" y="1340768"/>
            <a:ext cx="82089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two Transverse Electric modes for accelerating structures are: </a:t>
            </a:r>
            <a:endParaRPr lang="en-GB" altLang="en-US" dirty="0">
              <a:sym typeface="Symbol" pitchFamily="18" charset="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Linacs-JB.Lallement - JUAS2014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4</a:t>
            </a:fld>
            <a:endParaRPr lang="en-GB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411" y="1892376"/>
            <a:ext cx="8377237" cy="74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533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TM modes</a:t>
            </a:r>
            <a:endParaRPr lang="en-US" sz="3200" dirty="0"/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9838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5" name="TextBox 14"/>
          <p:cNvSpPr txBox="1"/>
          <p:nvPr/>
        </p:nvSpPr>
        <p:spPr>
          <a:xfrm>
            <a:off x="107504" y="76200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Cavity </a:t>
            </a:r>
            <a:r>
              <a:rPr lang="en-US" sz="1400" b="1" dirty="0" smtClean="0">
                <a:solidFill>
                  <a:srgbClr val="0070C0"/>
                </a:solidFill>
              </a:rPr>
              <a:t>modes</a:t>
            </a:r>
            <a:endParaRPr lang="en-US" sz="1400" b="1" dirty="0">
              <a:solidFill>
                <a:srgbClr val="0070C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61864" y="1340768"/>
            <a:ext cx="82089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most commonly used Transverse Magnetic mode for accelerating structures is: </a:t>
            </a:r>
            <a:endParaRPr lang="en-GB" altLang="en-US" dirty="0">
              <a:sym typeface="Symbol" pitchFamily="18" charset="2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586443"/>
            <a:ext cx="5836890" cy="36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Linacs-JB.Lallement - JUAS2014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5</a:t>
            </a:fld>
            <a:endParaRPr lang="en-GB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060848"/>
            <a:ext cx="7747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6225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TM modes</a:t>
            </a:r>
            <a:endParaRPr lang="en-US" sz="3200" dirty="0"/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9838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5" name="TextBox 14"/>
          <p:cNvSpPr txBox="1"/>
          <p:nvPr/>
        </p:nvSpPr>
        <p:spPr>
          <a:xfrm>
            <a:off x="107504" y="76200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Cavity </a:t>
            </a:r>
            <a:r>
              <a:rPr lang="en-US" sz="1400" b="1" dirty="0" smtClean="0">
                <a:solidFill>
                  <a:srgbClr val="0070C0"/>
                </a:solidFill>
              </a:rPr>
              <a:t>modes</a:t>
            </a:r>
            <a:endParaRPr lang="en-US" sz="1400" b="1" dirty="0">
              <a:solidFill>
                <a:srgbClr val="0070C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10752" y="971436"/>
            <a:ext cx="82089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most commonly used for accelerating structures are the TM modes: </a:t>
            </a:r>
            <a:endParaRPr lang="en-GB" altLang="en-US" dirty="0">
              <a:sym typeface="Symbol" pitchFamily="18" charset="2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37" y="1703183"/>
            <a:ext cx="3668860" cy="227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261143" y="4021137"/>
            <a:ext cx="8658225" cy="2519363"/>
            <a:chOff x="271463" y="4133850"/>
            <a:chExt cx="8658225" cy="2519363"/>
          </a:xfrm>
        </p:grpSpPr>
        <p:grpSp>
          <p:nvGrpSpPr>
            <p:cNvPr id="8" name="Group 13"/>
            <p:cNvGrpSpPr>
              <a:grpSpLocks/>
            </p:cNvGrpSpPr>
            <p:nvPr/>
          </p:nvGrpSpPr>
          <p:grpSpPr bwMode="auto">
            <a:xfrm>
              <a:off x="271463" y="4143375"/>
              <a:ext cx="2686050" cy="2262188"/>
              <a:chOff x="1764" y="8178"/>
              <a:chExt cx="8215" cy="6635"/>
            </a:xfrm>
          </p:grpSpPr>
          <p:pic>
            <p:nvPicPr>
              <p:cNvPr id="9" name="Picture 14" descr="E:\temp\proto\lignes de champ.hgl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64" y="8178"/>
                <a:ext cx="8215" cy="66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" name="Rectangle 15"/>
              <p:cNvSpPr>
                <a:spLocks noChangeArrowheads="1"/>
              </p:cNvSpPr>
              <p:nvPr/>
            </p:nvSpPr>
            <p:spPr bwMode="auto">
              <a:xfrm>
                <a:off x="2190" y="8607"/>
                <a:ext cx="5040" cy="37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 type="none" w="sm" len="med"/>
                    <a:tailEnd type="none" w="sm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pic>
          <p:nvPicPr>
            <p:cNvPr id="11" name="Picture 17" descr="E:\temp\proto\TM11.hgl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9300" y="4133850"/>
              <a:ext cx="2754313" cy="2279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18" descr="E:\temp\proto\MAQUET01.HGL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0950" y="4133850"/>
              <a:ext cx="2598738" cy="2293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 Box 19"/>
            <p:cNvSpPr txBox="1">
              <a:spLocks noChangeArrowheads="1"/>
            </p:cNvSpPr>
            <p:nvPr/>
          </p:nvSpPr>
          <p:spPr bwMode="auto">
            <a:xfrm>
              <a:off x="525463" y="6286500"/>
              <a:ext cx="2162175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r>
                <a:rPr lang="en-GB" altLang="en-US" sz="1800"/>
                <a:t>TM</a:t>
              </a:r>
              <a:r>
                <a:rPr lang="en-GB" altLang="en-US" sz="1800" baseline="-25000"/>
                <a:t>010</a:t>
              </a:r>
              <a:r>
                <a:rPr lang="en-GB" altLang="en-US" sz="1800"/>
                <a:t> :</a:t>
              </a:r>
              <a:r>
                <a:rPr lang="en-GB" altLang="en-US" sz="1800" i="1"/>
                <a:t> f</a:t>
              </a:r>
              <a:r>
                <a:rPr lang="en-GB" altLang="en-US" sz="1800"/>
                <a:t>=352.2 MHz</a:t>
              </a:r>
            </a:p>
          </p:txBody>
        </p:sp>
        <p:sp>
          <p:nvSpPr>
            <p:cNvPr id="14" name="Text Box 20"/>
            <p:cNvSpPr txBox="1">
              <a:spLocks noChangeArrowheads="1"/>
            </p:cNvSpPr>
            <p:nvPr/>
          </p:nvSpPr>
          <p:spPr bwMode="auto">
            <a:xfrm>
              <a:off x="3594100" y="6286500"/>
              <a:ext cx="1992313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r>
                <a:rPr lang="en-GB" altLang="en-US" sz="1800"/>
                <a:t>TM</a:t>
              </a:r>
              <a:r>
                <a:rPr lang="en-GB" altLang="en-US" sz="1800" baseline="-25000"/>
                <a:t>011</a:t>
              </a:r>
              <a:r>
                <a:rPr lang="en-GB" altLang="en-US" sz="1800"/>
                <a:t> :</a:t>
              </a:r>
              <a:r>
                <a:rPr lang="en-GB" altLang="en-US" sz="1800" i="1"/>
                <a:t> f</a:t>
              </a:r>
              <a:r>
                <a:rPr lang="en-GB" altLang="en-US" sz="1800"/>
                <a:t>=548 MHz</a:t>
              </a:r>
            </a:p>
          </p:txBody>
        </p:sp>
        <p:sp>
          <p:nvSpPr>
            <p:cNvPr id="16" name="Text Box 21"/>
            <p:cNvSpPr txBox="1">
              <a:spLocks noChangeArrowheads="1"/>
            </p:cNvSpPr>
            <p:nvPr/>
          </p:nvSpPr>
          <p:spPr bwMode="auto">
            <a:xfrm>
              <a:off x="6680200" y="6286500"/>
              <a:ext cx="1992313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ctr"/>
              <a:r>
                <a:rPr lang="en-GB" altLang="en-US" sz="1800"/>
                <a:t>TM</a:t>
              </a:r>
              <a:r>
                <a:rPr lang="en-GB" altLang="en-US" sz="1800" baseline="-25000"/>
                <a:t>020</a:t>
              </a:r>
              <a:r>
                <a:rPr lang="en-GB" altLang="en-US" sz="1800"/>
                <a:t> :</a:t>
              </a:r>
              <a:r>
                <a:rPr lang="en-GB" altLang="en-US" sz="1800" i="1"/>
                <a:t> f</a:t>
              </a:r>
              <a:r>
                <a:rPr lang="en-GB" altLang="en-US" sz="1800"/>
                <a:t>=952 MHz</a:t>
              </a:r>
            </a:p>
          </p:txBody>
        </p:sp>
      </p:grp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Linacs-JB.Lallement - JUAS2014</a:t>
            </a:r>
            <a:endParaRPr lang="en-GB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6</a:t>
            </a:fld>
            <a:endParaRPr lang="en-GB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2468" y="1412776"/>
            <a:ext cx="7747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8608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Standing Wave Modes</a:t>
            </a:r>
            <a:endParaRPr lang="en-US" sz="3200" dirty="0"/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9838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5" name="TextBox 14"/>
          <p:cNvSpPr txBox="1"/>
          <p:nvPr/>
        </p:nvSpPr>
        <p:spPr>
          <a:xfrm>
            <a:off x="107504" y="76200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Cavity </a:t>
            </a:r>
            <a:r>
              <a:rPr lang="en-US" sz="1400" b="1" dirty="0" smtClean="0">
                <a:solidFill>
                  <a:srgbClr val="0070C0"/>
                </a:solidFill>
              </a:rPr>
              <a:t>modes</a:t>
            </a:r>
          </a:p>
          <a:p>
            <a:r>
              <a:rPr lang="en-US" sz="1400" b="1" dirty="0" smtClean="0">
                <a:solidFill>
                  <a:srgbClr val="0070C0"/>
                </a:solidFill>
              </a:rPr>
              <a:t>From a cavity to an accelerator</a:t>
            </a:r>
            <a:endParaRPr lang="en-US" sz="1400" b="1" dirty="0">
              <a:solidFill>
                <a:srgbClr val="0070C0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68760"/>
            <a:ext cx="3096344" cy="4467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651532" y="1281494"/>
            <a:ext cx="5400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Mode 0 also called mode 2</a:t>
            </a:r>
            <a:r>
              <a:rPr lang="el-GR" dirty="0" smtClean="0"/>
              <a:t>π</a:t>
            </a:r>
            <a:r>
              <a:rPr lang="fr-FR" dirty="0" smtClean="0"/>
              <a:t>.</a:t>
            </a:r>
          </a:p>
          <a:p>
            <a:endParaRPr lang="fr-FR" dirty="0" smtClean="0"/>
          </a:p>
          <a:p>
            <a:r>
              <a:rPr lang="fr-FR" dirty="0" smtClean="0"/>
              <a:t>For </a:t>
            </a:r>
            <a:r>
              <a:rPr lang="fr-FR" dirty="0" err="1" smtClean="0"/>
              <a:t>synchronicity</a:t>
            </a:r>
            <a:r>
              <a:rPr lang="fr-FR" dirty="0" smtClean="0"/>
              <a:t> and </a:t>
            </a:r>
            <a:r>
              <a:rPr lang="fr-FR" dirty="0" err="1" smtClean="0"/>
              <a:t>acceleration</a:t>
            </a:r>
            <a:r>
              <a:rPr lang="fr-FR" dirty="0" smtClean="0"/>
              <a:t>, </a:t>
            </a:r>
            <a:r>
              <a:rPr lang="fr-FR" dirty="0" err="1" smtClean="0"/>
              <a:t>particles</a:t>
            </a:r>
            <a:r>
              <a:rPr lang="fr-FR" dirty="0" smtClean="0"/>
              <a:t> must </a:t>
            </a:r>
            <a:r>
              <a:rPr lang="fr-FR" dirty="0" err="1" smtClean="0"/>
              <a:t>be</a:t>
            </a:r>
            <a:r>
              <a:rPr lang="fr-FR" dirty="0" smtClean="0"/>
              <a:t> in phase </a:t>
            </a:r>
            <a:r>
              <a:rPr lang="fr-FR" dirty="0" err="1" smtClean="0"/>
              <a:t>with</a:t>
            </a:r>
            <a:r>
              <a:rPr lang="fr-FR" dirty="0" smtClean="0"/>
              <a:t> the E </a:t>
            </a:r>
            <a:r>
              <a:rPr lang="fr-FR" dirty="0" err="1" smtClean="0"/>
              <a:t>field</a:t>
            </a:r>
            <a:r>
              <a:rPr lang="fr-FR" dirty="0" smtClean="0"/>
              <a:t> on axis (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discussed</a:t>
            </a:r>
            <a:r>
              <a:rPr lang="fr-FR" dirty="0" smtClean="0"/>
              <a:t> more in </a:t>
            </a:r>
            <a:r>
              <a:rPr lang="fr-FR" dirty="0" err="1" smtClean="0"/>
              <a:t>details</a:t>
            </a:r>
            <a:r>
              <a:rPr lang="fr-FR" dirty="0" smtClean="0"/>
              <a:t> in part.3).</a:t>
            </a:r>
          </a:p>
          <a:p>
            <a:endParaRPr lang="fr-FR" dirty="0" smtClean="0"/>
          </a:p>
          <a:p>
            <a:r>
              <a:rPr lang="fr-FR" dirty="0" err="1" smtClean="0"/>
              <a:t>During</a:t>
            </a:r>
            <a:r>
              <a:rPr lang="fr-FR" dirty="0" smtClean="0"/>
              <a:t> 1 RF </a:t>
            </a:r>
            <a:r>
              <a:rPr lang="fr-FR" dirty="0" err="1" smtClean="0"/>
              <a:t>period</a:t>
            </a:r>
            <a:r>
              <a:rPr lang="fr-FR" dirty="0" smtClean="0"/>
              <a:t>, the </a:t>
            </a:r>
            <a:r>
              <a:rPr lang="fr-FR" dirty="0" err="1" smtClean="0"/>
              <a:t>particles</a:t>
            </a:r>
            <a:r>
              <a:rPr lang="fr-FR" dirty="0" smtClean="0"/>
              <a:t> </a:t>
            </a:r>
            <a:r>
              <a:rPr lang="fr-FR" dirty="0" err="1" smtClean="0"/>
              <a:t>travel</a:t>
            </a:r>
            <a:r>
              <a:rPr lang="fr-FR" dirty="0" smtClean="0"/>
              <a:t> over a distance of </a:t>
            </a:r>
            <a:r>
              <a:rPr lang="el-GR" dirty="0" smtClean="0">
                <a:solidFill>
                  <a:srgbClr val="FF0000"/>
                </a:solidFill>
              </a:rPr>
              <a:t>βλ</a:t>
            </a:r>
            <a:r>
              <a:rPr lang="fr-FR" dirty="0" smtClean="0"/>
              <a:t>.</a:t>
            </a:r>
          </a:p>
          <a:p>
            <a:endParaRPr lang="fr-FR" dirty="0" smtClean="0"/>
          </a:p>
          <a:p>
            <a:r>
              <a:rPr lang="fr-FR" dirty="0" smtClean="0"/>
              <a:t>The </a:t>
            </a:r>
            <a:r>
              <a:rPr lang="fr-FR" dirty="0" err="1" smtClean="0"/>
              <a:t>cell</a:t>
            </a:r>
            <a:r>
              <a:rPr lang="fr-FR" dirty="0" smtClean="0"/>
              <a:t> L </a:t>
            </a:r>
            <a:r>
              <a:rPr lang="fr-FR" dirty="0" err="1" smtClean="0"/>
              <a:t>lentgh</a:t>
            </a:r>
            <a:r>
              <a:rPr lang="fr-FR" dirty="0" smtClean="0"/>
              <a:t> </a:t>
            </a:r>
            <a:r>
              <a:rPr lang="fr-FR" dirty="0" err="1" smtClean="0"/>
              <a:t>should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:</a:t>
            </a: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7075412"/>
              </p:ext>
            </p:extLst>
          </p:nvPr>
        </p:nvGraphicFramePr>
        <p:xfrm>
          <a:off x="5076056" y="4365104"/>
          <a:ext cx="216024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115212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r>
                        <a:rPr lang="el-GR" dirty="0" smtClean="0">
                          <a:latin typeface="Calibri"/>
                        </a:rPr>
                        <a:t>π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>
                          <a:solidFill>
                            <a:schemeClr val="tx1"/>
                          </a:solidFill>
                        </a:rPr>
                        <a:t>βλ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 smtClean="0">
                          <a:latin typeface="+mn-lt"/>
                        </a:rPr>
                        <a:t>π</a:t>
                      </a:r>
                      <a:r>
                        <a:rPr lang="en-US" dirty="0" smtClean="0"/>
                        <a:t>/2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 smtClean="0">
                          <a:solidFill>
                            <a:schemeClr val="tx1"/>
                          </a:solidFill>
                        </a:rPr>
                        <a:t>βλ</a:t>
                      </a:r>
                      <a:r>
                        <a:rPr lang="en-US" dirty="0" smtClean="0">
                          <a:solidFill>
                            <a:schemeClr val="dk1"/>
                          </a:solidFill>
                        </a:rPr>
                        <a:t>/4</a:t>
                      </a:r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</a:t>
                      </a:r>
                      <a:r>
                        <a:rPr lang="el-GR" dirty="0" smtClean="0">
                          <a:latin typeface="+mn-lt"/>
                        </a:rPr>
                        <a:t>π</a:t>
                      </a:r>
                      <a:r>
                        <a:rPr lang="en-US" dirty="0" smtClean="0">
                          <a:latin typeface="+mn-lt"/>
                        </a:rPr>
                        <a:t>/3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 smtClean="0">
                          <a:solidFill>
                            <a:schemeClr val="tx1"/>
                          </a:solidFill>
                        </a:rPr>
                        <a:t>βλ</a:t>
                      </a:r>
                      <a:r>
                        <a:rPr lang="en-US" dirty="0" smtClean="0">
                          <a:solidFill>
                            <a:schemeClr val="dk1"/>
                          </a:solidFill>
                        </a:rPr>
                        <a:t>/3</a:t>
                      </a:r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 smtClean="0">
                          <a:latin typeface="+mn-lt"/>
                        </a:rPr>
                        <a:t>π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 smtClean="0">
                          <a:solidFill>
                            <a:schemeClr val="tx1"/>
                          </a:solidFill>
                        </a:rPr>
                        <a:t>βλ</a:t>
                      </a:r>
                      <a:r>
                        <a:rPr lang="en-US" dirty="0" smtClean="0">
                          <a:solidFill>
                            <a:schemeClr val="dk1"/>
                          </a:solidFill>
                        </a:rPr>
                        <a:t>/2</a:t>
                      </a:r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323528" y="5877272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Named from the phase difference between adjacent cells.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Linacs-JB.Lallement - JUAS2014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252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Basic accelerating structures</a:t>
            </a:r>
            <a:endParaRPr lang="en-US" sz="3200" dirty="0"/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9838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2" name="TextBox 21"/>
          <p:cNvSpPr txBox="1"/>
          <p:nvPr/>
        </p:nvSpPr>
        <p:spPr>
          <a:xfrm>
            <a:off x="107504" y="76200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</a:rPr>
              <a:t>Basic structures</a:t>
            </a:r>
            <a:endParaRPr lang="en-US" sz="1400" b="1" dirty="0">
              <a:solidFill>
                <a:srgbClr val="0070C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51520" y="1484784"/>
            <a:ext cx="8727032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TE mode: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 smtClean="0">
                <a:sym typeface="Symbol" pitchFamily="18" charset="2"/>
              </a:rPr>
              <a:t>Radio Frequency </a:t>
            </a:r>
            <a:r>
              <a:rPr lang="en-US" altLang="en-US" dirty="0" err="1" smtClean="0">
                <a:sym typeface="Symbol" pitchFamily="18" charset="2"/>
              </a:rPr>
              <a:t>Quadrupole</a:t>
            </a:r>
            <a:r>
              <a:rPr lang="en-US" altLang="en-US" dirty="0" smtClean="0">
                <a:sym typeface="Symbol" pitchFamily="18" charset="2"/>
              </a:rPr>
              <a:t>: RFQ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 err="1" smtClean="0">
                <a:sym typeface="Symbol" pitchFamily="18" charset="2"/>
              </a:rPr>
              <a:t>Interdigital</a:t>
            </a:r>
            <a:r>
              <a:rPr lang="en-US" altLang="en-US" dirty="0" smtClean="0">
                <a:sym typeface="Symbol" pitchFamily="18" charset="2"/>
              </a:rPr>
              <a:t>-H structure: IH</a:t>
            </a:r>
            <a:endParaRPr lang="en-GB" altLang="en-US" dirty="0" smtClean="0">
              <a:sym typeface="Symbol" pitchFamily="18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altLang="en-US" dirty="0">
              <a:sym typeface="Symbol" pitchFamily="18" charset="2"/>
            </a:endParaRPr>
          </a:p>
          <a:p>
            <a:endParaRPr lang="en-GB" dirty="0">
              <a:sym typeface="Symbol" pitchFamily="18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TM mode: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 smtClean="0">
                <a:sym typeface="Symbol" pitchFamily="18" charset="2"/>
              </a:rPr>
              <a:t>Drift Tube </a:t>
            </a:r>
            <a:r>
              <a:rPr lang="en-US" altLang="en-US" dirty="0" err="1" smtClean="0">
                <a:sym typeface="Symbol" pitchFamily="18" charset="2"/>
              </a:rPr>
              <a:t>Linac</a:t>
            </a:r>
            <a:r>
              <a:rPr lang="en-US" altLang="en-US" dirty="0" smtClean="0">
                <a:sym typeface="Symbol" pitchFamily="18" charset="2"/>
              </a:rPr>
              <a:t>: DTL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 smtClean="0">
                <a:sym typeface="Symbol" pitchFamily="18" charset="2"/>
              </a:rPr>
              <a:t>Cavity Coupled DTL: CCDTL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 smtClean="0">
                <a:sym typeface="Symbol" pitchFamily="18" charset="2"/>
              </a:rPr>
              <a:t>PI Mode Structure: PIMS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 smtClean="0">
                <a:sym typeface="Symbol" pitchFamily="18" charset="2"/>
              </a:rPr>
              <a:t>Superconducting cavities</a:t>
            </a:r>
            <a:endParaRPr lang="en-GB" altLang="en-US" dirty="0">
              <a:sym typeface="Symbol" pitchFamily="18" charset="2"/>
            </a:endParaRPr>
          </a:p>
          <a:p>
            <a:endParaRPr lang="en-GB" dirty="0" smtClean="0">
              <a:sym typeface="Symbol" pitchFamily="18" charset="2"/>
            </a:endParaRPr>
          </a:p>
          <a:p>
            <a:endParaRPr lang="en-US" sz="2800" dirty="0"/>
          </a:p>
        </p:txBody>
      </p:sp>
      <p:pic>
        <p:nvPicPr>
          <p:cNvPr id="26" name="Picture 4" descr="Internal 2_IH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681949" y="2348880"/>
            <a:ext cx="2383420" cy="1787252"/>
          </a:xfrm>
          <a:prstGeom prst="rect">
            <a:avLst/>
          </a:prstGeom>
          <a:noFill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980728"/>
            <a:ext cx="2323201" cy="2170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581128"/>
            <a:ext cx="3780176" cy="1986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9" descr="ccl_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45446" y="4406029"/>
            <a:ext cx="2563829" cy="2161896"/>
          </a:xfrm>
          <a:prstGeom prst="rect">
            <a:avLst/>
          </a:prstGeom>
          <a:noFill/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Linacs-JB.Lallement - JUAS2014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5893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Radio Frequency </a:t>
            </a:r>
            <a:r>
              <a:rPr lang="en-US" sz="3200" dirty="0" err="1" smtClean="0"/>
              <a:t>Quadrupole</a:t>
            </a:r>
            <a:endParaRPr lang="en-US" sz="3200" dirty="0"/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9838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2" name="TextBox 21"/>
          <p:cNvSpPr txBox="1"/>
          <p:nvPr/>
        </p:nvSpPr>
        <p:spPr>
          <a:xfrm>
            <a:off x="107504" y="76200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</a:rPr>
              <a:t>Basic structures</a:t>
            </a:r>
          </a:p>
          <a:p>
            <a:r>
              <a:rPr lang="en-US" sz="1400" b="1" dirty="0" smtClean="0">
                <a:solidFill>
                  <a:srgbClr val="0070C0"/>
                </a:solidFill>
              </a:rPr>
              <a:t>RFQ</a:t>
            </a:r>
            <a:endParaRPr lang="en-US" sz="1400" b="1" dirty="0">
              <a:solidFill>
                <a:srgbClr val="0070C0"/>
              </a:solidFill>
            </a:endParaRPr>
          </a:p>
        </p:txBody>
      </p:sp>
      <p:pic>
        <p:nvPicPr>
          <p:cNvPr id="13314" name="Picture 2" descr="https://mediastream.cern.ch/MediaArchive/Photo/Public/2010/1005113/1005113_02/1005113_02-A4-at-144-dp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268760"/>
            <a:ext cx="7266230" cy="4836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Linacs-JB.Lallement - JUAS2014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7833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5719</TotalTime>
  <Words>1366</Words>
  <Application>Microsoft Office PowerPoint</Application>
  <PresentationFormat>On-screen Show (4:3)</PresentationFormat>
  <Paragraphs>391</Paragraphs>
  <Slides>32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4" baseType="lpstr">
      <vt:lpstr>Office Theme</vt:lpstr>
      <vt:lpstr>Bitmap Image</vt:lpstr>
      <vt:lpstr>Part2: Cavities and Structures</vt:lpstr>
      <vt:lpstr>Wave equation</vt:lpstr>
      <vt:lpstr>TE and TM modes</vt:lpstr>
      <vt:lpstr>TE modes</vt:lpstr>
      <vt:lpstr>TM modes</vt:lpstr>
      <vt:lpstr>TM modes</vt:lpstr>
      <vt:lpstr>Standing Wave Modes</vt:lpstr>
      <vt:lpstr>Basic accelerating structures</vt:lpstr>
      <vt:lpstr>Radio Frequency Quadrupole</vt:lpstr>
      <vt:lpstr>Radio Frequency Quadrupole</vt:lpstr>
      <vt:lpstr>Radio Frequency Quadrupole</vt:lpstr>
      <vt:lpstr>4 vane-structure</vt:lpstr>
      <vt:lpstr>4 rod-structure</vt:lpstr>
      <vt:lpstr>Radio Frequency Quadrupole</vt:lpstr>
      <vt:lpstr>Acceleration in RFQ</vt:lpstr>
      <vt:lpstr>Acceleration in RFQ</vt:lpstr>
      <vt:lpstr>RFQ parameters</vt:lpstr>
      <vt:lpstr>RFQ</vt:lpstr>
      <vt:lpstr>Interdigital H structure</vt:lpstr>
      <vt:lpstr>Interdigital H structure</vt:lpstr>
      <vt:lpstr>Interdigital H structure</vt:lpstr>
      <vt:lpstr>Drift Tube Linac</vt:lpstr>
      <vt:lpstr>Drift Tube Linac</vt:lpstr>
      <vt:lpstr>Drift Tube Linac</vt:lpstr>
      <vt:lpstr>Drift Tube Linac</vt:lpstr>
      <vt:lpstr>Coupled Cavity DTL</vt:lpstr>
      <vt:lpstr>Coupled Cavity DTL</vt:lpstr>
      <vt:lpstr>Side Coupled Cavity</vt:lpstr>
      <vt:lpstr>Pi Mode Structure</vt:lpstr>
      <vt:lpstr>Superconducting cavities Some examples</vt:lpstr>
      <vt:lpstr>The choice of the structures</vt:lpstr>
      <vt:lpstr>The choice of the structures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LINACS</dc:title>
  <dc:creator>Jean-Baptiste Lallement</dc:creator>
  <cp:lastModifiedBy>Jean-Baptiste Lallement</cp:lastModifiedBy>
  <cp:revision>162</cp:revision>
  <dcterms:created xsi:type="dcterms:W3CDTF">2013-12-09T13:34:55Z</dcterms:created>
  <dcterms:modified xsi:type="dcterms:W3CDTF">2014-01-13T14:12:33Z</dcterms:modified>
</cp:coreProperties>
</file>