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87" r:id="rId2"/>
    <p:sldId id="400" r:id="rId3"/>
    <p:sldId id="399" r:id="rId4"/>
    <p:sldId id="412" r:id="rId5"/>
    <p:sldId id="395" r:id="rId6"/>
    <p:sldId id="384" r:id="rId7"/>
    <p:sldId id="396" r:id="rId8"/>
    <p:sldId id="386" r:id="rId9"/>
    <p:sldId id="401" r:id="rId10"/>
    <p:sldId id="402" r:id="rId11"/>
    <p:sldId id="405" r:id="rId12"/>
    <p:sldId id="404" r:id="rId13"/>
    <p:sldId id="403" r:id="rId14"/>
    <p:sldId id="394" r:id="rId15"/>
    <p:sldId id="408" r:id="rId16"/>
    <p:sldId id="409" r:id="rId17"/>
    <p:sldId id="410" r:id="rId18"/>
    <p:sldId id="411" r:id="rId19"/>
    <p:sldId id="398" r:id="rId20"/>
    <p:sldId id="397" r:id="rId21"/>
    <p:sldId id="317" r:id="rId22"/>
    <p:sldId id="323" r:id="rId23"/>
    <p:sldId id="406" r:id="rId24"/>
    <p:sldId id="407" r:id="rId25"/>
    <p:sldId id="413" r:id="rId26"/>
    <p:sldId id="328" r:id="rId27"/>
    <p:sldId id="38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4"/>
    <a:srgbClr val="0055A0"/>
    <a:srgbClr val="0055BE"/>
    <a:srgbClr val="0055B9"/>
    <a:srgbClr val="005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2100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4F67F-7894-4CC5-8967-75DA3F7938E4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7C05B-3EAB-4BCE-9C0B-AD14E8C9E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125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16/02/2014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A696A62-FACF-4300-B1F2-403DA6BA8376}" type="slidenum">
              <a:rPr lang="en-US" altLang="en-US" sz="1200">
                <a:latin typeface="Calibri" pitchFamily="34" charset="0"/>
              </a:rPr>
              <a:pPr eaLnBrk="1" hangingPunct="1"/>
              <a:t>5</a:t>
            </a:fld>
            <a:endParaRPr lang="en-US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93364-1ACC-4A20-9CBA-71CA1877701C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GB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81001"/>
            <a:ext cx="914400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D.Tommasini</a:t>
            </a:r>
            <a:r>
              <a:rPr lang="fr-CH" sz="1200" dirty="0" smtClean="0"/>
              <a:t>				Introduction to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		                  JUAS </a:t>
            </a:r>
            <a:r>
              <a:rPr lang="fr-CH" sz="1200" dirty="0" err="1" smtClean="0"/>
              <a:t>February</a:t>
            </a:r>
            <a:r>
              <a:rPr lang="fr-CH" sz="1200" dirty="0" smtClean="0"/>
              <a:t> 17</a:t>
            </a:r>
            <a:r>
              <a:rPr lang="fr-CH" sz="1200" baseline="30000" dirty="0" smtClean="0"/>
              <a:t>th</a:t>
            </a:r>
            <a:r>
              <a:rPr lang="fr-CH" sz="1200" dirty="0" smtClean="0"/>
              <a:t>,</a:t>
            </a:r>
            <a:r>
              <a:rPr lang="fr-CH" sz="1200" baseline="0" dirty="0" smtClean="0"/>
              <a:t> 2014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9144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0669" y="6614141"/>
            <a:ext cx="13019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362200" y="6656032"/>
            <a:ext cx="403860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bg1"/>
                </a:solidFill>
              </a:rPr>
              <a:t>Title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400800" y="6656032"/>
            <a:ext cx="22925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r"/>
            <a:r>
              <a:rPr lang="fr-FR" sz="1200" dirty="0" smtClean="0">
                <a:solidFill>
                  <a:schemeClr val="bg1"/>
                </a:solidFill>
              </a:rPr>
              <a:t>Event/Date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\\Dapnt5\Nb3Sn\images\Tevatron\DipoleXSection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msc.cnes.fr/OVH/" TargetMode="Externa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jpg"/><Relationship Id="rId5" Type="http://schemas.openxmlformats.org/officeDocument/2006/relationships/image" Target="../media/image20.png"/><Relationship Id="rId10" Type="http://schemas.openxmlformats.org/officeDocument/2006/relationships/image" Target="../media/image25.jpg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5952" y="4590256"/>
            <a:ext cx="4923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Introduction to MAGNETS</a:t>
            </a:r>
            <a:endParaRPr lang="fr-FR" sz="3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012160" y="631184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Davide</a:t>
            </a:r>
            <a:r>
              <a:rPr lang="en-GB" i="1" dirty="0" smtClean="0"/>
              <a:t> </a:t>
            </a:r>
            <a:r>
              <a:rPr lang="en-GB" i="1" dirty="0" err="1" smtClean="0"/>
              <a:t>Tommasini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1" y="548680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JUAS</a:t>
            </a:r>
          </a:p>
          <a:p>
            <a:r>
              <a:rPr lang="en-GB" i="1" dirty="0" smtClean="0"/>
              <a:t>February 17</a:t>
            </a:r>
            <a:r>
              <a:rPr lang="en-GB" i="1" baseline="30000" dirty="0" smtClean="0"/>
              <a:t>th</a:t>
            </a:r>
            <a:r>
              <a:rPr lang="en-GB" i="1" dirty="0" smtClean="0"/>
              <a:t> 2014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62546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" y="219075"/>
            <a:ext cx="8382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Example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1I</a:t>
            </a:r>
          </a:p>
          <a:p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need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a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bending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field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integral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of </a:t>
            </a:r>
            <a:r>
              <a:rPr lang="fr-CH" sz="2800" strike="dblStrike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2.5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25 Tm over</a:t>
            </a:r>
          </a:p>
          <a:p>
            <a:endParaRPr lang="fr-CH" sz="28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big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the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magnet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(cross section,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length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,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weight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)? 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much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does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cost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What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need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to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operate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Nothing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Water?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Oil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Electricity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Other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manufacture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check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that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works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well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347" y="285750"/>
            <a:ext cx="1133856" cy="113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447800" y="3048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3200" b="1">
                <a:latin typeface="Tahoma" pitchFamily="34" charset="0"/>
              </a:rPr>
              <a:t>Field range up to 2 T</a:t>
            </a:r>
            <a:endParaRPr lang="en-US" altLang="en-US" sz="3200" b="1">
              <a:latin typeface="Tahoma" pitchFamily="34" charset="0"/>
            </a:endParaRPr>
          </a:p>
        </p:txBody>
      </p:sp>
      <p:pic>
        <p:nvPicPr>
          <p:cNvPr id="3" name="Picture 5" descr="Pict0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3733800"/>
            <a:ext cx="2955925" cy="2432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219200" y="1371600"/>
            <a:ext cx="2414588" cy="1676400"/>
            <a:chOff x="2915" y="1026"/>
            <a:chExt cx="2529" cy="2495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971" y="1888"/>
              <a:ext cx="363" cy="317"/>
            </a:xfrm>
            <a:custGeom>
              <a:avLst/>
              <a:gdLst>
                <a:gd name="T0" fmla="*/ 0 w 363"/>
                <a:gd name="T1" fmla="*/ 317 h 317"/>
                <a:gd name="T2" fmla="*/ 317 w 363"/>
                <a:gd name="T3" fmla="*/ 0 h 317"/>
                <a:gd name="T4" fmla="*/ 363 w 363"/>
                <a:gd name="T5" fmla="*/ 0 h 317"/>
                <a:gd name="T6" fmla="*/ 363 w 363"/>
                <a:gd name="T7" fmla="*/ 227 h 317"/>
                <a:gd name="T8" fmla="*/ 272 w 363"/>
                <a:gd name="T9" fmla="*/ 317 h 317"/>
                <a:gd name="T10" fmla="*/ 0 w 363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317">
                  <a:moveTo>
                    <a:pt x="0" y="317"/>
                  </a:moveTo>
                  <a:lnTo>
                    <a:pt x="317" y="0"/>
                  </a:lnTo>
                  <a:lnTo>
                    <a:pt x="363" y="0"/>
                  </a:lnTo>
                  <a:lnTo>
                    <a:pt x="363" y="227"/>
                  </a:lnTo>
                  <a:lnTo>
                    <a:pt x="272" y="317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FE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 flipH="1" flipV="1">
              <a:off x="3107" y="1979"/>
              <a:ext cx="227" cy="181"/>
            </a:xfrm>
            <a:custGeom>
              <a:avLst/>
              <a:gdLst>
                <a:gd name="T0" fmla="*/ 136 w 227"/>
                <a:gd name="T1" fmla="*/ 0 h 181"/>
                <a:gd name="T2" fmla="*/ 45 w 227"/>
                <a:gd name="T3" fmla="*/ 90 h 181"/>
                <a:gd name="T4" fmla="*/ 0 w 227"/>
                <a:gd name="T5" fmla="*/ 90 h 181"/>
                <a:gd name="T6" fmla="*/ 0 w 227"/>
                <a:gd name="T7" fmla="*/ 181 h 181"/>
                <a:gd name="T8" fmla="*/ 181 w 227"/>
                <a:gd name="T9" fmla="*/ 90 h 181"/>
                <a:gd name="T10" fmla="*/ 136 w 227"/>
                <a:gd name="T11" fmla="*/ 90 h 181"/>
                <a:gd name="T12" fmla="*/ 227 w 227"/>
                <a:gd name="T13" fmla="*/ 0 h 181"/>
                <a:gd name="T14" fmla="*/ 136 w 227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81">
                  <a:moveTo>
                    <a:pt x="136" y="0"/>
                  </a:moveTo>
                  <a:lnTo>
                    <a:pt x="45" y="90"/>
                  </a:lnTo>
                  <a:lnTo>
                    <a:pt x="0" y="90"/>
                  </a:lnTo>
                  <a:lnTo>
                    <a:pt x="0" y="181"/>
                  </a:lnTo>
                  <a:lnTo>
                    <a:pt x="181" y="90"/>
                  </a:lnTo>
                  <a:lnTo>
                    <a:pt x="136" y="90"/>
                  </a:lnTo>
                  <a:lnTo>
                    <a:pt x="227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334" y="1253"/>
              <a:ext cx="1815" cy="2268"/>
            </a:xfrm>
            <a:custGeom>
              <a:avLst/>
              <a:gdLst>
                <a:gd name="T0" fmla="*/ 454 w 1815"/>
                <a:gd name="T1" fmla="*/ 454 h 2268"/>
                <a:gd name="T2" fmla="*/ 454 w 1815"/>
                <a:gd name="T3" fmla="*/ 1815 h 2268"/>
                <a:gd name="T4" fmla="*/ 1361 w 1815"/>
                <a:gd name="T5" fmla="*/ 1815 h 2268"/>
                <a:gd name="T6" fmla="*/ 1361 w 1815"/>
                <a:gd name="T7" fmla="*/ 1361 h 2268"/>
                <a:gd name="T8" fmla="*/ 1815 w 1815"/>
                <a:gd name="T9" fmla="*/ 1361 h 2268"/>
                <a:gd name="T10" fmla="*/ 1815 w 1815"/>
                <a:gd name="T11" fmla="*/ 2268 h 2268"/>
                <a:gd name="T12" fmla="*/ 0 w 1815"/>
                <a:gd name="T13" fmla="*/ 2268 h 2268"/>
                <a:gd name="T14" fmla="*/ 0 w 1815"/>
                <a:gd name="T15" fmla="*/ 0 h 2268"/>
                <a:gd name="T16" fmla="*/ 1815 w 1815"/>
                <a:gd name="T17" fmla="*/ 0 h 2268"/>
                <a:gd name="T18" fmla="*/ 1815 w 1815"/>
                <a:gd name="T19" fmla="*/ 907 h 2268"/>
                <a:gd name="T20" fmla="*/ 1361 w 1815"/>
                <a:gd name="T21" fmla="*/ 907 h 2268"/>
                <a:gd name="T22" fmla="*/ 1361 w 1815"/>
                <a:gd name="T23" fmla="*/ 454 h 2268"/>
                <a:gd name="T24" fmla="*/ 454 w 1815"/>
                <a:gd name="T25" fmla="*/ 454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5" h="2268">
                  <a:moveTo>
                    <a:pt x="454" y="454"/>
                  </a:moveTo>
                  <a:lnTo>
                    <a:pt x="454" y="1815"/>
                  </a:lnTo>
                  <a:lnTo>
                    <a:pt x="1361" y="1815"/>
                  </a:lnTo>
                  <a:lnTo>
                    <a:pt x="1361" y="1361"/>
                  </a:lnTo>
                  <a:lnTo>
                    <a:pt x="1815" y="1361"/>
                  </a:lnTo>
                  <a:lnTo>
                    <a:pt x="1815" y="2268"/>
                  </a:lnTo>
                  <a:lnTo>
                    <a:pt x="0" y="2268"/>
                  </a:lnTo>
                  <a:lnTo>
                    <a:pt x="0" y="0"/>
                  </a:lnTo>
                  <a:lnTo>
                    <a:pt x="1815" y="0"/>
                  </a:lnTo>
                  <a:lnTo>
                    <a:pt x="1815" y="907"/>
                  </a:lnTo>
                  <a:lnTo>
                    <a:pt x="1361" y="907"/>
                  </a:lnTo>
                  <a:lnTo>
                    <a:pt x="1361" y="454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rgbClr val="CCEADA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V="1">
              <a:off x="3787" y="284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787" y="2840"/>
              <a:ext cx="907" cy="227"/>
            </a:xfrm>
            <a:custGeom>
              <a:avLst/>
              <a:gdLst>
                <a:gd name="T0" fmla="*/ 227 w 907"/>
                <a:gd name="T1" fmla="*/ 0 h 227"/>
                <a:gd name="T2" fmla="*/ 907 w 907"/>
                <a:gd name="T3" fmla="*/ 0 h 227"/>
                <a:gd name="T4" fmla="*/ 907 w 907"/>
                <a:gd name="T5" fmla="*/ 227 h 227"/>
                <a:gd name="T6" fmla="*/ 0 w 907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27">
                  <a:moveTo>
                    <a:pt x="227" y="0"/>
                  </a:moveTo>
                  <a:lnTo>
                    <a:pt x="907" y="0"/>
                  </a:lnTo>
                  <a:lnTo>
                    <a:pt x="907" y="227"/>
                  </a:lnTo>
                  <a:lnTo>
                    <a:pt x="0" y="227"/>
                  </a:lnTo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787" y="1706"/>
              <a:ext cx="227" cy="1361"/>
            </a:xfrm>
            <a:custGeom>
              <a:avLst/>
              <a:gdLst>
                <a:gd name="T0" fmla="*/ 0 w 227"/>
                <a:gd name="T1" fmla="*/ 1361 h 1361"/>
                <a:gd name="T2" fmla="*/ 227 w 227"/>
                <a:gd name="T3" fmla="*/ 1134 h 1361"/>
                <a:gd name="T4" fmla="*/ 227 w 227"/>
                <a:gd name="T5" fmla="*/ 0 h 1361"/>
                <a:gd name="T6" fmla="*/ 0 w 227"/>
                <a:gd name="T7" fmla="*/ 0 h 1361"/>
                <a:gd name="T8" fmla="*/ 0 w 227"/>
                <a:gd name="T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361">
                  <a:moveTo>
                    <a:pt x="0" y="1361"/>
                  </a:moveTo>
                  <a:lnTo>
                    <a:pt x="227" y="113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361"/>
                  </a:lnTo>
                  <a:close/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694" y="2387"/>
              <a:ext cx="681" cy="227"/>
            </a:xfrm>
            <a:custGeom>
              <a:avLst/>
              <a:gdLst>
                <a:gd name="T0" fmla="*/ 0 w 681"/>
                <a:gd name="T1" fmla="*/ 227 h 227"/>
                <a:gd name="T2" fmla="*/ 227 w 681"/>
                <a:gd name="T3" fmla="*/ 0 h 227"/>
                <a:gd name="T4" fmla="*/ 681 w 681"/>
                <a:gd name="T5" fmla="*/ 0 h 227"/>
                <a:gd name="T6" fmla="*/ 454 w 681"/>
                <a:gd name="T7" fmla="*/ 227 h 227"/>
                <a:gd name="T8" fmla="*/ 0 w 681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27">
                  <a:moveTo>
                    <a:pt x="0" y="227"/>
                  </a:moveTo>
                  <a:lnTo>
                    <a:pt x="227" y="0"/>
                  </a:lnTo>
                  <a:lnTo>
                    <a:pt x="681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148" y="2387"/>
              <a:ext cx="227" cy="1134"/>
            </a:xfrm>
            <a:custGeom>
              <a:avLst/>
              <a:gdLst>
                <a:gd name="T0" fmla="*/ 0 w 227"/>
                <a:gd name="T1" fmla="*/ 227 h 1134"/>
                <a:gd name="T2" fmla="*/ 227 w 227"/>
                <a:gd name="T3" fmla="*/ 0 h 1134"/>
                <a:gd name="T4" fmla="*/ 227 w 227"/>
                <a:gd name="T5" fmla="*/ 907 h 1134"/>
                <a:gd name="T6" fmla="*/ 0 w 227"/>
                <a:gd name="T7" fmla="*/ 1134 h 1134"/>
                <a:gd name="T8" fmla="*/ 0 w 227"/>
                <a:gd name="T9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4">
                  <a:moveTo>
                    <a:pt x="0" y="227"/>
                  </a:moveTo>
                  <a:lnTo>
                    <a:pt x="227" y="0"/>
                  </a:lnTo>
                  <a:lnTo>
                    <a:pt x="227" y="907"/>
                  </a:lnTo>
                  <a:lnTo>
                    <a:pt x="0" y="113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5148" y="1026"/>
              <a:ext cx="227" cy="1134"/>
            </a:xfrm>
            <a:custGeom>
              <a:avLst/>
              <a:gdLst>
                <a:gd name="T0" fmla="*/ 0 w 227"/>
                <a:gd name="T1" fmla="*/ 227 h 1134"/>
                <a:gd name="T2" fmla="*/ 227 w 227"/>
                <a:gd name="T3" fmla="*/ 0 h 1134"/>
                <a:gd name="T4" fmla="*/ 227 w 227"/>
                <a:gd name="T5" fmla="*/ 907 h 1134"/>
                <a:gd name="T6" fmla="*/ 0 w 227"/>
                <a:gd name="T7" fmla="*/ 1134 h 1134"/>
                <a:gd name="T8" fmla="*/ 0 w 227"/>
                <a:gd name="T9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4">
                  <a:moveTo>
                    <a:pt x="0" y="227"/>
                  </a:moveTo>
                  <a:lnTo>
                    <a:pt x="227" y="0"/>
                  </a:lnTo>
                  <a:lnTo>
                    <a:pt x="227" y="907"/>
                  </a:lnTo>
                  <a:lnTo>
                    <a:pt x="0" y="113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334" y="1026"/>
              <a:ext cx="2041" cy="227"/>
            </a:xfrm>
            <a:custGeom>
              <a:avLst/>
              <a:gdLst>
                <a:gd name="T0" fmla="*/ 0 w 2041"/>
                <a:gd name="T1" fmla="*/ 227 h 227"/>
                <a:gd name="T2" fmla="*/ 1814 w 2041"/>
                <a:gd name="T3" fmla="*/ 227 h 227"/>
                <a:gd name="T4" fmla="*/ 2041 w 2041"/>
                <a:gd name="T5" fmla="*/ 0 h 227"/>
                <a:gd name="T6" fmla="*/ 226 w 2041"/>
                <a:gd name="T7" fmla="*/ 0 h 227"/>
                <a:gd name="T8" fmla="*/ 0 w 2041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1" h="227">
                  <a:moveTo>
                    <a:pt x="0" y="227"/>
                  </a:moveTo>
                  <a:lnTo>
                    <a:pt x="1814" y="227"/>
                  </a:lnTo>
                  <a:lnTo>
                    <a:pt x="2041" y="0"/>
                  </a:lnTo>
                  <a:lnTo>
                    <a:pt x="226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70C498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2971" y="2205"/>
              <a:ext cx="272" cy="363"/>
            </a:xfrm>
            <a:prstGeom prst="rect">
              <a:avLst/>
            </a:prstGeom>
            <a:solidFill>
              <a:srgbClr val="FFA7A7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>
              <a:off x="3878" y="1933"/>
              <a:ext cx="544" cy="635"/>
              <a:chOff x="3969" y="1888"/>
              <a:chExt cx="544" cy="635"/>
            </a:xfrm>
          </p:grpSpPr>
          <p:sp>
            <p:nvSpPr>
              <p:cNvPr id="102" name="Rectangle 19"/>
              <p:cNvSpPr>
                <a:spLocks noChangeArrowheads="1"/>
              </p:cNvSpPr>
              <p:nvPr/>
            </p:nvSpPr>
            <p:spPr bwMode="auto">
              <a:xfrm>
                <a:off x="3969" y="2160"/>
                <a:ext cx="272" cy="363"/>
              </a:xfrm>
              <a:prstGeom prst="rect">
                <a:avLst/>
              </a:prstGeom>
              <a:solidFill>
                <a:srgbClr val="FFA7A7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3969" y="1888"/>
                <a:ext cx="544" cy="272"/>
              </a:xfrm>
              <a:custGeom>
                <a:avLst/>
                <a:gdLst>
                  <a:gd name="T0" fmla="*/ 0 w 544"/>
                  <a:gd name="T1" fmla="*/ 272 h 272"/>
                  <a:gd name="T2" fmla="*/ 272 w 544"/>
                  <a:gd name="T3" fmla="*/ 0 h 272"/>
                  <a:gd name="T4" fmla="*/ 544 w 544"/>
                  <a:gd name="T5" fmla="*/ 0 h 272"/>
                  <a:gd name="T6" fmla="*/ 272 w 544"/>
                  <a:gd name="T7" fmla="*/ 272 h 272"/>
                  <a:gd name="T8" fmla="*/ 0 w 544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272">
                    <a:moveTo>
                      <a:pt x="0" y="272"/>
                    </a:moveTo>
                    <a:lnTo>
                      <a:pt x="272" y="0"/>
                    </a:lnTo>
                    <a:lnTo>
                      <a:pt x="544" y="0"/>
                    </a:lnTo>
                    <a:lnTo>
                      <a:pt x="272" y="272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FE00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4" name="Freeform 21"/>
              <p:cNvSpPr>
                <a:spLocks/>
              </p:cNvSpPr>
              <p:nvPr/>
            </p:nvSpPr>
            <p:spPr bwMode="auto">
              <a:xfrm>
                <a:off x="4241" y="1888"/>
                <a:ext cx="272" cy="635"/>
              </a:xfrm>
              <a:custGeom>
                <a:avLst/>
                <a:gdLst>
                  <a:gd name="T0" fmla="*/ 0 w 272"/>
                  <a:gd name="T1" fmla="*/ 272 h 635"/>
                  <a:gd name="T2" fmla="*/ 0 w 272"/>
                  <a:gd name="T3" fmla="*/ 635 h 635"/>
                  <a:gd name="T4" fmla="*/ 272 w 272"/>
                  <a:gd name="T5" fmla="*/ 363 h 635"/>
                  <a:gd name="T6" fmla="*/ 272 w 272"/>
                  <a:gd name="T7" fmla="*/ 0 h 635"/>
                  <a:gd name="T8" fmla="*/ 0 w 272"/>
                  <a:gd name="T9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272"/>
                    </a:moveTo>
                    <a:lnTo>
                      <a:pt x="0" y="635"/>
                    </a:lnTo>
                    <a:lnTo>
                      <a:pt x="272" y="363"/>
                    </a:lnTo>
                    <a:lnTo>
                      <a:pt x="272" y="0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FE00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3243" y="2115"/>
              <a:ext cx="91" cy="453"/>
            </a:xfrm>
            <a:custGeom>
              <a:avLst/>
              <a:gdLst>
                <a:gd name="T0" fmla="*/ 0 w 91"/>
                <a:gd name="T1" fmla="*/ 453 h 453"/>
                <a:gd name="T2" fmla="*/ 91 w 91"/>
                <a:gd name="T3" fmla="*/ 363 h 453"/>
                <a:gd name="T4" fmla="*/ 91 w 91"/>
                <a:gd name="T5" fmla="*/ 0 h 453"/>
                <a:gd name="T6" fmla="*/ 0 w 91"/>
                <a:gd name="T7" fmla="*/ 90 h 453"/>
                <a:gd name="T8" fmla="*/ 0 w 91"/>
                <a:gd name="T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53">
                  <a:moveTo>
                    <a:pt x="0" y="453"/>
                  </a:moveTo>
                  <a:lnTo>
                    <a:pt x="91" y="363"/>
                  </a:lnTo>
                  <a:lnTo>
                    <a:pt x="91" y="0"/>
                  </a:lnTo>
                  <a:lnTo>
                    <a:pt x="0" y="9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FE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 flipV="1">
              <a:off x="2971" y="2205"/>
              <a:ext cx="27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2971" y="2205"/>
              <a:ext cx="27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878" y="2205"/>
              <a:ext cx="27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 flipV="1">
              <a:off x="3878" y="2205"/>
              <a:ext cx="27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2" name="Group 27"/>
            <p:cNvGrpSpPr>
              <a:grpSpLocks/>
            </p:cNvGrpSpPr>
            <p:nvPr/>
          </p:nvGrpSpPr>
          <p:grpSpPr bwMode="auto">
            <a:xfrm>
              <a:off x="4241" y="2160"/>
              <a:ext cx="816" cy="1270"/>
              <a:chOff x="4241" y="2160"/>
              <a:chExt cx="816" cy="1270"/>
            </a:xfrm>
          </p:grpSpPr>
          <p:grpSp>
            <p:nvGrpSpPr>
              <p:cNvPr id="84" name="Group 28"/>
              <p:cNvGrpSpPr>
                <a:grpSpLocks/>
              </p:cNvGrpSpPr>
              <p:nvPr/>
            </p:nvGrpSpPr>
            <p:grpSpPr bwMode="auto">
              <a:xfrm flipH="1" flipV="1">
                <a:off x="4241" y="2160"/>
                <a:ext cx="816" cy="1270"/>
                <a:chOff x="3424" y="1344"/>
                <a:chExt cx="816" cy="1270"/>
              </a:xfrm>
            </p:grpSpPr>
            <p:grpSp>
              <p:nvGrpSpPr>
                <p:cNvPr id="89" name="Group 29"/>
                <p:cNvGrpSpPr>
                  <a:grpSpLocks/>
                </p:cNvGrpSpPr>
                <p:nvPr/>
              </p:nvGrpSpPr>
              <p:grpSpPr bwMode="auto">
                <a:xfrm flipH="1">
                  <a:off x="3424" y="1344"/>
                  <a:ext cx="816" cy="1270"/>
                  <a:chOff x="4241" y="1344"/>
                  <a:chExt cx="816" cy="1270"/>
                </a:xfrm>
              </p:grpSpPr>
              <p:sp>
                <p:nvSpPr>
                  <p:cNvPr id="9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496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4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505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616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6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525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7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43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8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34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9" name="Arc 38"/>
                  <p:cNvSpPr>
                    <a:spLocks/>
                  </p:cNvSpPr>
                  <p:nvPr/>
                </p:nvSpPr>
                <p:spPr bwMode="auto">
                  <a:xfrm>
                    <a:off x="4694" y="1525"/>
                    <a:ext cx="182" cy="18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0" name="Arc 39"/>
                  <p:cNvSpPr>
                    <a:spLocks/>
                  </p:cNvSpPr>
                  <p:nvPr/>
                </p:nvSpPr>
                <p:spPr bwMode="auto">
                  <a:xfrm>
                    <a:off x="4694" y="1434"/>
                    <a:ext cx="273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1" name="Arc 40"/>
                  <p:cNvSpPr>
                    <a:spLocks/>
                  </p:cNvSpPr>
                  <p:nvPr/>
                </p:nvSpPr>
                <p:spPr bwMode="auto">
                  <a:xfrm>
                    <a:off x="4694" y="1344"/>
                    <a:ext cx="363" cy="36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90" name="Arc 41"/>
                <p:cNvSpPr>
                  <a:spLocks/>
                </p:cNvSpPr>
                <p:nvPr/>
              </p:nvSpPr>
              <p:spPr bwMode="auto">
                <a:xfrm flipH="1">
                  <a:off x="3696" y="1616"/>
                  <a:ext cx="91" cy="9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85" name="Line 42"/>
              <p:cNvSpPr>
                <a:spLocks noChangeShapeType="1"/>
              </p:cNvSpPr>
              <p:nvPr/>
            </p:nvSpPr>
            <p:spPr bwMode="auto">
              <a:xfrm flipV="1">
                <a:off x="4785" y="2251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43"/>
              <p:cNvSpPr>
                <a:spLocks noChangeShapeType="1"/>
              </p:cNvSpPr>
              <p:nvPr/>
            </p:nvSpPr>
            <p:spPr bwMode="auto">
              <a:xfrm flipV="1">
                <a:off x="4876" y="2251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44"/>
              <p:cNvSpPr>
                <a:spLocks noChangeShapeType="1"/>
              </p:cNvSpPr>
              <p:nvPr/>
            </p:nvSpPr>
            <p:spPr bwMode="auto">
              <a:xfrm flipV="1">
                <a:off x="4967" y="2251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45"/>
              <p:cNvSpPr>
                <a:spLocks noChangeShapeType="1"/>
              </p:cNvSpPr>
              <p:nvPr/>
            </p:nvSpPr>
            <p:spPr bwMode="auto">
              <a:xfrm flipV="1">
                <a:off x="5057" y="2251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3" name="Group 46"/>
            <p:cNvGrpSpPr>
              <a:grpSpLocks/>
            </p:cNvGrpSpPr>
            <p:nvPr/>
          </p:nvGrpSpPr>
          <p:grpSpPr bwMode="auto">
            <a:xfrm>
              <a:off x="4195" y="1344"/>
              <a:ext cx="862" cy="1270"/>
              <a:chOff x="4195" y="1344"/>
              <a:chExt cx="862" cy="1270"/>
            </a:xfrm>
          </p:grpSpPr>
          <p:sp>
            <p:nvSpPr>
              <p:cNvPr id="66" name="Arc 47"/>
              <p:cNvSpPr>
                <a:spLocks/>
              </p:cNvSpPr>
              <p:nvPr/>
            </p:nvSpPr>
            <p:spPr bwMode="auto">
              <a:xfrm>
                <a:off x="4694" y="1616"/>
                <a:ext cx="91" cy="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67" name="Group 48"/>
              <p:cNvGrpSpPr>
                <a:grpSpLocks/>
              </p:cNvGrpSpPr>
              <p:nvPr/>
            </p:nvGrpSpPr>
            <p:grpSpPr bwMode="auto">
              <a:xfrm>
                <a:off x="4195" y="1344"/>
                <a:ext cx="862" cy="1270"/>
                <a:chOff x="4195" y="1344"/>
                <a:chExt cx="862" cy="1270"/>
              </a:xfrm>
            </p:grpSpPr>
            <p:grpSp>
              <p:nvGrpSpPr>
                <p:cNvPr id="68" name="Group 49"/>
                <p:cNvGrpSpPr>
                  <a:grpSpLocks/>
                </p:cNvGrpSpPr>
                <p:nvPr/>
              </p:nvGrpSpPr>
              <p:grpSpPr bwMode="auto">
                <a:xfrm>
                  <a:off x="4241" y="1344"/>
                  <a:ext cx="816" cy="1270"/>
                  <a:chOff x="4241" y="1344"/>
                  <a:chExt cx="816" cy="1270"/>
                </a:xfrm>
              </p:grpSpPr>
              <p:sp>
                <p:nvSpPr>
                  <p:cNvPr id="73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4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96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505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7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616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8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525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9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43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0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34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1" name="Arc 58"/>
                  <p:cNvSpPr>
                    <a:spLocks/>
                  </p:cNvSpPr>
                  <p:nvPr/>
                </p:nvSpPr>
                <p:spPr bwMode="auto">
                  <a:xfrm>
                    <a:off x="4694" y="1525"/>
                    <a:ext cx="182" cy="18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Arc 59"/>
                  <p:cNvSpPr>
                    <a:spLocks/>
                  </p:cNvSpPr>
                  <p:nvPr/>
                </p:nvSpPr>
                <p:spPr bwMode="auto">
                  <a:xfrm>
                    <a:off x="4694" y="1434"/>
                    <a:ext cx="273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3" name="Arc 60"/>
                  <p:cNvSpPr>
                    <a:spLocks/>
                  </p:cNvSpPr>
                  <p:nvPr/>
                </p:nvSpPr>
                <p:spPr bwMode="auto">
                  <a:xfrm>
                    <a:off x="4694" y="1344"/>
                    <a:ext cx="363" cy="36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9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4195" y="1616"/>
                  <a:ext cx="91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0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4195" y="1525"/>
                  <a:ext cx="91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4195" y="1434"/>
                  <a:ext cx="91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2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4195" y="1344"/>
                  <a:ext cx="91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24" name="Group 65"/>
            <p:cNvGrpSpPr>
              <a:grpSpLocks/>
            </p:cNvGrpSpPr>
            <p:nvPr/>
          </p:nvGrpSpPr>
          <p:grpSpPr bwMode="auto">
            <a:xfrm>
              <a:off x="3424" y="2160"/>
              <a:ext cx="862" cy="1270"/>
              <a:chOff x="3424" y="2160"/>
              <a:chExt cx="862" cy="1270"/>
            </a:xfrm>
          </p:grpSpPr>
          <p:grpSp>
            <p:nvGrpSpPr>
              <p:cNvPr id="48" name="Group 66"/>
              <p:cNvGrpSpPr>
                <a:grpSpLocks/>
              </p:cNvGrpSpPr>
              <p:nvPr/>
            </p:nvGrpSpPr>
            <p:grpSpPr bwMode="auto">
              <a:xfrm flipV="1">
                <a:off x="3424" y="2160"/>
                <a:ext cx="816" cy="1270"/>
                <a:chOff x="3424" y="1344"/>
                <a:chExt cx="816" cy="1270"/>
              </a:xfrm>
            </p:grpSpPr>
            <p:grpSp>
              <p:nvGrpSpPr>
                <p:cNvPr id="53" name="Group 67"/>
                <p:cNvGrpSpPr>
                  <a:grpSpLocks/>
                </p:cNvGrpSpPr>
                <p:nvPr/>
              </p:nvGrpSpPr>
              <p:grpSpPr bwMode="auto">
                <a:xfrm flipH="1">
                  <a:off x="3424" y="1344"/>
                  <a:ext cx="816" cy="1270"/>
                  <a:chOff x="4241" y="1344"/>
                  <a:chExt cx="816" cy="1270"/>
                </a:xfrm>
              </p:grpSpPr>
              <p:sp>
                <p:nvSpPr>
                  <p:cNvPr id="55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6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96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505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616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525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43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34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3" name="Arc 76"/>
                  <p:cNvSpPr>
                    <a:spLocks/>
                  </p:cNvSpPr>
                  <p:nvPr/>
                </p:nvSpPr>
                <p:spPr bwMode="auto">
                  <a:xfrm>
                    <a:off x="4694" y="1525"/>
                    <a:ext cx="182" cy="18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4" name="Arc 77"/>
                  <p:cNvSpPr>
                    <a:spLocks/>
                  </p:cNvSpPr>
                  <p:nvPr/>
                </p:nvSpPr>
                <p:spPr bwMode="auto">
                  <a:xfrm>
                    <a:off x="4694" y="1434"/>
                    <a:ext cx="273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5" name="Arc 78"/>
                  <p:cNvSpPr>
                    <a:spLocks/>
                  </p:cNvSpPr>
                  <p:nvPr/>
                </p:nvSpPr>
                <p:spPr bwMode="auto">
                  <a:xfrm>
                    <a:off x="4694" y="1344"/>
                    <a:ext cx="363" cy="36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54" name="Arc 79"/>
                <p:cNvSpPr>
                  <a:spLocks/>
                </p:cNvSpPr>
                <p:nvPr/>
              </p:nvSpPr>
              <p:spPr bwMode="auto">
                <a:xfrm flipH="1">
                  <a:off x="3696" y="1616"/>
                  <a:ext cx="91" cy="9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49" name="Line 80"/>
              <p:cNvSpPr>
                <a:spLocks noChangeShapeType="1"/>
              </p:cNvSpPr>
              <p:nvPr/>
            </p:nvSpPr>
            <p:spPr bwMode="auto">
              <a:xfrm>
                <a:off x="4195" y="3430"/>
                <a:ext cx="9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0" name="Line 81"/>
              <p:cNvSpPr>
                <a:spLocks noChangeShapeType="1"/>
              </p:cNvSpPr>
              <p:nvPr/>
            </p:nvSpPr>
            <p:spPr bwMode="auto">
              <a:xfrm>
                <a:off x="4195" y="3339"/>
                <a:ext cx="9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" name="Line 82"/>
              <p:cNvSpPr>
                <a:spLocks noChangeShapeType="1"/>
              </p:cNvSpPr>
              <p:nvPr/>
            </p:nvSpPr>
            <p:spPr bwMode="auto">
              <a:xfrm>
                <a:off x="4195" y="3248"/>
                <a:ext cx="9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Line 83"/>
              <p:cNvSpPr>
                <a:spLocks noChangeShapeType="1"/>
              </p:cNvSpPr>
              <p:nvPr/>
            </p:nvSpPr>
            <p:spPr bwMode="auto">
              <a:xfrm>
                <a:off x="4195" y="3158"/>
                <a:ext cx="9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5" name="Group 84"/>
            <p:cNvGrpSpPr>
              <a:grpSpLocks/>
            </p:cNvGrpSpPr>
            <p:nvPr/>
          </p:nvGrpSpPr>
          <p:grpSpPr bwMode="auto">
            <a:xfrm>
              <a:off x="3424" y="1344"/>
              <a:ext cx="816" cy="1270"/>
              <a:chOff x="3424" y="1344"/>
              <a:chExt cx="816" cy="1270"/>
            </a:xfrm>
          </p:grpSpPr>
          <p:grpSp>
            <p:nvGrpSpPr>
              <p:cNvPr id="30" name="Group 85"/>
              <p:cNvGrpSpPr>
                <a:grpSpLocks/>
              </p:cNvGrpSpPr>
              <p:nvPr/>
            </p:nvGrpSpPr>
            <p:grpSpPr bwMode="auto">
              <a:xfrm>
                <a:off x="3424" y="1344"/>
                <a:ext cx="816" cy="1270"/>
                <a:chOff x="3424" y="1344"/>
                <a:chExt cx="816" cy="1270"/>
              </a:xfrm>
            </p:grpSpPr>
            <p:grpSp>
              <p:nvGrpSpPr>
                <p:cNvPr id="35" name="Group 86"/>
                <p:cNvGrpSpPr>
                  <a:grpSpLocks/>
                </p:cNvGrpSpPr>
                <p:nvPr/>
              </p:nvGrpSpPr>
              <p:grpSpPr bwMode="auto">
                <a:xfrm flipH="1">
                  <a:off x="3424" y="1344"/>
                  <a:ext cx="816" cy="1270"/>
                  <a:chOff x="4241" y="1344"/>
                  <a:chExt cx="816" cy="1270"/>
                </a:xfrm>
              </p:grpSpPr>
              <p:sp>
                <p:nvSpPr>
                  <p:cNvPr id="37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4876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496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5057" y="1706"/>
                    <a:ext cx="0" cy="90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616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525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43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1344"/>
                    <a:ext cx="453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" name="Arc 95"/>
                  <p:cNvSpPr>
                    <a:spLocks/>
                  </p:cNvSpPr>
                  <p:nvPr/>
                </p:nvSpPr>
                <p:spPr bwMode="auto">
                  <a:xfrm>
                    <a:off x="4694" y="1525"/>
                    <a:ext cx="182" cy="18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6" name="Arc 96"/>
                  <p:cNvSpPr>
                    <a:spLocks/>
                  </p:cNvSpPr>
                  <p:nvPr/>
                </p:nvSpPr>
                <p:spPr bwMode="auto">
                  <a:xfrm>
                    <a:off x="4694" y="1434"/>
                    <a:ext cx="273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7" name="Arc 97"/>
                  <p:cNvSpPr>
                    <a:spLocks/>
                  </p:cNvSpPr>
                  <p:nvPr/>
                </p:nvSpPr>
                <p:spPr bwMode="auto">
                  <a:xfrm>
                    <a:off x="4694" y="1344"/>
                    <a:ext cx="363" cy="36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36" name="Arc 98"/>
                <p:cNvSpPr>
                  <a:spLocks/>
                </p:cNvSpPr>
                <p:nvPr/>
              </p:nvSpPr>
              <p:spPr bwMode="auto">
                <a:xfrm flipH="1">
                  <a:off x="3696" y="1616"/>
                  <a:ext cx="91" cy="9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1" name="Line 99"/>
              <p:cNvSpPr>
                <a:spLocks noChangeShapeType="1"/>
              </p:cNvSpPr>
              <p:nvPr/>
            </p:nvSpPr>
            <p:spPr bwMode="auto">
              <a:xfrm>
                <a:off x="3424" y="2296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100"/>
              <p:cNvSpPr>
                <a:spLocks noChangeShapeType="1"/>
              </p:cNvSpPr>
              <p:nvPr/>
            </p:nvSpPr>
            <p:spPr bwMode="auto">
              <a:xfrm>
                <a:off x="3515" y="2296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Line 101"/>
              <p:cNvSpPr>
                <a:spLocks noChangeShapeType="1"/>
              </p:cNvSpPr>
              <p:nvPr/>
            </p:nvSpPr>
            <p:spPr bwMode="auto">
              <a:xfrm>
                <a:off x="3606" y="2296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02"/>
              <p:cNvSpPr>
                <a:spLocks noChangeShapeType="1"/>
              </p:cNvSpPr>
              <p:nvPr/>
            </p:nvSpPr>
            <p:spPr bwMode="auto">
              <a:xfrm>
                <a:off x="3696" y="2296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6" name="Text Box 103"/>
            <p:cNvSpPr txBox="1">
              <a:spLocks noChangeArrowheads="1"/>
            </p:cNvSpPr>
            <p:nvPr/>
          </p:nvSpPr>
          <p:spPr bwMode="auto">
            <a:xfrm>
              <a:off x="4442" y="1947"/>
              <a:ext cx="370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GB" altLang="en-US" b="1">
                  <a:solidFill>
                    <a:srgbClr val="FE0000"/>
                  </a:solidFill>
                </a:rPr>
                <a:t>I</a:t>
              </a:r>
              <a:endParaRPr lang="en-US" altLang="en-US" b="1">
                <a:solidFill>
                  <a:srgbClr val="FE0000"/>
                </a:solidFill>
              </a:endParaRPr>
            </a:p>
          </p:txBody>
        </p:sp>
        <p:sp>
          <p:nvSpPr>
            <p:cNvPr id="27" name="Freeform 104"/>
            <p:cNvSpPr>
              <a:spLocks/>
            </p:cNvSpPr>
            <p:nvPr/>
          </p:nvSpPr>
          <p:spPr bwMode="auto">
            <a:xfrm>
              <a:off x="4059" y="1979"/>
              <a:ext cx="227" cy="181"/>
            </a:xfrm>
            <a:custGeom>
              <a:avLst/>
              <a:gdLst>
                <a:gd name="T0" fmla="*/ 136 w 227"/>
                <a:gd name="T1" fmla="*/ 0 h 181"/>
                <a:gd name="T2" fmla="*/ 45 w 227"/>
                <a:gd name="T3" fmla="*/ 90 h 181"/>
                <a:gd name="T4" fmla="*/ 0 w 227"/>
                <a:gd name="T5" fmla="*/ 90 h 181"/>
                <a:gd name="T6" fmla="*/ 0 w 227"/>
                <a:gd name="T7" fmla="*/ 181 h 181"/>
                <a:gd name="T8" fmla="*/ 181 w 227"/>
                <a:gd name="T9" fmla="*/ 90 h 181"/>
                <a:gd name="T10" fmla="*/ 136 w 227"/>
                <a:gd name="T11" fmla="*/ 90 h 181"/>
                <a:gd name="T12" fmla="*/ 227 w 227"/>
                <a:gd name="T13" fmla="*/ 0 h 181"/>
                <a:gd name="T14" fmla="*/ 136 w 227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81">
                  <a:moveTo>
                    <a:pt x="136" y="0"/>
                  </a:moveTo>
                  <a:lnTo>
                    <a:pt x="45" y="90"/>
                  </a:lnTo>
                  <a:lnTo>
                    <a:pt x="0" y="90"/>
                  </a:lnTo>
                  <a:lnTo>
                    <a:pt x="0" y="181"/>
                  </a:lnTo>
                  <a:lnTo>
                    <a:pt x="181" y="90"/>
                  </a:lnTo>
                  <a:lnTo>
                    <a:pt x="136" y="90"/>
                  </a:lnTo>
                  <a:lnTo>
                    <a:pt x="227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Text Box 105"/>
            <p:cNvSpPr txBox="1">
              <a:spLocks noChangeArrowheads="1"/>
            </p:cNvSpPr>
            <p:nvPr/>
          </p:nvSpPr>
          <p:spPr bwMode="auto">
            <a:xfrm>
              <a:off x="2915" y="1843"/>
              <a:ext cx="283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GB" altLang="en-US" b="1">
                  <a:solidFill>
                    <a:srgbClr val="FE0000"/>
                  </a:solidFill>
                </a:rPr>
                <a:t>I</a:t>
              </a:r>
              <a:endParaRPr lang="en-US" altLang="en-US" b="1">
                <a:solidFill>
                  <a:srgbClr val="FE0000"/>
                </a:solidFill>
              </a:endParaRPr>
            </a:p>
          </p:txBody>
        </p:sp>
        <p:sp>
          <p:nvSpPr>
            <p:cNvPr id="29" name="Text Box 106"/>
            <p:cNvSpPr txBox="1">
              <a:spLocks noChangeArrowheads="1"/>
            </p:cNvSpPr>
            <p:nvPr/>
          </p:nvSpPr>
          <p:spPr bwMode="auto">
            <a:xfrm>
              <a:off x="5092" y="2127"/>
              <a:ext cx="352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GB" altLang="en-US" b="1">
                  <a:solidFill>
                    <a:schemeClr val="accent2"/>
                  </a:solidFill>
                </a:rPr>
                <a:t>B</a:t>
              </a:r>
              <a:endParaRPr lang="en-US" altLang="en-US" b="1">
                <a:solidFill>
                  <a:schemeClr val="accent2"/>
                </a:solidFill>
              </a:endParaRPr>
            </a:p>
          </p:txBody>
        </p:sp>
      </p:grpSp>
      <p:pic>
        <p:nvPicPr>
          <p:cNvPr id="105" name="Picture 107" descr="S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/>
          <a:stretch>
            <a:fillRect/>
          </a:stretch>
        </p:blipFill>
        <p:spPr bwMode="auto">
          <a:xfrm>
            <a:off x="4419600" y="990600"/>
            <a:ext cx="3810000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110" descr="Nuc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0" t="40826"/>
          <a:stretch>
            <a:fillRect/>
          </a:stretch>
        </p:blipFill>
        <p:spPr bwMode="auto">
          <a:xfrm>
            <a:off x="4419600" y="3657600"/>
            <a:ext cx="38100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295400" y="1524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3200" b="1">
                <a:latin typeface="Tahoma" pitchFamily="34" charset="0"/>
              </a:rPr>
              <a:t>Field range up to 4 T</a:t>
            </a:r>
            <a:endParaRPr lang="en-US" altLang="en-US" sz="3200" b="1">
              <a:latin typeface="Tahoma" pitchFamily="34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807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>
                <a:latin typeface="Arial" charset="0"/>
              </a:rPr>
              <a:t>Above 2 T the magnet is no longer iron dominated, but can be “iron helped”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172200" y="4419600"/>
            <a:ext cx="190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fr-FR" altLang="en-US" b="1">
                <a:latin typeface="Arial" charset="0"/>
              </a:rPr>
              <a:t>A Kovalenko</a:t>
            </a:r>
            <a:endParaRPr lang="en-US" altLang="en-US" b="1">
              <a:latin typeface="Arial" charset="0"/>
            </a:endParaRPr>
          </a:p>
        </p:txBody>
      </p:sp>
      <p:pic>
        <p:nvPicPr>
          <p:cNvPr id="5" name="Picture 6" descr="P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3814763" cy="2860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7" descr="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47800"/>
            <a:ext cx="3833813" cy="346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47800" y="3048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3200" b="1">
                <a:latin typeface="Tahoma" pitchFamily="34" charset="0"/>
              </a:rPr>
              <a:t>Field range from 4 to 7 T</a:t>
            </a:r>
            <a:endParaRPr lang="en-US" altLang="en-US" sz="3200" b="1"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9" t="39041" b="4594"/>
          <a:stretch>
            <a:fillRect/>
          </a:stretch>
        </p:blipFill>
        <p:spPr bwMode="auto">
          <a:xfrm>
            <a:off x="4800600" y="1600200"/>
            <a:ext cx="3276600" cy="264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Dapnt5\Nb3Sn\images\Tevatron\DipoleXSection.jpg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56955"/>
            <a:ext cx="1752600" cy="132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1000" y="4495800"/>
            <a:ext cx="43434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TEVATRON</a:t>
            </a:r>
          </a:p>
          <a:p>
            <a:pPr algn="l">
              <a:spcBef>
                <a:spcPct val="50000"/>
              </a:spcBef>
            </a:pPr>
            <a:r>
              <a:rPr lang="en-US" altLang="en-US" sz="1200">
                <a:latin typeface="Arial" charset="0"/>
              </a:rPr>
              <a:t>The first successful use of sc magnets in a machine Commissioned in 1983, running today at 980 GeV </a:t>
            </a:r>
            <a:endParaRPr lang="fr-FR" altLang="en-US" sz="1200">
              <a:latin typeface="Arial" charset="0"/>
            </a:endParaRPr>
          </a:p>
          <a:p>
            <a:pPr algn="l">
              <a:spcBef>
                <a:spcPct val="50000"/>
              </a:spcBef>
            </a:pPr>
            <a:endParaRPr lang="en-US" altLang="en-US" sz="1200" b="1">
              <a:latin typeface="Arial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95800" y="4495800"/>
            <a:ext cx="43434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HERA</a:t>
            </a:r>
          </a:p>
          <a:p>
            <a:pPr algn="l">
              <a:spcBef>
                <a:spcPct val="50000"/>
              </a:spcBef>
            </a:pPr>
            <a:r>
              <a:rPr lang="en-US" altLang="en-US" sz="1200">
                <a:latin typeface="Arial" charset="0"/>
              </a:rPr>
              <a:t>The first massive industrialization. </a:t>
            </a:r>
          </a:p>
          <a:p>
            <a:pPr algn="l">
              <a:spcBef>
                <a:spcPct val="0"/>
              </a:spcBef>
            </a:pPr>
            <a:r>
              <a:rPr lang="en-US" altLang="en-US" sz="1200">
                <a:latin typeface="Arial" charset="0"/>
              </a:rPr>
              <a:t>Commissioned in 1989 at 800 GeV, 920 GeV today </a:t>
            </a:r>
            <a:endParaRPr lang="en-US" altLang="en-US" sz="1200" b="1">
              <a:latin typeface="Arial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62000" y="1066800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Arial" charset="0"/>
              </a:rPr>
              <a:t>76.2 mm aperture, 4 T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419600" y="1066800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Arial" charset="0"/>
              </a:rPr>
              <a:t>75 mm aperture, 4.7 – 5.5 T</a:t>
            </a:r>
          </a:p>
        </p:txBody>
      </p:sp>
    </p:spTree>
    <p:extLst>
      <p:ext uri="{BB962C8B-B14F-4D97-AF65-F5344CB8AC3E}">
        <p14:creationId xmlns:p14="http://schemas.microsoft.com/office/powerpoint/2010/main" val="29756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8" name="Text Box 8"/>
          <p:cNvSpPr txBox="1">
            <a:spLocks noChangeArrowheads="1"/>
          </p:cNvSpPr>
          <p:nvPr/>
        </p:nvSpPr>
        <p:spPr bwMode="auto">
          <a:xfrm>
            <a:off x="914400" y="152400"/>
            <a:ext cx="723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3200" b="1">
                <a:latin typeface="Tahoma" pitchFamily="34" charset="0"/>
              </a:rPr>
              <a:t>Up to 9T</a:t>
            </a:r>
            <a:endParaRPr lang="en-US" altLang="en-US" sz="3200" b="1"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24" y="691896"/>
            <a:ext cx="7235952" cy="547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9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2095" r="10357"/>
          <a:stretch/>
        </p:blipFill>
        <p:spPr bwMode="auto">
          <a:xfrm>
            <a:off x="0" y="0"/>
            <a:ext cx="9144000" cy="686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123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5" t="17905" r="12857" b="13333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476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5" t="18096" r="9286"/>
          <a:stretch/>
        </p:blipFill>
        <p:spPr bwMode="auto">
          <a:xfrm>
            <a:off x="1" y="400050"/>
            <a:ext cx="916951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67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6000" r="10238"/>
          <a:stretch/>
        </p:blipFill>
        <p:spPr bwMode="auto">
          <a:xfrm>
            <a:off x="0" y="267837"/>
            <a:ext cx="9144000" cy="601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891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smtClean="0">
                <a:solidFill>
                  <a:schemeClr val="accent6"/>
                </a:solidFill>
              </a:rPr>
              <a:t>Basic Principles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3" name="Picture 2" descr="\\cern.ch\dfs\Users\t\tomma\Documents\Disk\Schools\Juas\De_Magnete_Title_Page_1628_ed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256" y="609660"/>
            <a:ext cx="4572000" cy="587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61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0999" y="257175"/>
            <a:ext cx="838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 know how to 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use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a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magnetic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field</a:t>
            </a:r>
            <a:endParaRPr lang="fr-CH" sz="32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algn="ctr"/>
            <a:endParaRPr lang="fr-CH" sz="32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algn="ctr"/>
            <a:endParaRPr lang="fr-CH" sz="32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algn="ctr"/>
            <a:endParaRPr lang="fr-CH" sz="3200" dirty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algn="ctr"/>
            <a:endParaRPr lang="fr-CH" sz="32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algn="ctr"/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will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learn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how to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produce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a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magnetic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field</a:t>
            </a:r>
            <a:endParaRPr lang="fr-CH" sz="3200" dirty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61" y="879128"/>
            <a:ext cx="2766192" cy="1806669"/>
          </a:xfrm>
          <a:prstGeom prst="rect">
            <a:avLst/>
          </a:prstGeom>
        </p:spPr>
      </p:pic>
      <p:pic>
        <p:nvPicPr>
          <p:cNvPr id="6146" name="Picture 2" descr="\\cern.ch\dfs\Users\t\tomma\Desktop\lawrence-and-staff-at-184-inch-cyclotr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838" y="3304163"/>
            <a:ext cx="3967238" cy="299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93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smtClean="0">
                <a:solidFill>
                  <a:schemeClr val="accent6"/>
                </a:solidFill>
              </a:rPr>
              <a:t>Generation of a Magnetic Field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144" name="Picture 1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4" y="1898650"/>
            <a:ext cx="2946400" cy="3314700"/>
          </a:xfrm>
          <a:prstGeom prst="rect">
            <a:avLst/>
          </a:prstGeom>
        </p:spPr>
      </p:pic>
      <p:sp>
        <p:nvSpPr>
          <p:cNvPr id="145" name="Rectangle 144"/>
          <p:cNvSpPr/>
          <p:nvPr/>
        </p:nvSpPr>
        <p:spPr>
          <a:xfrm>
            <a:off x="465504" y="772746"/>
            <a:ext cx="80986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  <a:r>
              <a:rPr lang="en-US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riginated by electrical charges</a:t>
            </a:r>
          </a:p>
          <a:p>
            <a:pPr algn="ctr"/>
            <a:r>
              <a:rPr lang="en-US" sz="1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</a:t>
            </a:r>
            <a:r>
              <a:rPr lang="en-US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hen they produce an electrical current or a variation of electrical field over time</a:t>
            </a:r>
            <a:endParaRPr lang="en-US" sz="1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6" name="Picture 1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737093"/>
            <a:ext cx="4277946" cy="3324375"/>
          </a:xfrm>
          <a:prstGeom prst="rect">
            <a:avLst/>
          </a:prstGeom>
        </p:spPr>
      </p:pic>
      <p:sp>
        <p:nvSpPr>
          <p:cNvPr id="147" name="TextBox 146"/>
          <p:cNvSpPr txBox="1"/>
          <p:nvPr/>
        </p:nvSpPr>
        <p:spPr>
          <a:xfrm>
            <a:off x="3714750" y="5187950"/>
            <a:ext cx="465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</a:t>
            </a:r>
            <a:r>
              <a:rPr lang="fr-CH" dirty="0" smtClean="0"/>
              <a:t>ot </a:t>
            </a:r>
            <a:r>
              <a:rPr lang="fr-CH" dirty="0" err="1" smtClean="0"/>
              <a:t>only</a:t>
            </a:r>
            <a:r>
              <a:rPr lang="fr-CH" dirty="0" smtClean="0"/>
              <a:t> transport and orbital but </a:t>
            </a:r>
            <a:r>
              <a:rPr lang="fr-CH" dirty="0" err="1" smtClean="0"/>
              <a:t>also</a:t>
            </a:r>
            <a:r>
              <a:rPr lang="fr-CH" dirty="0" smtClean="0"/>
              <a:t> spin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88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5925" y="0"/>
            <a:ext cx="8348663" cy="4238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2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Basic principles : electric circuit</a:t>
            </a:r>
            <a:endParaRPr lang="en-US" sz="18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486" name="TextBox 13"/>
          <p:cNvSpPr txBox="1">
            <a:spLocks noChangeArrowheads="1"/>
          </p:cNvSpPr>
          <p:nvPr/>
        </p:nvSpPr>
        <p:spPr bwMode="auto">
          <a:xfrm>
            <a:off x="4275138" y="4848703"/>
            <a:ext cx="51668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ym typeface="Symbol" pitchFamily="18" charset="2"/>
              </a:rPr>
              <a:t></a:t>
            </a:r>
            <a:r>
              <a:rPr lang="en-US" b="1" dirty="0"/>
              <a:t>V = R x I</a:t>
            </a:r>
          </a:p>
          <a:p>
            <a:pPr algn="ctr"/>
            <a:endParaRPr lang="en-US" b="1" dirty="0"/>
          </a:p>
          <a:p>
            <a:pPr algn="ctr"/>
            <a:r>
              <a:rPr lang="en-US" dirty="0"/>
              <a:t>Little </a:t>
            </a:r>
            <a:r>
              <a:rPr lang="en-US" b="1" dirty="0">
                <a:solidFill>
                  <a:srgbClr val="FF0000"/>
                </a:solidFill>
              </a:rPr>
              <a:t>voltage drop</a:t>
            </a:r>
            <a:r>
              <a:rPr lang="en-US" dirty="0"/>
              <a:t> across the </a:t>
            </a:r>
            <a:r>
              <a:rPr lang="en-US" dirty="0" smtClean="0"/>
              <a:t>wires </a:t>
            </a:r>
          </a:p>
          <a:p>
            <a:pPr algn="ctr"/>
            <a:r>
              <a:rPr lang="en-US" dirty="0" smtClean="0"/>
              <a:t>Wires are the highways of electricity</a:t>
            </a:r>
            <a:endParaRPr lang="en-US" dirty="0"/>
          </a:p>
        </p:txBody>
      </p:sp>
      <p:pic>
        <p:nvPicPr>
          <p:cNvPr id="11" name="Picture 10" descr="lampO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09144" y="1181232"/>
            <a:ext cx="3810000" cy="3437106"/>
          </a:xfrm>
          <a:prstGeom prst="rect">
            <a:avLst/>
          </a:prstGeom>
        </p:spPr>
      </p:pic>
      <p:sp>
        <p:nvSpPr>
          <p:cNvPr id="12" name="Oval 121"/>
          <p:cNvSpPr>
            <a:spLocks noChangeAspect="1" noChangeArrowheads="1"/>
          </p:cNvSpPr>
          <p:nvPr/>
        </p:nvSpPr>
        <p:spPr bwMode="auto">
          <a:xfrm flipH="1" flipV="1">
            <a:off x="7727711" y="3271810"/>
            <a:ext cx="53182" cy="53183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>
                <a:alpha val="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3" name="Picture 12" descr="lampO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3908" y="1184839"/>
            <a:ext cx="3793494" cy="3422218"/>
          </a:xfrm>
          <a:prstGeom prst="rect">
            <a:avLst/>
          </a:prstGeom>
        </p:spPr>
      </p:pic>
      <p:sp>
        <p:nvSpPr>
          <p:cNvPr id="14" name="Oval 121"/>
          <p:cNvSpPr>
            <a:spLocks noChangeAspect="1" noChangeArrowheads="1"/>
          </p:cNvSpPr>
          <p:nvPr/>
        </p:nvSpPr>
        <p:spPr bwMode="auto">
          <a:xfrm flipH="1" flipV="1">
            <a:off x="6419611" y="2163735"/>
            <a:ext cx="53182" cy="53183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>
                <a:alpha val="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3" name="TextBox 13"/>
          <p:cNvSpPr txBox="1">
            <a:spLocks noChangeArrowheads="1"/>
          </p:cNvSpPr>
          <p:nvPr/>
        </p:nvSpPr>
        <p:spPr bwMode="auto">
          <a:xfrm>
            <a:off x="441982" y="4803619"/>
            <a:ext cx="42751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                     NI =  </a:t>
            </a:r>
            <a:r>
              <a:rPr lang="en-US" b="1" i="1" dirty="0">
                <a:latin typeface="Brush Script MT" pitchFamily="66" charset="0"/>
              </a:rPr>
              <a:t>R</a:t>
            </a:r>
            <a:r>
              <a:rPr lang="en-US" b="1" dirty="0"/>
              <a:t> x </a:t>
            </a:r>
            <a:r>
              <a:rPr lang="en-US" b="1" dirty="0">
                <a:sym typeface="Symbol" pitchFamily="18" charset="2"/>
              </a:rPr>
              <a:t></a:t>
            </a:r>
            <a:endParaRPr lang="en-US" b="1" dirty="0"/>
          </a:p>
          <a:p>
            <a:pPr algn="ctr"/>
            <a:endParaRPr lang="en-US" dirty="0"/>
          </a:p>
          <a:p>
            <a:pPr algn="ctr"/>
            <a:r>
              <a:rPr lang="en-US" dirty="0"/>
              <a:t>Little </a:t>
            </a:r>
            <a:r>
              <a:rPr lang="en-US" b="1" dirty="0" err="1">
                <a:solidFill>
                  <a:srgbClr val="FF0000"/>
                </a:solidFill>
              </a:rPr>
              <a:t>magnetomotive</a:t>
            </a:r>
            <a:r>
              <a:rPr lang="en-US" b="1" dirty="0">
                <a:solidFill>
                  <a:srgbClr val="FF0000"/>
                </a:solidFill>
              </a:rPr>
              <a:t> force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iron </a:t>
            </a:r>
          </a:p>
          <a:p>
            <a:pPr algn="ctr"/>
            <a:r>
              <a:rPr lang="en-US" dirty="0" smtClean="0"/>
              <a:t>Iron is the highway of magnetic field</a:t>
            </a:r>
            <a:endParaRPr lang="en-US" dirty="0"/>
          </a:p>
        </p:txBody>
      </p:sp>
      <p:sp>
        <p:nvSpPr>
          <p:cNvPr id="284" name="Rectangle 4"/>
          <p:cNvSpPr>
            <a:spLocks noChangeArrowheads="1"/>
          </p:cNvSpPr>
          <p:nvPr/>
        </p:nvSpPr>
        <p:spPr bwMode="auto">
          <a:xfrm>
            <a:off x="2709863" y="3998757"/>
            <a:ext cx="125412" cy="841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5" name="Rectangle 5"/>
          <p:cNvSpPr>
            <a:spLocks noChangeArrowheads="1"/>
          </p:cNvSpPr>
          <p:nvPr/>
        </p:nvSpPr>
        <p:spPr bwMode="auto">
          <a:xfrm>
            <a:off x="1311275" y="1698470"/>
            <a:ext cx="2514600" cy="13001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" name="Rectangle 7"/>
          <p:cNvSpPr>
            <a:spLocks noChangeArrowheads="1"/>
          </p:cNvSpPr>
          <p:nvPr/>
        </p:nvSpPr>
        <p:spPr bwMode="auto">
          <a:xfrm rot="-2601805">
            <a:off x="2754313" y="3924145"/>
            <a:ext cx="95250" cy="84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" name="Oval 8"/>
          <p:cNvSpPr>
            <a:spLocks noChangeArrowheads="1"/>
          </p:cNvSpPr>
          <p:nvPr/>
        </p:nvSpPr>
        <p:spPr bwMode="auto">
          <a:xfrm>
            <a:off x="781050" y="1233332"/>
            <a:ext cx="3436938" cy="343693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8" name="Rectangle 9"/>
          <p:cNvSpPr>
            <a:spLocks noChangeArrowheads="1"/>
          </p:cNvSpPr>
          <p:nvPr/>
        </p:nvSpPr>
        <p:spPr bwMode="auto">
          <a:xfrm>
            <a:off x="1649413" y="4627407"/>
            <a:ext cx="41275" cy="428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9" name="Rectangle 11"/>
          <p:cNvSpPr>
            <a:spLocks noChangeArrowheads="1"/>
          </p:cNvSpPr>
          <p:nvPr/>
        </p:nvSpPr>
        <p:spPr bwMode="auto">
          <a:xfrm rot="-3747149">
            <a:off x="2204244" y="4656776"/>
            <a:ext cx="95250" cy="841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0" name="Rectangle 12"/>
          <p:cNvSpPr>
            <a:spLocks noChangeArrowheads="1"/>
          </p:cNvSpPr>
          <p:nvPr/>
        </p:nvSpPr>
        <p:spPr bwMode="auto">
          <a:xfrm rot="2889326">
            <a:off x="2723357" y="4629788"/>
            <a:ext cx="95250" cy="84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1" name="Line 13"/>
          <p:cNvSpPr>
            <a:spLocks noChangeShapeType="1"/>
          </p:cNvSpPr>
          <p:nvPr/>
        </p:nvSpPr>
        <p:spPr bwMode="auto">
          <a:xfrm flipH="1">
            <a:off x="2136775" y="4590895"/>
            <a:ext cx="166688" cy="42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" name="Rectangle 14"/>
          <p:cNvSpPr>
            <a:spLocks noChangeArrowheads="1"/>
          </p:cNvSpPr>
          <p:nvPr/>
        </p:nvSpPr>
        <p:spPr bwMode="auto">
          <a:xfrm rot="1015650">
            <a:off x="2700338" y="4616295"/>
            <a:ext cx="209550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3" name="Rectangle 15"/>
          <p:cNvSpPr>
            <a:spLocks noChangeArrowheads="1"/>
          </p:cNvSpPr>
          <p:nvPr/>
        </p:nvSpPr>
        <p:spPr bwMode="auto">
          <a:xfrm rot="-1260451">
            <a:off x="2081213" y="4605182"/>
            <a:ext cx="254000" cy="69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4" name="Rectangle 16"/>
          <p:cNvSpPr>
            <a:spLocks noChangeArrowheads="1"/>
          </p:cNvSpPr>
          <p:nvPr/>
        </p:nvSpPr>
        <p:spPr bwMode="auto">
          <a:xfrm rot="3440155">
            <a:off x="1787525" y="3789207"/>
            <a:ext cx="125413" cy="428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5" name="Rectangle 17"/>
          <p:cNvSpPr>
            <a:spLocks noChangeArrowheads="1"/>
          </p:cNvSpPr>
          <p:nvPr/>
        </p:nvSpPr>
        <p:spPr bwMode="auto">
          <a:xfrm>
            <a:off x="893763" y="2868457"/>
            <a:ext cx="3178175" cy="41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6" name="Rectangle 18"/>
          <p:cNvSpPr>
            <a:spLocks noChangeArrowheads="1"/>
          </p:cNvSpPr>
          <p:nvPr/>
        </p:nvSpPr>
        <p:spPr bwMode="auto">
          <a:xfrm>
            <a:off x="914400" y="2936720"/>
            <a:ext cx="3176588" cy="41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" name="Rectangle 19"/>
          <p:cNvSpPr>
            <a:spLocks noChangeArrowheads="1"/>
          </p:cNvSpPr>
          <p:nvPr/>
        </p:nvSpPr>
        <p:spPr bwMode="auto">
          <a:xfrm>
            <a:off x="1311275" y="3028795"/>
            <a:ext cx="2379663" cy="492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8" name="Rectangle 20"/>
          <p:cNvSpPr>
            <a:spLocks noChangeArrowheads="1"/>
          </p:cNvSpPr>
          <p:nvPr/>
        </p:nvSpPr>
        <p:spPr bwMode="auto">
          <a:xfrm>
            <a:off x="893763" y="2909732"/>
            <a:ext cx="2843212" cy="841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99" name="AutoShape 22"/>
          <p:cNvCxnSpPr>
            <a:cxnSpLocks noChangeAspect="1" noChangeShapeType="1"/>
          </p:cNvCxnSpPr>
          <p:nvPr/>
        </p:nvCxnSpPr>
        <p:spPr bwMode="auto">
          <a:xfrm>
            <a:off x="1325563" y="2874807"/>
            <a:ext cx="90487" cy="73025"/>
          </a:xfrm>
          <a:prstGeom prst="curvedConnector3">
            <a:avLst>
              <a:gd name="adj1" fmla="val 28269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0" name="AutoShape 23"/>
          <p:cNvCxnSpPr>
            <a:cxnSpLocks noChangeAspect="1" noChangeShapeType="1"/>
          </p:cNvCxnSpPr>
          <p:nvPr/>
        </p:nvCxnSpPr>
        <p:spPr bwMode="auto">
          <a:xfrm rot="10800000">
            <a:off x="781050" y="2793845"/>
            <a:ext cx="546100" cy="82550"/>
          </a:xfrm>
          <a:prstGeom prst="curvedConnector3">
            <a:avLst>
              <a:gd name="adj1" fmla="val 123079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1" name="AutoShape 24"/>
          <p:cNvCxnSpPr>
            <a:cxnSpLocks noChangeAspect="1" noChangeShapeType="1"/>
          </p:cNvCxnSpPr>
          <p:nvPr/>
        </p:nvCxnSpPr>
        <p:spPr bwMode="auto">
          <a:xfrm>
            <a:off x="1331913" y="2739870"/>
            <a:ext cx="90487" cy="71437"/>
          </a:xfrm>
          <a:prstGeom prst="curvedConnector3">
            <a:avLst>
              <a:gd name="adj1" fmla="val 28269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2" name="AutoShape 25"/>
          <p:cNvCxnSpPr>
            <a:cxnSpLocks noChangeAspect="1" noChangeShapeType="1"/>
          </p:cNvCxnSpPr>
          <p:nvPr/>
        </p:nvCxnSpPr>
        <p:spPr bwMode="auto">
          <a:xfrm rot="10800000">
            <a:off x="796925" y="2658907"/>
            <a:ext cx="546100" cy="80963"/>
          </a:xfrm>
          <a:prstGeom prst="curvedConnector3">
            <a:avLst>
              <a:gd name="adj1" fmla="val 123079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3" name="AutoShape 26"/>
          <p:cNvCxnSpPr>
            <a:cxnSpLocks noChangeAspect="1" noChangeShapeType="1"/>
          </p:cNvCxnSpPr>
          <p:nvPr/>
        </p:nvCxnSpPr>
        <p:spPr bwMode="auto">
          <a:xfrm>
            <a:off x="1354138" y="2614457"/>
            <a:ext cx="90487" cy="71438"/>
          </a:xfrm>
          <a:prstGeom prst="curvedConnector3">
            <a:avLst>
              <a:gd name="adj1" fmla="val 28269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4" name="AutoShape 27"/>
          <p:cNvCxnSpPr>
            <a:cxnSpLocks noChangeAspect="1" noChangeShapeType="1"/>
          </p:cNvCxnSpPr>
          <p:nvPr/>
        </p:nvCxnSpPr>
        <p:spPr bwMode="auto">
          <a:xfrm rot="10800000">
            <a:off x="827088" y="2531907"/>
            <a:ext cx="544512" cy="82550"/>
          </a:xfrm>
          <a:prstGeom prst="curvedConnector3">
            <a:avLst>
              <a:gd name="adj1" fmla="val 123079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5" name="AutoShape 28"/>
          <p:cNvCxnSpPr>
            <a:cxnSpLocks noChangeAspect="1" noChangeShapeType="1"/>
          </p:cNvCxnSpPr>
          <p:nvPr/>
        </p:nvCxnSpPr>
        <p:spPr bwMode="auto">
          <a:xfrm>
            <a:off x="1395413" y="2487457"/>
            <a:ext cx="90487" cy="73025"/>
          </a:xfrm>
          <a:prstGeom prst="curvedConnector3">
            <a:avLst>
              <a:gd name="adj1" fmla="val 28269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6" name="AutoShape 29"/>
          <p:cNvCxnSpPr>
            <a:cxnSpLocks noChangeAspect="1" noChangeShapeType="1"/>
          </p:cNvCxnSpPr>
          <p:nvPr/>
        </p:nvCxnSpPr>
        <p:spPr bwMode="auto">
          <a:xfrm rot="10800000">
            <a:off x="874713" y="2406495"/>
            <a:ext cx="544512" cy="82550"/>
          </a:xfrm>
          <a:prstGeom prst="curvedConnector3">
            <a:avLst>
              <a:gd name="adj1" fmla="val 122755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7" name="AutoShape 30"/>
          <p:cNvCxnSpPr>
            <a:cxnSpLocks noChangeAspect="1" noChangeShapeType="1"/>
          </p:cNvCxnSpPr>
          <p:nvPr/>
        </p:nvCxnSpPr>
        <p:spPr bwMode="auto">
          <a:xfrm>
            <a:off x="1443038" y="2381095"/>
            <a:ext cx="90487" cy="73025"/>
          </a:xfrm>
          <a:prstGeom prst="curvedConnector3">
            <a:avLst>
              <a:gd name="adj1" fmla="val 282694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8" name="AutoShape 31"/>
          <p:cNvCxnSpPr>
            <a:cxnSpLocks noChangeAspect="1" noChangeShapeType="1"/>
          </p:cNvCxnSpPr>
          <p:nvPr/>
        </p:nvCxnSpPr>
        <p:spPr bwMode="auto">
          <a:xfrm rot="10800000">
            <a:off x="244475" y="2198532"/>
            <a:ext cx="1222375" cy="184150"/>
          </a:xfrm>
          <a:prstGeom prst="curvedConnector3">
            <a:avLst>
              <a:gd name="adj1" fmla="val 65329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9" name="AutoShape 32"/>
          <p:cNvCxnSpPr>
            <a:cxnSpLocks noChangeAspect="1" noChangeShapeType="1"/>
          </p:cNvCxnSpPr>
          <p:nvPr/>
        </p:nvCxnSpPr>
        <p:spPr bwMode="auto">
          <a:xfrm rot="10800000">
            <a:off x="236538" y="2868457"/>
            <a:ext cx="544512" cy="8096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310" name="Oval 33"/>
          <p:cNvSpPr>
            <a:spLocks noChangeArrowheads="1"/>
          </p:cNvSpPr>
          <p:nvPr/>
        </p:nvSpPr>
        <p:spPr bwMode="auto">
          <a:xfrm>
            <a:off x="234950" y="2176307"/>
            <a:ext cx="41275" cy="41275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1" name="Oval 34"/>
          <p:cNvSpPr>
            <a:spLocks noChangeArrowheads="1"/>
          </p:cNvSpPr>
          <p:nvPr/>
        </p:nvSpPr>
        <p:spPr bwMode="auto">
          <a:xfrm>
            <a:off x="223838" y="2844645"/>
            <a:ext cx="41275" cy="41275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2" name="Text Box 35"/>
          <p:cNvSpPr txBox="1">
            <a:spLocks noChangeArrowheads="1"/>
          </p:cNvSpPr>
          <p:nvPr/>
        </p:nvSpPr>
        <p:spPr bwMode="auto">
          <a:xfrm>
            <a:off x="4251325" y="2585882"/>
            <a:ext cx="515938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/>
              <a:t>air</a:t>
            </a:r>
          </a:p>
          <a:p>
            <a:pPr algn="ctr"/>
            <a:r>
              <a:rPr lang="en-US" sz="1600" b="1" i="1"/>
              <a:t>gap</a:t>
            </a:r>
          </a:p>
        </p:txBody>
      </p:sp>
      <p:sp>
        <p:nvSpPr>
          <p:cNvPr id="313" name="Text Box 36"/>
          <p:cNvSpPr txBox="1">
            <a:spLocks noChangeArrowheads="1"/>
          </p:cNvSpPr>
          <p:nvPr/>
        </p:nvSpPr>
        <p:spPr bwMode="auto">
          <a:xfrm>
            <a:off x="3862388" y="1280957"/>
            <a:ext cx="6127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/>
              <a:t>iron </a:t>
            </a:r>
          </a:p>
          <a:p>
            <a:pPr algn="ctr"/>
            <a:r>
              <a:rPr lang="en-US" sz="1600" b="1" i="1"/>
              <a:t>core</a:t>
            </a:r>
          </a:p>
        </p:txBody>
      </p:sp>
      <p:sp>
        <p:nvSpPr>
          <p:cNvPr id="314" name="Text Box 37"/>
          <p:cNvSpPr txBox="1">
            <a:spLocks noChangeArrowheads="1"/>
          </p:cNvSpPr>
          <p:nvPr/>
        </p:nvSpPr>
        <p:spPr bwMode="auto">
          <a:xfrm>
            <a:off x="358775" y="1796895"/>
            <a:ext cx="52705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rgbClr val="FF0000"/>
                </a:solidFill>
              </a:rPr>
              <a:t>coil</a:t>
            </a:r>
          </a:p>
        </p:txBody>
      </p:sp>
      <p:sp>
        <p:nvSpPr>
          <p:cNvPr id="315" name="Line 38"/>
          <p:cNvSpPr>
            <a:spLocks noChangeShapeType="1"/>
          </p:cNvSpPr>
          <p:nvPr/>
        </p:nvSpPr>
        <p:spPr bwMode="auto">
          <a:xfrm flipH="1">
            <a:off x="3567113" y="1601632"/>
            <a:ext cx="334962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Oval 39"/>
          <p:cNvSpPr>
            <a:spLocks noChangeArrowheads="1"/>
          </p:cNvSpPr>
          <p:nvPr/>
        </p:nvSpPr>
        <p:spPr bwMode="auto">
          <a:xfrm>
            <a:off x="839788" y="2385857"/>
            <a:ext cx="41275" cy="41275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" name="Oval 40"/>
          <p:cNvSpPr>
            <a:spLocks noChangeArrowheads="1"/>
          </p:cNvSpPr>
          <p:nvPr/>
        </p:nvSpPr>
        <p:spPr bwMode="auto">
          <a:xfrm>
            <a:off x="795338" y="2511270"/>
            <a:ext cx="41275" cy="4286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8" name="Oval 41"/>
          <p:cNvSpPr>
            <a:spLocks noChangeArrowheads="1"/>
          </p:cNvSpPr>
          <p:nvPr/>
        </p:nvSpPr>
        <p:spPr bwMode="auto">
          <a:xfrm>
            <a:off x="771525" y="2636682"/>
            <a:ext cx="41275" cy="4286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9" name="Oval 42"/>
          <p:cNvSpPr>
            <a:spLocks noChangeArrowheads="1"/>
          </p:cNvSpPr>
          <p:nvPr/>
        </p:nvSpPr>
        <p:spPr bwMode="auto">
          <a:xfrm>
            <a:off x="758825" y="2773207"/>
            <a:ext cx="41275" cy="4286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0" name="Oval 43"/>
          <p:cNvSpPr>
            <a:spLocks noChangeArrowheads="1"/>
          </p:cNvSpPr>
          <p:nvPr/>
        </p:nvSpPr>
        <p:spPr bwMode="auto">
          <a:xfrm>
            <a:off x="744538" y="2928782"/>
            <a:ext cx="42862" cy="41275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1" name="Oval 44"/>
          <p:cNvSpPr>
            <a:spLocks noChangeArrowheads="1"/>
          </p:cNvSpPr>
          <p:nvPr/>
        </p:nvSpPr>
        <p:spPr bwMode="auto">
          <a:xfrm>
            <a:off x="234950" y="2179482"/>
            <a:ext cx="41275" cy="41275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2" name="Oval 51"/>
          <p:cNvSpPr>
            <a:spLocks noChangeAspect="1" noChangeArrowheads="1"/>
          </p:cNvSpPr>
          <p:nvPr/>
        </p:nvSpPr>
        <p:spPr bwMode="auto">
          <a:xfrm>
            <a:off x="1409700" y="1858807"/>
            <a:ext cx="2182813" cy="218281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3" name="Rectangle 52"/>
          <p:cNvSpPr>
            <a:spLocks noChangeArrowheads="1"/>
          </p:cNvSpPr>
          <p:nvPr/>
        </p:nvSpPr>
        <p:spPr bwMode="auto">
          <a:xfrm>
            <a:off x="2128838" y="3957482"/>
            <a:ext cx="711200" cy="85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4" name="Rectangle 53"/>
          <p:cNvSpPr>
            <a:spLocks noChangeArrowheads="1"/>
          </p:cNvSpPr>
          <p:nvPr/>
        </p:nvSpPr>
        <p:spPr bwMode="auto">
          <a:xfrm rot="-3524515">
            <a:off x="2860675" y="3935258"/>
            <a:ext cx="60325" cy="317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5" name="Rectangle 54"/>
          <p:cNvSpPr>
            <a:spLocks noChangeArrowheads="1"/>
          </p:cNvSpPr>
          <p:nvPr/>
        </p:nvSpPr>
        <p:spPr bwMode="auto">
          <a:xfrm rot="2700000">
            <a:off x="1957388" y="3876520"/>
            <a:ext cx="215900" cy="825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6" name="Oval 55"/>
          <p:cNvSpPr>
            <a:spLocks noChangeAspect="1" noChangeArrowheads="1"/>
          </p:cNvSpPr>
          <p:nvPr/>
        </p:nvSpPr>
        <p:spPr bwMode="auto">
          <a:xfrm>
            <a:off x="1311275" y="1761970"/>
            <a:ext cx="2382838" cy="2382837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" name="Rectangle 56"/>
          <p:cNvSpPr>
            <a:spLocks noChangeArrowheads="1"/>
          </p:cNvSpPr>
          <p:nvPr/>
        </p:nvSpPr>
        <p:spPr bwMode="auto">
          <a:xfrm>
            <a:off x="2206625" y="4036857"/>
            <a:ext cx="587375" cy="146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" name="Rectangle 57"/>
          <p:cNvSpPr>
            <a:spLocks noChangeArrowheads="1"/>
          </p:cNvSpPr>
          <p:nvPr/>
        </p:nvSpPr>
        <p:spPr bwMode="auto">
          <a:xfrm rot="2752969">
            <a:off x="1781175" y="3892395"/>
            <a:ext cx="193675" cy="730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9" name="Rectangle 58"/>
          <p:cNvSpPr>
            <a:spLocks noChangeArrowheads="1"/>
          </p:cNvSpPr>
          <p:nvPr/>
        </p:nvSpPr>
        <p:spPr bwMode="auto">
          <a:xfrm rot="1320645">
            <a:off x="1914525" y="3971770"/>
            <a:ext cx="333375" cy="104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0" name="Rectangle 59"/>
          <p:cNvSpPr>
            <a:spLocks noChangeArrowheads="1"/>
          </p:cNvSpPr>
          <p:nvPr/>
        </p:nvSpPr>
        <p:spPr bwMode="auto">
          <a:xfrm rot="-2420597">
            <a:off x="2955925" y="3936845"/>
            <a:ext cx="193675" cy="825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1" name="Rectangle 60"/>
          <p:cNvSpPr>
            <a:spLocks noChangeArrowheads="1"/>
          </p:cNvSpPr>
          <p:nvPr/>
        </p:nvSpPr>
        <p:spPr bwMode="auto">
          <a:xfrm rot="-1742001">
            <a:off x="2709863" y="4028920"/>
            <a:ext cx="303212" cy="104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2" name="Arc 61"/>
          <p:cNvSpPr>
            <a:spLocks/>
          </p:cNvSpPr>
          <p:nvPr/>
        </p:nvSpPr>
        <p:spPr bwMode="auto">
          <a:xfrm rot="8779553">
            <a:off x="2073275" y="3603470"/>
            <a:ext cx="762000" cy="649287"/>
          </a:xfrm>
          <a:custGeom>
            <a:avLst/>
            <a:gdLst>
              <a:gd name="T0" fmla="*/ 0 w 28982"/>
              <a:gd name="T1" fmla="*/ 2147483647 h 21600"/>
              <a:gd name="T2" fmla="*/ 2147483647 w 28982"/>
              <a:gd name="T3" fmla="*/ 2147483647 h 21600"/>
              <a:gd name="T4" fmla="*/ 2147483647 w 28982"/>
              <a:gd name="T5" fmla="*/ 2147483647 h 21600"/>
              <a:gd name="T6" fmla="*/ 0 60000 65536"/>
              <a:gd name="T7" fmla="*/ 0 60000 65536"/>
              <a:gd name="T8" fmla="*/ 0 60000 65536"/>
              <a:gd name="T9" fmla="*/ 0 w 28982"/>
              <a:gd name="T10" fmla="*/ 0 h 21600"/>
              <a:gd name="T11" fmla="*/ 28982 w 2898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82" h="21600" fill="none" extrusionOk="0">
                <a:moveTo>
                  <a:pt x="-1" y="1325"/>
                </a:moveTo>
                <a:cubicBezTo>
                  <a:pt x="2386" y="448"/>
                  <a:pt x="4908" y="-1"/>
                  <a:pt x="7451" y="0"/>
                </a:cubicBezTo>
                <a:cubicBezTo>
                  <a:pt x="18712" y="0"/>
                  <a:pt x="28083" y="8651"/>
                  <a:pt x="28982" y="19876"/>
                </a:cubicBezTo>
              </a:path>
              <a:path w="28982" h="21600" stroke="0" extrusionOk="0">
                <a:moveTo>
                  <a:pt x="-1" y="1325"/>
                </a:moveTo>
                <a:cubicBezTo>
                  <a:pt x="2386" y="448"/>
                  <a:pt x="4908" y="-1"/>
                  <a:pt x="7451" y="0"/>
                </a:cubicBezTo>
                <a:cubicBezTo>
                  <a:pt x="18712" y="0"/>
                  <a:pt x="28083" y="8651"/>
                  <a:pt x="28982" y="19876"/>
                </a:cubicBezTo>
                <a:lnTo>
                  <a:pt x="7451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Oval 62"/>
          <p:cNvSpPr>
            <a:spLocks noChangeAspect="1" noChangeArrowheads="1"/>
          </p:cNvSpPr>
          <p:nvPr/>
        </p:nvSpPr>
        <p:spPr bwMode="auto">
          <a:xfrm>
            <a:off x="1200150" y="1663545"/>
            <a:ext cx="2595563" cy="25939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4" name="Arc 63"/>
          <p:cNvSpPr>
            <a:spLocks/>
          </p:cNvSpPr>
          <p:nvPr/>
        </p:nvSpPr>
        <p:spPr bwMode="auto">
          <a:xfrm rot="8779553">
            <a:off x="1824038" y="3373282"/>
            <a:ext cx="1244600" cy="1079500"/>
          </a:xfrm>
          <a:custGeom>
            <a:avLst/>
            <a:gdLst>
              <a:gd name="T0" fmla="*/ 0 w 23640"/>
              <a:gd name="T1" fmla="*/ 2147483647 h 21600"/>
              <a:gd name="T2" fmla="*/ 2147483647 w 23640"/>
              <a:gd name="T3" fmla="*/ 2147483647 h 21600"/>
              <a:gd name="T4" fmla="*/ 2147483647 w 23640"/>
              <a:gd name="T5" fmla="*/ 2147483647 h 21600"/>
              <a:gd name="T6" fmla="*/ 0 60000 65536"/>
              <a:gd name="T7" fmla="*/ 0 60000 65536"/>
              <a:gd name="T8" fmla="*/ 0 60000 65536"/>
              <a:gd name="T9" fmla="*/ 0 w 23640"/>
              <a:gd name="T10" fmla="*/ 0 h 21600"/>
              <a:gd name="T11" fmla="*/ 23640 w 23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640" h="21600" fill="none" extrusionOk="0">
                <a:moveTo>
                  <a:pt x="0" y="180"/>
                </a:moveTo>
                <a:cubicBezTo>
                  <a:pt x="922" y="60"/>
                  <a:pt x="1852" y="-1"/>
                  <a:pt x="2783" y="0"/>
                </a:cubicBezTo>
                <a:cubicBezTo>
                  <a:pt x="12549" y="0"/>
                  <a:pt x="21101" y="6553"/>
                  <a:pt x="23640" y="15984"/>
                </a:cubicBezTo>
              </a:path>
              <a:path w="23640" h="21600" stroke="0" extrusionOk="0">
                <a:moveTo>
                  <a:pt x="0" y="180"/>
                </a:moveTo>
                <a:cubicBezTo>
                  <a:pt x="922" y="60"/>
                  <a:pt x="1852" y="-1"/>
                  <a:pt x="2783" y="0"/>
                </a:cubicBezTo>
                <a:cubicBezTo>
                  <a:pt x="12549" y="0"/>
                  <a:pt x="21101" y="6553"/>
                  <a:pt x="23640" y="15984"/>
                </a:cubicBezTo>
                <a:lnTo>
                  <a:pt x="2783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Rectangle 64"/>
          <p:cNvSpPr>
            <a:spLocks noChangeArrowheads="1"/>
          </p:cNvSpPr>
          <p:nvPr/>
        </p:nvSpPr>
        <p:spPr bwMode="auto">
          <a:xfrm rot="-2180470">
            <a:off x="3098800" y="4003520"/>
            <a:ext cx="187325" cy="428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6" name="Rectangle 65"/>
          <p:cNvSpPr>
            <a:spLocks noChangeArrowheads="1"/>
          </p:cNvSpPr>
          <p:nvPr/>
        </p:nvSpPr>
        <p:spPr bwMode="auto">
          <a:xfrm rot="-1635054">
            <a:off x="2968625" y="4127345"/>
            <a:ext cx="117475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7" name="Rectangle 66"/>
          <p:cNvSpPr>
            <a:spLocks noChangeArrowheads="1"/>
          </p:cNvSpPr>
          <p:nvPr/>
        </p:nvSpPr>
        <p:spPr bwMode="auto">
          <a:xfrm rot="-1089638">
            <a:off x="2816225" y="4157507"/>
            <a:ext cx="187325" cy="428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" name="Rectangle 67"/>
          <p:cNvSpPr>
            <a:spLocks noChangeArrowheads="1"/>
          </p:cNvSpPr>
          <p:nvPr/>
        </p:nvSpPr>
        <p:spPr bwMode="auto">
          <a:xfrm rot="-544221">
            <a:off x="2638425" y="4201957"/>
            <a:ext cx="187325" cy="444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9" name="Rectangle 68"/>
          <p:cNvSpPr>
            <a:spLocks noChangeArrowheads="1"/>
          </p:cNvSpPr>
          <p:nvPr/>
        </p:nvSpPr>
        <p:spPr bwMode="auto">
          <a:xfrm rot="-133655">
            <a:off x="2290763" y="4211482"/>
            <a:ext cx="363537" cy="523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0" name="Rectangle 69"/>
          <p:cNvSpPr>
            <a:spLocks noChangeArrowheads="1"/>
          </p:cNvSpPr>
          <p:nvPr/>
        </p:nvSpPr>
        <p:spPr bwMode="auto">
          <a:xfrm rot="865692">
            <a:off x="2071688" y="4192432"/>
            <a:ext cx="196850" cy="41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1" name="Rectangle 70"/>
          <p:cNvSpPr>
            <a:spLocks noChangeArrowheads="1"/>
          </p:cNvSpPr>
          <p:nvPr/>
        </p:nvSpPr>
        <p:spPr bwMode="auto">
          <a:xfrm rot="1571790">
            <a:off x="1871663" y="4116232"/>
            <a:ext cx="230187" cy="396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2" name="Rectangle 71"/>
          <p:cNvSpPr>
            <a:spLocks noChangeArrowheads="1"/>
          </p:cNvSpPr>
          <p:nvPr/>
        </p:nvSpPr>
        <p:spPr bwMode="auto">
          <a:xfrm rot="2270808">
            <a:off x="1784350" y="4035270"/>
            <a:ext cx="127000" cy="41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3" name="Arc 72"/>
          <p:cNvSpPr>
            <a:spLocks/>
          </p:cNvSpPr>
          <p:nvPr/>
        </p:nvSpPr>
        <p:spPr bwMode="auto">
          <a:xfrm rot="8779553">
            <a:off x="1933575" y="3505045"/>
            <a:ext cx="1055688" cy="849312"/>
          </a:xfrm>
          <a:custGeom>
            <a:avLst/>
            <a:gdLst>
              <a:gd name="G0" fmla="+- 4843 0 0"/>
              <a:gd name="G1" fmla="+- 21600 0 0"/>
              <a:gd name="G2" fmla="+- 21600 0 0"/>
              <a:gd name="T0" fmla="*/ 0 w 26329"/>
              <a:gd name="T1" fmla="*/ 550 h 21600"/>
              <a:gd name="T2" fmla="*/ 26329 w 26329"/>
              <a:gd name="T3" fmla="*/ 19383 h 21600"/>
              <a:gd name="T4" fmla="*/ 4843 w 2632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329" h="21600" fill="none" extrusionOk="0">
                <a:moveTo>
                  <a:pt x="-1" y="549"/>
                </a:moveTo>
                <a:cubicBezTo>
                  <a:pt x="1588" y="184"/>
                  <a:pt x="3213" y="-1"/>
                  <a:pt x="4843" y="0"/>
                </a:cubicBezTo>
                <a:cubicBezTo>
                  <a:pt x="15913" y="0"/>
                  <a:pt x="25192" y="8370"/>
                  <a:pt x="26328" y="19383"/>
                </a:cubicBezTo>
              </a:path>
              <a:path w="26329" h="21600" stroke="0" extrusionOk="0">
                <a:moveTo>
                  <a:pt x="-1" y="549"/>
                </a:moveTo>
                <a:cubicBezTo>
                  <a:pt x="1588" y="184"/>
                  <a:pt x="3213" y="-1"/>
                  <a:pt x="4843" y="0"/>
                </a:cubicBezTo>
                <a:cubicBezTo>
                  <a:pt x="15913" y="0"/>
                  <a:pt x="25192" y="8370"/>
                  <a:pt x="26328" y="19383"/>
                </a:cubicBezTo>
                <a:lnTo>
                  <a:pt x="4843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44" name="Rectangle 82"/>
          <p:cNvSpPr>
            <a:spLocks noChangeArrowheads="1"/>
          </p:cNvSpPr>
          <p:nvPr/>
        </p:nvSpPr>
        <p:spPr bwMode="auto">
          <a:xfrm rot="425078">
            <a:off x="2667000" y="4448020"/>
            <a:ext cx="127000" cy="492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5" name="Rectangle 87"/>
          <p:cNvSpPr>
            <a:spLocks noChangeArrowheads="1"/>
          </p:cNvSpPr>
          <p:nvPr/>
        </p:nvSpPr>
        <p:spPr bwMode="auto">
          <a:xfrm rot="861135">
            <a:off x="1955800" y="4408332"/>
            <a:ext cx="250825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6" name="Rectangle 88"/>
          <p:cNvSpPr>
            <a:spLocks noChangeArrowheads="1"/>
          </p:cNvSpPr>
          <p:nvPr/>
        </p:nvSpPr>
        <p:spPr bwMode="auto">
          <a:xfrm rot="627065">
            <a:off x="2544763" y="4475007"/>
            <a:ext cx="125412" cy="69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7" name="Rectangle 89"/>
          <p:cNvSpPr>
            <a:spLocks noChangeArrowheads="1"/>
          </p:cNvSpPr>
          <p:nvPr/>
        </p:nvSpPr>
        <p:spPr bwMode="auto">
          <a:xfrm rot="-644328">
            <a:off x="2335213" y="4476595"/>
            <a:ext cx="84137" cy="41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" name="Rectangle 92"/>
          <p:cNvSpPr>
            <a:spLocks noChangeArrowheads="1"/>
          </p:cNvSpPr>
          <p:nvPr/>
        </p:nvSpPr>
        <p:spPr bwMode="auto">
          <a:xfrm rot="1032245">
            <a:off x="2692400" y="4522632"/>
            <a:ext cx="168275" cy="777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9" name="Rectangle 93"/>
          <p:cNvSpPr>
            <a:spLocks noChangeArrowheads="1"/>
          </p:cNvSpPr>
          <p:nvPr/>
        </p:nvSpPr>
        <p:spPr bwMode="auto">
          <a:xfrm rot="-930641">
            <a:off x="2103438" y="4525807"/>
            <a:ext cx="209550" cy="571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0" name="Rectangle 94"/>
          <p:cNvSpPr>
            <a:spLocks noChangeArrowheads="1"/>
          </p:cNvSpPr>
          <p:nvPr/>
        </p:nvSpPr>
        <p:spPr bwMode="auto">
          <a:xfrm>
            <a:off x="2211388" y="4525807"/>
            <a:ext cx="498475" cy="571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1" name="Rectangle 95"/>
          <p:cNvSpPr>
            <a:spLocks noChangeArrowheads="1"/>
          </p:cNvSpPr>
          <p:nvPr/>
        </p:nvSpPr>
        <p:spPr bwMode="auto">
          <a:xfrm rot="480791">
            <a:off x="2078038" y="4533745"/>
            <a:ext cx="128587" cy="492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2" name="Rectangle 96"/>
          <p:cNvSpPr>
            <a:spLocks noChangeArrowheads="1"/>
          </p:cNvSpPr>
          <p:nvPr/>
        </p:nvSpPr>
        <p:spPr bwMode="auto">
          <a:xfrm rot="-579943">
            <a:off x="2794000" y="4533745"/>
            <a:ext cx="128588" cy="492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3" name="Rectangle 101"/>
          <p:cNvSpPr>
            <a:spLocks noChangeArrowheads="1"/>
          </p:cNvSpPr>
          <p:nvPr/>
        </p:nvSpPr>
        <p:spPr bwMode="auto">
          <a:xfrm rot="-333615">
            <a:off x="2165350" y="4497232"/>
            <a:ext cx="211138" cy="809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4" name="Oval 90"/>
          <p:cNvSpPr>
            <a:spLocks noChangeAspect="1" noChangeArrowheads="1"/>
          </p:cNvSpPr>
          <p:nvPr/>
        </p:nvSpPr>
        <p:spPr bwMode="auto">
          <a:xfrm>
            <a:off x="885825" y="1336520"/>
            <a:ext cx="3227388" cy="32289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5" name="Rectangle 10"/>
          <p:cNvSpPr>
            <a:spLocks noChangeArrowheads="1"/>
          </p:cNvSpPr>
          <p:nvPr/>
        </p:nvSpPr>
        <p:spPr bwMode="auto">
          <a:xfrm>
            <a:off x="2192338" y="4530570"/>
            <a:ext cx="552450" cy="209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6" name="Rectangle 103"/>
          <p:cNvSpPr>
            <a:spLocks noChangeArrowheads="1"/>
          </p:cNvSpPr>
          <p:nvPr/>
        </p:nvSpPr>
        <p:spPr bwMode="auto">
          <a:xfrm rot="-358620">
            <a:off x="2047875" y="4509932"/>
            <a:ext cx="200025" cy="428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7" name="Rectangle 105"/>
          <p:cNvSpPr>
            <a:spLocks noChangeArrowheads="1"/>
          </p:cNvSpPr>
          <p:nvPr/>
        </p:nvSpPr>
        <p:spPr bwMode="auto">
          <a:xfrm rot="-665557">
            <a:off x="2881313" y="4449607"/>
            <a:ext cx="250825" cy="7778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8" name="Rectangle 113"/>
          <p:cNvSpPr>
            <a:spLocks noChangeArrowheads="1"/>
          </p:cNvSpPr>
          <p:nvPr/>
        </p:nvSpPr>
        <p:spPr bwMode="auto">
          <a:xfrm rot="1126258">
            <a:off x="1679575" y="4263870"/>
            <a:ext cx="319088" cy="1127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9" name="Arc 114"/>
          <p:cNvSpPr>
            <a:spLocks/>
          </p:cNvSpPr>
          <p:nvPr/>
        </p:nvSpPr>
        <p:spPr bwMode="auto">
          <a:xfrm rot="9654378">
            <a:off x="1784350" y="3662207"/>
            <a:ext cx="631825" cy="839788"/>
          </a:xfrm>
          <a:custGeom>
            <a:avLst/>
            <a:gdLst>
              <a:gd name="T0" fmla="*/ 2147483647 w 15736"/>
              <a:gd name="T1" fmla="*/ 0 h 21332"/>
              <a:gd name="T2" fmla="*/ 2147483647 w 15736"/>
              <a:gd name="T3" fmla="*/ 2147483647 h 21332"/>
              <a:gd name="T4" fmla="*/ 0 w 15736"/>
              <a:gd name="T5" fmla="*/ 2147483647 h 21332"/>
              <a:gd name="T6" fmla="*/ 0 60000 65536"/>
              <a:gd name="T7" fmla="*/ 0 60000 65536"/>
              <a:gd name="T8" fmla="*/ 0 60000 65536"/>
              <a:gd name="T9" fmla="*/ 0 w 15736"/>
              <a:gd name="T10" fmla="*/ 0 h 21332"/>
              <a:gd name="T11" fmla="*/ 15736 w 15736"/>
              <a:gd name="T12" fmla="*/ 21332 h 213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6" h="21332" fill="none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</a:path>
              <a:path w="15736" h="21332" stroke="0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  <a:lnTo>
                  <a:pt x="0" y="21332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Oval 74"/>
          <p:cNvSpPr>
            <a:spLocks noChangeAspect="1" noChangeArrowheads="1"/>
          </p:cNvSpPr>
          <p:nvPr/>
        </p:nvSpPr>
        <p:spPr bwMode="auto">
          <a:xfrm>
            <a:off x="990600" y="1442882"/>
            <a:ext cx="3017838" cy="301625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1" name="Rectangle 98"/>
          <p:cNvSpPr>
            <a:spLocks noChangeArrowheads="1"/>
          </p:cNvSpPr>
          <p:nvPr/>
        </p:nvSpPr>
        <p:spPr bwMode="auto">
          <a:xfrm rot="320655">
            <a:off x="2582863" y="4436907"/>
            <a:ext cx="211137" cy="809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2" name="Rectangle 81"/>
          <p:cNvSpPr>
            <a:spLocks noChangeArrowheads="1"/>
          </p:cNvSpPr>
          <p:nvPr/>
        </p:nvSpPr>
        <p:spPr bwMode="auto">
          <a:xfrm>
            <a:off x="2332038" y="4436907"/>
            <a:ext cx="342900" cy="841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3" name="Rectangle 102"/>
          <p:cNvSpPr>
            <a:spLocks noChangeArrowheads="1"/>
          </p:cNvSpPr>
          <p:nvPr/>
        </p:nvSpPr>
        <p:spPr bwMode="auto">
          <a:xfrm rot="861135">
            <a:off x="1833563" y="4381345"/>
            <a:ext cx="357187" cy="13811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4" name="Rectangle 83"/>
          <p:cNvSpPr>
            <a:spLocks noChangeArrowheads="1"/>
          </p:cNvSpPr>
          <p:nvPr/>
        </p:nvSpPr>
        <p:spPr bwMode="auto">
          <a:xfrm rot="-333615">
            <a:off x="2119313" y="4379757"/>
            <a:ext cx="290512" cy="142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5" name="Rectangle 86"/>
          <p:cNvSpPr>
            <a:spLocks noChangeArrowheads="1"/>
          </p:cNvSpPr>
          <p:nvPr/>
        </p:nvSpPr>
        <p:spPr bwMode="auto">
          <a:xfrm rot="-665557">
            <a:off x="2613025" y="4348007"/>
            <a:ext cx="460375" cy="1539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6" name="Arc 109"/>
          <p:cNvSpPr>
            <a:spLocks/>
          </p:cNvSpPr>
          <p:nvPr/>
        </p:nvSpPr>
        <p:spPr bwMode="auto">
          <a:xfrm rot="8592285">
            <a:off x="2408238" y="3690782"/>
            <a:ext cx="615950" cy="836613"/>
          </a:xfrm>
          <a:custGeom>
            <a:avLst/>
            <a:gdLst>
              <a:gd name="T0" fmla="*/ 2147483647 w 15736"/>
              <a:gd name="T1" fmla="*/ 0 h 21332"/>
              <a:gd name="T2" fmla="*/ 2147483647 w 15736"/>
              <a:gd name="T3" fmla="*/ 2147483647 h 21332"/>
              <a:gd name="T4" fmla="*/ 0 w 15736"/>
              <a:gd name="T5" fmla="*/ 2147483647 h 21332"/>
              <a:gd name="T6" fmla="*/ 0 60000 65536"/>
              <a:gd name="T7" fmla="*/ 0 60000 65536"/>
              <a:gd name="T8" fmla="*/ 0 60000 65536"/>
              <a:gd name="T9" fmla="*/ 0 w 15736"/>
              <a:gd name="T10" fmla="*/ 0 h 21332"/>
              <a:gd name="T11" fmla="*/ 15736 w 15736"/>
              <a:gd name="T12" fmla="*/ 21332 h 213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6" h="21332" fill="none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</a:path>
              <a:path w="15736" h="21332" stroke="0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  <a:lnTo>
                  <a:pt x="0" y="21332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Arc 107"/>
          <p:cNvSpPr>
            <a:spLocks/>
          </p:cNvSpPr>
          <p:nvPr/>
        </p:nvSpPr>
        <p:spPr bwMode="auto">
          <a:xfrm rot="8538923">
            <a:off x="2508250" y="3755870"/>
            <a:ext cx="630238" cy="839787"/>
          </a:xfrm>
          <a:custGeom>
            <a:avLst/>
            <a:gdLst>
              <a:gd name="T0" fmla="*/ 2147483647 w 15736"/>
              <a:gd name="T1" fmla="*/ 0 h 21332"/>
              <a:gd name="T2" fmla="*/ 2147483647 w 15736"/>
              <a:gd name="T3" fmla="*/ 2147483647 h 21332"/>
              <a:gd name="T4" fmla="*/ 0 w 15736"/>
              <a:gd name="T5" fmla="*/ 2147483647 h 21332"/>
              <a:gd name="T6" fmla="*/ 0 60000 65536"/>
              <a:gd name="T7" fmla="*/ 0 60000 65536"/>
              <a:gd name="T8" fmla="*/ 0 60000 65536"/>
              <a:gd name="T9" fmla="*/ 0 w 15736"/>
              <a:gd name="T10" fmla="*/ 0 h 21332"/>
              <a:gd name="T11" fmla="*/ 15736 w 15736"/>
              <a:gd name="T12" fmla="*/ 21332 h 213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6" h="21332" fill="none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</a:path>
              <a:path w="15736" h="21332" stroke="0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  <a:lnTo>
                  <a:pt x="0" y="21332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Arc 73"/>
          <p:cNvSpPr>
            <a:spLocks/>
          </p:cNvSpPr>
          <p:nvPr/>
        </p:nvSpPr>
        <p:spPr bwMode="auto">
          <a:xfrm rot="-2231950">
            <a:off x="2187575" y="4343245"/>
            <a:ext cx="717550" cy="890587"/>
          </a:xfrm>
          <a:custGeom>
            <a:avLst/>
            <a:gdLst>
              <a:gd name="T0" fmla="*/ 2147483647 w 16692"/>
              <a:gd name="T1" fmla="*/ 0 h 20143"/>
              <a:gd name="T2" fmla="*/ 2147483647 w 16692"/>
              <a:gd name="T3" fmla="*/ 2147483647 h 20143"/>
              <a:gd name="T4" fmla="*/ 0 w 16692"/>
              <a:gd name="T5" fmla="*/ 2147483647 h 20143"/>
              <a:gd name="T6" fmla="*/ 0 60000 65536"/>
              <a:gd name="T7" fmla="*/ 0 60000 65536"/>
              <a:gd name="T8" fmla="*/ 0 60000 65536"/>
              <a:gd name="T9" fmla="*/ 0 w 16692"/>
              <a:gd name="T10" fmla="*/ 0 h 20143"/>
              <a:gd name="T11" fmla="*/ 16692 w 16692"/>
              <a:gd name="T12" fmla="*/ 20143 h 201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692" h="20143" fill="none" extrusionOk="0">
                <a:moveTo>
                  <a:pt x="7799" y="0"/>
                </a:moveTo>
                <a:cubicBezTo>
                  <a:pt x="11268" y="1343"/>
                  <a:pt x="14331" y="3559"/>
                  <a:pt x="16692" y="6433"/>
                </a:cubicBezTo>
              </a:path>
              <a:path w="16692" h="20143" stroke="0" extrusionOk="0">
                <a:moveTo>
                  <a:pt x="7799" y="0"/>
                </a:moveTo>
                <a:cubicBezTo>
                  <a:pt x="11268" y="1343"/>
                  <a:pt x="14331" y="3559"/>
                  <a:pt x="16692" y="6433"/>
                </a:cubicBezTo>
                <a:lnTo>
                  <a:pt x="0" y="20143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Arc 108"/>
          <p:cNvSpPr>
            <a:spLocks/>
          </p:cNvSpPr>
          <p:nvPr/>
        </p:nvSpPr>
        <p:spPr bwMode="auto">
          <a:xfrm rot="9509240">
            <a:off x="1746250" y="3730470"/>
            <a:ext cx="630238" cy="841375"/>
          </a:xfrm>
          <a:custGeom>
            <a:avLst/>
            <a:gdLst>
              <a:gd name="T0" fmla="*/ 2147483647 w 15736"/>
              <a:gd name="T1" fmla="*/ 0 h 21332"/>
              <a:gd name="T2" fmla="*/ 2147483647 w 15736"/>
              <a:gd name="T3" fmla="*/ 2147483647 h 21332"/>
              <a:gd name="T4" fmla="*/ 0 w 15736"/>
              <a:gd name="T5" fmla="*/ 2147483647 h 21332"/>
              <a:gd name="T6" fmla="*/ 0 60000 65536"/>
              <a:gd name="T7" fmla="*/ 0 60000 65536"/>
              <a:gd name="T8" fmla="*/ 0 60000 65536"/>
              <a:gd name="T9" fmla="*/ 0 w 15736"/>
              <a:gd name="T10" fmla="*/ 0 h 21332"/>
              <a:gd name="T11" fmla="*/ 15736 w 15736"/>
              <a:gd name="T12" fmla="*/ 21332 h 213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6" h="21332" fill="none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</a:path>
              <a:path w="15736" h="21332" stroke="0" extrusionOk="0">
                <a:moveTo>
                  <a:pt x="3393" y="0"/>
                </a:moveTo>
                <a:cubicBezTo>
                  <a:pt x="8118" y="751"/>
                  <a:pt x="12459" y="3050"/>
                  <a:pt x="15736" y="6535"/>
                </a:cubicBezTo>
                <a:lnTo>
                  <a:pt x="0" y="21332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Arc 91"/>
          <p:cNvSpPr>
            <a:spLocks/>
          </p:cNvSpPr>
          <p:nvPr/>
        </p:nvSpPr>
        <p:spPr bwMode="auto">
          <a:xfrm rot="-2231950">
            <a:off x="2162175" y="4338482"/>
            <a:ext cx="798513" cy="930275"/>
          </a:xfrm>
          <a:custGeom>
            <a:avLst/>
            <a:gdLst>
              <a:gd name="T0" fmla="*/ 2147483647 w 18593"/>
              <a:gd name="T1" fmla="*/ 0 h 21038"/>
              <a:gd name="T2" fmla="*/ 2147483647 w 18593"/>
              <a:gd name="T3" fmla="*/ 2147483647 h 21038"/>
              <a:gd name="T4" fmla="*/ 0 w 18593"/>
              <a:gd name="T5" fmla="*/ 2147483647 h 21038"/>
              <a:gd name="T6" fmla="*/ 0 60000 65536"/>
              <a:gd name="T7" fmla="*/ 0 60000 65536"/>
              <a:gd name="T8" fmla="*/ 0 60000 65536"/>
              <a:gd name="T9" fmla="*/ 0 w 18593"/>
              <a:gd name="T10" fmla="*/ 0 h 21038"/>
              <a:gd name="T11" fmla="*/ 18593 w 18593"/>
              <a:gd name="T12" fmla="*/ 21038 h 210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593" h="21038" fill="none" extrusionOk="0">
                <a:moveTo>
                  <a:pt x="4895" y="0"/>
                </a:moveTo>
                <a:cubicBezTo>
                  <a:pt x="10641" y="1337"/>
                  <a:pt x="15590" y="4966"/>
                  <a:pt x="18592" y="10044"/>
                </a:cubicBezTo>
              </a:path>
              <a:path w="18593" h="21038" stroke="0" extrusionOk="0">
                <a:moveTo>
                  <a:pt x="4895" y="0"/>
                </a:moveTo>
                <a:cubicBezTo>
                  <a:pt x="10641" y="1337"/>
                  <a:pt x="15590" y="4966"/>
                  <a:pt x="18592" y="10044"/>
                </a:cubicBezTo>
                <a:lnTo>
                  <a:pt x="0" y="21038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Rectangle 104"/>
          <p:cNvSpPr>
            <a:spLocks noChangeArrowheads="1"/>
          </p:cNvSpPr>
          <p:nvPr/>
        </p:nvSpPr>
        <p:spPr bwMode="auto">
          <a:xfrm rot="320655">
            <a:off x="2668588" y="4517870"/>
            <a:ext cx="250825" cy="555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2" name="Rectangle 115"/>
          <p:cNvSpPr>
            <a:spLocks noChangeArrowheads="1"/>
          </p:cNvSpPr>
          <p:nvPr/>
        </p:nvSpPr>
        <p:spPr bwMode="auto">
          <a:xfrm rot="-146199">
            <a:off x="2081213" y="4506757"/>
            <a:ext cx="250825" cy="825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3" name="Rectangle 116"/>
          <p:cNvSpPr>
            <a:spLocks noChangeArrowheads="1"/>
          </p:cNvSpPr>
          <p:nvPr/>
        </p:nvSpPr>
        <p:spPr bwMode="auto">
          <a:xfrm rot="227769">
            <a:off x="2632075" y="4443257"/>
            <a:ext cx="122238" cy="285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4" name="Arc 117"/>
          <p:cNvSpPr>
            <a:spLocks/>
          </p:cNvSpPr>
          <p:nvPr/>
        </p:nvSpPr>
        <p:spPr bwMode="auto">
          <a:xfrm rot="9187933">
            <a:off x="1806575" y="3592357"/>
            <a:ext cx="717550" cy="890588"/>
          </a:xfrm>
          <a:custGeom>
            <a:avLst/>
            <a:gdLst>
              <a:gd name="T0" fmla="*/ 2147483647 w 16692"/>
              <a:gd name="T1" fmla="*/ 0 h 20143"/>
              <a:gd name="T2" fmla="*/ 2147483647 w 16692"/>
              <a:gd name="T3" fmla="*/ 2147483647 h 20143"/>
              <a:gd name="T4" fmla="*/ 0 w 16692"/>
              <a:gd name="T5" fmla="*/ 2147483647 h 20143"/>
              <a:gd name="T6" fmla="*/ 0 60000 65536"/>
              <a:gd name="T7" fmla="*/ 0 60000 65536"/>
              <a:gd name="T8" fmla="*/ 0 60000 65536"/>
              <a:gd name="T9" fmla="*/ 0 w 16692"/>
              <a:gd name="T10" fmla="*/ 0 h 20143"/>
              <a:gd name="T11" fmla="*/ 16692 w 16692"/>
              <a:gd name="T12" fmla="*/ 20143 h 201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692" h="20143" fill="none" extrusionOk="0">
                <a:moveTo>
                  <a:pt x="7799" y="0"/>
                </a:moveTo>
                <a:cubicBezTo>
                  <a:pt x="11268" y="1343"/>
                  <a:pt x="14331" y="3559"/>
                  <a:pt x="16692" y="6433"/>
                </a:cubicBezTo>
              </a:path>
              <a:path w="16692" h="20143" stroke="0" extrusionOk="0">
                <a:moveTo>
                  <a:pt x="7799" y="0"/>
                </a:moveTo>
                <a:cubicBezTo>
                  <a:pt x="11268" y="1343"/>
                  <a:pt x="14331" y="3559"/>
                  <a:pt x="16692" y="6433"/>
                </a:cubicBezTo>
                <a:lnTo>
                  <a:pt x="0" y="20143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Rectangle 118"/>
          <p:cNvSpPr>
            <a:spLocks noChangeArrowheads="1"/>
          </p:cNvSpPr>
          <p:nvPr/>
        </p:nvSpPr>
        <p:spPr bwMode="auto">
          <a:xfrm rot="-142662">
            <a:off x="2251075" y="4436907"/>
            <a:ext cx="123825" cy="36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6" name="Rectangle 119"/>
          <p:cNvSpPr>
            <a:spLocks noChangeArrowheads="1"/>
          </p:cNvSpPr>
          <p:nvPr/>
        </p:nvSpPr>
        <p:spPr bwMode="auto">
          <a:xfrm rot="1325109">
            <a:off x="1914525" y="4295620"/>
            <a:ext cx="92075" cy="52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7" name="Rectangle 75"/>
          <p:cNvSpPr>
            <a:spLocks noChangeArrowheads="1"/>
          </p:cNvSpPr>
          <p:nvPr/>
        </p:nvSpPr>
        <p:spPr bwMode="auto">
          <a:xfrm>
            <a:off x="3522663" y="2747807"/>
            <a:ext cx="752475" cy="274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8" name="Arc 76"/>
          <p:cNvSpPr>
            <a:spLocks/>
          </p:cNvSpPr>
          <p:nvPr/>
        </p:nvSpPr>
        <p:spPr bwMode="auto">
          <a:xfrm rot="21416011" flipH="1">
            <a:off x="3621088" y="2744632"/>
            <a:ext cx="69850" cy="300038"/>
          </a:xfrm>
          <a:custGeom>
            <a:avLst/>
            <a:gdLst>
              <a:gd name="T0" fmla="*/ 2147483647 w 25151"/>
              <a:gd name="T1" fmla="*/ 0 h 43200"/>
              <a:gd name="T2" fmla="*/ 0 w 25151"/>
              <a:gd name="T3" fmla="*/ 2147483647 h 43200"/>
              <a:gd name="T4" fmla="*/ 2147483647 w 25151"/>
              <a:gd name="T5" fmla="*/ 2147483647 h 43200"/>
              <a:gd name="T6" fmla="*/ 0 60000 65536"/>
              <a:gd name="T7" fmla="*/ 0 60000 65536"/>
              <a:gd name="T8" fmla="*/ 0 60000 65536"/>
              <a:gd name="T9" fmla="*/ 0 w 25151"/>
              <a:gd name="T10" fmla="*/ 0 h 43200"/>
              <a:gd name="T11" fmla="*/ 25151 w 2515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151" h="43200" fill="none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</a:path>
              <a:path w="25151" h="43200" stroke="0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  <a:lnTo>
                  <a:pt x="3551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Arc 79"/>
          <p:cNvSpPr>
            <a:spLocks/>
          </p:cNvSpPr>
          <p:nvPr/>
        </p:nvSpPr>
        <p:spPr bwMode="auto">
          <a:xfrm rot="-183989">
            <a:off x="4086225" y="2739870"/>
            <a:ext cx="79375" cy="307975"/>
          </a:xfrm>
          <a:custGeom>
            <a:avLst/>
            <a:gdLst>
              <a:gd name="T0" fmla="*/ 2147483647 w 25151"/>
              <a:gd name="T1" fmla="*/ 0 h 43200"/>
              <a:gd name="T2" fmla="*/ 0 w 25151"/>
              <a:gd name="T3" fmla="*/ 2147483647 h 43200"/>
              <a:gd name="T4" fmla="*/ 2147483647 w 25151"/>
              <a:gd name="T5" fmla="*/ 2147483647 h 43200"/>
              <a:gd name="T6" fmla="*/ 0 60000 65536"/>
              <a:gd name="T7" fmla="*/ 0 60000 65536"/>
              <a:gd name="T8" fmla="*/ 0 60000 65536"/>
              <a:gd name="T9" fmla="*/ 0 w 25151"/>
              <a:gd name="T10" fmla="*/ 0 h 43200"/>
              <a:gd name="T11" fmla="*/ 25151 w 2515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151" h="43200" fill="none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</a:path>
              <a:path w="25151" h="43200" stroke="0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  <a:lnTo>
                  <a:pt x="3551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Arc 80"/>
          <p:cNvSpPr>
            <a:spLocks/>
          </p:cNvSpPr>
          <p:nvPr/>
        </p:nvSpPr>
        <p:spPr bwMode="auto">
          <a:xfrm rot="-183989">
            <a:off x="3992563" y="2741457"/>
            <a:ext cx="46037" cy="303213"/>
          </a:xfrm>
          <a:custGeom>
            <a:avLst/>
            <a:gdLst>
              <a:gd name="T0" fmla="*/ 628573697 w 25151"/>
              <a:gd name="T1" fmla="*/ 0 h 43200"/>
              <a:gd name="T2" fmla="*/ 0 w 25151"/>
              <a:gd name="T3" fmla="*/ 2147483647 h 43200"/>
              <a:gd name="T4" fmla="*/ 628573697 w 25151"/>
              <a:gd name="T5" fmla="*/ 2147483647 h 43200"/>
              <a:gd name="T6" fmla="*/ 0 60000 65536"/>
              <a:gd name="T7" fmla="*/ 0 60000 65536"/>
              <a:gd name="T8" fmla="*/ 0 60000 65536"/>
              <a:gd name="T9" fmla="*/ 0 w 25151"/>
              <a:gd name="T10" fmla="*/ 0 h 43200"/>
              <a:gd name="T11" fmla="*/ 25151 w 2515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151" h="43200" fill="none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</a:path>
              <a:path w="25151" h="43200" stroke="0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  <a:lnTo>
                  <a:pt x="3551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Oval 78"/>
          <p:cNvSpPr>
            <a:spLocks noChangeAspect="1" noChangeArrowheads="1"/>
          </p:cNvSpPr>
          <p:nvPr/>
        </p:nvSpPr>
        <p:spPr bwMode="auto">
          <a:xfrm>
            <a:off x="1095375" y="1552420"/>
            <a:ext cx="2806700" cy="2805112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2" name="Arc 77"/>
          <p:cNvSpPr>
            <a:spLocks/>
          </p:cNvSpPr>
          <p:nvPr/>
        </p:nvSpPr>
        <p:spPr bwMode="auto">
          <a:xfrm rot="21416011" flipH="1">
            <a:off x="3759200" y="2741457"/>
            <a:ext cx="46038" cy="307975"/>
          </a:xfrm>
          <a:custGeom>
            <a:avLst/>
            <a:gdLst>
              <a:gd name="T0" fmla="*/ 628891471 w 25151"/>
              <a:gd name="T1" fmla="*/ 0 h 43200"/>
              <a:gd name="T2" fmla="*/ 0 w 25151"/>
              <a:gd name="T3" fmla="*/ 2147483647 h 43200"/>
              <a:gd name="T4" fmla="*/ 628891471 w 25151"/>
              <a:gd name="T5" fmla="*/ 2147483647 h 43200"/>
              <a:gd name="T6" fmla="*/ 0 60000 65536"/>
              <a:gd name="T7" fmla="*/ 0 60000 65536"/>
              <a:gd name="T8" fmla="*/ 0 60000 65536"/>
              <a:gd name="T9" fmla="*/ 0 w 25151"/>
              <a:gd name="T10" fmla="*/ 0 h 43200"/>
              <a:gd name="T11" fmla="*/ 25151 w 2515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151" h="43200" fill="none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</a:path>
              <a:path w="25151" h="43200" stroke="0" extrusionOk="0">
                <a:moveTo>
                  <a:pt x="3550" y="0"/>
                </a:moveTo>
                <a:cubicBezTo>
                  <a:pt x="15480" y="0"/>
                  <a:pt x="25151" y="9670"/>
                  <a:pt x="25151" y="21600"/>
                </a:cubicBezTo>
                <a:cubicBezTo>
                  <a:pt x="25151" y="33529"/>
                  <a:pt x="15480" y="43200"/>
                  <a:pt x="3551" y="43200"/>
                </a:cubicBezTo>
                <a:cubicBezTo>
                  <a:pt x="2361" y="43200"/>
                  <a:pt x="1173" y="43101"/>
                  <a:pt x="-1" y="42906"/>
                </a:cubicBezTo>
                <a:lnTo>
                  <a:pt x="3551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Rectangle 123"/>
          <p:cNvSpPr>
            <a:spLocks noChangeArrowheads="1"/>
          </p:cNvSpPr>
          <p:nvPr/>
        </p:nvSpPr>
        <p:spPr bwMode="auto">
          <a:xfrm rot="-2451323">
            <a:off x="3021013" y="3981295"/>
            <a:ext cx="173037" cy="47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4" name="Arc 122"/>
          <p:cNvSpPr>
            <a:spLocks/>
          </p:cNvSpPr>
          <p:nvPr/>
        </p:nvSpPr>
        <p:spPr bwMode="auto">
          <a:xfrm rot="-4089534">
            <a:off x="2754312" y="4135283"/>
            <a:ext cx="957263" cy="677862"/>
          </a:xfrm>
          <a:custGeom>
            <a:avLst/>
            <a:gdLst>
              <a:gd name="T0" fmla="*/ 2147483647 w 15736"/>
              <a:gd name="T1" fmla="*/ 0 h 17197"/>
              <a:gd name="T2" fmla="*/ 2147483647 w 15736"/>
              <a:gd name="T3" fmla="*/ 2147483647 h 17197"/>
              <a:gd name="T4" fmla="*/ 0 w 15736"/>
              <a:gd name="T5" fmla="*/ 2147483647 h 17197"/>
              <a:gd name="T6" fmla="*/ 0 60000 65536"/>
              <a:gd name="T7" fmla="*/ 0 60000 65536"/>
              <a:gd name="T8" fmla="*/ 0 60000 65536"/>
              <a:gd name="T9" fmla="*/ 0 w 15736"/>
              <a:gd name="T10" fmla="*/ 0 h 17197"/>
              <a:gd name="T11" fmla="*/ 15736 w 15736"/>
              <a:gd name="T12" fmla="*/ 17197 h 17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6" h="17197" fill="none" extrusionOk="0">
                <a:moveTo>
                  <a:pt x="13069" y="0"/>
                </a:moveTo>
                <a:cubicBezTo>
                  <a:pt x="14023" y="724"/>
                  <a:pt x="14915" y="1527"/>
                  <a:pt x="15736" y="2400"/>
                </a:cubicBezTo>
              </a:path>
              <a:path w="15736" h="17197" stroke="0" extrusionOk="0">
                <a:moveTo>
                  <a:pt x="13069" y="0"/>
                </a:moveTo>
                <a:cubicBezTo>
                  <a:pt x="14023" y="724"/>
                  <a:pt x="14915" y="1527"/>
                  <a:pt x="15736" y="2400"/>
                </a:cubicBezTo>
                <a:lnTo>
                  <a:pt x="0" y="17197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5" name="Rectangle 125"/>
          <p:cNvSpPr>
            <a:spLocks noChangeArrowheads="1"/>
          </p:cNvSpPr>
          <p:nvPr/>
        </p:nvSpPr>
        <p:spPr bwMode="auto">
          <a:xfrm rot="-2323627">
            <a:off x="3160713" y="3993995"/>
            <a:ext cx="82550" cy="428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6" name="Rectangle 127"/>
          <p:cNvSpPr>
            <a:spLocks noChangeArrowheads="1"/>
          </p:cNvSpPr>
          <p:nvPr/>
        </p:nvSpPr>
        <p:spPr bwMode="auto">
          <a:xfrm rot="2595858">
            <a:off x="1787525" y="3933670"/>
            <a:ext cx="125413" cy="428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" name="Arc 126"/>
          <p:cNvSpPr>
            <a:spLocks/>
          </p:cNvSpPr>
          <p:nvPr/>
        </p:nvSpPr>
        <p:spPr bwMode="auto">
          <a:xfrm rot="731495">
            <a:off x="906463" y="3828895"/>
            <a:ext cx="960437" cy="665162"/>
          </a:xfrm>
          <a:custGeom>
            <a:avLst/>
            <a:gdLst>
              <a:gd name="T0" fmla="*/ 2147483647 w 15767"/>
              <a:gd name="T1" fmla="*/ 0 h 16885"/>
              <a:gd name="T2" fmla="*/ 2147483647 w 15767"/>
              <a:gd name="T3" fmla="*/ 2147483647 h 16885"/>
              <a:gd name="T4" fmla="*/ 0 w 15767"/>
              <a:gd name="T5" fmla="*/ 2147483647 h 16885"/>
              <a:gd name="T6" fmla="*/ 0 60000 65536"/>
              <a:gd name="T7" fmla="*/ 0 60000 65536"/>
              <a:gd name="T8" fmla="*/ 0 60000 65536"/>
              <a:gd name="T9" fmla="*/ 0 w 15767"/>
              <a:gd name="T10" fmla="*/ 0 h 16885"/>
              <a:gd name="T11" fmla="*/ 15767 w 15767"/>
              <a:gd name="T12" fmla="*/ 16885 h 1688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67" h="16885" fill="none" extrusionOk="0">
                <a:moveTo>
                  <a:pt x="13470" y="0"/>
                </a:moveTo>
                <a:cubicBezTo>
                  <a:pt x="14286" y="650"/>
                  <a:pt x="15054" y="1360"/>
                  <a:pt x="15767" y="2121"/>
                </a:cubicBezTo>
              </a:path>
              <a:path w="15767" h="16885" stroke="0" extrusionOk="0">
                <a:moveTo>
                  <a:pt x="13470" y="0"/>
                </a:moveTo>
                <a:cubicBezTo>
                  <a:pt x="14286" y="650"/>
                  <a:pt x="15054" y="1360"/>
                  <a:pt x="15767" y="2121"/>
                </a:cubicBezTo>
                <a:lnTo>
                  <a:pt x="0" y="16885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" name="Rectangle 128"/>
          <p:cNvSpPr>
            <a:spLocks noChangeArrowheads="1"/>
          </p:cNvSpPr>
          <p:nvPr/>
        </p:nvSpPr>
        <p:spPr bwMode="auto">
          <a:xfrm rot="3069793">
            <a:off x="1991519" y="3870964"/>
            <a:ext cx="44450" cy="428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" name="Rectangle 129"/>
          <p:cNvSpPr>
            <a:spLocks noChangeArrowheads="1"/>
          </p:cNvSpPr>
          <p:nvPr/>
        </p:nvSpPr>
        <p:spPr bwMode="auto">
          <a:xfrm rot="1439427">
            <a:off x="1871663" y="4276570"/>
            <a:ext cx="92075" cy="539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0" name="Text Box 130"/>
          <p:cNvSpPr txBox="1">
            <a:spLocks noChangeArrowheads="1"/>
          </p:cNvSpPr>
          <p:nvPr/>
        </p:nvSpPr>
        <p:spPr bwMode="auto">
          <a:xfrm>
            <a:off x="1533525" y="2662082"/>
            <a:ext cx="87630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i="1">
                <a:solidFill>
                  <a:srgbClr val="FF0000"/>
                </a:solidFill>
              </a:rPr>
              <a:t>current</a:t>
            </a:r>
          </a:p>
        </p:txBody>
      </p:sp>
      <p:sp>
        <p:nvSpPr>
          <p:cNvPr id="391" name="Text Box 131"/>
          <p:cNvSpPr txBox="1">
            <a:spLocks noChangeArrowheads="1"/>
          </p:cNvSpPr>
          <p:nvPr/>
        </p:nvSpPr>
        <p:spPr bwMode="auto">
          <a:xfrm>
            <a:off x="1817688" y="2057245"/>
            <a:ext cx="13144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i="1">
                <a:solidFill>
                  <a:srgbClr val="0000FF"/>
                </a:solidFill>
              </a:rPr>
              <a:t>magnetic field</a:t>
            </a:r>
          </a:p>
        </p:txBody>
      </p:sp>
      <p:sp>
        <p:nvSpPr>
          <p:cNvPr id="392" name="Rectangle 132"/>
          <p:cNvSpPr>
            <a:spLocks noChangeArrowheads="1"/>
          </p:cNvSpPr>
          <p:nvPr/>
        </p:nvSpPr>
        <p:spPr bwMode="auto">
          <a:xfrm rot="-2243616">
            <a:off x="3155950" y="3987645"/>
            <a:ext cx="96838" cy="52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3" name="Rectangle 133"/>
          <p:cNvSpPr>
            <a:spLocks noChangeArrowheads="1"/>
          </p:cNvSpPr>
          <p:nvPr/>
        </p:nvSpPr>
        <p:spPr bwMode="auto">
          <a:xfrm rot="-2180470">
            <a:off x="3128963" y="3995582"/>
            <a:ext cx="85725" cy="523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4" name="Rectangle 133"/>
          <p:cNvSpPr>
            <a:spLocks noChangeArrowheads="1"/>
          </p:cNvSpPr>
          <p:nvPr/>
        </p:nvSpPr>
        <p:spPr bwMode="auto">
          <a:xfrm>
            <a:off x="2498725" y="4257520"/>
            <a:ext cx="85725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5" name="Rectangle 65"/>
          <p:cNvSpPr>
            <a:spLocks noChangeArrowheads="1"/>
          </p:cNvSpPr>
          <p:nvPr/>
        </p:nvSpPr>
        <p:spPr bwMode="auto">
          <a:xfrm rot="-1576270">
            <a:off x="3048000" y="4301970"/>
            <a:ext cx="76200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6" name="Rectangle 65"/>
          <p:cNvSpPr>
            <a:spLocks noChangeArrowheads="1"/>
          </p:cNvSpPr>
          <p:nvPr/>
        </p:nvSpPr>
        <p:spPr bwMode="auto">
          <a:xfrm rot="-2216947">
            <a:off x="3130550" y="4051145"/>
            <a:ext cx="58738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7" name="Rectangle 69"/>
          <p:cNvSpPr>
            <a:spLocks noChangeArrowheads="1"/>
          </p:cNvSpPr>
          <p:nvPr/>
        </p:nvSpPr>
        <p:spPr bwMode="auto">
          <a:xfrm rot="865692">
            <a:off x="2246313" y="4236882"/>
            <a:ext cx="84137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8" name="Rectangle 104"/>
          <p:cNvSpPr>
            <a:spLocks noChangeArrowheads="1"/>
          </p:cNvSpPr>
          <p:nvPr/>
        </p:nvSpPr>
        <p:spPr bwMode="auto">
          <a:xfrm rot="689352" flipV="1">
            <a:off x="2654300" y="4497232"/>
            <a:ext cx="38100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9" name="Rectangle 104"/>
          <p:cNvSpPr>
            <a:spLocks noChangeArrowheads="1"/>
          </p:cNvSpPr>
          <p:nvPr/>
        </p:nvSpPr>
        <p:spPr bwMode="auto">
          <a:xfrm rot="689352" flipV="1">
            <a:off x="2082800" y="4655982"/>
            <a:ext cx="38100" cy="238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0" name="Rectangle 53"/>
          <p:cNvSpPr>
            <a:spLocks noChangeArrowheads="1"/>
          </p:cNvSpPr>
          <p:nvPr/>
        </p:nvSpPr>
        <p:spPr bwMode="auto">
          <a:xfrm rot="-3469915">
            <a:off x="2828925" y="3944782"/>
            <a:ext cx="71438" cy="46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1" name="Rectangle 104"/>
          <p:cNvSpPr>
            <a:spLocks noChangeArrowheads="1"/>
          </p:cNvSpPr>
          <p:nvPr/>
        </p:nvSpPr>
        <p:spPr bwMode="auto">
          <a:xfrm rot="1540508" flipV="1">
            <a:off x="2851150" y="4635345"/>
            <a:ext cx="38100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2" name="Rectangle 104"/>
          <p:cNvSpPr>
            <a:spLocks noChangeArrowheads="1"/>
          </p:cNvSpPr>
          <p:nvPr/>
        </p:nvSpPr>
        <p:spPr bwMode="auto">
          <a:xfrm rot="20856777" flipV="1">
            <a:off x="2870200" y="4648045"/>
            <a:ext cx="38100" cy="2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3" name="Rectangle 65"/>
          <p:cNvSpPr>
            <a:spLocks noChangeArrowheads="1"/>
          </p:cNvSpPr>
          <p:nvPr/>
        </p:nvSpPr>
        <p:spPr bwMode="auto">
          <a:xfrm rot="-1991574">
            <a:off x="3062288" y="4060670"/>
            <a:ext cx="87312" cy="492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4" name="Oval 48"/>
          <p:cNvSpPr>
            <a:spLocks noChangeAspect="1" noChangeArrowheads="1"/>
          </p:cNvSpPr>
          <p:nvPr/>
        </p:nvSpPr>
        <p:spPr bwMode="auto">
          <a:xfrm>
            <a:off x="2479675" y="1317470"/>
            <a:ext cx="53975" cy="539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5" name="Oval 120"/>
          <p:cNvSpPr>
            <a:spLocks noChangeAspect="1" noChangeArrowheads="1"/>
          </p:cNvSpPr>
          <p:nvPr/>
        </p:nvSpPr>
        <p:spPr bwMode="auto">
          <a:xfrm>
            <a:off x="2476500" y="1417482"/>
            <a:ext cx="55563" cy="539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6" name="Oval 121"/>
          <p:cNvSpPr>
            <a:spLocks noChangeAspect="1" noChangeArrowheads="1"/>
          </p:cNvSpPr>
          <p:nvPr/>
        </p:nvSpPr>
        <p:spPr bwMode="auto">
          <a:xfrm>
            <a:off x="2481263" y="1636557"/>
            <a:ext cx="55562" cy="55563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7" name="Oval 49"/>
          <p:cNvSpPr>
            <a:spLocks noChangeAspect="1" noChangeArrowheads="1"/>
          </p:cNvSpPr>
          <p:nvPr/>
        </p:nvSpPr>
        <p:spPr bwMode="auto">
          <a:xfrm>
            <a:off x="2479675" y="1736570"/>
            <a:ext cx="55563" cy="539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8" name="Oval 45"/>
          <p:cNvSpPr>
            <a:spLocks noChangeAspect="1" noChangeArrowheads="1"/>
          </p:cNvSpPr>
          <p:nvPr/>
        </p:nvSpPr>
        <p:spPr bwMode="auto">
          <a:xfrm>
            <a:off x="1122363" y="2538257"/>
            <a:ext cx="55562" cy="539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9" name="Line 21"/>
          <p:cNvSpPr>
            <a:spLocks noChangeShapeType="1"/>
          </p:cNvSpPr>
          <p:nvPr/>
        </p:nvSpPr>
        <p:spPr bwMode="auto">
          <a:xfrm>
            <a:off x="3595688" y="3030382"/>
            <a:ext cx="622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" name="Line 6"/>
          <p:cNvSpPr>
            <a:spLocks noChangeShapeType="1"/>
          </p:cNvSpPr>
          <p:nvPr/>
        </p:nvSpPr>
        <p:spPr bwMode="auto">
          <a:xfrm>
            <a:off x="3575050" y="2735107"/>
            <a:ext cx="628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" name="Rectangle 115"/>
          <p:cNvSpPr>
            <a:spLocks noChangeArrowheads="1"/>
          </p:cNvSpPr>
          <p:nvPr/>
        </p:nvSpPr>
        <p:spPr bwMode="auto">
          <a:xfrm rot="-282937">
            <a:off x="2232025" y="4500407"/>
            <a:ext cx="111125" cy="46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2" name="Rectangle 104"/>
          <p:cNvSpPr>
            <a:spLocks noChangeArrowheads="1"/>
          </p:cNvSpPr>
          <p:nvPr/>
        </p:nvSpPr>
        <p:spPr bwMode="auto">
          <a:xfrm rot="791161">
            <a:off x="2657475" y="4503582"/>
            <a:ext cx="69850" cy="46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3" name="Arc 97"/>
          <p:cNvSpPr>
            <a:spLocks/>
          </p:cNvSpPr>
          <p:nvPr/>
        </p:nvSpPr>
        <p:spPr bwMode="auto">
          <a:xfrm rot="-2231950">
            <a:off x="2190750" y="4392457"/>
            <a:ext cx="725488" cy="790575"/>
          </a:xfrm>
          <a:custGeom>
            <a:avLst/>
            <a:gdLst>
              <a:gd name="T0" fmla="*/ 2147483647 w 19793"/>
              <a:gd name="T1" fmla="*/ 0 h 21411"/>
              <a:gd name="T2" fmla="*/ 2147483647 w 19793"/>
              <a:gd name="T3" fmla="*/ 2147483647 h 21411"/>
              <a:gd name="T4" fmla="*/ 0 w 19793"/>
              <a:gd name="T5" fmla="*/ 2147483647 h 21411"/>
              <a:gd name="T6" fmla="*/ 0 60000 65536"/>
              <a:gd name="T7" fmla="*/ 0 60000 65536"/>
              <a:gd name="T8" fmla="*/ 0 60000 65536"/>
              <a:gd name="T9" fmla="*/ 0 w 19793"/>
              <a:gd name="T10" fmla="*/ 0 h 21411"/>
              <a:gd name="T11" fmla="*/ 19793 w 19793"/>
              <a:gd name="T12" fmla="*/ 21411 h 214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93" h="21411" fill="none" extrusionOk="0">
                <a:moveTo>
                  <a:pt x="2851" y="-1"/>
                </a:moveTo>
                <a:cubicBezTo>
                  <a:pt x="10341" y="997"/>
                  <a:pt x="16766" y="5837"/>
                  <a:pt x="19792" y="12762"/>
                </a:cubicBezTo>
              </a:path>
              <a:path w="19793" h="21411" stroke="0" extrusionOk="0">
                <a:moveTo>
                  <a:pt x="2851" y="-1"/>
                </a:moveTo>
                <a:cubicBezTo>
                  <a:pt x="10341" y="997"/>
                  <a:pt x="16766" y="5837"/>
                  <a:pt x="19792" y="12762"/>
                </a:cubicBezTo>
                <a:lnTo>
                  <a:pt x="0" y="2141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4" name="Rectangle 104"/>
          <p:cNvSpPr>
            <a:spLocks noChangeArrowheads="1"/>
          </p:cNvSpPr>
          <p:nvPr/>
        </p:nvSpPr>
        <p:spPr bwMode="auto">
          <a:xfrm rot="-355784">
            <a:off x="2822575" y="4511520"/>
            <a:ext cx="180975" cy="60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5" name="Rectangle 116"/>
          <p:cNvSpPr>
            <a:spLocks noChangeArrowheads="1"/>
          </p:cNvSpPr>
          <p:nvPr/>
        </p:nvSpPr>
        <p:spPr bwMode="auto">
          <a:xfrm rot="551388">
            <a:off x="2563813" y="4433732"/>
            <a:ext cx="87312" cy="174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6" name="Rectangle 53"/>
          <p:cNvSpPr>
            <a:spLocks noChangeArrowheads="1"/>
          </p:cNvSpPr>
          <p:nvPr/>
        </p:nvSpPr>
        <p:spPr bwMode="auto">
          <a:xfrm rot="-3328996">
            <a:off x="2847181" y="3915414"/>
            <a:ext cx="85725" cy="523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7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smtClean="0">
                <a:solidFill>
                  <a:schemeClr val="accent6"/>
                </a:solidFill>
              </a:rPr>
              <a:t>Magneto-motive force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9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C -0.00278 -0.00348 -0.01129 -0.01783 -0.01684 -0.02014 C -0.0224 -0.02246 -0.02691 -0.0213 -0.03351 -0.01459 C -0.04011 -0.00787 -0.04914 0.0081 -0.05678 0.0206 C -0.06441 0.0331 -0.0724 0.04976 -0.079 0.05995 C -0.08559 0.07013 -0.0908 0.07615 -0.09636 0.08125 C -0.10191 0.08634 -0.10608 0.08935 -0.11233 0.09097 C -0.11858 0.09259 -0.12709 0.09282 -0.13421 0.09051 C -0.14132 0.08819 -0.14514 0.08564 -0.15487 0.07731 C -0.16459 0.06898 -0.18039 0.05486 -0.19271 0.03981 C -0.20504 0.02476 -0.21997 0.00069 -0.22882 -0.01343 C -0.23768 -0.02755 -0.24132 -0.03496 -0.24549 -0.04491 C -0.24966 -0.05487 -0.25313 -0.0632 -0.25382 -0.07269 C -0.25452 -0.08218 -0.25278 -0.09399 -0.24948 -0.10162 C -0.24619 -0.10926 -0.24028 -0.11412 -0.23421 -0.11922 C -0.22813 -0.12431 -0.21754 -0.12963 -0.2132 -0.13241 " pathEditMode="relative" rAng="0" ptsTypes="aaaaaaaaaaaaaaaa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-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1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C 0.00469 -0.00231 0.00937 -0.0044 0.01701 -0.00648 C 0.02465 -0.00856 0.03663 -0.01134 0.04549 -0.01296 C 0.05434 -0.01458 0.06146 -0.01504 0.06979 -0.01574 C 0.07812 -0.01643 0.08681 -0.0169 0.09514 -0.01666 C 0.10347 -0.01643 0.10955 -0.01643 0.11944 -0.01435 C 0.12934 -0.01227 0.1434 -0.00856 0.15417 -0.00416 C 0.16493 0.00023 0.175 0.00533 0.18437 0.01204 C 0.19375 0.01875 0.20295 0.02755 0.21042 0.03611 C 0.21788 0.04468 0.22448 0.05486 0.22882 0.06296 C 0.23316 0.07107 0.23559 0.07847 0.23681 0.08472 C 0.23802 0.09097 0.23681 0.09699 0.23611 0.10093 C 0.23542 0.10486 0.23507 0.10625 0.23264 0.10834 C 0.23021 0.11042 0.22517 0.11273 0.22153 0.11389 C 0.21788 0.11505 0.21354 0.11505 0.21042 0.11528 C 0.20729 0.11551 0.20434 0.11551 0.20295 0.11551 C 0.20156 0.11551 0.20278 0.11412 0.20243 0.11528 C 0.20208 0.11644 0.19844 0.11898 0.20052 0.12338 C 0.2026 0.12778 0.21163 0.1382 0.21458 0.14213 " pathEditMode="relative" rAng="0" ptsTypes="aaaaaaaaaaaaaaaaaaa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repeatCount="indefinite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8 0.00069 C 0.00208 0.00069 0.00712 -0.00024 0.01198 0.00023 C 0.01684 0.00069 0.02413 0.00254 0.02899 0.00393 C 0.03386 0.00532 0.03837 0.00648 0.04115 0.0081 C 0.04393 0.00972 0.04427 0.01226 0.04531 0.01365 C 0.04636 0.01504 0.04462 0.01504 0.04774 0.01643 C 0.0507 0.01782 0.05573 0.02013 0.06372 0.02152 C 0.0717 0.02291 0.08611 0.0243 0.09601 0.02523 C 0.1059 0.02615 0.1158 0.02638 0.12344 0.02662 C 0.13108 0.02685 0.13698 0.02662 0.14184 0.02708 C 0.14653 0.02754 0.14965 0.02824 0.15261 0.02893 C 0.15538 0.02963 0.15851 0.03032 0.15886 0.03125 C 0.1592 0.03217 0.15677 0.03402 0.15434 0.03495 C 0.15191 0.03588 0.14653 0.03634 0.14427 0.0368 C 0.14202 0.03726 0.14115 0.03726 0.1408 0.03726 " pathEditMode="relative" rAng="0" ptsTypes="aaaaaaaaaaaaaaa">
                                      <p:cBhvr>
                                        <p:cTn id="19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1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7778E-6 1.85185E-6 C -0.00278 1.85185E-6 -0.00556 1.85185E-6 -0.00729 0.00046 C -0.00903 0.00092 -0.0099 0.00162 -0.01077 0.00231 C -0.01163 0.00301 -0.0125 0.00393 -0.0125 0.00463 C -0.0125 0.00532 -0.0125 0.00625 -0.01077 0.00694 C -0.00903 0.00764 -0.00868 0.00764 -0.00243 0.00833 C 0.00382 0.00903 0.01649 0.01111 0.02708 0.0118 C 0.03767 0.0125 0.05243 0.01204 0.06111 0.01227 C 0.06979 0.0125 0.07482 0.0125 0.07882 0.01296 C 0.08281 0.01342 0.08403 0.01366 0.08507 0.01481 C 0.08611 0.01597 0.08628 0.01829 0.08507 0.01921 C 0.08385 0.02014 0.08038 0.02014 0.07778 0.02083 C 0.07517 0.02153 0.07083 0.02245 0.06909 0.02291 " pathEditMode="relative" rAng="0" ptsTypes="aaaaaaaaaaaaa">
                                      <p:cBhvr>
                                        <p:cTn id="24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88889E-6 4.81481E-6 C -0.00226 4.81481E-6 -0.00452 4.81481E-6 -0.00625 0.00046 C -0.00799 0.00092 -0.00903 0.00208 -0.01007 0.00277 C -0.01111 0.00347 -0.01268 0.00439 -0.01216 0.00509 C -0.01164 0.00578 -0.00973 0.00671 -0.00695 0.0074 C -0.00417 0.0081 -0.00209 0.00902 0.00486 0.00972 C 0.0118 0.01041 0.025 0.01111 0.03507 0.01157 C 0.04514 0.01203 0.05764 0.01157 0.06493 0.01203 C 0.07222 0.0125 0.07569 0.01319 0.07916 0.01388 C 0.08264 0.01458 0.08472 0.01527 0.08576 0.0162 C 0.0868 0.01712 0.08698 0.01851 0.08541 0.01944 C 0.08385 0.02037 0.07916 0.02129 0.07639 0.02175 C 0.07361 0.02222 0.07031 0.02222 0.06875 0.02222 " pathEditMode="relative" rAng="0" ptsTypes="aaaaaaaaaaaaa">
                                      <p:cBhvr>
                                        <p:cTn id="29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4705 -0.14792 C 0.23195 -0.14792 0.30105 -0.05649 0.30105 0.05625 C 0.30105 0.16921 0.23195 0.26111 0.14705 0.26111 C 0.06216 0.26111 -0.00677 0.16921 -0.00677 0.05625 C -0.00677 -0.05649 0.06216 -0.14792 0.14705 -0.14792 Z " pathEditMode="relative" rAng="0" ptsTypes="fffff">
                                      <p:cBhvr>
                                        <p:cTn id="33" dur="2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3.7037E-7 C 0.0099 -0.00069 0.01077 0.00093 0.01771 0.00208 C 0.02466 0.00324 0.03455 0.0044 0.04185 0.00671 C 0.04914 0.00903 0.05469 0.01227 0.06164 0.01644 C 0.06858 0.0206 0.07622 0.02454 0.08403 0.03102 C 0.09185 0.0375 0.10157 0.04699 0.10886 0.05556 C 0.11615 0.06412 0.12171 0.07199 0.12761 0.08194 C 0.13351 0.0919 0.13994 0.10417 0.1448 0.11597 C 0.14966 0.12778 0.15382 0.14051 0.15678 0.15278 C 0.15973 0.16505 0.16146 0.18194 0.16303 0.18958 C 0.16459 0.19722 0.16546 0.19468 0.16615 0.19861 C 0.16685 0.20255 0.16667 0.2081 0.16667 0.21319 C 0.16667 0.21829 0.16615 0.22639 0.16563 0.22986 C 0.16511 0.23333 0.16389 0.23194 0.16355 0.23472 C 0.1632 0.2375 0.16389 0.23819 0.16303 0.24653 C 0.16216 0.25486 0.16077 0.27245 0.15782 0.28542 C 0.15487 0.29838 0.15 0.3125 0.14532 0.32431 C 0.14063 0.33611 0.13664 0.34491 0.13021 0.35556 C 0.12379 0.3662 0.11494 0.37847 0.10625 0.38819 C 0.09757 0.39792 0.0882 0.40718 0.07761 0.41458 C 0.06702 0.42199 0.05157 0.42917 0.04271 0.43264 C 0.03386 0.43611 0.02917 0.43519 0.02396 0.43542 C 0.01875 0.43565 0.01546 0.43426 0.01112 0.4338 C 0.00678 0.43333 0.00174 0.43218 -0.00243 0.43241 C -0.00659 0.43264 -0.00833 0.43449 -0.01406 0.43472 C -0.01979 0.43495 -0.03003 0.43495 -0.03732 0.4338 C -0.04461 0.43264 -0.05121 0.43009 -0.05781 0.42708 C -0.0644 0.42407 -0.06996 0.4206 -0.07743 0.41505 C -0.08489 0.40949 -0.0934 0.40394 -0.1026 0.39375 C -0.1118 0.38357 -0.12395 0.36875 -0.13263 0.35324 C -0.14131 0.33773 -0.14913 0.31713 -0.15451 0.30046 C -0.15989 0.2838 -0.16267 0.27014 -0.16458 0.25347 C -0.16649 0.23681 -0.16684 0.21829 -0.16562 0.20069 C -0.1644 0.1831 -0.16163 0.16458 -0.15729 0.14792 C -0.15295 0.13125 -0.14687 0.11551 -0.13906 0.1 C -0.13125 0.08449 -0.12031 0.0669 -0.11041 0.05486 C -0.10052 0.04282 -0.09114 0.03495 -0.07968 0.02708 C -0.06822 0.01921 -0.05486 0.01111 -0.04166 0.00694 C -0.02847 0.00278 -0.00989 0.00069 -4.72222E-6 -3.7037E-7 Z " pathEditMode="relative" rAng="0" ptsTypes="aaaaaaaaaaaaaaaaaaaaaaaaaaaaaaaaaaaaaaa">
                                      <p:cBhvr>
                                        <p:cTn id="37" dur="20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44444E-6 -4.81481E-6 C 0.00659 -4.81481E-6 0.01302 0.00047 0.02048 0.00186 C 0.02795 0.00325 0.03732 0.00533 0.04513 0.00903 C 0.05295 0.01274 0.06059 0.01829 0.0677 0.02362 C 0.07482 0.02894 0.08072 0.03357 0.0875 0.04098 C 0.09427 0.04838 0.10156 0.05788 0.10781 0.06806 C 0.11406 0.07825 0.12031 0.09051 0.125 0.10209 C 0.12968 0.11366 0.1342 0.12848 0.13645 0.1375 C 0.13871 0.14653 0.13854 0.15209 0.13854 0.15695 C 0.13854 0.16181 0.13645 0.16274 0.13611 0.16644 C 0.13576 0.17014 0.1368 0.1757 0.13697 0.17917 C 0.13715 0.18264 0.1368 0.18403 0.13697 0.18681 C 0.13715 0.18959 0.13802 0.19422 0.13854 0.19653 C 0.13906 0.19885 0.14045 0.19676 0.14062 0.2007 C 0.14079 0.20463 0.14045 0.21112 0.13906 0.22014 C 0.13767 0.22917 0.1342 0.24445 0.13177 0.25556 C 0.12934 0.26482 0.12899 0.26829 0.12395 0.27825 C 0.11892 0.28982 0.11007 0.30903 0.10104 0.32153 C 0.09201 0.33403 0.0802 0.34538 0.06979 0.35417 C 0.0592 0.36297 0.0493 0.37014 0.03802 0.375 C 0.02673 0.37987 0.01336 0.38334 0.00156 0.38403 C -0.01025 0.38473 -0.02292 0.38218 -0.03282 0.37917 C -0.04271 0.37616 -0.05018 0.37176 -0.05834 0.36598 C -0.0665 0.36019 -0.07483 0.35163 -0.08178 0.34514 C -0.08872 0.33866 -0.09341 0.33496 -0.09948 0.32709 C -0.10556 0.31922 -0.11233 0.30973 -0.11823 0.29723 C -0.12414 0.28473 -0.13039 0.26482 -0.13438 0.2507 C -0.13837 0.23797 -0.1408 0.2301 -0.14219 0.21875 C -0.14358 0.20741 -0.14393 0.19653 -0.14323 0.18334 C -0.14254 0.17014 -0.14046 0.15278 -0.13785 0.13936 C -0.13525 0.12593 -0.13247 0.11575 -0.12743 0.10325 C -0.1224 0.09075 -0.11563 0.0757 -0.10782 0.06389 C -0.1 0.05209 -0.09063 0.04098 -0.08021 0.03195 C -0.0698 0.02292 -0.05539 0.01413 -0.04532 0.00903 C -0.03525 0.00394 -0.02709 0.00255 -0.01962 0.00116 C -0.01216 -0.00023 -0.004 0.00024 4.44444E-6 -4.81481E-6 Z " pathEditMode="relative" rAng="0" ptsTypes="aaaaaaaaaaaaaaaaaaaaaaaaaaaaaaaaaaaa">
                                      <p:cBhvr>
                                        <p:cTn id="41" dur="2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9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1.85185E-6 C 0.00781 1.85185E-6 0.01424 0.00069 0.0217 0.00254 C 0.02917 0.0044 0.03802 0.00764 0.04531 0.01111 C 0.05261 0.01458 0.05868 0.01829 0.06545 0.02338 C 0.07222 0.02847 0.08073 0.03611 0.08646 0.04236 C 0.09219 0.04861 0.09566 0.05416 0.1 0.06111 C 0.10434 0.06805 0.10868 0.07616 0.1125 0.08472 C 0.11632 0.09329 0.12031 0.1037 0.12292 0.11319 C 0.12552 0.12268 0.1283 0.13634 0.12865 0.14166 C 0.129 0.14699 0.12587 0.14352 0.12483 0.1456 C 0.12379 0.14768 0.12257 0.15 0.12222 0.15393 C 0.12188 0.15787 0.12188 0.16504 0.1224 0.16944 C 0.12292 0.17384 0.12379 0.17731 0.125 0.17986 C 0.12622 0.18241 0.12917 0.18217 0.12969 0.18541 C 0.13021 0.18866 0.12952 0.19352 0.12865 0.2 C 0.12778 0.20648 0.12691 0.2162 0.125 0.2243 C 0.12309 0.23241 0.12031 0.24028 0.11719 0.2493 C 0.11406 0.25764 0.11042 0.26736 0.10625 0.275 C 0.10209 0.28356 0.0974 0.28981 0.09219 0.29653 C 0.08698 0.30324 0.07917 0.31111 0.07448 0.31597 C 0.06979 0.32083 0.06771 0.32106 0.06406 0.325 C 0.06042 0.32893 0.05851 0.33449 0.05261 0.33958 C 0.0467 0.34467 0.03715 0.35185 0.02865 0.35555 C 0.02014 0.35926 0.01025 0.36134 0.00156 0.3618 C -0.00712 0.36227 -0.01701 0.36088 -0.02396 0.35903 C -0.0309 0.35717 -0.0335 0.3544 -0.03958 0.35069 C -0.04566 0.34699 -0.05555 0.34166 -0.06094 0.33611 C -0.06632 0.33055 -0.0684 0.32245 -0.07239 0.31736 C -0.07639 0.31227 -0.08021 0.31111 -0.08489 0.30555 C -0.08958 0.3 -0.09583 0.29166 -0.10052 0.28403 C -0.10521 0.27639 -0.10868 0.26921 -0.1125 0.25972 C -0.11632 0.25139 -0.12118 0.24166 -0.12396 0.23055 C -0.12673 0.21944 -0.12864 0.20625 -0.12969 0.19375 C -0.13073 0.18125 -0.13177 0.16805 -0.13073 0.15486 C -0.12969 0.14166 -0.12743 0.12801 -0.12344 0.11458 C -0.11944 0.10116 -0.11319 0.08588 -0.10729 0.0743 C -0.10139 0.06273 -0.09496 0.05416 -0.0875 0.04514 C -0.08003 0.03611 -0.07291 0.02708 -0.0625 0.02014 C -0.05208 0.01319 -0.03507 0.00648 -0.02465 0.00324 C -0.01423 1.85185E-6 -0.00503 0.00069 -1.94444E-6 1.85185E-6 Z " pathEditMode="relative" rAng="0" ptsTypes="aaaaaaaaaaaaaaaaaaaaaaaaaaaaaaaaaaaaaaaa">
                                      <p:cBhvr>
                                        <p:cTn id="45" dur="2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8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2.96296E-6 C 0.00781 2.96296E-6 0.01771 -0.00023 0.02639 0.00139 C 0.03542 0.00301 0.04479 0.00648 0.05347 0.01041 C 0.0625 0.01435 0.07188 0.01967 0.07969 0.025 C 0.0875 0.03032 0.09445 0.03634 0.10104 0.04236 C 0.10764 0.04838 0.11302 0.05393 0.11875 0.06111 C 0.12448 0.06828 0.13056 0.07685 0.13594 0.08541 C 0.14132 0.09398 0.14705 0.1037 0.15104 0.1125 C 0.15504 0.12129 0.15729 0.12963 0.1599 0.1375 C 0.1625 0.14537 0.16528 0.15301 0.16719 0.16041 C 0.1691 0.16782 0.17066 0.17453 0.17188 0.18194 C 0.17309 0.18935 0.17413 0.20046 0.175 0.20486 C 0.17587 0.20926 0.17656 0.20671 0.17761 0.20833 C 0.17865 0.20995 0.18056 0.21065 0.18125 0.21389 C 0.18195 0.21713 0.18229 0.22384 0.18229 0.22847 C 0.18229 0.2331 0.18177 0.23842 0.18073 0.24236 C 0.17969 0.2456 0.17691 0.24074 0.17552 0.24676 C 0.17413 0.25416 0.17396 0.27129 0.17222 0.2824 C 0.17049 0.29166 0.1684 0.30231 0.16493 0.31203 C 0.16146 0.3243 0.15677 0.34236 0.15156 0.35486 C 0.14636 0.36736 0.14132 0.37754 0.13386 0.38889 C 0.12639 0.40023 0.11667 0.41273 0.1066 0.42268 C 0.09653 0.43264 0.08281 0.44259 0.07327 0.44838 C 0.06372 0.45416 0.05556 0.45602 0.04931 0.4581 C 0.04306 0.46018 0.04011 0.46018 0.03542 0.46041 C 0.03056 0.46065 0.02587 0.46018 0.02101 0.45949 C 0.01632 0.45879 0.01146 0.45671 0.0066 0.45625 C 0.00174 0.45578 -0.00208 0.45625 -0.00833 0.45694 C -0.01458 0.45764 -0.02396 0.46018 -0.03125 0.46041 C -0.03854 0.46065 -0.04462 0.46041 -0.05208 0.45833 C -0.05955 0.45625 -0.06996 0.45092 -0.07656 0.44722 C -0.08316 0.44352 -0.08541 0.44097 -0.09114 0.43611 C -0.09687 0.43125 -0.10538 0.42384 -0.11111 0.41782 C -0.11684 0.4118 -0.12135 0.40602 -0.12604 0.4 C -0.13073 0.39398 -0.13472 0.38865 -0.13906 0.38125 C -0.1434 0.37384 -0.14791 0.36435 -0.15208 0.35486 C -0.15625 0.34537 -0.16041 0.33657 -0.16406 0.32338 C -0.16771 0.31041 -0.17187 0.29166 -0.17396 0.27523 C -0.17604 0.25902 -0.17725 0.24236 -0.17656 0.225 C -0.17587 0.2074 -0.17396 0.18889 -0.17031 0.17152 C -0.16666 0.15416 -0.16059 0.13588 -0.15469 0.12083 C -0.14878 0.10578 -0.14271 0.09352 -0.13489 0.08125 C -0.12708 0.06898 -0.11597 0.05625 -0.10746 0.04699 C -0.09896 0.03773 -0.09323 0.03171 -0.08403 0.02546 C -0.07482 0.01921 -0.06232 0.01273 -0.05173 0.00879 C -0.04114 0.00486 -0.02951 0.00277 -0.02083 0.00139 C -0.01215 2.96296E-6 -0.00781 2.96296E-6 -1.94444E-6 2.96296E-6 Z " pathEditMode="relative" rAng="0" ptsTypes="aaaaaaaaaaaaaaaaaaaaaaaaaaaaaaaaaaaaaaaaaaaaaaa">
                                      <p:cBhvr>
                                        <p:cTn id="49" dur="2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-2.22222E-6 C -0.0033 0.00023 -0.00642 0.0007 -0.00868 0.00139 C -0.01094 0.00209 -0.01267 0.00278 -0.01319 0.00371 C -0.01371 0.00463 -0.01302 0.00625 -0.01128 0.00718 C -0.00955 0.0081 -0.0085 0.00834 -0.00243 0.0088 C 0.00365 0.00926 0.01528 0.01019 0.02535 0.01065 C 0.03542 0.01111 0.04983 0.01181 0.05764 0.01204 C 0.06545 0.01227 0.06736 0.01111 0.07188 0.01158 C 0.07639 0.01204 0.08247 0.01389 0.08472 0.01482 C 0.08698 0.01574 0.08663 0.01667 0.08577 0.01759 C 0.0849 0.01852 0.08281 0.02014 0.07986 0.02084 C 0.07691 0.02153 0.07257 0.02153 0.0684 0.02176 " pathEditMode="relative" rAng="0" ptsTypes="aaaaaaaaaaaa">
                                      <p:cBhvr>
                                        <p:cTn id="54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65 0.00046 -0.00729 0.00116 -0.00938 0.00185 C -0.01146 0.00254 -0.01146 0.0037 -0.01216 0.00463 C -0.01285 0.00555 -0.01563 0.00602 -0.0132 0.00694 C -0.01077 0.00787 -0.00504 0.00879 0.00277 0.00972 C 0.01059 0.01065 0.02309 0.01157 0.03333 0.01204 C 0.04357 0.0125 0.05694 0.0118 0.06389 0.01204 C 0.07083 0.01227 0.07135 0.0125 0.075 0.01296 C 0.07864 0.01342 0.08368 0.01458 0.08576 0.01528 C 0.08784 0.01597 0.08836 0.01666 0.08784 0.01759 C 0.08732 0.01852 0.08524 0.02037 0.08298 0.02129 C 0.08073 0.02222 0.07604 0.02268 0.07396 0.02315 C 0.07187 0.02361 0.071 0.02361 0.07014 0.02361 " pathEditMode="relative" ptsTypes="aaaaaaaaaaaaA">
                                      <p:cBhvr>
                                        <p:cTn id="59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4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5.55556E-7 -4.81481E-6 C -0.00469 -0.00023 -0.0092 -0.00046 -0.01319 -0.00092 C -0.01719 -0.00138 -0.0217 -0.00231 -0.0243 -0.00324 C -0.02691 -0.00416 -0.02708 -0.00555 -0.02847 -0.00648 C -0.02986 -0.0074 -0.02951 -0.00856 -0.03264 -0.00925 C -0.03576 -0.00995 -0.04323 -0.01087 -0.04722 -0.01111 C -0.05121 -0.01134 -0.05486 -0.01134 -0.05694 -0.01134 " pathEditMode="relative" rAng="0" ptsTypes="aaaaaaa">
                                      <p:cBhvr>
                                        <p:cTn id="64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3"/>
                                            </p:cond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316" grpId="0" animBg="1"/>
      <p:bldP spid="316" grpId="1" animBg="1"/>
      <p:bldP spid="317" grpId="0" animBg="1"/>
      <p:bldP spid="317" grpId="1" animBg="1"/>
      <p:bldP spid="318" grpId="0" animBg="1"/>
      <p:bldP spid="318" grpId="1" animBg="1"/>
      <p:bldP spid="319" grpId="0" animBg="1"/>
      <p:bldP spid="319" grpId="1" animBg="1"/>
      <p:bldP spid="320" grpId="0" animBg="1"/>
      <p:bldP spid="320" grpId="1" animBg="1"/>
      <p:bldP spid="321" grpId="0" animBg="1"/>
      <p:bldP spid="404" grpId="0" animBg="1"/>
      <p:bldP spid="404" grpId="1" animBg="1"/>
      <p:bldP spid="405" grpId="0" animBg="1"/>
      <p:bldP spid="405" grpId="1" animBg="1"/>
      <p:bldP spid="406" grpId="0" animBg="1"/>
      <p:bldP spid="406" grpId="1" animBg="1"/>
      <p:bldP spid="407" grpId="0" animBg="1"/>
      <p:bldP spid="407" grpId="1" animBg="1"/>
      <p:bldP spid="408" grpId="0" animBg="1"/>
      <p:bldP spid="40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5925" y="0"/>
            <a:ext cx="8348663" cy="4238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en-US" sz="18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01650" y="0"/>
            <a:ext cx="8348663" cy="4238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2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Basic principles : </a:t>
            </a:r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inductance</a:t>
            </a:r>
            <a:endParaRPr lang="en-US" sz="18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711654"/>
            <a:ext cx="8940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The inductance is the equivalent of the inertia.</a:t>
            </a:r>
          </a:p>
          <a:p>
            <a:pPr algn="just"/>
            <a:r>
              <a:rPr lang="en-US" sz="2800" dirty="0" smtClean="0"/>
              <a:t>A large inertia (</a:t>
            </a:r>
            <a:r>
              <a:rPr lang="en-US" sz="2800" b="1" i="1" dirty="0" smtClean="0"/>
              <a:t>I</a:t>
            </a:r>
            <a:r>
              <a:rPr lang="en-US" sz="2800" dirty="0" smtClean="0"/>
              <a:t>)/inductance (</a:t>
            </a:r>
            <a:r>
              <a:rPr lang="en-US" sz="2800" b="1" i="1" dirty="0" smtClean="0"/>
              <a:t>L</a:t>
            </a:r>
            <a:r>
              <a:rPr lang="en-US" sz="2800" dirty="0" smtClean="0"/>
              <a:t>) means you need: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a large force to suddenly increase the speed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a large voltage to suddenly increase the current/field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800" dirty="0" smtClean="0"/>
              <a:t> you can store energy in a wheel rotating at speed </a:t>
            </a:r>
            <a:r>
              <a:rPr lang="en-US" sz="2800" b="1" i="1" dirty="0" smtClean="0">
                <a:sym typeface="Symbol"/>
              </a:rPr>
              <a:t></a:t>
            </a:r>
            <a:endParaRPr lang="en-US" sz="2800" dirty="0" smtClean="0"/>
          </a:p>
          <a:p>
            <a:pPr algn="just">
              <a:buFont typeface="Wingdings" pitchFamily="2" charset="2"/>
              <a:buChar char="ü"/>
            </a:pPr>
            <a:r>
              <a:rPr lang="en-US" sz="2800" dirty="0" smtClean="0"/>
              <a:t> you can  store energy in a coil supplied by a current </a:t>
            </a:r>
            <a:r>
              <a:rPr lang="en-US" sz="2800" b="1" i="1" dirty="0" smtClean="0"/>
              <a:t>i</a:t>
            </a: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203200" y="4899025"/>
            <a:ext cx="894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When the magnetic field has to be quickly changed you want to keep the inductance low, typically by reducing the number of coil turns.</a:t>
            </a:r>
          </a:p>
        </p:txBody>
      </p:sp>
      <p:graphicFrame>
        <p:nvGraphicFramePr>
          <p:cNvPr id="87041" name="Object 3"/>
          <p:cNvGraphicFramePr>
            <a:graphicFrameLocks noChangeAspect="1"/>
          </p:cNvGraphicFramePr>
          <p:nvPr/>
        </p:nvGraphicFramePr>
        <p:xfrm>
          <a:off x="1675267" y="3516765"/>
          <a:ext cx="5519737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Equation" r:id="rId3" imgW="2425680" imgH="723600" progId="Equation.3">
                  <p:embed/>
                </p:oleObj>
              </mc:Choice>
              <mc:Fallback>
                <p:oleObj name="Equation" r:id="rId3" imgW="242568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5267" y="3516765"/>
                        <a:ext cx="5519737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dirty="0" smtClean="0">
                <a:solidFill>
                  <a:schemeClr val="accent6"/>
                </a:solidFill>
              </a:rPr>
              <a:t>Inductance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42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73" y="1353878"/>
            <a:ext cx="2949571" cy="2779151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941" y="1562278"/>
            <a:ext cx="3805229" cy="257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smtClean="0">
                <a:solidFill>
                  <a:schemeClr val="accent6"/>
                </a:solidFill>
              </a:rPr>
              <a:t>FLUX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36405" y="4133030"/>
            <a:ext cx="25555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speed</a:t>
            </a:r>
            <a:r>
              <a:rPr lang="en-US" sz="2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=flow/section</a:t>
            </a:r>
            <a:endParaRPr lang="en-US" sz="2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81058" y="4133030"/>
            <a:ext cx="22829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field</a:t>
            </a:r>
            <a:r>
              <a:rPr lang="en-US" sz="2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=flux/section</a:t>
            </a:r>
            <a:endParaRPr lang="en-US" sz="2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6316" y="999042"/>
            <a:ext cx="8791365" cy="4775453"/>
            <a:chOff x="-4350902" y="-2249715"/>
            <a:chExt cx="9110679" cy="49931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-4350902" y="-2249715"/>
              <a:ext cx="9110679" cy="481874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-3621315" y="2374121"/>
              <a:ext cx="7242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 smtClean="0">
                  <a:solidFill>
                    <a:schemeClr val="accent6"/>
                  </a:solidFill>
                  <a:hlinkClick r:id="rId5"/>
                </a:rPr>
                <a:t>Source: http</a:t>
              </a:r>
              <a:r>
                <a:rPr lang="en-GB" b="1" u="sng" dirty="0">
                  <a:solidFill>
                    <a:schemeClr val="accent6"/>
                  </a:solidFill>
                  <a:hlinkClick r:id="rId5"/>
                </a:rPr>
                <a:t>://smsc.cnes.fr/OVH/</a:t>
              </a:r>
              <a:endParaRPr lang="en-GB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66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cern.ch\dfs\Users\t\tomma\Documents\Disk\Schools\Juas\Magnetosphere_rend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798286"/>
            <a:ext cx="8838848" cy="490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2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ragrada.PC-Home\Desktop\beautiful-forest-wallpap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9" b="5989"/>
          <a:stretch/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Fragrada.PC-Home\Desktop\beautiful-forest-wallpap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58" t="62414" r="50000" b="5989"/>
          <a:stretch/>
        </p:blipFill>
        <p:spPr bwMode="auto">
          <a:xfrm>
            <a:off x="3590925" y="3905250"/>
            <a:ext cx="1009650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7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0" y="726168"/>
            <a:ext cx="875143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operation mode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physical constraints (space, transport, weight ...)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strength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good field region (may depend on working point)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field quality at the different working conditions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physical aperture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power supply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cooling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radiation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alignment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reliability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protection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</a:rPr>
              <a:t>o consider the global picture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dirty="0" smtClean="0">
                <a:solidFill>
                  <a:schemeClr val="accent6"/>
                </a:solidFill>
              </a:rPr>
              <a:t>Accelerator </a:t>
            </a:r>
            <a:r>
              <a:rPr lang="fr-CH" b="1" dirty="0" err="1" smtClean="0">
                <a:solidFill>
                  <a:schemeClr val="accent6"/>
                </a:solidFill>
              </a:rPr>
              <a:t>magnets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71" y="3911066"/>
            <a:ext cx="6022749" cy="185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06971" y="3938224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1959</a:t>
            </a:r>
            <a:endParaRPr lang="en-US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88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953" y="4434342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Thanks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12560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0" y="0"/>
            <a:ext cx="9143999" cy="7334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smtClean="0">
                <a:solidFill>
                  <a:schemeClr val="accent6"/>
                </a:solidFill>
              </a:rPr>
              <a:t>The magnet week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8" t="9723" r="29252" b="10749"/>
          <a:stretch/>
        </p:blipFill>
        <p:spPr bwMode="auto">
          <a:xfrm>
            <a:off x="1017920" y="733425"/>
            <a:ext cx="6817872" cy="570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318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40" y="0"/>
            <a:ext cx="8226854" cy="940443"/>
          </a:xfrm>
        </p:spPr>
        <p:txBody>
          <a:bodyPr tIns="41148" bIns="41148">
            <a:normAutofit/>
          </a:bodyPr>
          <a:lstStyle/>
          <a:p>
            <a:pPr algn="ctr"/>
            <a:r>
              <a:rPr lang="en-US" altLang="en-US" sz="3600" dirty="0" smtClean="0">
                <a:ea typeface="ＭＳ Ｐゴシック" pitchFamily="34" charset="-128"/>
              </a:rPr>
              <a:t>Electromagnetism</a:t>
            </a:r>
            <a:br>
              <a:rPr lang="en-US" altLang="en-US" sz="3600" dirty="0" smtClean="0">
                <a:ea typeface="ＭＳ Ｐゴシック" pitchFamily="34" charset="-128"/>
              </a:rPr>
            </a:br>
            <a:r>
              <a:rPr lang="en-US" altLang="en-US" sz="2000" i="1" dirty="0" smtClean="0">
                <a:ea typeface="ＭＳ Ｐゴシック" pitchFamily="34" charset="-128"/>
              </a:rPr>
              <a:t>Stephan Russenschuck</a:t>
            </a:r>
          </a:p>
        </p:txBody>
      </p:sp>
      <p:pic>
        <p:nvPicPr>
          <p:cNvPr id="4118" name="Picture 4" descr="Maxwell_1_b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72" y="3488292"/>
            <a:ext cx="2733040" cy="272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9" name="TextBox 1"/>
          <p:cNvSpPr txBox="1">
            <a:spLocks noChangeArrowheads="1"/>
          </p:cNvSpPr>
          <p:nvPr/>
        </p:nvSpPr>
        <p:spPr bwMode="auto">
          <a:xfrm>
            <a:off x="209176" y="998768"/>
            <a:ext cx="8820524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eaLnBrk="1" hangingPunct="1"/>
            <a:r>
              <a:rPr lang="en-US" altLang="en-US" sz="1800" dirty="0"/>
              <a:t>Studying the structure of Maxwell’s equations yields a deeper </a:t>
            </a:r>
            <a:r>
              <a:rPr lang="en-US" altLang="en-US" sz="1800" dirty="0" smtClean="0"/>
              <a:t>understanding </a:t>
            </a:r>
            <a:r>
              <a:rPr lang="en-US" altLang="en-US" sz="1800" dirty="0"/>
              <a:t>of the concepts in magnet design and raises awareness of their limitations.</a:t>
            </a:r>
          </a:p>
        </p:txBody>
      </p:sp>
      <p:sp>
        <p:nvSpPr>
          <p:cNvPr id="4120" name="TextBox 2"/>
          <p:cNvSpPr txBox="1">
            <a:spLocks noChangeArrowheads="1"/>
          </p:cNvSpPr>
          <p:nvPr/>
        </p:nvSpPr>
        <p:spPr bwMode="auto">
          <a:xfrm>
            <a:off x="146872" y="1841052"/>
            <a:ext cx="8309834" cy="131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eaLnBrk="1" hangingPunct="1"/>
            <a:r>
              <a:rPr lang="en-US" altLang="en-US" sz="1600" b="1" dirty="0"/>
              <a:t>Course outline:</a:t>
            </a:r>
          </a:p>
          <a:p>
            <a:pPr eaLnBrk="1" hangingPunct="1"/>
            <a:r>
              <a:rPr lang="en-US" altLang="en-US" sz="1600" dirty="0"/>
              <a:t>The global and local forms of Maxwell’s equations, magnetic circuits</a:t>
            </a:r>
          </a:p>
          <a:p>
            <a:pPr eaLnBrk="1" hangingPunct="1"/>
            <a:r>
              <a:rPr lang="en-US" altLang="en-US" sz="1600" dirty="0"/>
              <a:t>The solution of boundary value problems</a:t>
            </a:r>
          </a:p>
          <a:p>
            <a:pPr eaLnBrk="1" hangingPunct="1"/>
            <a:r>
              <a:rPr lang="en-US" altLang="en-US" sz="1600" dirty="0"/>
              <a:t>The generation of harmonic fields</a:t>
            </a:r>
          </a:p>
          <a:p>
            <a:pPr eaLnBrk="1" hangingPunct="1"/>
            <a:r>
              <a:rPr lang="en-US" altLang="en-US" sz="1600" dirty="0"/>
              <a:t>Integral quantities of fields; magnetization, energy and inductance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004236" y="4840941"/>
            <a:ext cx="6424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creen shot 2014-02-05 at 1.58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94" y="3176093"/>
            <a:ext cx="3464112" cy="32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0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82050" cy="940443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GB" altLang="en-US" sz="3600" dirty="0" smtClean="0">
                <a:ea typeface="ＭＳ Ｐゴシック" pitchFamily="34" charset="-128"/>
              </a:rPr>
              <a:t>Normal-conducting accelerator magnets</a:t>
            </a:r>
            <a:br>
              <a:rPr lang="en-GB" altLang="en-US" sz="3600" dirty="0" smtClean="0">
                <a:ea typeface="ＭＳ Ｐゴシック" pitchFamily="34" charset="-128"/>
              </a:rPr>
            </a:br>
            <a:r>
              <a:rPr lang="en-GB" altLang="en-US" sz="2000" i="1" dirty="0" smtClean="0">
                <a:ea typeface="ＭＳ Ｐゴシック" pitchFamily="34" charset="-128"/>
              </a:rPr>
              <a:t>Thomas </a:t>
            </a:r>
            <a:r>
              <a:rPr lang="en-GB" altLang="en-US" sz="2000" i="1" dirty="0" err="1" smtClean="0">
                <a:ea typeface="ＭＳ Ｐゴシック" pitchFamily="34" charset="-128"/>
              </a:rPr>
              <a:t>Zickler</a:t>
            </a:r>
            <a:endParaRPr lang="en-US" altLang="en-US" sz="2000" dirty="0" smtClean="0">
              <a:ea typeface="ＭＳ Ｐゴシック" pitchFamily="34" charset="-128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876300"/>
            <a:ext cx="9144000" cy="352425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Main goal is to:</a:t>
            </a:r>
          </a:p>
          <a:p>
            <a:pPr marL="742950" lvl="2" indent="-3429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de-CH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create a fundamental understanding in accelerator magnet technology </a:t>
            </a:r>
            <a:endParaRPr lang="en-US" altLang="en-US" sz="2000" dirty="0" smtClean="0">
              <a:solidFill>
                <a:schemeClr val="accent6">
                  <a:lumMod val="50000"/>
                </a:schemeClr>
              </a:solidFill>
              <a:ea typeface="ＭＳ Ｐゴシック" pitchFamily="34" charset="-128"/>
            </a:endParaRPr>
          </a:p>
          <a:p>
            <a:pPr marL="742950" lvl="2" indent="-3429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provide a guide book with practical instructions how to start with the design of a standard accelerator magnet</a:t>
            </a:r>
          </a:p>
          <a:p>
            <a:pPr marL="742950" lvl="2" indent="-3429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focus on applied design aspects using ‘real’ examples</a:t>
            </a:r>
          </a:p>
          <a:p>
            <a:pPr marL="742950" lvl="2" indent="-3429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introduce finite element codes for practical magnet design</a:t>
            </a:r>
          </a:p>
          <a:p>
            <a:pPr marL="742950" lvl="2" indent="-3429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present practical aspect of magnet construction, testing and measurements supported by examples of recently built magnets</a:t>
            </a:r>
            <a:endParaRPr lang="en-GB" altLang="en-US" sz="2000" dirty="0">
              <a:solidFill>
                <a:schemeClr val="accent6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pic>
        <p:nvPicPr>
          <p:cNvPr id="5" name="Picture 2" descr="8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827" y="4214027"/>
            <a:ext cx="1418955" cy="22820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 descr="Assembly-3.png"/>
          <p:cNvPicPr>
            <a:picLocks noChangeAspect="1"/>
          </p:cNvPicPr>
          <p:nvPr/>
        </p:nvPicPr>
        <p:blipFill>
          <a:blip r:embed="rId5" cstate="print"/>
          <a:srcRect l="23225" r="24800"/>
          <a:stretch>
            <a:fillRect/>
          </a:stretch>
        </p:blipFill>
        <p:spPr>
          <a:xfrm flipH="1">
            <a:off x="4152884" y="4206131"/>
            <a:ext cx="2076465" cy="2289920"/>
          </a:xfrm>
          <a:prstGeom prst="rect">
            <a:avLst/>
          </a:prstGeom>
          <a:ln>
            <a:solidFill>
              <a:srgbClr val="0055BE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1309698" y="4210050"/>
            <a:ext cx="2738429" cy="2276475"/>
            <a:chOff x="5960348" y="4042124"/>
            <a:chExt cx="2743172" cy="2526176"/>
          </a:xfrm>
        </p:grpSpPr>
        <p:pic>
          <p:nvPicPr>
            <p:cNvPr id="11" name="Picture 10" descr="mbhc_20090304_01.png"/>
            <p:cNvPicPr>
              <a:picLocks noChangeAspect="1"/>
            </p:cNvPicPr>
            <p:nvPr/>
          </p:nvPicPr>
          <p:blipFill>
            <a:blip r:embed="rId6" cstate="print"/>
            <a:srcRect l="17148" r="20696"/>
            <a:stretch>
              <a:fillRect/>
            </a:stretch>
          </p:blipFill>
          <p:spPr>
            <a:xfrm>
              <a:off x="6337228" y="4042124"/>
              <a:ext cx="2366292" cy="2526176"/>
            </a:xfrm>
            <a:prstGeom prst="rect">
              <a:avLst/>
            </a:prstGeom>
            <a:ln>
              <a:solidFill>
                <a:srgbClr val="0055BE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960348" y="6241700"/>
              <a:ext cx="2391507" cy="307777"/>
            </a:xfrm>
            <a:prstGeom prst="rect">
              <a:avLst/>
            </a:prstGeom>
            <a:noFill/>
            <a:ln>
              <a:solidFill>
                <a:srgbClr val="0055BE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sz="1400" dirty="0" smtClean="0"/>
                <a:t>3D-field homogeneity</a:t>
              </a:r>
              <a:endParaRPr lang="en-GB" sz="1400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889" y="4183563"/>
            <a:ext cx="268833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355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ate Placeholder 103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2286000" cy="228600"/>
          </a:xfrm>
          <a:prstGeom prst="rect">
            <a:avLst/>
          </a:prstGeom>
        </p:spPr>
        <p:txBody>
          <a:bodyPr/>
          <a:lstStyle/>
          <a:p>
            <a:r>
              <a:rPr lang="en-GB" altLang="en-US" dirty="0" smtClean="0"/>
              <a:t> </a:t>
            </a:r>
            <a:endParaRPr lang="en-GB" altLang="en-US" i="0" dirty="0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5087" y="914401"/>
            <a:ext cx="9013825" cy="3345541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4614" tIns="46477" rIns="94614" bIns="46477">
            <a:normAutofit fontScale="90000"/>
          </a:bodyPr>
          <a:lstStyle/>
          <a:p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1) Introduction to Superconductors: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critical field, temperature &amp; current, superconductors for magnets, manufacture of superconducting wires, high temperature superconductors HTS.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GB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2) Magnetization, Cables &amp; AC losses: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 superconductors in changing magnetic fields,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filamentary superconductors and magnetization,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coupling between filaments in wires, why cables, coupling in cables, AC losses in changing fields.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GB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3) Magnets, ‘Training’ &amp; Fine Filaments: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coil shapes for solenoids, dipoles &amp; </a:t>
            </a:r>
            <a:r>
              <a:rPr lang="en-GB" sz="1800" dirty="0" err="1">
                <a:solidFill>
                  <a:schemeClr val="accent6">
                    <a:lumMod val="50000"/>
                  </a:schemeClr>
                </a:solidFill>
              </a:rPr>
              <a:t>quadrupoles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, engineering current density &amp; load lines, degradation &amp; training, minimum quench energy, critical state model &amp; fine filaments. </a:t>
            </a:r>
            <a:br>
              <a:rPr lang="en-GB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4) Quenching and Cryogenics: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the quench process, resistance growth, current decay, temperature rise, quench protection schemes, cryogenic fluids, refrigeration, cryostat </a:t>
            </a: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design</a:t>
            </a:r>
            <a:b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) Practical Matters: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LHC quench protection, current leads, accelerator magnet manufacture, some superconducting accelerators.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altLang="en-US" sz="2000" b="1" dirty="0" smtClean="0">
                <a:solidFill>
                  <a:schemeClr val="accent6"/>
                </a:solidFill>
              </a:rPr>
              <a:t/>
            </a:r>
            <a:br>
              <a:rPr lang="en-GB" altLang="en-US" sz="2000" b="1" dirty="0" smtClean="0">
                <a:solidFill>
                  <a:schemeClr val="accent6"/>
                </a:solidFill>
              </a:rPr>
            </a:br>
            <a:endParaRPr lang="en-GB" sz="1800" dirty="0">
              <a:solidFill>
                <a:schemeClr val="accent6"/>
              </a:solidFill>
            </a:endParaRP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0" y="1"/>
            <a:ext cx="9144000" cy="9144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sz="3200" dirty="0" smtClean="0"/>
              <a:t>Superconducting Accelerator Magnets</a:t>
            </a:r>
          </a:p>
          <a:p>
            <a:pPr algn="ctr"/>
            <a:r>
              <a:rPr lang="en-GB" altLang="en-US" sz="1800" i="1" dirty="0" smtClean="0"/>
              <a:t>Martin Wilson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218" y="3962398"/>
            <a:ext cx="2371725" cy="2581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546" y="3959171"/>
            <a:ext cx="3136165" cy="25845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06" y="3958969"/>
            <a:ext cx="2651760" cy="258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GB" altLang="en-US" sz="3200" dirty="0" smtClean="0"/>
              <a:t>Mini-workshop on normal conducting magnets</a:t>
            </a:r>
            <a:br>
              <a:rPr lang="en-GB" altLang="en-US" sz="3200" dirty="0" smtClean="0"/>
            </a:br>
            <a:r>
              <a:rPr lang="en-GB" altLang="en-US" sz="1800" i="1" dirty="0" smtClean="0"/>
              <a:t>Coordinated by Thomas </a:t>
            </a:r>
            <a:r>
              <a:rPr lang="en-GB" altLang="en-US" sz="1800" i="1" dirty="0" err="1" smtClean="0"/>
              <a:t>Zickler</a:t>
            </a:r>
            <a:endParaRPr lang="en-GB" altLang="en-US" sz="1800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256" y="1047750"/>
            <a:ext cx="8839200" cy="2381250"/>
          </a:xfrm>
        </p:spPr>
        <p:txBody>
          <a:bodyPr>
            <a:noAutofit/>
          </a:bodyPr>
          <a:lstStyle/>
          <a:p>
            <a:pPr>
              <a:buFontTx/>
              <a:buBlip>
                <a:blip r:embed="rId3"/>
              </a:buBlip>
              <a:defRPr/>
            </a:pP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Goal: </a:t>
            </a:r>
            <a:r>
              <a:rPr lang="en-GB" sz="2800" u="sng" dirty="0">
                <a:solidFill>
                  <a:schemeClr val="accent6">
                    <a:lumMod val="50000"/>
                  </a:schemeClr>
                </a:solidFill>
              </a:rPr>
              <a:t>outline design of a </a:t>
            </a:r>
            <a:r>
              <a:rPr lang="en-GB" sz="2800" u="sng" dirty="0" smtClean="0">
                <a:solidFill>
                  <a:schemeClr val="accent6">
                    <a:lumMod val="50000"/>
                  </a:schemeClr>
                </a:solidFill>
              </a:rPr>
              <a:t>normal conducting magnet</a:t>
            </a:r>
            <a:endParaRPr lang="en-GB" altLang="en-US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3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Apply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the theory explained during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lectures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a practical case</a:t>
            </a:r>
            <a:endParaRPr lang="en-GB" alt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3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Solve a case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study using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the tools provided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during the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presentations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Understand physics and reasoning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behind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design options</a:t>
            </a:r>
          </a:p>
          <a:p>
            <a:pPr>
              <a:buFontTx/>
              <a:buBlip>
                <a:blip r:embed="rId3"/>
              </a:buBlip>
              <a:defRPr/>
            </a:pP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Provide a short report of the results (</a:t>
            </a:r>
            <a:r>
              <a:rPr lang="en-US" altLang="en-US" sz="2800" i="1" dirty="0" smtClean="0">
                <a:solidFill>
                  <a:schemeClr val="accent6">
                    <a:lumMod val="50000"/>
                  </a:schemeClr>
                </a:solidFill>
              </a:rPr>
              <a:t>credit points</a:t>
            </a: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alt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endParaRPr lang="en-GB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Tx/>
              <a:buBlip>
                <a:blip r:embed="rId3"/>
              </a:buBlip>
              <a:defRPr/>
            </a:pPr>
            <a:endParaRPr lang="en-GB" alt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335354"/>
              </p:ext>
            </p:extLst>
          </p:nvPr>
        </p:nvGraphicFramePr>
        <p:xfrm>
          <a:off x="161924" y="3571876"/>
          <a:ext cx="2821373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Visio" r:id="rId4" imgW="6688428" imgH="6688693" progId="Visio.Drawing.11">
                  <p:embed/>
                </p:oleObj>
              </mc:Choice>
              <mc:Fallback>
                <p:oleObj name="Visio" r:id="rId4" imgW="6688428" imgH="668869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4" y="3571876"/>
                        <a:ext cx="2821373" cy="2819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C-Dipole Excitation 1.png"/>
          <p:cNvPicPr>
            <a:picLocks noChangeAspect="1"/>
          </p:cNvPicPr>
          <p:nvPr/>
        </p:nvPicPr>
        <p:blipFill>
          <a:blip r:embed="rId6" cstate="print"/>
          <a:srcRect l="16357" r="45617" b="9407"/>
          <a:stretch>
            <a:fillRect/>
          </a:stretch>
        </p:blipFill>
        <p:spPr>
          <a:xfrm flipH="1">
            <a:off x="3000374" y="3571875"/>
            <a:ext cx="3551527" cy="2819400"/>
          </a:xfrm>
          <a:prstGeom prst="rect">
            <a:avLst/>
          </a:prstGeom>
          <a:ln>
            <a:solidFill>
              <a:srgbClr val="0055BE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901" y="3556635"/>
            <a:ext cx="2407920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88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GB" altLang="en-US" sz="3200" dirty="0" smtClean="0"/>
              <a:t>Mini-workshop on superconducting magnets</a:t>
            </a:r>
            <a:br>
              <a:rPr lang="en-GB" altLang="en-US" sz="3200" dirty="0" smtClean="0"/>
            </a:br>
            <a:r>
              <a:rPr lang="en-GB" altLang="en-US" sz="2000" i="1" dirty="0" smtClean="0"/>
              <a:t>Coordinated by Paolo Ferracin</a:t>
            </a:r>
          </a:p>
        </p:txBody>
      </p:sp>
      <p:sp>
        <p:nvSpPr>
          <p:cNvPr id="307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081712"/>
            <a:ext cx="49530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JUAS, 20/02/2014</a:t>
            </a:r>
          </a:p>
        </p:txBody>
      </p:sp>
      <p:sp>
        <p:nvSpPr>
          <p:cNvPr id="307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5029200" y="6073775"/>
            <a:ext cx="3379788" cy="23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Mini-workshop on superconducting magnets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34400" y="6075362"/>
            <a:ext cx="457200" cy="23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fld id="{A07057A3-4190-4ACE-B68D-41FDB650D102}" type="slidenum">
              <a:rPr lang="en-US" altLang="en-US" sz="1000" smtClean="0">
                <a:solidFill>
                  <a:schemeClr val="accent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t>8</a:t>
            </a:fld>
            <a:endParaRPr lang="en-US" altLang="en-US" sz="1000" smtClean="0">
              <a:solidFill>
                <a:schemeClr val="accent1"/>
              </a:solidFill>
            </a:endParaRPr>
          </a:p>
        </p:txBody>
      </p:sp>
      <p:pic>
        <p:nvPicPr>
          <p:cNvPr id="3079" name="Picture 4" descr="LHC_wir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/>
          <a:stretch>
            <a:fillRect/>
          </a:stretch>
        </p:blipFill>
        <p:spPr bwMode="auto">
          <a:xfrm>
            <a:off x="2154238" y="4214812"/>
            <a:ext cx="19097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4" descr="Presentation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7031038" y="4191000"/>
            <a:ext cx="17319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5" t="15462" r="32732" b="14407"/>
          <a:stretch>
            <a:fillRect/>
          </a:stretch>
        </p:blipFill>
        <p:spPr bwMode="auto">
          <a:xfrm>
            <a:off x="304800" y="4211637"/>
            <a:ext cx="1677988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4" name="Text Box 7"/>
          <p:cNvSpPr txBox="1">
            <a:spLocks noChangeArrowheads="1"/>
          </p:cNvSpPr>
          <p:nvPr/>
        </p:nvSpPr>
        <p:spPr bwMode="auto">
          <a:xfrm>
            <a:off x="576263" y="3729037"/>
            <a:ext cx="117633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itchFamily="34" charset="-128"/>
              </a:rPr>
              <a:t>Superconducting material</a:t>
            </a:r>
          </a:p>
        </p:txBody>
      </p:sp>
      <p:sp>
        <p:nvSpPr>
          <p:cNvPr id="3085" name="Text Box 7"/>
          <p:cNvSpPr txBox="1">
            <a:spLocks noChangeArrowheads="1"/>
          </p:cNvSpPr>
          <p:nvPr/>
        </p:nvSpPr>
        <p:spPr bwMode="auto">
          <a:xfrm>
            <a:off x="2514600" y="3738562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itchFamily="34" charset="-128"/>
              </a:rPr>
              <a:t>Superconducting strand</a:t>
            </a:r>
          </a:p>
        </p:txBody>
      </p:sp>
      <p:sp>
        <p:nvSpPr>
          <p:cNvPr id="3086" name="Text Box 7"/>
          <p:cNvSpPr txBox="1">
            <a:spLocks noChangeArrowheads="1"/>
          </p:cNvSpPr>
          <p:nvPr/>
        </p:nvSpPr>
        <p:spPr bwMode="auto">
          <a:xfrm>
            <a:off x="4024313" y="3729037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itchFamily="34" charset="-128"/>
              </a:rPr>
              <a:t>Superconducting cable</a:t>
            </a:r>
          </a:p>
        </p:txBody>
      </p:sp>
      <p:sp>
        <p:nvSpPr>
          <p:cNvPr id="3087" name="Text Box 7"/>
          <p:cNvSpPr txBox="1">
            <a:spLocks noChangeArrowheads="1"/>
          </p:cNvSpPr>
          <p:nvPr/>
        </p:nvSpPr>
        <p:spPr bwMode="auto">
          <a:xfrm>
            <a:off x="5410200" y="3729037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itchFamily="34" charset="-128"/>
              </a:rPr>
              <a:t>Superconducting coil</a:t>
            </a:r>
          </a:p>
        </p:txBody>
      </p:sp>
      <p:sp>
        <p:nvSpPr>
          <p:cNvPr id="3088" name="Text Box 7"/>
          <p:cNvSpPr txBox="1">
            <a:spLocks noChangeArrowheads="1"/>
          </p:cNvSpPr>
          <p:nvPr/>
        </p:nvSpPr>
        <p:spPr bwMode="auto">
          <a:xfrm>
            <a:off x="7300913" y="3729037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itchFamily="34" charset="-128"/>
              </a:rPr>
              <a:t>Superconducting magnet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985667"/>
            <a:ext cx="9144000" cy="2348084"/>
          </a:xfrm>
        </p:spPr>
        <p:txBody>
          <a:bodyPr>
            <a:noAutofit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Goal: </a:t>
            </a:r>
            <a:r>
              <a:rPr lang="en-GB" sz="2800" u="sng" dirty="0">
                <a:solidFill>
                  <a:schemeClr val="accent6">
                    <a:lumMod val="50000"/>
                  </a:schemeClr>
                </a:solidFill>
              </a:rPr>
              <a:t>outline design of a </a:t>
            </a:r>
            <a:r>
              <a:rPr lang="en-GB" sz="2800" u="sng" dirty="0" smtClean="0">
                <a:solidFill>
                  <a:schemeClr val="accent6">
                    <a:lumMod val="50000"/>
                  </a:schemeClr>
                </a:solidFill>
              </a:rPr>
              <a:t>super-conducting magnet</a:t>
            </a:r>
            <a:endParaRPr lang="en-GB" altLang="en-US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Apply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the theory explained during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lectures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a practical case</a:t>
            </a:r>
            <a:endParaRPr lang="en-GB" alt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Solve a case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study using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the tools provided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during the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presentations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Understand physics and reasoning 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</a:rPr>
              <a:t>behind </a:t>
            </a:r>
            <a:r>
              <a:rPr lang="en-GB" altLang="en-US" sz="2000" dirty="0" smtClean="0">
                <a:solidFill>
                  <a:schemeClr val="accent6">
                    <a:lumMod val="50000"/>
                  </a:schemeClr>
                </a:solidFill>
              </a:rPr>
              <a:t>design options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Provide a short report of the results (</a:t>
            </a:r>
            <a:r>
              <a:rPr lang="en-US" altLang="en-US" sz="2800" i="1" dirty="0" smtClean="0">
                <a:solidFill>
                  <a:schemeClr val="accent6">
                    <a:lumMod val="50000"/>
                  </a:schemeClr>
                </a:solidFill>
              </a:rPr>
              <a:t>credit points</a:t>
            </a: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alt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endParaRPr lang="en-GB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endParaRPr lang="en-GB" alt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216717"/>
            <a:ext cx="1524000" cy="1798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48" y="4191000"/>
            <a:ext cx="585216" cy="180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" y="219075"/>
            <a:ext cx="8382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Example</a:t>
            </a:r>
            <a:r>
              <a:rPr lang="fr-CH" sz="32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1</a:t>
            </a:r>
          </a:p>
          <a:p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need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a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bending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field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integral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of 2.5 Tm over</a:t>
            </a:r>
          </a:p>
          <a:p>
            <a:endParaRPr lang="fr-CH" sz="2800" dirty="0" smtClean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big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the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magnet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(cross section,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length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,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weight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)? 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much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does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cost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What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need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to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operate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Nothing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Water?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Oil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Electricity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Other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  <a:endParaRPr lang="fr-CH" sz="3200" dirty="0">
              <a:solidFill>
                <a:schemeClr val="accent6">
                  <a:lumMod val="50000"/>
                </a:schemeClr>
              </a:solidFill>
              <a:latin typeface="Buxton Sketch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manufacture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How do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you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check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that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it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works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 </a:t>
            </a:r>
            <a:r>
              <a:rPr lang="fr-CH" sz="2800" dirty="0" err="1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well</a:t>
            </a:r>
            <a:r>
              <a:rPr lang="fr-CH" sz="2800" dirty="0" smtClean="0">
                <a:solidFill>
                  <a:schemeClr val="accent6">
                    <a:lumMod val="50000"/>
                  </a:schemeClr>
                </a:solidFill>
                <a:latin typeface="Buxton Sketch" pitchFamily="66" charset="0"/>
              </a:rPr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147" y="285750"/>
            <a:ext cx="1133856" cy="113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4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2895</TotalTime>
  <Words>790</Words>
  <Application>Microsoft Office PowerPoint</Application>
  <PresentationFormat>On-screen Show (4:3)</PresentationFormat>
  <Paragraphs>145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CERNPrésentation1</vt:lpstr>
      <vt:lpstr>Visio</vt:lpstr>
      <vt:lpstr>Equation</vt:lpstr>
      <vt:lpstr>PowerPoint Presentation</vt:lpstr>
      <vt:lpstr>PowerPoint Presentation</vt:lpstr>
      <vt:lpstr>PowerPoint Presentation</vt:lpstr>
      <vt:lpstr>Electromagnetism Stephan Russenschuck</vt:lpstr>
      <vt:lpstr>Normal-conducting accelerator magnets Thomas Zickler</vt:lpstr>
      <vt:lpstr>1) Introduction to Superconductors: critical field, temperature &amp; current, superconductors for magnets, manufacture of superconducting wires, high temperature superconductors HTS.  2) Magnetization, Cables &amp; AC losses: superconductors in changing magnetic fields, filamentary superconductors and magnetization, coupling between filaments in wires, why cables, coupling in cables, AC losses in changing fields. 3) Magnets, ‘Training’ &amp; Fine Filaments: coil shapes for solenoids, dipoles &amp; quadrupoles, engineering current density &amp; load lines, degradation &amp; training, minimum quench energy, critical state model &amp; fine filaments.  4) Quenching and Cryogenics: the quench process, resistance growth, current decay, temperature rise, quench protection schemes, cryogenic fluids, refrigeration, cryostat design 5) Practical Matters: LHC quench protection, current leads, accelerator magnet manufacture, some superconducting accelerators.  </vt:lpstr>
      <vt:lpstr>Mini-workshop on normal conducting magnets Coordinated by Thomas Zickler</vt:lpstr>
      <vt:lpstr>Mini-workshop on superconducting magnets Coordinated by Paolo Ferracin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Fragrada</cp:lastModifiedBy>
  <cp:revision>239</cp:revision>
  <dcterms:created xsi:type="dcterms:W3CDTF">2012-11-02T06:26:28Z</dcterms:created>
  <dcterms:modified xsi:type="dcterms:W3CDTF">2014-02-16T22:56:54Z</dcterms:modified>
</cp:coreProperties>
</file>